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style1.xml" ContentType="application/vnd.ms-office.chartstyle+xml"/>
  <Override PartName="/ppt/charts/colors1.xml" ContentType="application/vnd.ms-office.chartcolorstyle+xml"/>
  <Override PartName="/ppt/charts/chart6.xml" ContentType="application/vnd.openxmlformats-officedocument.drawingml.chart+xml"/>
  <Override PartName="/ppt/drawings/drawing1.xml" ContentType="application/vnd.openxmlformats-officedocument.drawingml.chartshapes+xml"/>
  <Override PartName="/ppt/charts/chart7.xml" ContentType="application/vnd.openxmlformats-officedocument.drawingml.chart+xml"/>
  <Override PartName="/ppt/drawings/drawing2.xml" ContentType="application/vnd.openxmlformats-officedocument.drawingml.chartshapes+xml"/>
  <Override PartName="/ppt/charts/chart8.xml" ContentType="application/vnd.openxmlformats-officedocument.drawingml.chart+xml"/>
  <Override PartName="/ppt/drawings/drawing3.xml" ContentType="application/vnd.openxmlformats-officedocument.drawingml.chartshapes+xml"/>
  <Override PartName="/ppt/charts/chart9.xml" ContentType="application/vnd.openxmlformats-officedocument.drawingml.chart+xml"/>
  <Override PartName="/ppt/drawings/drawing4.xml" ContentType="application/vnd.openxmlformats-officedocument.drawingml.chartshapes+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charts/chart12.xml" ContentType="application/vnd.openxmlformats-officedocument.drawingml.chart+xml"/>
  <Override PartName="/ppt/charts/style4.xml" ContentType="application/vnd.ms-office.chartstyle+xml"/>
  <Override PartName="/ppt/charts/colors4.xml" ContentType="application/vnd.ms-office.chartcolorstyle+xml"/>
  <Override PartName="/ppt/charts/chart13.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style6.xml" ContentType="application/vnd.ms-office.chartstyle+xml"/>
  <Override PartName="/ppt/charts/colors6.xml" ContentType="application/vnd.ms-office.chartcolorstyle+xml"/>
  <Override PartName="/ppt/charts/chart19.xml" ContentType="application/vnd.openxmlformats-officedocument.drawingml.chart+xml"/>
  <Override PartName="/ppt/charts/style7.xml" ContentType="application/vnd.ms-office.chartstyle+xml"/>
  <Override PartName="/ppt/charts/colors7.xml" ContentType="application/vnd.ms-office.chartcolorstyle+xml"/>
  <Override PartName="/ppt/charts/chart20.xml" ContentType="application/vnd.openxmlformats-officedocument.drawingml.chart+xml"/>
  <Override PartName="/ppt/charts/style8.xml" ContentType="application/vnd.ms-office.chartstyle+xml"/>
  <Override PartName="/ppt/charts/colors8.xml" ContentType="application/vnd.ms-office.chartcolorstyle+xml"/>
  <Override PartName="/ppt/charts/chart21.xml" ContentType="application/vnd.openxmlformats-officedocument.drawingml.chart+xml"/>
  <Override PartName="/ppt/charts/style9.xml" ContentType="application/vnd.ms-office.chartstyle+xml"/>
  <Override PartName="/ppt/charts/colors9.xml" ContentType="application/vnd.ms-office.chartcolorstyle+xml"/>
  <Override PartName="/ppt/charts/chart22.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23.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24.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25.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26.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2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28.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29.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30.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31.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32.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5.xml" ContentType="application/vnd.openxmlformats-officedocument.presentationml.notesSlide+xml"/>
  <Override PartName="/ppt/charts/chart33.xml" ContentType="application/vnd.openxmlformats-officedocument.drawingml.chart+xml"/>
  <Override PartName="/ppt/charts/chart34.xml" ContentType="application/vnd.openxmlformats-officedocument.drawingml.chart+xml"/>
  <Override PartName="/ppt/charts/chart35.xml" ContentType="application/vnd.openxmlformats-officedocument.drawingml.chart+xml"/>
  <Override PartName="/ppt/charts/chart36.xml" ContentType="application/vnd.openxmlformats-officedocument.drawingml.chart+xml"/>
  <Override PartName="/ppt/charts/chart37.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38.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39.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40.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41.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42.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43.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44.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45.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46.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47.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48.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49.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50.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51.xml" ContentType="application/vnd.openxmlformats-officedocument.drawingml.chart+xml"/>
  <Override PartName="/ppt/charts/style35.xml" ContentType="application/vnd.ms-office.chartstyle+xml"/>
  <Override PartName="/ppt/charts/colors35.xml" ContentType="application/vnd.ms-office.chartcolorstyle+xml"/>
  <Override PartName="/ppt/notesSlides/notesSlide6.xml" ContentType="application/vnd.openxmlformats-officedocument.presentationml.notesSlide+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style36.xml" ContentType="application/vnd.ms-office.chartstyle+xml"/>
  <Override PartName="/ppt/charts/colors36.xml" ContentType="application/vnd.ms-office.chartcolorstyle+xml"/>
  <Override PartName="/ppt/charts/chart57.xml" ContentType="application/vnd.openxmlformats-officedocument.drawingml.chart+xml"/>
  <Override PartName="/ppt/charts/style37.xml" ContentType="application/vnd.ms-office.chartstyle+xml"/>
  <Override PartName="/ppt/charts/colors37.xml" ContentType="application/vnd.ms-office.chartcolorstyle+xml"/>
  <Override PartName="/ppt/charts/chart5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5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6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6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6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6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6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65.xml" ContentType="application/vnd.openxmlformats-officedocument.drawingml.chart+xml"/>
  <Override PartName="/ppt/charts/style45.xml" ContentType="application/vnd.ms-office.chartstyle+xml"/>
  <Override PartName="/ppt/charts/colors45.xml" ContentType="application/vnd.ms-office.chartcolorstyle+xml"/>
  <Override PartName="/ppt/charts/chart66.xml" ContentType="application/vnd.openxmlformats-officedocument.drawingml.chart+xml"/>
  <Override PartName="/ppt/charts/style46.xml" ContentType="application/vnd.ms-office.chartstyle+xml"/>
  <Override PartName="/ppt/charts/colors46.xml" ContentType="application/vnd.ms-office.chartcolorstyle+xml"/>
  <Override PartName="/ppt/charts/chart67.xml" ContentType="application/vnd.openxmlformats-officedocument.drawingml.chart+xml"/>
  <Override PartName="/ppt/charts/style47.xml" ContentType="application/vnd.ms-office.chartstyle+xml"/>
  <Override PartName="/ppt/charts/colors47.xml" ContentType="application/vnd.ms-office.chartcolorstyle+xml"/>
  <Override PartName="/ppt/charts/chart68.xml" ContentType="application/vnd.openxmlformats-officedocument.drawingml.chart+xml"/>
  <Override PartName="/ppt/charts/style48.xml" ContentType="application/vnd.ms-office.chartstyle+xml"/>
  <Override PartName="/ppt/charts/colors48.xml" ContentType="application/vnd.ms-office.chartcolorstyle+xml"/>
  <Override PartName="/ppt/charts/chart6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70.xml" ContentType="application/vnd.openxmlformats-officedocument.drawingml.chart+xml"/>
  <Override PartName="/ppt/charts/style50.xml" ContentType="application/vnd.ms-office.chartstyle+xml"/>
  <Override PartName="/ppt/charts/colors50.xml" ContentType="application/vnd.ms-office.chartcolorstyle+xml"/>
  <Override PartName="/ppt/notesSlides/notesSlide7.xml" ContentType="application/vnd.openxmlformats-officedocument.presentationml.notesSlide+xml"/>
  <Override PartName="/ppt/charts/chart71.xml" ContentType="application/vnd.openxmlformats-officedocument.drawingml.chart+xml"/>
  <Override PartName="/ppt/charts/chart72.xml" ContentType="application/vnd.openxmlformats-officedocument.drawingml.chart+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style51.xml" ContentType="application/vnd.ms-office.chartstyle+xml"/>
  <Override PartName="/ppt/charts/colors51.xml" ContentType="application/vnd.ms-office.chartcolorstyle+xml"/>
  <Override PartName="/ppt/charts/chart76.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77.xml" ContentType="application/vnd.openxmlformats-officedocument.drawingml.chart+xml"/>
  <Override PartName="/ppt/charts/style53.xml" ContentType="application/vnd.ms-office.chartstyle+xml"/>
  <Override PartName="/ppt/charts/colors53.xml" ContentType="application/vnd.ms-office.chartcolorstyle+xml"/>
  <Override PartName="/ppt/charts/chart78.xml" ContentType="application/vnd.openxmlformats-officedocument.drawingml.chart+xml"/>
  <Override PartName="/ppt/charts/style54.xml" ContentType="application/vnd.ms-office.chartstyle+xml"/>
  <Override PartName="/ppt/charts/colors54.xml" ContentType="application/vnd.ms-office.chartcolorstyle+xml"/>
  <Override PartName="/ppt/charts/chart79.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80.xml" ContentType="application/vnd.openxmlformats-officedocument.drawingml.chart+xml"/>
  <Override PartName="/ppt/charts/style56.xml" ContentType="application/vnd.ms-office.chartstyle+xml"/>
  <Override PartName="/ppt/charts/colors56.xml" ContentType="application/vnd.ms-office.chartcolorstyle+xml"/>
  <Override PartName="/ppt/charts/chart81.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82.xml" ContentType="application/vnd.openxmlformats-officedocument.drawingml.chart+xml"/>
  <Override PartName="/ppt/charts/style58.xml" ContentType="application/vnd.ms-office.chartstyle+xml"/>
  <Override PartName="/ppt/charts/colors58.xml" ContentType="application/vnd.ms-office.chartcolorstyle+xml"/>
  <Override PartName="/ppt/charts/chart83.xml" ContentType="application/vnd.openxmlformats-officedocument.drawingml.chart+xml"/>
  <Override PartName="/ppt/charts/style59.xml" ContentType="application/vnd.ms-office.chartstyle+xml"/>
  <Override PartName="/ppt/charts/colors59.xml" ContentType="application/vnd.ms-office.chartcolorstyle+xml"/>
  <Override PartName="/ppt/charts/chart84.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85.xml" ContentType="application/vnd.openxmlformats-officedocument.drawingml.chart+xml"/>
  <Override PartName="/ppt/charts/style61.xml" ContentType="application/vnd.ms-office.chartstyle+xml"/>
  <Override PartName="/ppt/charts/colors61.xml" ContentType="application/vnd.ms-office.chartcolorstyle+xml"/>
  <Override PartName="/ppt/charts/chart86.xml" ContentType="application/vnd.openxmlformats-officedocument.drawingml.chart+xml"/>
  <Override PartName="/ppt/charts/style62.xml" ContentType="application/vnd.ms-office.chartstyle+xml"/>
  <Override PartName="/ppt/charts/colors62.xml" ContentType="application/vnd.ms-office.chartcolorstyle+xml"/>
  <Override PartName="/ppt/charts/chart87.xml" ContentType="application/vnd.openxmlformats-officedocument.drawingml.chart+xml"/>
  <Override PartName="/ppt/charts/style63.xml" ContentType="application/vnd.ms-office.chartstyle+xml"/>
  <Override PartName="/ppt/charts/colors63.xml" ContentType="application/vnd.ms-office.chartcolorstyle+xml"/>
  <Override PartName="/ppt/charts/chart88.xml" ContentType="application/vnd.openxmlformats-officedocument.drawingml.chart+xml"/>
  <Override PartName="/ppt/charts/style64.xml" ContentType="application/vnd.ms-office.chartstyle+xml"/>
  <Override PartName="/ppt/charts/colors64.xml" ContentType="application/vnd.ms-office.chartcolorstyle+xml"/>
  <Override PartName="/ppt/charts/chart89.xml" ContentType="application/vnd.openxmlformats-officedocument.drawingml.chart+xml"/>
  <Override PartName="/ppt/charts/style65.xml" ContentType="application/vnd.ms-office.chartstyle+xml"/>
  <Override PartName="/ppt/charts/colors65.xml" ContentType="application/vnd.ms-office.chartcolorstyle+xml"/>
  <Override PartName="/ppt/notesSlides/notesSlide8.xml" ContentType="application/vnd.openxmlformats-officedocument.presentationml.notesSlide+xml"/>
  <Override PartName="/ppt/charts/chart90.xml" ContentType="application/vnd.openxmlformats-officedocument.drawingml.chart+xml"/>
  <Override PartName="/ppt/charts/chart91.xml" ContentType="application/vnd.openxmlformats-officedocument.drawingml.chart+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charts/style66.xml" ContentType="application/vnd.ms-office.chartstyle+xml"/>
  <Override PartName="/ppt/charts/colors66.xml" ContentType="application/vnd.ms-office.chartcolorstyle+xml"/>
  <Override PartName="/ppt/charts/chart95.xml" ContentType="application/vnd.openxmlformats-officedocument.drawingml.chart+xml"/>
  <Override PartName="/ppt/charts/style67.xml" ContentType="application/vnd.ms-office.chartstyle+xml"/>
  <Override PartName="/ppt/charts/colors67.xml" ContentType="application/vnd.ms-office.chartcolorstyle+xml"/>
  <Override PartName="/ppt/charts/chart96.xml" ContentType="application/vnd.openxmlformats-officedocument.drawingml.chart+xml"/>
  <Override PartName="/ppt/charts/style68.xml" ContentType="application/vnd.ms-office.chartstyle+xml"/>
  <Override PartName="/ppt/charts/colors68.xml" ContentType="application/vnd.ms-office.chartcolorstyle+xml"/>
  <Override PartName="/ppt/charts/chart97.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98.xml" ContentType="application/vnd.openxmlformats-officedocument.drawingml.chart+xml"/>
  <Override PartName="/ppt/charts/style70.xml" ContentType="application/vnd.ms-office.chartstyle+xml"/>
  <Override PartName="/ppt/charts/colors70.xml" ContentType="application/vnd.ms-office.chartcolorstyle+xml"/>
  <Override PartName="/ppt/charts/chart99.xml" ContentType="application/vnd.openxmlformats-officedocument.drawingml.chart+xml"/>
  <Override PartName="/ppt/charts/style71.xml" ContentType="application/vnd.ms-office.chartstyle+xml"/>
  <Override PartName="/ppt/charts/colors71.xml" ContentType="application/vnd.ms-office.chartcolorstyle+xml"/>
  <Override PartName="/ppt/charts/chart100.xml" ContentType="application/vnd.openxmlformats-officedocument.drawingml.chart+xml"/>
  <Override PartName="/ppt/charts/style72.xml" ContentType="application/vnd.ms-office.chartstyle+xml"/>
  <Override PartName="/ppt/charts/colors72.xml" ContentType="application/vnd.ms-office.chartcolorstyle+xml"/>
  <Override PartName="/ppt/charts/chart101.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102.xml" ContentType="application/vnd.openxmlformats-officedocument.drawingml.chart+xml"/>
  <Override PartName="/ppt/charts/style74.xml" ContentType="application/vnd.ms-office.chartstyle+xml"/>
  <Override PartName="/ppt/charts/colors74.xml" ContentType="application/vnd.ms-office.chartcolorstyle+xml"/>
  <Override PartName="/ppt/charts/chart103.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104.xml" ContentType="application/vnd.openxmlformats-officedocument.drawingml.chart+xml"/>
  <Override PartName="/ppt/charts/style76.xml" ContentType="application/vnd.ms-office.chartstyle+xml"/>
  <Override PartName="/ppt/charts/colors76.xml" ContentType="application/vnd.ms-office.chartcolorstyle+xml"/>
  <Override PartName="/ppt/charts/chart105.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106.xml" ContentType="application/vnd.openxmlformats-officedocument.drawingml.chart+xml"/>
  <Override PartName="/ppt/charts/style78.xml" ContentType="application/vnd.ms-office.chartstyle+xml"/>
  <Override PartName="/ppt/charts/colors78.xml" ContentType="application/vnd.ms-office.chartcolorstyle+xml"/>
  <Override PartName="/ppt/charts/chart107.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108.xml" ContentType="application/vnd.openxmlformats-officedocument.drawingml.chart+xml"/>
  <Override PartName="/ppt/charts/style80.xml" ContentType="application/vnd.ms-office.chartstyle+xml"/>
  <Override PartName="/ppt/charts/colors80.xml" ContentType="application/vnd.ms-office.chartcolorstyle+xml"/>
  <Override PartName="/ppt/notesSlides/notesSlide9.xml" ContentType="application/vnd.openxmlformats-officedocument.presentationml.notesSlide+xml"/>
  <Override PartName="/ppt/charts/chart109.xml" ContentType="application/vnd.openxmlformats-officedocument.drawingml.chart+xml"/>
  <Override PartName="/ppt/charts/chart110.xml" ContentType="application/vnd.openxmlformats-officedocument.drawingml.chart+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style81.xml" ContentType="application/vnd.ms-office.chartstyle+xml"/>
  <Override PartName="/ppt/charts/colors81.xml" ContentType="application/vnd.ms-office.chartcolorstyle+xml"/>
  <Override PartName="/ppt/charts/chart114.xml" ContentType="application/vnd.openxmlformats-officedocument.drawingml.chart+xml"/>
  <Override PartName="/ppt/charts/style82.xml" ContentType="application/vnd.ms-office.chartstyle+xml"/>
  <Override PartName="/ppt/charts/colors82.xml" ContentType="application/vnd.ms-office.chartcolorstyle+xml"/>
  <Override PartName="/ppt/charts/chart115.xml" ContentType="application/vnd.openxmlformats-officedocument.drawingml.chart+xml"/>
  <Override PartName="/ppt/charts/style83.xml" ContentType="application/vnd.ms-office.chartstyle+xml"/>
  <Override PartName="/ppt/charts/colors83.xml" ContentType="application/vnd.ms-office.chartcolorstyle+xml"/>
  <Override PartName="/ppt/charts/chart116.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117.xml" ContentType="application/vnd.openxmlformats-officedocument.drawingml.chart+xml"/>
  <Override PartName="/ppt/charts/style85.xml" ContentType="application/vnd.ms-office.chartstyle+xml"/>
  <Override PartName="/ppt/charts/colors85.xml" ContentType="application/vnd.ms-office.chartcolorstyle+xml"/>
  <Override PartName="/ppt/charts/chart118.xml" ContentType="application/vnd.openxmlformats-officedocument.drawingml.chart+xml"/>
  <Override PartName="/ppt/charts/style86.xml" ContentType="application/vnd.ms-office.chartstyle+xml"/>
  <Override PartName="/ppt/charts/colors86.xml" ContentType="application/vnd.ms-office.chartcolorstyle+xml"/>
  <Override PartName="/ppt/charts/chart119.xml" ContentType="application/vnd.openxmlformats-officedocument.drawingml.chart+xml"/>
  <Override PartName="/ppt/charts/style87.xml" ContentType="application/vnd.ms-office.chartstyle+xml"/>
  <Override PartName="/ppt/charts/colors87.xml" ContentType="application/vnd.ms-office.chartcolorstyle+xml"/>
  <Override PartName="/ppt/charts/chart120.xml" ContentType="application/vnd.openxmlformats-officedocument.drawingml.chart+xml"/>
  <Override PartName="/ppt/charts/style88.xml" ContentType="application/vnd.ms-office.chartstyle+xml"/>
  <Override PartName="/ppt/charts/colors88.xml" ContentType="application/vnd.ms-office.chartcolorstyle+xml"/>
  <Override PartName="/ppt/charts/chart121.xml" ContentType="application/vnd.openxmlformats-officedocument.drawingml.chart+xml"/>
  <Override PartName="/ppt/charts/style89.xml" ContentType="application/vnd.ms-office.chartstyle+xml"/>
  <Override PartName="/ppt/charts/colors89.xml" ContentType="application/vnd.ms-office.chartcolorstyle+xml"/>
  <Override PartName="/ppt/charts/chart122.xml" ContentType="application/vnd.openxmlformats-officedocument.drawingml.chart+xml"/>
  <Override PartName="/ppt/charts/style90.xml" ContentType="application/vnd.ms-office.chartstyle+xml"/>
  <Override PartName="/ppt/charts/colors90.xml" ContentType="application/vnd.ms-office.chartcolorstyle+xml"/>
  <Override PartName="/ppt/charts/chart123.xml" ContentType="application/vnd.openxmlformats-officedocument.drawingml.chart+xml"/>
  <Override PartName="/ppt/charts/style91.xml" ContentType="application/vnd.ms-office.chartstyle+xml"/>
  <Override PartName="/ppt/charts/colors91.xml" ContentType="application/vnd.ms-office.chartcolorstyle+xml"/>
  <Override PartName="/ppt/charts/chart124.xml" ContentType="application/vnd.openxmlformats-officedocument.drawingml.chart+xml"/>
  <Override PartName="/ppt/charts/style92.xml" ContentType="application/vnd.ms-office.chartstyle+xml"/>
  <Override PartName="/ppt/charts/colors92.xml" ContentType="application/vnd.ms-office.chartcolorstyle+xml"/>
  <Override PartName="/ppt/charts/chart125.xml" ContentType="application/vnd.openxmlformats-officedocument.drawingml.chart+xml"/>
  <Override PartName="/ppt/charts/style93.xml" ContentType="application/vnd.ms-office.chartstyle+xml"/>
  <Override PartName="/ppt/charts/colors93.xml" ContentType="application/vnd.ms-office.chartcolorstyle+xml"/>
  <Override PartName="/ppt/charts/chart126.xml" ContentType="application/vnd.openxmlformats-officedocument.drawingml.chart+xml"/>
  <Override PartName="/ppt/charts/style94.xml" ContentType="application/vnd.ms-office.chartstyle+xml"/>
  <Override PartName="/ppt/charts/colors94.xml" ContentType="application/vnd.ms-office.chartcolorstyle+xml"/>
  <Override PartName="/ppt/charts/chart127.xml" ContentType="application/vnd.openxmlformats-officedocument.drawingml.chart+xml"/>
  <Override PartName="/ppt/charts/style95.xml" ContentType="application/vnd.ms-office.chartstyle+xml"/>
  <Override PartName="/ppt/charts/colors95.xml" ContentType="application/vnd.ms-office.chartcolorstyle+xml"/>
  <Override PartName="/ppt/notesSlides/notesSlide10.xml" ContentType="application/vnd.openxmlformats-officedocument.presentationml.notesSlide+xml"/>
  <Override PartName="/ppt/charts/chart128.xml" ContentType="application/vnd.openxmlformats-officedocument.drawingml.chart+xml"/>
  <Override PartName="/ppt/charts/chart129.xml" ContentType="application/vnd.openxmlformats-officedocument.drawingml.chart+xml"/>
  <Override PartName="/ppt/charts/chart130.xml" ContentType="application/vnd.openxmlformats-officedocument.drawingml.chart+xml"/>
  <Override PartName="/ppt/charts/chart131.xml" ContentType="application/vnd.openxmlformats-officedocument.drawingml.chart+xml"/>
  <Override PartName="/ppt/charts/chart132.xml" ContentType="application/vnd.openxmlformats-officedocument.drawingml.chart+xml"/>
  <Override PartName="/ppt/charts/style96.xml" ContentType="application/vnd.ms-office.chartstyle+xml"/>
  <Override PartName="/ppt/charts/colors96.xml" ContentType="application/vnd.ms-office.chartcolorstyle+xml"/>
  <Override PartName="/ppt/charts/chart133.xml" ContentType="application/vnd.openxmlformats-officedocument.drawingml.chart+xml"/>
  <Override PartName="/ppt/charts/style97.xml" ContentType="application/vnd.ms-office.chartstyle+xml"/>
  <Override PartName="/ppt/charts/colors97.xml" ContentType="application/vnd.ms-office.chartcolorstyle+xml"/>
  <Override PartName="/ppt/charts/chart134.xml" ContentType="application/vnd.openxmlformats-officedocument.drawingml.chart+xml"/>
  <Override PartName="/ppt/charts/style98.xml" ContentType="application/vnd.ms-office.chartstyle+xml"/>
  <Override PartName="/ppt/charts/colors98.xml" ContentType="application/vnd.ms-office.chartcolorstyle+xml"/>
  <Override PartName="/ppt/charts/chart135.xml" ContentType="application/vnd.openxmlformats-officedocument.drawingml.chart+xml"/>
  <Override PartName="/ppt/charts/style99.xml" ContentType="application/vnd.ms-office.chartstyle+xml"/>
  <Override PartName="/ppt/charts/colors99.xml" ContentType="application/vnd.ms-office.chartcolorstyle+xml"/>
  <Override PartName="/ppt/charts/chart136.xml" ContentType="application/vnd.openxmlformats-officedocument.drawingml.chart+xml"/>
  <Override PartName="/ppt/charts/style100.xml" ContentType="application/vnd.ms-office.chartstyle+xml"/>
  <Override PartName="/ppt/charts/colors100.xml" ContentType="application/vnd.ms-office.chartcolorstyle+xml"/>
  <Override PartName="/ppt/charts/chart137.xml" ContentType="application/vnd.openxmlformats-officedocument.drawingml.chart+xml"/>
  <Override PartName="/ppt/charts/style101.xml" ContentType="application/vnd.ms-office.chartstyle+xml"/>
  <Override PartName="/ppt/charts/colors101.xml" ContentType="application/vnd.ms-office.chartcolorstyle+xml"/>
  <Override PartName="/ppt/charts/chart138.xml" ContentType="application/vnd.openxmlformats-officedocument.drawingml.chart+xml"/>
  <Override PartName="/ppt/charts/style102.xml" ContentType="application/vnd.ms-office.chartstyle+xml"/>
  <Override PartName="/ppt/charts/colors102.xml" ContentType="application/vnd.ms-office.chartcolorstyle+xml"/>
  <Override PartName="/ppt/charts/chart139.xml" ContentType="application/vnd.openxmlformats-officedocument.drawingml.chart+xml"/>
  <Override PartName="/ppt/charts/style103.xml" ContentType="application/vnd.ms-office.chartstyle+xml"/>
  <Override PartName="/ppt/charts/colors103.xml" ContentType="application/vnd.ms-office.chartcolorstyle+xml"/>
  <Override PartName="/ppt/charts/chart140.xml" ContentType="application/vnd.openxmlformats-officedocument.drawingml.chart+xml"/>
  <Override PartName="/ppt/charts/style104.xml" ContentType="application/vnd.ms-office.chartstyle+xml"/>
  <Override PartName="/ppt/charts/colors104.xml" ContentType="application/vnd.ms-office.chartcolorstyle+xml"/>
  <Override PartName="/ppt/charts/chart141.xml" ContentType="application/vnd.openxmlformats-officedocument.drawingml.chart+xml"/>
  <Override PartName="/ppt/charts/style105.xml" ContentType="application/vnd.ms-office.chartstyle+xml"/>
  <Override PartName="/ppt/charts/colors105.xml" ContentType="application/vnd.ms-office.chartcolorstyle+xml"/>
  <Override PartName="/ppt/charts/chart142.xml" ContentType="application/vnd.openxmlformats-officedocument.drawingml.chart+xml"/>
  <Override PartName="/ppt/charts/style106.xml" ContentType="application/vnd.ms-office.chartstyle+xml"/>
  <Override PartName="/ppt/charts/colors106.xml" ContentType="application/vnd.ms-office.chartcolorstyle+xml"/>
  <Override PartName="/ppt/charts/chart143.xml" ContentType="application/vnd.openxmlformats-officedocument.drawingml.chart+xml"/>
  <Override PartName="/ppt/charts/style107.xml" ContentType="application/vnd.ms-office.chartstyle+xml"/>
  <Override PartName="/ppt/charts/colors107.xml" ContentType="application/vnd.ms-office.chartcolorstyle+xml"/>
  <Override PartName="/ppt/charts/chart144.xml" ContentType="application/vnd.openxmlformats-officedocument.drawingml.chart+xml"/>
  <Override PartName="/ppt/charts/style108.xml" ContentType="application/vnd.ms-office.chartstyle+xml"/>
  <Override PartName="/ppt/charts/colors108.xml" ContentType="application/vnd.ms-office.chartcolorstyle+xml"/>
  <Override PartName="/ppt/charts/chart145.xml" ContentType="application/vnd.openxmlformats-officedocument.drawingml.chart+xml"/>
  <Override PartName="/ppt/charts/style109.xml" ContentType="application/vnd.ms-office.chartstyle+xml"/>
  <Override PartName="/ppt/charts/colors109.xml" ContentType="application/vnd.ms-office.chartcolorstyle+xml"/>
  <Override PartName="/ppt/charts/chart146.xml" ContentType="application/vnd.openxmlformats-officedocument.drawingml.chart+xml"/>
  <Override PartName="/ppt/charts/style110.xml" ContentType="application/vnd.ms-office.chartstyle+xml"/>
  <Override PartName="/ppt/charts/colors110.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47.xml" ContentType="application/vnd.openxmlformats-officedocument.drawingml.chart+xml"/>
  <Override PartName="/ppt/charts/chart148.xml" ContentType="application/vnd.openxmlformats-officedocument.drawingml.chart+xml"/>
  <Override PartName="/ppt/charts/chart149.xml" ContentType="application/vnd.openxmlformats-officedocument.drawingml.chart+xml"/>
  <Override PartName="/ppt/charts/chart150.xml" ContentType="application/vnd.openxmlformats-officedocument.drawingml.chart+xml"/>
  <Override PartName="/ppt/notesSlides/notesSlide13.xml" ContentType="application/vnd.openxmlformats-officedocument.presentationml.notesSlide+xml"/>
  <Override PartName="/ppt/charts/chart151.xml" ContentType="application/vnd.openxmlformats-officedocument.drawingml.chart+xml"/>
  <Override PartName="/ppt/charts/style111.xml" ContentType="application/vnd.ms-office.chartstyle+xml"/>
  <Override PartName="/ppt/charts/colors111.xml" ContentType="application/vnd.ms-office.chartcolorstyle+xml"/>
  <Override PartName="/ppt/charts/chart152.xml" ContentType="application/vnd.openxmlformats-officedocument.drawingml.chart+xml"/>
  <Override PartName="/ppt/charts/style112.xml" ContentType="application/vnd.ms-office.chartstyle+xml"/>
  <Override PartName="/ppt/charts/colors112.xml" ContentType="application/vnd.ms-office.chartcolorstyle+xml"/>
  <Override PartName="/ppt/charts/chart153.xml" ContentType="application/vnd.openxmlformats-officedocument.drawingml.chart+xml"/>
  <Override PartName="/ppt/charts/style113.xml" ContentType="application/vnd.ms-office.chartstyle+xml"/>
  <Override PartName="/ppt/charts/colors113.xml" ContentType="application/vnd.ms-office.chartcolorstyle+xml"/>
  <Override PartName="/ppt/charts/chart154.xml" ContentType="application/vnd.openxmlformats-officedocument.drawingml.chart+xml"/>
  <Override PartName="/ppt/charts/style114.xml" ContentType="application/vnd.ms-office.chartstyle+xml"/>
  <Override PartName="/ppt/charts/colors114.xml" ContentType="application/vnd.ms-office.chartcolorstyle+xml"/>
  <Override PartName="/ppt/charts/chart155.xml" ContentType="application/vnd.openxmlformats-officedocument.drawingml.chart+xml"/>
  <Override PartName="/ppt/charts/style115.xml" ContentType="application/vnd.ms-office.chartstyle+xml"/>
  <Override PartName="/ppt/charts/colors115.xml" ContentType="application/vnd.ms-office.chartcolorstyle+xml"/>
  <Override PartName="/ppt/charts/chart156.xml" ContentType="application/vnd.openxmlformats-officedocument.drawingml.chart+xml"/>
  <Override PartName="/ppt/charts/style116.xml" ContentType="application/vnd.ms-office.chartstyle+xml"/>
  <Override PartName="/ppt/charts/colors116.xml" ContentType="application/vnd.ms-office.chartcolorstyle+xml"/>
  <Override PartName="/ppt/charts/chart157.xml" ContentType="application/vnd.openxmlformats-officedocument.drawingml.chart+xml"/>
  <Override PartName="/ppt/charts/style117.xml" ContentType="application/vnd.ms-office.chartstyle+xml"/>
  <Override PartName="/ppt/charts/colors117.xml" ContentType="application/vnd.ms-office.chartcolorstyle+xml"/>
  <Override PartName="/ppt/charts/chart158.xml" ContentType="application/vnd.openxmlformats-officedocument.drawingml.chart+xml"/>
  <Override PartName="/ppt/charts/style118.xml" ContentType="application/vnd.ms-office.chartstyle+xml"/>
  <Override PartName="/ppt/charts/colors118.xml" ContentType="application/vnd.ms-office.chartcolorstyle+xml"/>
  <Override PartName="/ppt/charts/chart159.xml" ContentType="application/vnd.openxmlformats-officedocument.drawingml.chart+xml"/>
  <Override PartName="/ppt/charts/style119.xml" ContentType="application/vnd.ms-office.chartstyle+xml"/>
  <Override PartName="/ppt/charts/colors119.xml" ContentType="application/vnd.ms-office.chartcolorstyle+xml"/>
  <Override PartName="/ppt/charts/chart160.xml" ContentType="application/vnd.openxmlformats-officedocument.drawingml.chart+xml"/>
  <Override PartName="/ppt/charts/style120.xml" ContentType="application/vnd.ms-office.chartstyle+xml"/>
  <Override PartName="/ppt/charts/colors120.xml" ContentType="application/vnd.ms-office.chartcolorstyle+xml"/>
  <Override PartName="/ppt/charts/chart161.xml" ContentType="application/vnd.openxmlformats-officedocument.drawingml.chart+xml"/>
  <Override PartName="/ppt/charts/style121.xml" ContentType="application/vnd.ms-office.chartstyle+xml"/>
  <Override PartName="/ppt/charts/colors121.xml" ContentType="application/vnd.ms-office.chartcolorstyle+xml"/>
  <Override PartName="/ppt/charts/chart162.xml" ContentType="application/vnd.openxmlformats-officedocument.drawingml.chart+xml"/>
  <Override PartName="/ppt/charts/style122.xml" ContentType="application/vnd.ms-office.chartstyle+xml"/>
  <Override PartName="/ppt/charts/colors122.xml" ContentType="application/vnd.ms-office.chartcolorstyle+xml"/>
  <Override PartName="/ppt/charts/chart163.xml" ContentType="application/vnd.openxmlformats-officedocument.drawingml.chart+xml"/>
  <Override PartName="/ppt/charts/style123.xml" ContentType="application/vnd.ms-office.chartstyle+xml"/>
  <Override PartName="/ppt/charts/colors123.xml" ContentType="application/vnd.ms-office.chartcolorstyle+xml"/>
  <Override PartName="/ppt/charts/chart164.xml" ContentType="application/vnd.openxmlformats-officedocument.drawingml.chart+xml"/>
  <Override PartName="/ppt/charts/style124.xml" ContentType="application/vnd.ms-office.chartstyle+xml"/>
  <Override PartName="/ppt/charts/colors124.xml" ContentType="application/vnd.ms-office.chartcolorstyle+xml"/>
  <Override PartName="/ppt/charts/chart165.xml" ContentType="application/vnd.openxmlformats-officedocument.drawingml.chart+xml"/>
  <Override PartName="/ppt/charts/style125.xml" ContentType="application/vnd.ms-office.chartstyle+xml"/>
  <Override PartName="/ppt/charts/colors125.xml" ContentType="application/vnd.ms-office.chartcolorstyle+xml"/>
  <Override PartName="/ppt/notesSlides/notesSlide14.xml" ContentType="application/vnd.openxmlformats-officedocument.presentationml.notesSlide+xml"/>
  <Override PartName="/ppt/charts/chart166.xml" ContentType="application/vnd.openxmlformats-officedocument.drawingml.chart+xml"/>
  <Override PartName="/ppt/charts/chart167.xml" ContentType="application/vnd.openxmlformats-officedocument.drawingml.chart+xml"/>
  <Override PartName="/ppt/charts/chart168.xml" ContentType="application/vnd.openxmlformats-officedocument.drawingml.chart+xml"/>
  <Override PartName="/ppt/charts/chart169.xml" ContentType="application/vnd.openxmlformats-officedocument.drawingml.chart+xml"/>
  <Override PartName="/ppt/charts/chart170.xml" ContentType="application/vnd.openxmlformats-officedocument.drawingml.chart+xml"/>
  <Override PartName="/ppt/charts/style126.xml" ContentType="application/vnd.ms-office.chartstyle+xml"/>
  <Override PartName="/ppt/charts/colors126.xml" ContentType="application/vnd.ms-office.chartcolorstyle+xml"/>
  <Override PartName="/ppt/charts/chart171.xml" ContentType="application/vnd.openxmlformats-officedocument.drawingml.chart+xml"/>
  <Override PartName="/ppt/charts/style127.xml" ContentType="application/vnd.ms-office.chartstyle+xml"/>
  <Override PartName="/ppt/charts/colors127.xml" ContentType="application/vnd.ms-office.chartcolorstyle+xml"/>
  <Override PartName="/ppt/charts/chart172.xml" ContentType="application/vnd.openxmlformats-officedocument.drawingml.chart+xml"/>
  <Override PartName="/ppt/charts/style128.xml" ContentType="application/vnd.ms-office.chartstyle+xml"/>
  <Override PartName="/ppt/charts/colors128.xml" ContentType="application/vnd.ms-office.chartcolorstyle+xml"/>
  <Override PartName="/ppt/charts/chart173.xml" ContentType="application/vnd.openxmlformats-officedocument.drawingml.chart+xml"/>
  <Override PartName="/ppt/charts/style129.xml" ContentType="application/vnd.ms-office.chartstyle+xml"/>
  <Override PartName="/ppt/charts/colors129.xml" ContentType="application/vnd.ms-office.chartcolorstyle+xml"/>
  <Override PartName="/ppt/charts/chart174.xml" ContentType="application/vnd.openxmlformats-officedocument.drawingml.chart+xml"/>
  <Override PartName="/ppt/charts/style130.xml" ContentType="application/vnd.ms-office.chartstyle+xml"/>
  <Override PartName="/ppt/charts/colors130.xml" ContentType="application/vnd.ms-office.chartcolorstyle+xml"/>
  <Override PartName="/ppt/charts/chart175.xml" ContentType="application/vnd.openxmlformats-officedocument.drawingml.chart+xml"/>
  <Override PartName="/ppt/charts/style131.xml" ContentType="application/vnd.ms-office.chartstyle+xml"/>
  <Override PartName="/ppt/charts/colors131.xml" ContentType="application/vnd.ms-office.chartcolorstyle+xml"/>
  <Override PartName="/ppt/charts/chart176.xml" ContentType="application/vnd.openxmlformats-officedocument.drawingml.chart+xml"/>
  <Override PartName="/ppt/charts/style132.xml" ContentType="application/vnd.ms-office.chartstyle+xml"/>
  <Override PartName="/ppt/charts/colors132.xml" ContentType="application/vnd.ms-office.chartcolorstyle+xml"/>
  <Override PartName="/ppt/charts/chart177.xml" ContentType="application/vnd.openxmlformats-officedocument.drawingml.chart+xml"/>
  <Override PartName="/ppt/charts/style133.xml" ContentType="application/vnd.ms-office.chartstyle+xml"/>
  <Override PartName="/ppt/charts/colors133.xml" ContentType="application/vnd.ms-office.chartcolorstyle+xml"/>
  <Override PartName="/ppt/charts/chart178.xml" ContentType="application/vnd.openxmlformats-officedocument.drawingml.chart+xml"/>
  <Override PartName="/ppt/charts/style134.xml" ContentType="application/vnd.ms-office.chartstyle+xml"/>
  <Override PartName="/ppt/charts/colors134.xml" ContentType="application/vnd.ms-office.chartcolorstyle+xml"/>
  <Override PartName="/ppt/charts/chart179.xml" ContentType="application/vnd.openxmlformats-officedocument.drawingml.chart+xml"/>
  <Override PartName="/ppt/charts/style135.xml" ContentType="application/vnd.ms-office.chartstyle+xml"/>
  <Override PartName="/ppt/charts/colors135.xml" ContentType="application/vnd.ms-office.chartcolorstyle+xml"/>
  <Override PartName="/ppt/charts/chart180.xml" ContentType="application/vnd.openxmlformats-officedocument.drawingml.chart+xml"/>
  <Override PartName="/ppt/charts/style136.xml" ContentType="application/vnd.ms-office.chartstyle+xml"/>
  <Override PartName="/ppt/charts/colors136.xml" ContentType="application/vnd.ms-office.chartcolorstyle+xml"/>
  <Override PartName="/ppt/charts/chart181.xml" ContentType="application/vnd.openxmlformats-officedocument.drawingml.chart+xml"/>
  <Override PartName="/ppt/charts/style137.xml" ContentType="application/vnd.ms-office.chartstyle+xml"/>
  <Override PartName="/ppt/charts/colors137.xml" ContentType="application/vnd.ms-office.chartcolorstyle+xml"/>
  <Override PartName="/ppt/charts/chart182.xml" ContentType="application/vnd.openxmlformats-officedocument.drawingml.chart+xml"/>
  <Override PartName="/ppt/charts/style138.xml" ContentType="application/vnd.ms-office.chartstyle+xml"/>
  <Override PartName="/ppt/charts/colors138.xml" ContentType="application/vnd.ms-office.chartcolorstyle+xml"/>
  <Override PartName="/ppt/charts/chart183.xml" ContentType="application/vnd.openxmlformats-officedocument.drawingml.chart+xml"/>
  <Override PartName="/ppt/charts/style139.xml" ContentType="application/vnd.ms-office.chartstyle+xml"/>
  <Override PartName="/ppt/charts/colors139.xml" ContentType="application/vnd.ms-office.chartcolorstyle+xml"/>
  <Override PartName="/ppt/charts/chart184.xml" ContentType="application/vnd.openxmlformats-officedocument.drawingml.chart+xml"/>
  <Override PartName="/ppt/charts/chart185.xml" ContentType="application/vnd.openxmlformats-officedocument.drawingml.chart+xml"/>
  <Override PartName="/ppt/charts/chart186.xml" ContentType="application/vnd.openxmlformats-officedocument.drawingml.chart+xml"/>
  <Override PartName="/ppt/charts/chart187.xml" ContentType="application/vnd.openxmlformats-officedocument.drawingml.chart+xml"/>
  <Override PartName="/ppt/charts/chart188.xml" ContentType="application/vnd.openxmlformats-officedocument.drawingml.chart+xml"/>
  <Override PartName="/ppt/charts/style140.xml" ContentType="application/vnd.ms-office.chartstyle+xml"/>
  <Override PartName="/ppt/charts/colors140.xml" ContentType="application/vnd.ms-office.chartcolorstyle+xml"/>
  <Override PartName="/ppt/charts/chart189.xml" ContentType="application/vnd.openxmlformats-officedocument.drawingml.chart+xml"/>
  <Override PartName="/ppt/charts/style141.xml" ContentType="application/vnd.ms-office.chartstyle+xml"/>
  <Override PartName="/ppt/charts/colors14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90.xml" ContentType="application/vnd.openxmlformats-officedocument.drawingml.chart+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120"/>
  </p:notesMasterIdLst>
  <p:handoutMasterIdLst>
    <p:handoutMasterId r:id="rId121"/>
  </p:handoutMasterIdLst>
  <p:sldIdLst>
    <p:sldId id="589" r:id="rId2"/>
    <p:sldId id="593" r:id="rId3"/>
    <p:sldId id="909" r:id="rId4"/>
    <p:sldId id="910" r:id="rId5"/>
    <p:sldId id="718" r:id="rId6"/>
    <p:sldId id="595" r:id="rId7"/>
    <p:sldId id="596" r:id="rId8"/>
    <p:sldId id="764" r:id="rId9"/>
    <p:sldId id="911" r:id="rId10"/>
    <p:sldId id="912" r:id="rId11"/>
    <p:sldId id="605" r:id="rId12"/>
    <p:sldId id="800" r:id="rId13"/>
    <p:sldId id="719" r:id="rId14"/>
    <p:sldId id="606" r:id="rId15"/>
    <p:sldId id="913" r:id="rId16"/>
    <p:sldId id="914" r:id="rId17"/>
    <p:sldId id="604" r:id="rId18"/>
    <p:sldId id="861" r:id="rId19"/>
    <p:sldId id="811" r:id="rId20"/>
    <p:sldId id="812" r:id="rId21"/>
    <p:sldId id="813" r:id="rId22"/>
    <p:sldId id="923" r:id="rId23"/>
    <p:sldId id="915" r:id="rId24"/>
    <p:sldId id="916" r:id="rId25"/>
    <p:sldId id="917" r:id="rId26"/>
    <p:sldId id="918" r:id="rId27"/>
    <p:sldId id="919" r:id="rId28"/>
    <p:sldId id="838" r:id="rId29"/>
    <p:sldId id="619" r:id="rId30"/>
    <p:sldId id="648" r:id="rId31"/>
    <p:sldId id="786" r:id="rId32"/>
    <p:sldId id="920" r:id="rId33"/>
    <p:sldId id="921" r:id="rId34"/>
    <p:sldId id="837" r:id="rId35"/>
    <p:sldId id="626" r:id="rId36"/>
    <p:sldId id="872" r:id="rId37"/>
    <p:sldId id="650" r:id="rId38"/>
    <p:sldId id="873" r:id="rId39"/>
    <p:sldId id="874" r:id="rId40"/>
    <p:sldId id="875" r:id="rId41"/>
    <p:sldId id="630" r:id="rId42"/>
    <p:sldId id="876" r:id="rId43"/>
    <p:sldId id="668" r:id="rId44"/>
    <p:sldId id="877" r:id="rId45"/>
    <p:sldId id="878" r:id="rId46"/>
    <p:sldId id="879" r:id="rId47"/>
    <p:sldId id="651" r:id="rId48"/>
    <p:sldId id="880" r:id="rId49"/>
    <p:sldId id="669" r:id="rId50"/>
    <p:sldId id="881" r:id="rId51"/>
    <p:sldId id="882" r:id="rId52"/>
    <p:sldId id="883" r:id="rId53"/>
    <p:sldId id="755" r:id="rId54"/>
    <p:sldId id="884" r:id="rId55"/>
    <p:sldId id="670" r:id="rId56"/>
    <p:sldId id="885" r:id="rId57"/>
    <p:sldId id="886" r:id="rId58"/>
    <p:sldId id="887" r:id="rId59"/>
    <p:sldId id="653" r:id="rId60"/>
    <p:sldId id="888" r:id="rId61"/>
    <p:sldId id="671" r:id="rId62"/>
    <p:sldId id="889" r:id="rId63"/>
    <p:sldId id="890" r:id="rId64"/>
    <p:sldId id="891" r:id="rId65"/>
    <p:sldId id="711" r:id="rId66"/>
    <p:sldId id="892" r:id="rId67"/>
    <p:sldId id="672" r:id="rId68"/>
    <p:sldId id="893" r:id="rId69"/>
    <p:sldId id="894" r:id="rId70"/>
    <p:sldId id="895" r:id="rId71"/>
    <p:sldId id="708" r:id="rId72"/>
    <p:sldId id="896" r:id="rId73"/>
    <p:sldId id="673" r:id="rId74"/>
    <p:sldId id="897" r:id="rId75"/>
    <p:sldId id="898" r:id="rId76"/>
    <p:sldId id="899" r:id="rId77"/>
    <p:sldId id="710" r:id="rId78"/>
    <p:sldId id="900" r:id="rId79"/>
    <p:sldId id="674" r:id="rId80"/>
    <p:sldId id="901" r:id="rId81"/>
    <p:sldId id="902" r:id="rId82"/>
    <p:sldId id="903" r:id="rId83"/>
    <p:sldId id="709" r:id="rId84"/>
    <p:sldId id="904" r:id="rId85"/>
    <p:sldId id="675" r:id="rId86"/>
    <p:sldId id="905" r:id="rId87"/>
    <p:sldId id="906" r:id="rId88"/>
    <p:sldId id="907" r:id="rId89"/>
    <p:sldId id="629" r:id="rId90"/>
    <p:sldId id="796" r:id="rId91"/>
    <p:sldId id="775" r:id="rId92"/>
    <p:sldId id="776" r:id="rId93"/>
    <p:sldId id="779" r:id="rId94"/>
    <p:sldId id="777" r:id="rId95"/>
    <p:sldId id="778" r:id="rId96"/>
    <p:sldId id="798" r:id="rId97"/>
    <p:sldId id="814" r:id="rId98"/>
    <p:sldId id="815" r:id="rId99"/>
    <p:sldId id="696" r:id="rId100"/>
    <p:sldId id="686" r:id="rId101"/>
    <p:sldId id="780" r:id="rId102"/>
    <p:sldId id="792" r:id="rId103"/>
    <p:sldId id="770" r:id="rId104"/>
    <p:sldId id="771" r:id="rId105"/>
    <p:sldId id="822" r:id="rId106"/>
    <p:sldId id="823" r:id="rId107"/>
    <p:sldId id="824" r:id="rId108"/>
    <p:sldId id="825" r:id="rId109"/>
    <p:sldId id="826" r:id="rId110"/>
    <p:sldId id="827" r:id="rId111"/>
    <p:sldId id="828" r:id="rId112"/>
    <p:sldId id="829" r:id="rId113"/>
    <p:sldId id="830" r:id="rId114"/>
    <p:sldId id="860" r:id="rId115"/>
    <p:sldId id="924" r:id="rId116"/>
    <p:sldId id="925" r:id="rId117"/>
    <p:sldId id="908" r:id="rId118"/>
    <p:sldId id="588" r:id="rId119"/>
  </p:sldIdLst>
  <p:sldSz cx="13439775" cy="7561263"/>
  <p:notesSz cx="6742113" cy="9872663"/>
  <p:custDataLst>
    <p:tags r:id="rId122"/>
  </p:custDataLst>
  <p:defaultText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orient="horz" pos="113">
          <p15:clr>
            <a:srgbClr val="A4A3A4"/>
          </p15:clr>
        </p15:guide>
        <p15:guide id="3" orient="horz" pos="4649">
          <p15:clr>
            <a:srgbClr val="A4A3A4"/>
          </p15:clr>
        </p15:guide>
        <p15:guide id="4" orient="horz" pos="3787">
          <p15:clr>
            <a:srgbClr val="A4A3A4"/>
          </p15:clr>
        </p15:guide>
        <p15:guide id="5" orient="horz" pos="4422">
          <p15:clr>
            <a:srgbClr val="A4A3A4"/>
          </p15:clr>
        </p15:guide>
        <p15:guide id="6" orient="horz" pos="4299">
          <p15:clr>
            <a:srgbClr val="A4A3A4"/>
          </p15:clr>
        </p15:guide>
        <p15:guide id="7" orient="horz" pos="1111">
          <p15:clr>
            <a:srgbClr val="A4A3A4"/>
          </p15:clr>
        </p15:guide>
        <p15:guide id="8" orient="horz" pos="975">
          <p15:clr>
            <a:srgbClr val="A4A3A4"/>
          </p15:clr>
        </p15:guide>
        <p15:guide id="9" orient="horz" pos="229">
          <p15:clr>
            <a:srgbClr val="A4A3A4"/>
          </p15:clr>
        </p15:guide>
        <p15:guide id="10" orient="horz" pos="4537">
          <p15:clr>
            <a:srgbClr val="A4A3A4"/>
          </p15:clr>
        </p15:guide>
        <p15:guide id="11" orient="horz" pos="346">
          <p15:clr>
            <a:srgbClr val="A4A3A4"/>
          </p15:clr>
        </p15:guide>
        <p15:guide id="12" orient="horz" pos="460">
          <p15:clr>
            <a:srgbClr val="A4A3A4"/>
          </p15:clr>
        </p15:guide>
        <p15:guide id="13" orient="horz" pos="4184">
          <p15:clr>
            <a:srgbClr val="A4A3A4"/>
          </p15:clr>
        </p15:guide>
        <p15:guide id="14" orient="horz" pos="4071">
          <p15:clr>
            <a:srgbClr val="A4A3A4"/>
          </p15:clr>
        </p15:guide>
        <p15:guide id="15" orient="horz" pos="839">
          <p15:clr>
            <a:srgbClr val="A4A3A4"/>
          </p15:clr>
        </p15:guide>
        <p15:guide id="16" orient="horz" pos="4597">
          <p15:clr>
            <a:srgbClr val="A4A3A4"/>
          </p15:clr>
        </p15:guide>
        <p15:guide id="17" pos="4233">
          <p15:clr>
            <a:srgbClr val="A4A3A4"/>
          </p15:clr>
        </p15:guide>
        <p15:guide id="18" pos="113">
          <p15:clr>
            <a:srgbClr val="A4A3A4"/>
          </p15:clr>
        </p15:guide>
        <p15:guide id="19" pos="8360">
          <p15:clr>
            <a:srgbClr val="A4A3A4"/>
          </p15:clr>
        </p15:guide>
        <p15:guide id="20" pos="8244">
          <p15:clr>
            <a:srgbClr val="A4A3A4"/>
          </p15:clr>
        </p15:guide>
        <p15:guide id="21" pos="5737">
          <p15:clr>
            <a:srgbClr val="A4A3A4"/>
          </p15:clr>
        </p15:guide>
        <p15:guide id="22" pos="3046">
          <p15:clr>
            <a:srgbClr val="A4A3A4"/>
          </p15:clr>
        </p15:guide>
        <p15:guide id="23" pos="5447">
          <p15:clr>
            <a:srgbClr val="A4A3A4"/>
          </p15:clr>
        </p15:guide>
        <p15:guide id="24" pos="8134">
          <p15:clr>
            <a:srgbClr val="A4A3A4"/>
          </p15:clr>
        </p15:guide>
        <p15:guide id="25" pos="4109">
          <p15:clr>
            <a:srgbClr val="A4A3A4"/>
          </p15:clr>
        </p15:guide>
        <p15:guide id="26" pos="4369">
          <p15:clr>
            <a:srgbClr val="A4A3A4"/>
          </p15:clr>
        </p15:guide>
        <p15:guide id="27" pos="2752">
          <p15:clr>
            <a:srgbClr val="A4A3A4"/>
          </p15:clr>
        </p15:guide>
        <p15:guide id="28" pos="345">
          <p15:clr>
            <a:srgbClr val="A4A3A4"/>
          </p15:clr>
        </p15:guide>
        <p15:guide id="29" pos="233">
          <p15:clr>
            <a:srgbClr val="A4A3A4"/>
          </p15:clr>
        </p15:guide>
      </p15:sldGuideLst>
    </p:ext>
    <p:ext uri="{2D200454-40CA-4A62-9FC3-DE9A4176ACB9}">
      <p15:notesGuideLst xmlns:p15="http://schemas.microsoft.com/office/powerpoint/2012/main">
        <p15:guide id="1" orient="horz" pos="3110" userDrawn="1">
          <p15:clr>
            <a:srgbClr val="A4A3A4"/>
          </p15:clr>
        </p15:guide>
        <p15:guide id="2" orient="horz" pos="122" userDrawn="1">
          <p15:clr>
            <a:srgbClr val="A4A3A4"/>
          </p15:clr>
        </p15:guide>
        <p15:guide id="3" orient="horz" pos="6097" userDrawn="1">
          <p15:clr>
            <a:srgbClr val="A4A3A4"/>
          </p15:clr>
        </p15:guide>
        <p15:guide id="4" orient="horz" pos="5852" userDrawn="1">
          <p15:clr>
            <a:srgbClr val="A4A3A4"/>
          </p15:clr>
        </p15:guide>
        <p15:guide id="5" orient="horz" pos="2717" userDrawn="1">
          <p15:clr>
            <a:srgbClr val="A4A3A4"/>
          </p15:clr>
        </p15:guide>
        <p15:guide id="6" orient="horz" pos="2620" userDrawn="1">
          <p15:clr>
            <a:srgbClr val="A4A3A4"/>
          </p15:clr>
        </p15:guide>
        <p15:guide id="7" orient="horz" pos="514" userDrawn="1">
          <p15:clr>
            <a:srgbClr val="A4A3A4"/>
          </p15:clr>
        </p15:guide>
        <p15:guide id="8" pos="2124" userDrawn="1">
          <p15:clr>
            <a:srgbClr val="A4A3A4"/>
          </p15:clr>
        </p15:guide>
        <p15:guide id="9" pos="117" userDrawn="1">
          <p15:clr>
            <a:srgbClr val="A4A3A4"/>
          </p15:clr>
        </p15:guide>
        <p15:guide id="10" pos="4130" userDrawn="1">
          <p15:clr>
            <a:srgbClr val="A4A3A4"/>
          </p15:clr>
        </p15:guide>
        <p15:guide id="11" pos="287" userDrawn="1">
          <p15:clr>
            <a:srgbClr val="A4A3A4"/>
          </p15:clr>
        </p15:guide>
        <p15:guide id="12" pos="39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5C09"/>
    <a:srgbClr val="FFFFFF"/>
    <a:srgbClr val="FF8631"/>
    <a:srgbClr val="FF6600"/>
    <a:srgbClr val="F8CBAD"/>
    <a:srgbClr val="FFFFCC"/>
    <a:srgbClr val="A9D08E"/>
    <a:srgbClr val="F86C6B"/>
    <a:srgbClr val="F97D6E"/>
    <a:srgbClr val="FFEB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80" autoAdjust="0"/>
  </p:normalViewPr>
  <p:slideViewPr>
    <p:cSldViewPr snapToObjects="1" showGuides="1">
      <p:cViewPr varScale="1">
        <p:scale>
          <a:sx n="88" d="100"/>
          <a:sy n="88" d="100"/>
        </p:scale>
        <p:origin x="68" y="260"/>
      </p:cViewPr>
      <p:guideLst>
        <p:guide orient="horz" pos="2381"/>
        <p:guide orient="horz" pos="113"/>
        <p:guide orient="horz" pos="4649"/>
        <p:guide orient="horz" pos="3787"/>
        <p:guide orient="horz" pos="4422"/>
        <p:guide orient="horz" pos="4299"/>
        <p:guide orient="horz" pos="1111"/>
        <p:guide orient="horz" pos="975"/>
        <p:guide orient="horz" pos="229"/>
        <p:guide orient="horz" pos="4537"/>
        <p:guide orient="horz" pos="346"/>
        <p:guide orient="horz" pos="460"/>
        <p:guide orient="horz" pos="4184"/>
        <p:guide orient="horz" pos="4071"/>
        <p:guide orient="horz" pos="839"/>
        <p:guide orient="horz" pos="4597"/>
        <p:guide pos="4233"/>
        <p:guide pos="113"/>
        <p:guide pos="8360"/>
        <p:guide pos="8244"/>
        <p:guide pos="5737"/>
        <p:guide pos="3046"/>
        <p:guide pos="5447"/>
        <p:guide pos="8134"/>
        <p:guide pos="4109"/>
        <p:guide pos="4369"/>
        <p:guide pos="2752"/>
        <p:guide pos="345"/>
        <p:guide pos="233"/>
      </p:guideLst>
    </p:cSldViewPr>
  </p:slideViewPr>
  <p:notesTextViewPr>
    <p:cViewPr>
      <p:scale>
        <a:sx n="1" d="1"/>
        <a:sy n="1" d="1"/>
      </p:scale>
      <p:origin x="0" y="0"/>
    </p:cViewPr>
  </p:notesTextViewPr>
  <p:sorterViewPr>
    <p:cViewPr>
      <p:scale>
        <a:sx n="30" d="100"/>
        <a:sy n="30" d="100"/>
      </p:scale>
      <p:origin x="0" y="0"/>
    </p:cViewPr>
  </p:sorterViewPr>
  <p:notesViewPr>
    <p:cSldViewPr snapToObjects="1" showGuides="1">
      <p:cViewPr>
        <p:scale>
          <a:sx n="69" d="100"/>
          <a:sy n="69" d="100"/>
        </p:scale>
        <p:origin x="2496" y="-570"/>
      </p:cViewPr>
      <p:guideLst>
        <p:guide orient="horz" pos="3110"/>
        <p:guide orient="horz" pos="122"/>
        <p:guide orient="horz" pos="6097"/>
        <p:guide orient="horz" pos="5852"/>
        <p:guide orient="horz" pos="2717"/>
        <p:guide orient="horz" pos="2620"/>
        <p:guide orient="horz" pos="514"/>
        <p:guide pos="2124"/>
        <p:guide pos="117"/>
        <p:guide pos="4130"/>
        <p:guide pos="287"/>
        <p:guide pos="397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https://ipsosgroup-my.sharepoint.com/personal/kjetil_stromseth_ipsos_com/Documents/1%20Kunder/Innovasjon%20Norge/Censydiam%202016/Analyse/Filer%20til%20rapportering/16-043448-01%20Segmentation%20by%20Country%20-%20TABLES.xlsx" TargetMode="External"/></Relationships>
</file>

<file path=ppt/charts/_rels/chart100.xml.rels><?xml version="1.0" encoding="UTF-8" standalone="yes"?>
<Relationships xmlns="http://schemas.openxmlformats.org/package/2006/relationships"><Relationship Id="rId3" Type="http://schemas.openxmlformats.org/officeDocument/2006/relationships/package" Target="../embeddings/Microsoft_Excel_Worksheet98.xlsx"/><Relationship Id="rId2" Type="http://schemas.microsoft.com/office/2011/relationships/chartColorStyle" Target="colors72.xml"/><Relationship Id="rId1" Type="http://schemas.microsoft.com/office/2011/relationships/chartStyle" Target="style72.xml"/></Relationships>
</file>

<file path=ppt/charts/_rels/chart101.xml.rels><?xml version="1.0" encoding="UTF-8" standalone="yes"?>
<Relationships xmlns="http://schemas.openxmlformats.org/package/2006/relationships"><Relationship Id="rId3" Type="http://schemas.openxmlformats.org/officeDocument/2006/relationships/package" Target="../embeddings/Microsoft_Excel_Worksheet99.xlsx"/><Relationship Id="rId2" Type="http://schemas.microsoft.com/office/2011/relationships/chartColorStyle" Target="colors73.xml"/><Relationship Id="rId1" Type="http://schemas.microsoft.com/office/2011/relationships/chartStyle" Target="style73.xml"/></Relationships>
</file>

<file path=ppt/charts/_rels/chart102.xml.rels><?xml version="1.0" encoding="UTF-8" standalone="yes"?>
<Relationships xmlns="http://schemas.openxmlformats.org/package/2006/relationships"><Relationship Id="rId3" Type="http://schemas.openxmlformats.org/officeDocument/2006/relationships/package" Target="../embeddings/Microsoft_Excel_Worksheet100.xlsx"/><Relationship Id="rId2" Type="http://schemas.microsoft.com/office/2011/relationships/chartColorStyle" Target="colors74.xml"/><Relationship Id="rId1" Type="http://schemas.microsoft.com/office/2011/relationships/chartStyle" Target="style74.xml"/></Relationships>
</file>

<file path=ppt/charts/_rels/chart103.xml.rels><?xml version="1.0" encoding="UTF-8" standalone="yes"?>
<Relationships xmlns="http://schemas.openxmlformats.org/package/2006/relationships"><Relationship Id="rId3" Type="http://schemas.openxmlformats.org/officeDocument/2006/relationships/package" Target="../embeddings/Microsoft_Excel_Worksheet101.xlsx"/><Relationship Id="rId2" Type="http://schemas.microsoft.com/office/2011/relationships/chartColorStyle" Target="colors75.xml"/><Relationship Id="rId1" Type="http://schemas.microsoft.com/office/2011/relationships/chartStyle" Target="style75.xml"/></Relationships>
</file>

<file path=ppt/charts/_rels/chart104.xml.rels><?xml version="1.0" encoding="UTF-8" standalone="yes"?>
<Relationships xmlns="http://schemas.openxmlformats.org/package/2006/relationships"><Relationship Id="rId3" Type="http://schemas.openxmlformats.org/officeDocument/2006/relationships/package" Target="../embeddings/Microsoft_Excel_Worksheet102.xlsx"/><Relationship Id="rId2" Type="http://schemas.microsoft.com/office/2011/relationships/chartColorStyle" Target="colors76.xml"/><Relationship Id="rId1" Type="http://schemas.microsoft.com/office/2011/relationships/chartStyle" Target="style76.xml"/></Relationships>
</file>

<file path=ppt/charts/_rels/chart105.xml.rels><?xml version="1.0" encoding="UTF-8" standalone="yes"?>
<Relationships xmlns="http://schemas.openxmlformats.org/package/2006/relationships"><Relationship Id="rId3" Type="http://schemas.openxmlformats.org/officeDocument/2006/relationships/package" Target="../embeddings/Microsoft_Excel_Worksheet103.xlsx"/><Relationship Id="rId2" Type="http://schemas.microsoft.com/office/2011/relationships/chartColorStyle" Target="colors77.xml"/><Relationship Id="rId1" Type="http://schemas.microsoft.com/office/2011/relationships/chartStyle" Target="style77.xml"/></Relationships>
</file>

<file path=ppt/charts/_rels/chart106.xml.rels><?xml version="1.0" encoding="UTF-8" standalone="yes"?>
<Relationships xmlns="http://schemas.openxmlformats.org/package/2006/relationships"><Relationship Id="rId3" Type="http://schemas.openxmlformats.org/officeDocument/2006/relationships/package" Target="../embeddings/Microsoft_Excel_Worksheet104.xlsx"/><Relationship Id="rId2" Type="http://schemas.microsoft.com/office/2011/relationships/chartColorStyle" Target="colors78.xml"/><Relationship Id="rId1" Type="http://schemas.microsoft.com/office/2011/relationships/chartStyle" Target="style78.xml"/></Relationships>
</file>

<file path=ppt/charts/_rels/chart107.xml.rels><?xml version="1.0" encoding="UTF-8" standalone="yes"?>
<Relationships xmlns="http://schemas.openxmlformats.org/package/2006/relationships"><Relationship Id="rId3" Type="http://schemas.openxmlformats.org/officeDocument/2006/relationships/package" Target="../embeddings/Microsoft_Excel_Worksheet105.xlsx"/><Relationship Id="rId2" Type="http://schemas.microsoft.com/office/2011/relationships/chartColorStyle" Target="colors79.xml"/><Relationship Id="rId1" Type="http://schemas.microsoft.com/office/2011/relationships/chartStyle" Target="style79.xml"/></Relationships>
</file>

<file path=ppt/charts/_rels/chart108.xml.rels><?xml version="1.0" encoding="UTF-8" standalone="yes"?>
<Relationships xmlns="http://schemas.openxmlformats.org/package/2006/relationships"><Relationship Id="rId3" Type="http://schemas.openxmlformats.org/officeDocument/2006/relationships/package" Target="../embeddings/Microsoft_Excel_Worksheet106.xlsx"/><Relationship Id="rId2" Type="http://schemas.microsoft.com/office/2011/relationships/chartColorStyle" Target="colors80.xml"/><Relationship Id="rId1" Type="http://schemas.microsoft.com/office/2011/relationships/chartStyle" Target="style80.xml"/></Relationships>
</file>

<file path=ppt/charts/_rels/chart109.xml.rels><?xml version="1.0" encoding="UTF-8" standalone="yes"?>
<Relationships xmlns="http://schemas.openxmlformats.org/package/2006/relationships"><Relationship Id="rId1" Type="http://schemas.openxmlformats.org/officeDocument/2006/relationships/package" Target="../embeddings/Microsoft_Excel_Worksheet107.xlsx"/></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3.xml"/><Relationship Id="rId1" Type="http://schemas.microsoft.com/office/2011/relationships/chartStyle" Target="style3.xml"/></Relationships>
</file>

<file path=ppt/charts/_rels/chart110.xml.rels><?xml version="1.0" encoding="UTF-8" standalone="yes"?>
<Relationships xmlns="http://schemas.openxmlformats.org/package/2006/relationships"><Relationship Id="rId1" Type="http://schemas.openxmlformats.org/officeDocument/2006/relationships/package" Target="../embeddings/Microsoft_Excel_Worksheet108.xlsx"/></Relationships>
</file>

<file path=ppt/charts/_rels/chart111.xml.rels><?xml version="1.0" encoding="UTF-8" standalone="yes"?>
<Relationships xmlns="http://schemas.openxmlformats.org/package/2006/relationships"><Relationship Id="rId1" Type="http://schemas.openxmlformats.org/officeDocument/2006/relationships/package" Target="../embeddings/Microsoft_Excel_Worksheet109.xlsx"/></Relationships>
</file>

<file path=ppt/charts/_rels/chart112.xml.rels><?xml version="1.0" encoding="UTF-8" standalone="yes"?>
<Relationships xmlns="http://schemas.openxmlformats.org/package/2006/relationships"><Relationship Id="rId1" Type="http://schemas.openxmlformats.org/officeDocument/2006/relationships/package" Target="../embeddings/Microsoft_Excel_Worksheet110.xlsx"/></Relationships>
</file>

<file path=ppt/charts/_rels/chart113.xml.rels><?xml version="1.0" encoding="UTF-8" standalone="yes"?>
<Relationships xmlns="http://schemas.openxmlformats.org/package/2006/relationships"><Relationship Id="rId3" Type="http://schemas.openxmlformats.org/officeDocument/2006/relationships/package" Target="../embeddings/Microsoft_Excel_Worksheet111.xlsx"/><Relationship Id="rId2" Type="http://schemas.microsoft.com/office/2011/relationships/chartColorStyle" Target="colors81.xml"/><Relationship Id="rId1" Type="http://schemas.microsoft.com/office/2011/relationships/chartStyle" Target="style81.xml"/></Relationships>
</file>

<file path=ppt/charts/_rels/chart114.xml.rels><?xml version="1.0" encoding="UTF-8" standalone="yes"?>
<Relationships xmlns="http://schemas.openxmlformats.org/package/2006/relationships"><Relationship Id="rId3" Type="http://schemas.openxmlformats.org/officeDocument/2006/relationships/package" Target="../embeddings/Microsoft_Excel_Worksheet112.xlsx"/><Relationship Id="rId2" Type="http://schemas.microsoft.com/office/2011/relationships/chartColorStyle" Target="colors82.xml"/><Relationship Id="rId1" Type="http://schemas.microsoft.com/office/2011/relationships/chartStyle" Target="style82.xml"/></Relationships>
</file>

<file path=ppt/charts/_rels/chart115.xml.rels><?xml version="1.0" encoding="UTF-8" standalone="yes"?>
<Relationships xmlns="http://schemas.openxmlformats.org/package/2006/relationships"><Relationship Id="rId3" Type="http://schemas.openxmlformats.org/officeDocument/2006/relationships/package" Target="../embeddings/Microsoft_Excel_Worksheet113.xlsx"/><Relationship Id="rId2" Type="http://schemas.microsoft.com/office/2011/relationships/chartColorStyle" Target="colors83.xml"/><Relationship Id="rId1" Type="http://schemas.microsoft.com/office/2011/relationships/chartStyle" Target="style83.xml"/></Relationships>
</file>

<file path=ppt/charts/_rels/chart116.xml.rels><?xml version="1.0" encoding="UTF-8" standalone="yes"?>
<Relationships xmlns="http://schemas.openxmlformats.org/package/2006/relationships"><Relationship Id="rId3" Type="http://schemas.openxmlformats.org/officeDocument/2006/relationships/package" Target="../embeddings/Microsoft_Excel_Worksheet114.xlsx"/><Relationship Id="rId2" Type="http://schemas.microsoft.com/office/2011/relationships/chartColorStyle" Target="colors84.xml"/><Relationship Id="rId1" Type="http://schemas.microsoft.com/office/2011/relationships/chartStyle" Target="style84.xml"/></Relationships>
</file>

<file path=ppt/charts/_rels/chart117.xml.rels><?xml version="1.0" encoding="UTF-8" standalone="yes"?>
<Relationships xmlns="http://schemas.openxmlformats.org/package/2006/relationships"><Relationship Id="rId3" Type="http://schemas.openxmlformats.org/officeDocument/2006/relationships/package" Target="../embeddings/Microsoft_Excel_Worksheet115.xlsx"/><Relationship Id="rId2" Type="http://schemas.microsoft.com/office/2011/relationships/chartColorStyle" Target="colors85.xml"/><Relationship Id="rId1" Type="http://schemas.microsoft.com/office/2011/relationships/chartStyle" Target="style85.xml"/></Relationships>
</file>

<file path=ppt/charts/_rels/chart118.xml.rels><?xml version="1.0" encoding="UTF-8" standalone="yes"?>
<Relationships xmlns="http://schemas.openxmlformats.org/package/2006/relationships"><Relationship Id="rId3" Type="http://schemas.openxmlformats.org/officeDocument/2006/relationships/package" Target="../embeddings/Microsoft_Excel_Worksheet116.xlsx"/><Relationship Id="rId2" Type="http://schemas.microsoft.com/office/2011/relationships/chartColorStyle" Target="colors86.xml"/><Relationship Id="rId1" Type="http://schemas.microsoft.com/office/2011/relationships/chartStyle" Target="style86.xml"/></Relationships>
</file>

<file path=ppt/charts/_rels/chart119.xml.rels><?xml version="1.0" encoding="UTF-8" standalone="yes"?>
<Relationships xmlns="http://schemas.openxmlformats.org/package/2006/relationships"><Relationship Id="rId3" Type="http://schemas.openxmlformats.org/officeDocument/2006/relationships/package" Target="../embeddings/Microsoft_Excel_Worksheet117.xlsx"/><Relationship Id="rId2" Type="http://schemas.microsoft.com/office/2011/relationships/chartColorStyle" Target="colors87.xml"/><Relationship Id="rId1" Type="http://schemas.microsoft.com/office/2011/relationships/chartStyle" Target="style87.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4.xml"/><Relationship Id="rId1" Type="http://schemas.microsoft.com/office/2011/relationships/chartStyle" Target="style4.xml"/></Relationships>
</file>

<file path=ppt/charts/_rels/chart120.xml.rels><?xml version="1.0" encoding="UTF-8" standalone="yes"?>
<Relationships xmlns="http://schemas.openxmlformats.org/package/2006/relationships"><Relationship Id="rId3" Type="http://schemas.openxmlformats.org/officeDocument/2006/relationships/package" Target="../embeddings/Microsoft_Excel_Worksheet118.xlsx"/><Relationship Id="rId2" Type="http://schemas.microsoft.com/office/2011/relationships/chartColorStyle" Target="colors88.xml"/><Relationship Id="rId1" Type="http://schemas.microsoft.com/office/2011/relationships/chartStyle" Target="style88.xml"/></Relationships>
</file>

<file path=ppt/charts/_rels/chart121.xml.rels><?xml version="1.0" encoding="UTF-8" standalone="yes"?>
<Relationships xmlns="http://schemas.openxmlformats.org/package/2006/relationships"><Relationship Id="rId3" Type="http://schemas.openxmlformats.org/officeDocument/2006/relationships/package" Target="../embeddings/Microsoft_Excel_Worksheet119.xlsx"/><Relationship Id="rId2" Type="http://schemas.microsoft.com/office/2011/relationships/chartColorStyle" Target="colors89.xml"/><Relationship Id="rId1" Type="http://schemas.microsoft.com/office/2011/relationships/chartStyle" Target="style89.xml"/></Relationships>
</file>

<file path=ppt/charts/_rels/chart122.xml.rels><?xml version="1.0" encoding="UTF-8" standalone="yes"?>
<Relationships xmlns="http://schemas.openxmlformats.org/package/2006/relationships"><Relationship Id="rId3" Type="http://schemas.openxmlformats.org/officeDocument/2006/relationships/package" Target="../embeddings/Microsoft_Excel_Worksheet120.xlsx"/><Relationship Id="rId2" Type="http://schemas.microsoft.com/office/2011/relationships/chartColorStyle" Target="colors90.xml"/><Relationship Id="rId1" Type="http://schemas.microsoft.com/office/2011/relationships/chartStyle" Target="style90.xml"/></Relationships>
</file>

<file path=ppt/charts/_rels/chart123.xml.rels><?xml version="1.0" encoding="UTF-8" standalone="yes"?>
<Relationships xmlns="http://schemas.openxmlformats.org/package/2006/relationships"><Relationship Id="rId3" Type="http://schemas.openxmlformats.org/officeDocument/2006/relationships/package" Target="../embeddings/Microsoft_Excel_Worksheet121.xlsx"/><Relationship Id="rId2" Type="http://schemas.microsoft.com/office/2011/relationships/chartColorStyle" Target="colors91.xml"/><Relationship Id="rId1" Type="http://schemas.microsoft.com/office/2011/relationships/chartStyle" Target="style91.xml"/></Relationships>
</file>

<file path=ppt/charts/_rels/chart124.xml.rels><?xml version="1.0" encoding="UTF-8" standalone="yes"?>
<Relationships xmlns="http://schemas.openxmlformats.org/package/2006/relationships"><Relationship Id="rId3" Type="http://schemas.openxmlformats.org/officeDocument/2006/relationships/package" Target="../embeddings/Microsoft_Excel_Worksheet122.xlsx"/><Relationship Id="rId2" Type="http://schemas.microsoft.com/office/2011/relationships/chartColorStyle" Target="colors92.xml"/><Relationship Id="rId1" Type="http://schemas.microsoft.com/office/2011/relationships/chartStyle" Target="style92.xml"/></Relationships>
</file>

<file path=ppt/charts/_rels/chart125.xml.rels><?xml version="1.0" encoding="UTF-8" standalone="yes"?>
<Relationships xmlns="http://schemas.openxmlformats.org/package/2006/relationships"><Relationship Id="rId3" Type="http://schemas.openxmlformats.org/officeDocument/2006/relationships/package" Target="../embeddings/Microsoft_Excel_Worksheet123.xlsx"/><Relationship Id="rId2" Type="http://schemas.microsoft.com/office/2011/relationships/chartColorStyle" Target="colors93.xml"/><Relationship Id="rId1" Type="http://schemas.microsoft.com/office/2011/relationships/chartStyle" Target="style93.xml"/></Relationships>
</file>

<file path=ppt/charts/_rels/chart126.xml.rels><?xml version="1.0" encoding="UTF-8" standalone="yes"?>
<Relationships xmlns="http://schemas.openxmlformats.org/package/2006/relationships"><Relationship Id="rId3" Type="http://schemas.openxmlformats.org/officeDocument/2006/relationships/package" Target="../embeddings/Microsoft_Excel_Worksheet124.xlsx"/><Relationship Id="rId2" Type="http://schemas.microsoft.com/office/2011/relationships/chartColorStyle" Target="colors94.xml"/><Relationship Id="rId1" Type="http://schemas.microsoft.com/office/2011/relationships/chartStyle" Target="style94.xml"/></Relationships>
</file>

<file path=ppt/charts/_rels/chart127.xml.rels><?xml version="1.0" encoding="UTF-8" standalone="yes"?>
<Relationships xmlns="http://schemas.openxmlformats.org/package/2006/relationships"><Relationship Id="rId3" Type="http://schemas.openxmlformats.org/officeDocument/2006/relationships/package" Target="../embeddings/Microsoft_Excel_Worksheet125.xlsx"/><Relationship Id="rId2" Type="http://schemas.microsoft.com/office/2011/relationships/chartColorStyle" Target="colors95.xml"/><Relationship Id="rId1" Type="http://schemas.microsoft.com/office/2011/relationships/chartStyle" Target="style95.xml"/></Relationships>
</file>

<file path=ppt/charts/_rels/chart128.xml.rels><?xml version="1.0" encoding="UTF-8" standalone="yes"?>
<Relationships xmlns="http://schemas.openxmlformats.org/package/2006/relationships"><Relationship Id="rId1" Type="http://schemas.openxmlformats.org/officeDocument/2006/relationships/package" Target="../embeddings/Microsoft_Excel_Worksheet126.xlsx"/></Relationships>
</file>

<file path=ppt/charts/_rels/chart129.xml.rels><?xml version="1.0" encoding="UTF-8" standalone="yes"?>
<Relationships xmlns="http://schemas.openxmlformats.org/package/2006/relationships"><Relationship Id="rId1" Type="http://schemas.openxmlformats.org/officeDocument/2006/relationships/package" Target="../embeddings/Microsoft_Excel_Worksheet127.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5.xml"/><Relationship Id="rId1" Type="http://schemas.microsoft.com/office/2011/relationships/chartStyle" Target="style5.xml"/></Relationships>
</file>

<file path=ppt/charts/_rels/chart130.xml.rels><?xml version="1.0" encoding="UTF-8" standalone="yes"?>
<Relationships xmlns="http://schemas.openxmlformats.org/package/2006/relationships"><Relationship Id="rId1" Type="http://schemas.openxmlformats.org/officeDocument/2006/relationships/package" Target="../embeddings/Microsoft_Excel_Worksheet128.xlsx"/></Relationships>
</file>

<file path=ppt/charts/_rels/chart131.xml.rels><?xml version="1.0" encoding="UTF-8" standalone="yes"?>
<Relationships xmlns="http://schemas.openxmlformats.org/package/2006/relationships"><Relationship Id="rId1" Type="http://schemas.openxmlformats.org/officeDocument/2006/relationships/package" Target="../embeddings/Microsoft_Excel_Worksheet129.xlsx"/></Relationships>
</file>

<file path=ppt/charts/_rels/chart132.xml.rels><?xml version="1.0" encoding="UTF-8" standalone="yes"?>
<Relationships xmlns="http://schemas.openxmlformats.org/package/2006/relationships"><Relationship Id="rId3" Type="http://schemas.openxmlformats.org/officeDocument/2006/relationships/package" Target="../embeddings/Microsoft_Excel_Worksheet130.xlsx"/><Relationship Id="rId2" Type="http://schemas.microsoft.com/office/2011/relationships/chartColorStyle" Target="colors96.xml"/><Relationship Id="rId1" Type="http://schemas.microsoft.com/office/2011/relationships/chartStyle" Target="style96.xml"/></Relationships>
</file>

<file path=ppt/charts/_rels/chart133.xml.rels><?xml version="1.0" encoding="UTF-8" standalone="yes"?>
<Relationships xmlns="http://schemas.openxmlformats.org/package/2006/relationships"><Relationship Id="rId3" Type="http://schemas.openxmlformats.org/officeDocument/2006/relationships/package" Target="../embeddings/Microsoft_Excel_Worksheet131.xlsx"/><Relationship Id="rId2" Type="http://schemas.microsoft.com/office/2011/relationships/chartColorStyle" Target="colors97.xml"/><Relationship Id="rId1" Type="http://schemas.microsoft.com/office/2011/relationships/chartStyle" Target="style97.xml"/></Relationships>
</file>

<file path=ppt/charts/_rels/chart134.xml.rels><?xml version="1.0" encoding="UTF-8" standalone="yes"?>
<Relationships xmlns="http://schemas.openxmlformats.org/package/2006/relationships"><Relationship Id="rId3" Type="http://schemas.openxmlformats.org/officeDocument/2006/relationships/package" Target="../embeddings/Microsoft_Excel_Worksheet132.xlsx"/><Relationship Id="rId2" Type="http://schemas.microsoft.com/office/2011/relationships/chartColorStyle" Target="colors98.xml"/><Relationship Id="rId1" Type="http://schemas.microsoft.com/office/2011/relationships/chartStyle" Target="style98.xml"/></Relationships>
</file>

<file path=ppt/charts/_rels/chart135.xml.rels><?xml version="1.0" encoding="UTF-8" standalone="yes"?>
<Relationships xmlns="http://schemas.openxmlformats.org/package/2006/relationships"><Relationship Id="rId3" Type="http://schemas.openxmlformats.org/officeDocument/2006/relationships/package" Target="../embeddings/Microsoft_Excel_Worksheet133.xlsx"/><Relationship Id="rId2" Type="http://schemas.microsoft.com/office/2011/relationships/chartColorStyle" Target="colors99.xml"/><Relationship Id="rId1" Type="http://schemas.microsoft.com/office/2011/relationships/chartStyle" Target="style99.xml"/></Relationships>
</file>

<file path=ppt/charts/_rels/chart136.xml.rels><?xml version="1.0" encoding="UTF-8" standalone="yes"?>
<Relationships xmlns="http://schemas.openxmlformats.org/package/2006/relationships"><Relationship Id="rId3" Type="http://schemas.openxmlformats.org/officeDocument/2006/relationships/package" Target="../embeddings/Microsoft_Excel_Worksheet134.xlsx"/><Relationship Id="rId2" Type="http://schemas.microsoft.com/office/2011/relationships/chartColorStyle" Target="colors100.xml"/><Relationship Id="rId1" Type="http://schemas.microsoft.com/office/2011/relationships/chartStyle" Target="style100.xml"/></Relationships>
</file>

<file path=ppt/charts/_rels/chart137.xml.rels><?xml version="1.0" encoding="UTF-8" standalone="yes"?>
<Relationships xmlns="http://schemas.openxmlformats.org/package/2006/relationships"><Relationship Id="rId3" Type="http://schemas.openxmlformats.org/officeDocument/2006/relationships/package" Target="../embeddings/Microsoft_Excel_Worksheet135.xlsx"/><Relationship Id="rId2" Type="http://schemas.microsoft.com/office/2011/relationships/chartColorStyle" Target="colors101.xml"/><Relationship Id="rId1" Type="http://schemas.microsoft.com/office/2011/relationships/chartStyle" Target="style101.xml"/></Relationships>
</file>

<file path=ppt/charts/_rels/chart138.xml.rels><?xml version="1.0" encoding="UTF-8" standalone="yes"?>
<Relationships xmlns="http://schemas.openxmlformats.org/package/2006/relationships"><Relationship Id="rId3" Type="http://schemas.openxmlformats.org/officeDocument/2006/relationships/package" Target="../embeddings/Microsoft_Excel_Worksheet136.xlsx"/><Relationship Id="rId2" Type="http://schemas.microsoft.com/office/2011/relationships/chartColorStyle" Target="colors102.xml"/><Relationship Id="rId1" Type="http://schemas.microsoft.com/office/2011/relationships/chartStyle" Target="style102.xml"/></Relationships>
</file>

<file path=ppt/charts/_rels/chart139.xml.rels><?xml version="1.0" encoding="UTF-8" standalone="yes"?>
<Relationships xmlns="http://schemas.openxmlformats.org/package/2006/relationships"><Relationship Id="rId3" Type="http://schemas.openxmlformats.org/officeDocument/2006/relationships/package" Target="../embeddings/Microsoft_Excel_Worksheet137.xlsx"/><Relationship Id="rId2" Type="http://schemas.microsoft.com/office/2011/relationships/chartColorStyle" Target="colors103.xml"/><Relationship Id="rId1" Type="http://schemas.microsoft.com/office/2011/relationships/chartStyle" Target="style103.xml"/></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0.xml.rels><?xml version="1.0" encoding="UTF-8" standalone="yes"?>
<Relationships xmlns="http://schemas.openxmlformats.org/package/2006/relationships"><Relationship Id="rId3" Type="http://schemas.openxmlformats.org/officeDocument/2006/relationships/package" Target="../embeddings/Microsoft_Excel_Worksheet138.xlsx"/><Relationship Id="rId2" Type="http://schemas.microsoft.com/office/2011/relationships/chartColorStyle" Target="colors104.xml"/><Relationship Id="rId1" Type="http://schemas.microsoft.com/office/2011/relationships/chartStyle" Target="style104.xml"/></Relationships>
</file>

<file path=ppt/charts/_rels/chart141.xml.rels><?xml version="1.0" encoding="UTF-8" standalone="yes"?>
<Relationships xmlns="http://schemas.openxmlformats.org/package/2006/relationships"><Relationship Id="rId3" Type="http://schemas.openxmlformats.org/officeDocument/2006/relationships/package" Target="../embeddings/Microsoft_Excel_Worksheet139.xlsx"/><Relationship Id="rId2" Type="http://schemas.microsoft.com/office/2011/relationships/chartColorStyle" Target="colors105.xml"/><Relationship Id="rId1" Type="http://schemas.microsoft.com/office/2011/relationships/chartStyle" Target="style105.xml"/></Relationships>
</file>

<file path=ppt/charts/_rels/chart142.xml.rels><?xml version="1.0" encoding="UTF-8" standalone="yes"?>
<Relationships xmlns="http://schemas.openxmlformats.org/package/2006/relationships"><Relationship Id="rId3" Type="http://schemas.openxmlformats.org/officeDocument/2006/relationships/package" Target="../embeddings/Microsoft_Excel_Worksheet140.xlsx"/><Relationship Id="rId2" Type="http://schemas.microsoft.com/office/2011/relationships/chartColorStyle" Target="colors106.xml"/><Relationship Id="rId1" Type="http://schemas.microsoft.com/office/2011/relationships/chartStyle" Target="style106.xml"/></Relationships>
</file>

<file path=ppt/charts/_rels/chart143.xml.rels><?xml version="1.0" encoding="UTF-8" standalone="yes"?>
<Relationships xmlns="http://schemas.openxmlformats.org/package/2006/relationships"><Relationship Id="rId3" Type="http://schemas.openxmlformats.org/officeDocument/2006/relationships/package" Target="../embeddings/Microsoft_Excel_Worksheet141.xlsx"/><Relationship Id="rId2" Type="http://schemas.microsoft.com/office/2011/relationships/chartColorStyle" Target="colors107.xml"/><Relationship Id="rId1" Type="http://schemas.microsoft.com/office/2011/relationships/chartStyle" Target="style107.xml"/></Relationships>
</file>

<file path=ppt/charts/_rels/chart144.xml.rels><?xml version="1.0" encoding="UTF-8" standalone="yes"?>
<Relationships xmlns="http://schemas.openxmlformats.org/package/2006/relationships"><Relationship Id="rId3" Type="http://schemas.openxmlformats.org/officeDocument/2006/relationships/package" Target="../embeddings/Microsoft_Excel_Worksheet142.xlsx"/><Relationship Id="rId2" Type="http://schemas.microsoft.com/office/2011/relationships/chartColorStyle" Target="colors108.xml"/><Relationship Id="rId1" Type="http://schemas.microsoft.com/office/2011/relationships/chartStyle" Target="style108.xml"/></Relationships>
</file>

<file path=ppt/charts/_rels/chart145.xml.rels><?xml version="1.0" encoding="UTF-8" standalone="yes"?>
<Relationships xmlns="http://schemas.openxmlformats.org/package/2006/relationships"><Relationship Id="rId3" Type="http://schemas.openxmlformats.org/officeDocument/2006/relationships/package" Target="../embeddings/Microsoft_Excel_Worksheet143.xlsx"/><Relationship Id="rId2" Type="http://schemas.microsoft.com/office/2011/relationships/chartColorStyle" Target="colors109.xml"/><Relationship Id="rId1" Type="http://schemas.microsoft.com/office/2011/relationships/chartStyle" Target="style109.xml"/></Relationships>
</file>

<file path=ppt/charts/_rels/chart146.xml.rels><?xml version="1.0" encoding="UTF-8" standalone="yes"?>
<Relationships xmlns="http://schemas.openxmlformats.org/package/2006/relationships"><Relationship Id="rId3" Type="http://schemas.openxmlformats.org/officeDocument/2006/relationships/package" Target="../embeddings/Microsoft_Excel_Worksheet144.xlsx"/><Relationship Id="rId2" Type="http://schemas.microsoft.com/office/2011/relationships/chartColorStyle" Target="colors110.xml"/><Relationship Id="rId1" Type="http://schemas.microsoft.com/office/2011/relationships/chartStyle" Target="style110.xml"/></Relationships>
</file>

<file path=ppt/charts/_rels/chart147.xml.rels><?xml version="1.0" encoding="UTF-8" standalone="yes"?>
<Relationships xmlns="http://schemas.openxmlformats.org/package/2006/relationships"><Relationship Id="rId1" Type="http://schemas.openxmlformats.org/officeDocument/2006/relationships/package" Target="../embeddings/Microsoft_Excel_Worksheet145.xlsx"/></Relationships>
</file>

<file path=ppt/charts/_rels/chart148.xml.rels><?xml version="1.0" encoding="UTF-8" standalone="yes"?>
<Relationships xmlns="http://schemas.openxmlformats.org/package/2006/relationships"><Relationship Id="rId1" Type="http://schemas.openxmlformats.org/officeDocument/2006/relationships/package" Target="../embeddings/Microsoft_Excel_Worksheet146.xlsx"/></Relationships>
</file>

<file path=ppt/charts/_rels/chart149.xml.rels><?xml version="1.0" encoding="UTF-8" standalone="yes"?>
<Relationships xmlns="http://schemas.openxmlformats.org/package/2006/relationships"><Relationship Id="rId1" Type="http://schemas.openxmlformats.org/officeDocument/2006/relationships/package" Target="../embeddings/Microsoft_Excel_Worksheet147.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0.xml.rels><?xml version="1.0" encoding="UTF-8" standalone="yes"?>
<Relationships xmlns="http://schemas.openxmlformats.org/package/2006/relationships"><Relationship Id="rId1" Type="http://schemas.openxmlformats.org/officeDocument/2006/relationships/package" Target="../embeddings/Microsoft_Excel_Worksheet148.xlsx"/></Relationships>
</file>

<file path=ppt/charts/_rels/chart151.xml.rels><?xml version="1.0" encoding="UTF-8" standalone="yes"?>
<Relationships xmlns="http://schemas.openxmlformats.org/package/2006/relationships"><Relationship Id="rId3" Type="http://schemas.openxmlformats.org/officeDocument/2006/relationships/package" Target="../embeddings/Microsoft_Excel_Worksheet149.xlsx"/><Relationship Id="rId2" Type="http://schemas.microsoft.com/office/2011/relationships/chartColorStyle" Target="colors111.xml"/><Relationship Id="rId1" Type="http://schemas.microsoft.com/office/2011/relationships/chartStyle" Target="style111.xml"/></Relationships>
</file>

<file path=ppt/charts/_rels/chart152.xml.rels><?xml version="1.0" encoding="UTF-8" standalone="yes"?>
<Relationships xmlns="http://schemas.openxmlformats.org/package/2006/relationships"><Relationship Id="rId3" Type="http://schemas.openxmlformats.org/officeDocument/2006/relationships/package" Target="../embeddings/Microsoft_Excel_Worksheet150.xlsx"/><Relationship Id="rId2" Type="http://schemas.microsoft.com/office/2011/relationships/chartColorStyle" Target="colors112.xml"/><Relationship Id="rId1" Type="http://schemas.microsoft.com/office/2011/relationships/chartStyle" Target="style112.xml"/></Relationships>
</file>

<file path=ppt/charts/_rels/chart153.xml.rels><?xml version="1.0" encoding="UTF-8" standalone="yes"?>
<Relationships xmlns="http://schemas.openxmlformats.org/package/2006/relationships"><Relationship Id="rId3" Type="http://schemas.openxmlformats.org/officeDocument/2006/relationships/package" Target="../embeddings/Microsoft_Excel_Worksheet151.xlsx"/><Relationship Id="rId2" Type="http://schemas.microsoft.com/office/2011/relationships/chartColorStyle" Target="colors113.xml"/><Relationship Id="rId1" Type="http://schemas.microsoft.com/office/2011/relationships/chartStyle" Target="style113.xml"/></Relationships>
</file>

<file path=ppt/charts/_rels/chart154.xml.rels><?xml version="1.0" encoding="UTF-8" standalone="yes"?>
<Relationships xmlns="http://schemas.openxmlformats.org/package/2006/relationships"><Relationship Id="rId3" Type="http://schemas.openxmlformats.org/officeDocument/2006/relationships/package" Target="../embeddings/Microsoft_Excel_Worksheet152.xlsx"/><Relationship Id="rId2" Type="http://schemas.microsoft.com/office/2011/relationships/chartColorStyle" Target="colors114.xml"/><Relationship Id="rId1" Type="http://schemas.microsoft.com/office/2011/relationships/chartStyle" Target="style114.xml"/></Relationships>
</file>

<file path=ppt/charts/_rels/chart155.xml.rels><?xml version="1.0" encoding="UTF-8" standalone="yes"?>
<Relationships xmlns="http://schemas.openxmlformats.org/package/2006/relationships"><Relationship Id="rId3" Type="http://schemas.openxmlformats.org/officeDocument/2006/relationships/package" Target="../embeddings/Microsoft_Excel_Worksheet153.xlsx"/><Relationship Id="rId2" Type="http://schemas.microsoft.com/office/2011/relationships/chartColorStyle" Target="colors115.xml"/><Relationship Id="rId1" Type="http://schemas.microsoft.com/office/2011/relationships/chartStyle" Target="style115.xml"/></Relationships>
</file>

<file path=ppt/charts/_rels/chart156.xml.rels><?xml version="1.0" encoding="UTF-8" standalone="yes"?>
<Relationships xmlns="http://schemas.openxmlformats.org/package/2006/relationships"><Relationship Id="rId3" Type="http://schemas.openxmlformats.org/officeDocument/2006/relationships/package" Target="../embeddings/Microsoft_Excel_Worksheet154.xlsx"/><Relationship Id="rId2" Type="http://schemas.microsoft.com/office/2011/relationships/chartColorStyle" Target="colors116.xml"/><Relationship Id="rId1" Type="http://schemas.microsoft.com/office/2011/relationships/chartStyle" Target="style116.xml"/></Relationships>
</file>

<file path=ppt/charts/_rels/chart157.xml.rels><?xml version="1.0" encoding="UTF-8" standalone="yes"?>
<Relationships xmlns="http://schemas.openxmlformats.org/package/2006/relationships"><Relationship Id="rId3" Type="http://schemas.openxmlformats.org/officeDocument/2006/relationships/package" Target="../embeddings/Microsoft_Excel_Worksheet155.xlsx"/><Relationship Id="rId2" Type="http://schemas.microsoft.com/office/2011/relationships/chartColorStyle" Target="colors117.xml"/><Relationship Id="rId1" Type="http://schemas.microsoft.com/office/2011/relationships/chartStyle" Target="style117.xml"/></Relationships>
</file>

<file path=ppt/charts/_rels/chart158.xml.rels><?xml version="1.0" encoding="UTF-8" standalone="yes"?>
<Relationships xmlns="http://schemas.openxmlformats.org/package/2006/relationships"><Relationship Id="rId3" Type="http://schemas.openxmlformats.org/officeDocument/2006/relationships/package" Target="../embeddings/Microsoft_Excel_Worksheet156.xlsx"/><Relationship Id="rId2" Type="http://schemas.microsoft.com/office/2011/relationships/chartColorStyle" Target="colors118.xml"/><Relationship Id="rId1" Type="http://schemas.microsoft.com/office/2011/relationships/chartStyle" Target="style118.xml"/></Relationships>
</file>

<file path=ppt/charts/_rels/chart159.xml.rels><?xml version="1.0" encoding="UTF-8" standalone="yes"?>
<Relationships xmlns="http://schemas.openxmlformats.org/package/2006/relationships"><Relationship Id="rId3" Type="http://schemas.openxmlformats.org/officeDocument/2006/relationships/package" Target="../embeddings/Microsoft_Excel_Worksheet157.xlsx"/><Relationship Id="rId2" Type="http://schemas.microsoft.com/office/2011/relationships/chartColorStyle" Target="colors119.xml"/><Relationship Id="rId1" Type="http://schemas.microsoft.com/office/2011/relationships/chartStyle" Target="style119.xml"/></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0.xml.rels><?xml version="1.0" encoding="UTF-8" standalone="yes"?>
<Relationships xmlns="http://schemas.openxmlformats.org/package/2006/relationships"><Relationship Id="rId3" Type="http://schemas.openxmlformats.org/officeDocument/2006/relationships/package" Target="../embeddings/Microsoft_Excel_Worksheet158.xlsx"/><Relationship Id="rId2" Type="http://schemas.microsoft.com/office/2011/relationships/chartColorStyle" Target="colors120.xml"/><Relationship Id="rId1" Type="http://schemas.microsoft.com/office/2011/relationships/chartStyle" Target="style120.xml"/></Relationships>
</file>

<file path=ppt/charts/_rels/chart161.xml.rels><?xml version="1.0" encoding="UTF-8" standalone="yes"?>
<Relationships xmlns="http://schemas.openxmlformats.org/package/2006/relationships"><Relationship Id="rId3" Type="http://schemas.openxmlformats.org/officeDocument/2006/relationships/package" Target="../embeddings/Microsoft_Excel_Worksheet159.xlsx"/><Relationship Id="rId2" Type="http://schemas.microsoft.com/office/2011/relationships/chartColorStyle" Target="colors121.xml"/><Relationship Id="rId1" Type="http://schemas.microsoft.com/office/2011/relationships/chartStyle" Target="style121.xml"/></Relationships>
</file>

<file path=ppt/charts/_rels/chart162.xml.rels><?xml version="1.0" encoding="UTF-8" standalone="yes"?>
<Relationships xmlns="http://schemas.openxmlformats.org/package/2006/relationships"><Relationship Id="rId3" Type="http://schemas.openxmlformats.org/officeDocument/2006/relationships/package" Target="../embeddings/Microsoft_Excel_Worksheet160.xlsx"/><Relationship Id="rId2" Type="http://schemas.microsoft.com/office/2011/relationships/chartColorStyle" Target="colors122.xml"/><Relationship Id="rId1" Type="http://schemas.microsoft.com/office/2011/relationships/chartStyle" Target="style122.xml"/></Relationships>
</file>

<file path=ppt/charts/_rels/chart163.xml.rels><?xml version="1.0" encoding="UTF-8" standalone="yes"?>
<Relationships xmlns="http://schemas.openxmlformats.org/package/2006/relationships"><Relationship Id="rId3" Type="http://schemas.openxmlformats.org/officeDocument/2006/relationships/package" Target="../embeddings/Microsoft_Excel_Worksheet161.xlsx"/><Relationship Id="rId2" Type="http://schemas.microsoft.com/office/2011/relationships/chartColorStyle" Target="colors123.xml"/><Relationship Id="rId1" Type="http://schemas.microsoft.com/office/2011/relationships/chartStyle" Target="style123.xml"/></Relationships>
</file>

<file path=ppt/charts/_rels/chart164.xml.rels><?xml version="1.0" encoding="UTF-8" standalone="yes"?>
<Relationships xmlns="http://schemas.openxmlformats.org/package/2006/relationships"><Relationship Id="rId3" Type="http://schemas.openxmlformats.org/officeDocument/2006/relationships/package" Target="../embeddings/Microsoft_Excel_Worksheet162.xlsx"/><Relationship Id="rId2" Type="http://schemas.microsoft.com/office/2011/relationships/chartColorStyle" Target="colors124.xml"/><Relationship Id="rId1" Type="http://schemas.microsoft.com/office/2011/relationships/chartStyle" Target="style124.xml"/></Relationships>
</file>

<file path=ppt/charts/_rels/chart165.xml.rels><?xml version="1.0" encoding="UTF-8" standalone="yes"?>
<Relationships xmlns="http://schemas.openxmlformats.org/package/2006/relationships"><Relationship Id="rId3" Type="http://schemas.openxmlformats.org/officeDocument/2006/relationships/package" Target="../embeddings/Microsoft_Excel_Worksheet163.xlsx"/><Relationship Id="rId2" Type="http://schemas.microsoft.com/office/2011/relationships/chartColorStyle" Target="colors125.xml"/><Relationship Id="rId1" Type="http://schemas.microsoft.com/office/2011/relationships/chartStyle" Target="style125.xml"/></Relationships>
</file>

<file path=ppt/charts/_rels/chart166.xml.rels><?xml version="1.0" encoding="UTF-8" standalone="yes"?>
<Relationships xmlns="http://schemas.openxmlformats.org/package/2006/relationships"><Relationship Id="rId1" Type="http://schemas.openxmlformats.org/officeDocument/2006/relationships/package" Target="../embeddings/Microsoft_Excel_Worksheet164.xlsx"/></Relationships>
</file>

<file path=ppt/charts/_rels/chart167.xml.rels><?xml version="1.0" encoding="UTF-8" standalone="yes"?>
<Relationships xmlns="http://schemas.openxmlformats.org/package/2006/relationships"><Relationship Id="rId1" Type="http://schemas.openxmlformats.org/officeDocument/2006/relationships/package" Target="../embeddings/Microsoft_Excel_Worksheet165.xlsx"/></Relationships>
</file>

<file path=ppt/charts/_rels/chart168.xml.rels><?xml version="1.0" encoding="UTF-8" standalone="yes"?>
<Relationships xmlns="http://schemas.openxmlformats.org/package/2006/relationships"><Relationship Id="rId1" Type="http://schemas.openxmlformats.org/officeDocument/2006/relationships/package" Target="../embeddings/Microsoft_Excel_Worksheet166.xlsx"/></Relationships>
</file>

<file path=ppt/charts/_rels/chart169.xml.rels><?xml version="1.0" encoding="UTF-8" standalone="yes"?>
<Relationships xmlns="http://schemas.openxmlformats.org/package/2006/relationships"><Relationship Id="rId1" Type="http://schemas.openxmlformats.org/officeDocument/2006/relationships/package" Target="../embeddings/Microsoft_Excel_Worksheet167.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0.xml.rels><?xml version="1.0" encoding="UTF-8" standalone="yes"?>
<Relationships xmlns="http://schemas.openxmlformats.org/package/2006/relationships"><Relationship Id="rId3" Type="http://schemas.openxmlformats.org/officeDocument/2006/relationships/package" Target="../embeddings/Microsoft_Excel_Worksheet168.xlsx"/><Relationship Id="rId2" Type="http://schemas.microsoft.com/office/2011/relationships/chartColorStyle" Target="colors126.xml"/><Relationship Id="rId1" Type="http://schemas.microsoft.com/office/2011/relationships/chartStyle" Target="style126.xml"/></Relationships>
</file>

<file path=ppt/charts/_rels/chart171.xml.rels><?xml version="1.0" encoding="UTF-8" standalone="yes"?>
<Relationships xmlns="http://schemas.openxmlformats.org/package/2006/relationships"><Relationship Id="rId3" Type="http://schemas.openxmlformats.org/officeDocument/2006/relationships/package" Target="../embeddings/Microsoft_Excel_Worksheet169.xlsx"/><Relationship Id="rId2" Type="http://schemas.microsoft.com/office/2011/relationships/chartColorStyle" Target="colors127.xml"/><Relationship Id="rId1" Type="http://schemas.microsoft.com/office/2011/relationships/chartStyle" Target="style127.xml"/></Relationships>
</file>

<file path=ppt/charts/_rels/chart172.xml.rels><?xml version="1.0" encoding="UTF-8" standalone="yes"?>
<Relationships xmlns="http://schemas.openxmlformats.org/package/2006/relationships"><Relationship Id="rId3" Type="http://schemas.openxmlformats.org/officeDocument/2006/relationships/package" Target="../embeddings/Microsoft_Excel_Worksheet170.xlsx"/><Relationship Id="rId2" Type="http://schemas.microsoft.com/office/2011/relationships/chartColorStyle" Target="colors128.xml"/><Relationship Id="rId1" Type="http://schemas.microsoft.com/office/2011/relationships/chartStyle" Target="style128.xml"/></Relationships>
</file>

<file path=ppt/charts/_rels/chart173.xml.rels><?xml version="1.0" encoding="UTF-8" standalone="yes"?>
<Relationships xmlns="http://schemas.openxmlformats.org/package/2006/relationships"><Relationship Id="rId3" Type="http://schemas.openxmlformats.org/officeDocument/2006/relationships/package" Target="../embeddings/Microsoft_Excel_Worksheet171.xlsx"/><Relationship Id="rId2" Type="http://schemas.microsoft.com/office/2011/relationships/chartColorStyle" Target="colors129.xml"/><Relationship Id="rId1" Type="http://schemas.microsoft.com/office/2011/relationships/chartStyle" Target="style129.xml"/></Relationships>
</file>

<file path=ppt/charts/_rels/chart174.xml.rels><?xml version="1.0" encoding="UTF-8" standalone="yes"?>
<Relationships xmlns="http://schemas.openxmlformats.org/package/2006/relationships"><Relationship Id="rId3" Type="http://schemas.openxmlformats.org/officeDocument/2006/relationships/package" Target="../embeddings/Microsoft_Excel_Worksheet172.xlsx"/><Relationship Id="rId2" Type="http://schemas.microsoft.com/office/2011/relationships/chartColorStyle" Target="colors130.xml"/><Relationship Id="rId1" Type="http://schemas.microsoft.com/office/2011/relationships/chartStyle" Target="style130.xml"/></Relationships>
</file>

<file path=ppt/charts/_rels/chart175.xml.rels><?xml version="1.0" encoding="UTF-8" standalone="yes"?>
<Relationships xmlns="http://schemas.openxmlformats.org/package/2006/relationships"><Relationship Id="rId3" Type="http://schemas.openxmlformats.org/officeDocument/2006/relationships/package" Target="../embeddings/Microsoft_Excel_Worksheet173.xlsx"/><Relationship Id="rId2" Type="http://schemas.microsoft.com/office/2011/relationships/chartColorStyle" Target="colors131.xml"/><Relationship Id="rId1" Type="http://schemas.microsoft.com/office/2011/relationships/chartStyle" Target="style131.xml"/></Relationships>
</file>

<file path=ppt/charts/_rels/chart176.xml.rels><?xml version="1.0" encoding="UTF-8" standalone="yes"?>
<Relationships xmlns="http://schemas.openxmlformats.org/package/2006/relationships"><Relationship Id="rId3" Type="http://schemas.openxmlformats.org/officeDocument/2006/relationships/package" Target="../embeddings/Microsoft_Excel_Worksheet174.xlsx"/><Relationship Id="rId2" Type="http://schemas.microsoft.com/office/2011/relationships/chartColorStyle" Target="colors132.xml"/><Relationship Id="rId1" Type="http://schemas.microsoft.com/office/2011/relationships/chartStyle" Target="style132.xml"/></Relationships>
</file>

<file path=ppt/charts/_rels/chart177.xml.rels><?xml version="1.0" encoding="UTF-8" standalone="yes"?>
<Relationships xmlns="http://schemas.openxmlformats.org/package/2006/relationships"><Relationship Id="rId3" Type="http://schemas.openxmlformats.org/officeDocument/2006/relationships/package" Target="../embeddings/Microsoft_Excel_Worksheet175.xlsx"/><Relationship Id="rId2" Type="http://schemas.microsoft.com/office/2011/relationships/chartColorStyle" Target="colors133.xml"/><Relationship Id="rId1" Type="http://schemas.microsoft.com/office/2011/relationships/chartStyle" Target="style133.xml"/></Relationships>
</file>

<file path=ppt/charts/_rels/chart178.xml.rels><?xml version="1.0" encoding="UTF-8" standalone="yes"?>
<Relationships xmlns="http://schemas.openxmlformats.org/package/2006/relationships"><Relationship Id="rId3" Type="http://schemas.openxmlformats.org/officeDocument/2006/relationships/package" Target="../embeddings/Microsoft_Excel_Worksheet176.xlsx"/><Relationship Id="rId2" Type="http://schemas.microsoft.com/office/2011/relationships/chartColorStyle" Target="colors134.xml"/><Relationship Id="rId1" Type="http://schemas.microsoft.com/office/2011/relationships/chartStyle" Target="style134.xml"/></Relationships>
</file>

<file path=ppt/charts/_rels/chart179.xml.rels><?xml version="1.0" encoding="UTF-8" standalone="yes"?>
<Relationships xmlns="http://schemas.openxmlformats.org/package/2006/relationships"><Relationship Id="rId3" Type="http://schemas.openxmlformats.org/officeDocument/2006/relationships/package" Target="../embeddings/Microsoft_Excel_Worksheet177.xlsx"/><Relationship Id="rId2" Type="http://schemas.microsoft.com/office/2011/relationships/chartColorStyle" Target="colors135.xml"/><Relationship Id="rId1" Type="http://schemas.microsoft.com/office/2011/relationships/chartStyle" Target="style13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6.xml"/><Relationship Id="rId1" Type="http://schemas.microsoft.com/office/2011/relationships/chartStyle" Target="style6.xml"/></Relationships>
</file>

<file path=ppt/charts/_rels/chart180.xml.rels><?xml version="1.0" encoding="UTF-8" standalone="yes"?>
<Relationships xmlns="http://schemas.openxmlformats.org/package/2006/relationships"><Relationship Id="rId3" Type="http://schemas.openxmlformats.org/officeDocument/2006/relationships/package" Target="../embeddings/Microsoft_Excel_Worksheet178.xlsx"/><Relationship Id="rId2" Type="http://schemas.microsoft.com/office/2011/relationships/chartColorStyle" Target="colors136.xml"/><Relationship Id="rId1" Type="http://schemas.microsoft.com/office/2011/relationships/chartStyle" Target="style136.xml"/></Relationships>
</file>

<file path=ppt/charts/_rels/chart181.xml.rels><?xml version="1.0" encoding="UTF-8" standalone="yes"?>
<Relationships xmlns="http://schemas.openxmlformats.org/package/2006/relationships"><Relationship Id="rId3" Type="http://schemas.openxmlformats.org/officeDocument/2006/relationships/package" Target="../embeddings/Microsoft_Excel_Worksheet179.xlsx"/><Relationship Id="rId2" Type="http://schemas.microsoft.com/office/2011/relationships/chartColorStyle" Target="colors137.xml"/><Relationship Id="rId1" Type="http://schemas.microsoft.com/office/2011/relationships/chartStyle" Target="style137.xml"/></Relationships>
</file>

<file path=ppt/charts/_rels/chart182.xml.rels><?xml version="1.0" encoding="UTF-8" standalone="yes"?>
<Relationships xmlns="http://schemas.openxmlformats.org/package/2006/relationships"><Relationship Id="rId3" Type="http://schemas.openxmlformats.org/officeDocument/2006/relationships/package" Target="../embeddings/Microsoft_Excel_Worksheet180.xlsx"/><Relationship Id="rId2" Type="http://schemas.microsoft.com/office/2011/relationships/chartColorStyle" Target="colors138.xml"/><Relationship Id="rId1" Type="http://schemas.microsoft.com/office/2011/relationships/chartStyle" Target="style138.xml"/></Relationships>
</file>

<file path=ppt/charts/_rels/chart183.xml.rels><?xml version="1.0" encoding="UTF-8" standalone="yes"?>
<Relationships xmlns="http://schemas.openxmlformats.org/package/2006/relationships"><Relationship Id="rId3" Type="http://schemas.openxmlformats.org/officeDocument/2006/relationships/package" Target="../embeddings/Microsoft_Excel_Worksheet181.xlsx"/><Relationship Id="rId2" Type="http://schemas.microsoft.com/office/2011/relationships/chartColorStyle" Target="colors139.xml"/><Relationship Id="rId1" Type="http://schemas.microsoft.com/office/2011/relationships/chartStyle" Target="style139.xml"/></Relationships>
</file>

<file path=ppt/charts/_rels/chart184.xml.rels><?xml version="1.0" encoding="UTF-8" standalone="yes"?>
<Relationships xmlns="http://schemas.openxmlformats.org/package/2006/relationships"><Relationship Id="rId1" Type="http://schemas.openxmlformats.org/officeDocument/2006/relationships/package" Target="../embeddings/Microsoft_Excel_Worksheet182.xlsx"/></Relationships>
</file>

<file path=ppt/charts/_rels/chart185.xml.rels><?xml version="1.0" encoding="UTF-8" standalone="yes"?>
<Relationships xmlns="http://schemas.openxmlformats.org/package/2006/relationships"><Relationship Id="rId1" Type="http://schemas.openxmlformats.org/officeDocument/2006/relationships/package" Target="../embeddings/Microsoft_Excel_Worksheet183.xlsx"/></Relationships>
</file>

<file path=ppt/charts/_rels/chart186.xml.rels><?xml version="1.0" encoding="UTF-8" standalone="yes"?>
<Relationships xmlns="http://schemas.openxmlformats.org/package/2006/relationships"><Relationship Id="rId1" Type="http://schemas.openxmlformats.org/officeDocument/2006/relationships/package" Target="../embeddings/Microsoft_Excel_Worksheet184.xlsx"/></Relationships>
</file>

<file path=ppt/charts/_rels/chart187.xml.rels><?xml version="1.0" encoding="UTF-8" standalone="yes"?>
<Relationships xmlns="http://schemas.openxmlformats.org/package/2006/relationships"><Relationship Id="rId1" Type="http://schemas.openxmlformats.org/officeDocument/2006/relationships/package" Target="../embeddings/Microsoft_Excel_Worksheet185.xlsx"/></Relationships>
</file>

<file path=ppt/charts/_rels/chart188.xml.rels><?xml version="1.0" encoding="UTF-8" standalone="yes"?>
<Relationships xmlns="http://schemas.openxmlformats.org/package/2006/relationships"><Relationship Id="rId3" Type="http://schemas.openxmlformats.org/officeDocument/2006/relationships/oleObject" Target="file:///C:\Users\snaert01\Documents\1-CLIENT\innovation%20norway\2017\pyramid.xlsx" TargetMode="External"/><Relationship Id="rId2" Type="http://schemas.microsoft.com/office/2011/relationships/chartColorStyle" Target="colors140.xml"/><Relationship Id="rId1" Type="http://schemas.microsoft.com/office/2011/relationships/chartStyle" Target="style140.xml"/></Relationships>
</file>

<file path=ppt/charts/_rels/chart189.xml.rels><?xml version="1.0" encoding="UTF-8" standalone="yes"?>
<Relationships xmlns="http://schemas.openxmlformats.org/package/2006/relationships"><Relationship Id="rId3" Type="http://schemas.openxmlformats.org/officeDocument/2006/relationships/package" Target="../embeddings/Microsoft_Excel_Worksheet186.xlsx"/><Relationship Id="rId2" Type="http://schemas.microsoft.com/office/2011/relationships/chartColorStyle" Target="colors141.xml"/><Relationship Id="rId1" Type="http://schemas.microsoft.com/office/2011/relationships/chartStyle" Target="style141.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7.xml"/><Relationship Id="rId1" Type="http://schemas.microsoft.com/office/2011/relationships/chartStyle" Target="style7.xml"/></Relationships>
</file>

<file path=ppt/charts/_rels/chart190.xml.rels><?xml version="1.0" encoding="UTF-8" standalone="yes"?>
<Relationships xmlns="http://schemas.openxmlformats.org/package/2006/relationships"><Relationship Id="rId1" Type="http://schemas.openxmlformats.org/officeDocument/2006/relationships/package" Target="../embeddings/Microsoft_Excel_Worksheet187.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8.xml"/><Relationship Id="rId1" Type="http://schemas.microsoft.com/office/2011/relationships/chartStyle" Target="style8.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9.xml"/><Relationship Id="rId1" Type="http://schemas.microsoft.com/office/2011/relationships/chartStyle" Target="style9.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0.xml"/><Relationship Id="rId1" Type="http://schemas.microsoft.com/office/2011/relationships/chartStyle" Target="style10.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1.xml"/><Relationship Id="rId1" Type="http://schemas.microsoft.com/office/2011/relationships/chartStyle" Target="style11.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12.xml"/><Relationship Id="rId1" Type="http://schemas.microsoft.com/office/2011/relationships/chartStyle" Target="style12.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13.xml"/><Relationship Id="rId1" Type="http://schemas.microsoft.com/office/2011/relationships/chartStyle" Target="style13.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14.xml"/><Relationship Id="rId1" Type="http://schemas.microsoft.com/office/2011/relationships/chartStyle" Target="style14.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15.xml"/><Relationship Id="rId1" Type="http://schemas.microsoft.com/office/2011/relationships/chartStyle" Target="style15.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16.xml"/><Relationship Id="rId1" Type="http://schemas.microsoft.com/office/2011/relationships/chartStyle" Target="style16.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17.xml"/><Relationship Id="rId1" Type="http://schemas.microsoft.com/office/2011/relationships/chartStyle" Target="style17.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18.xml"/><Relationship Id="rId1" Type="http://schemas.microsoft.com/office/2011/relationships/chartStyle" Target="style18.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19.xml"/><Relationship Id="rId1" Type="http://schemas.microsoft.com/office/2011/relationships/chartStyle" Target="style19.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20.xml"/><Relationship Id="rId1" Type="http://schemas.microsoft.com/office/2011/relationships/chartStyle" Target="style20.xml"/></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21.xml"/><Relationship Id="rId1" Type="http://schemas.microsoft.com/office/2011/relationships/chartStyle" Target="style2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22.xml"/><Relationship Id="rId1" Type="http://schemas.microsoft.com/office/2011/relationships/chartStyle" Target="style22.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23.xml"/><Relationship Id="rId1" Type="http://schemas.microsoft.com/office/2011/relationships/chartStyle" Target="style2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24.xml"/><Relationship Id="rId1" Type="http://schemas.microsoft.com/office/2011/relationships/chartStyle" Target="style24.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25.xml"/><Relationship Id="rId1" Type="http://schemas.microsoft.com/office/2011/relationships/chartStyle" Target="style25.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26.xml"/><Relationship Id="rId1" Type="http://schemas.microsoft.com/office/2011/relationships/chartStyle" Target="style26.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27.xml"/><Relationship Id="rId1" Type="http://schemas.microsoft.com/office/2011/relationships/chartStyle" Target="style27.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28.xml"/><Relationship Id="rId1" Type="http://schemas.microsoft.com/office/2011/relationships/chartStyle" Target="style28.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29.xml"/><Relationship Id="rId1" Type="http://schemas.microsoft.com/office/2011/relationships/chartStyle" Target="style29.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30.xml"/><Relationship Id="rId1" Type="http://schemas.microsoft.com/office/2011/relationships/chartStyle" Target="style30.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31.xml"/><Relationship Id="rId1" Type="http://schemas.microsoft.com/office/2011/relationships/chartStyle" Target="style31.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32.xml"/><Relationship Id="rId1" Type="http://schemas.microsoft.com/office/2011/relationships/chartStyle" Target="style32.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33.xml"/><Relationship Id="rId1" Type="http://schemas.microsoft.com/office/2011/relationships/chartStyle" Target="style3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xml"/><Relationship Id="rId1" Type="http://schemas.microsoft.com/office/2011/relationships/chartStyle" Target="style1.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34.xml"/><Relationship Id="rId1" Type="http://schemas.microsoft.com/office/2011/relationships/chartStyle" Target="style34.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35.xml"/><Relationship Id="rId1" Type="http://schemas.microsoft.com/office/2011/relationships/chartStyle" Target="style35.xml"/></Relationships>
</file>

<file path=ppt/charts/_rels/chart52.xml.rels><?xml version="1.0" encoding="UTF-8" standalone="yes"?>
<Relationships xmlns="http://schemas.openxmlformats.org/package/2006/relationships"><Relationship Id="rId1" Type="http://schemas.openxmlformats.org/officeDocument/2006/relationships/package" Target="../embeddings/Microsoft_Excel_Worksheet50.xlsx"/></Relationships>
</file>

<file path=ppt/charts/_rels/chart53.xml.rels><?xml version="1.0" encoding="UTF-8" standalone="yes"?>
<Relationships xmlns="http://schemas.openxmlformats.org/package/2006/relationships"><Relationship Id="rId1" Type="http://schemas.openxmlformats.org/officeDocument/2006/relationships/package" Target="../embeddings/Microsoft_Excel_Worksheet51.xlsx"/></Relationships>
</file>

<file path=ppt/charts/_rels/chart54.xml.rels><?xml version="1.0" encoding="UTF-8" standalone="yes"?>
<Relationships xmlns="http://schemas.openxmlformats.org/package/2006/relationships"><Relationship Id="rId1" Type="http://schemas.openxmlformats.org/officeDocument/2006/relationships/package" Target="../embeddings/Microsoft_Excel_Worksheet52.xlsx"/></Relationships>
</file>

<file path=ppt/charts/_rels/chart55.xml.rels><?xml version="1.0" encoding="UTF-8" standalone="yes"?>
<Relationships xmlns="http://schemas.openxmlformats.org/package/2006/relationships"><Relationship Id="rId1" Type="http://schemas.openxmlformats.org/officeDocument/2006/relationships/package" Target="../embeddings/Microsoft_Excel_Worksheet53.xlsx"/></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36.xml"/><Relationship Id="rId1" Type="http://schemas.microsoft.com/office/2011/relationships/chartStyle" Target="style3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37.xml"/><Relationship Id="rId1" Type="http://schemas.microsoft.com/office/2011/relationships/chartStyle" Target="style3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38.xml"/><Relationship Id="rId1" Type="http://schemas.microsoft.com/office/2011/relationships/chartStyle" Target="style3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39.xml"/><Relationship Id="rId1" Type="http://schemas.microsoft.com/office/2011/relationships/chartStyle" Target="style3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image" Target="../media/image65.png"/><Relationship Id="rId1" Type="http://schemas.openxmlformats.org/officeDocument/2006/relationships/image" Target="../media/image64.png"/><Relationship Id="rId4" Type="http://schemas.openxmlformats.org/officeDocument/2006/relationships/chartUserShapes" Target="../drawings/drawing1.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40.xml"/><Relationship Id="rId1" Type="http://schemas.microsoft.com/office/2011/relationships/chartStyle" Target="style4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41.xml"/><Relationship Id="rId1" Type="http://schemas.microsoft.com/office/2011/relationships/chartStyle" Target="style4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42.xml"/><Relationship Id="rId1" Type="http://schemas.microsoft.com/office/2011/relationships/chartStyle" Target="style4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43.xml"/><Relationship Id="rId1" Type="http://schemas.microsoft.com/office/2011/relationships/chartStyle" Target="style4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44.xml"/><Relationship Id="rId1" Type="http://schemas.microsoft.com/office/2011/relationships/chartStyle" Target="style4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45.xml"/><Relationship Id="rId1" Type="http://schemas.microsoft.com/office/2011/relationships/chartStyle" Target="style4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46.xml"/><Relationship Id="rId1" Type="http://schemas.microsoft.com/office/2011/relationships/chartStyle" Target="style4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47.xml"/><Relationship Id="rId1" Type="http://schemas.microsoft.com/office/2011/relationships/chartStyle" Target="style4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48.xml"/><Relationship Id="rId1" Type="http://schemas.microsoft.com/office/2011/relationships/chartStyle" Target="style4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49.xml"/><Relationship Id="rId1" Type="http://schemas.microsoft.com/office/2011/relationships/chartStyle" Target="style4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image" Target="../media/image67.png"/><Relationship Id="rId1" Type="http://schemas.openxmlformats.org/officeDocument/2006/relationships/image" Target="../media/image66.png"/><Relationship Id="rId4" Type="http://schemas.openxmlformats.org/officeDocument/2006/relationships/chartUserShapes" Target="../drawings/drawing2.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50.xml"/><Relationship Id="rId1" Type="http://schemas.microsoft.com/office/2011/relationships/chartStyle" Target="style50.xml"/></Relationships>
</file>

<file path=ppt/charts/_rels/chart71.xml.rels><?xml version="1.0" encoding="UTF-8" standalone="yes"?>
<Relationships xmlns="http://schemas.openxmlformats.org/package/2006/relationships"><Relationship Id="rId1" Type="http://schemas.openxmlformats.org/officeDocument/2006/relationships/package" Target="../embeddings/Microsoft_Excel_Worksheet69.xlsx"/></Relationships>
</file>

<file path=ppt/charts/_rels/chart72.xml.rels><?xml version="1.0" encoding="UTF-8" standalone="yes"?>
<Relationships xmlns="http://schemas.openxmlformats.org/package/2006/relationships"><Relationship Id="rId1" Type="http://schemas.openxmlformats.org/officeDocument/2006/relationships/package" Target="../embeddings/Microsoft_Excel_Worksheet70.xlsx"/></Relationships>
</file>

<file path=ppt/charts/_rels/chart73.xml.rels><?xml version="1.0" encoding="UTF-8" standalone="yes"?>
<Relationships xmlns="http://schemas.openxmlformats.org/package/2006/relationships"><Relationship Id="rId1" Type="http://schemas.openxmlformats.org/officeDocument/2006/relationships/package" Target="../embeddings/Microsoft_Excel_Worksheet71.xlsx"/></Relationships>
</file>

<file path=ppt/charts/_rels/chart74.xml.rels><?xml version="1.0" encoding="UTF-8" standalone="yes"?>
<Relationships xmlns="http://schemas.openxmlformats.org/package/2006/relationships"><Relationship Id="rId1" Type="http://schemas.openxmlformats.org/officeDocument/2006/relationships/package" Target="../embeddings/Microsoft_Excel_Worksheet72.xlsx"/></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51.xml"/><Relationship Id="rId1" Type="http://schemas.microsoft.com/office/2011/relationships/chartStyle" Target="style51.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52.xml"/><Relationship Id="rId1" Type="http://schemas.microsoft.com/office/2011/relationships/chartStyle" Target="style52.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53.xml"/><Relationship Id="rId1" Type="http://schemas.microsoft.com/office/2011/relationships/chartStyle" Target="style53.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54.xml"/><Relationship Id="rId1" Type="http://schemas.microsoft.com/office/2011/relationships/chartStyle" Target="style54.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55.xml"/><Relationship Id="rId1" Type="http://schemas.microsoft.com/office/2011/relationships/chartStyle" Target="style55.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image" Target="../media/image69.png"/><Relationship Id="rId1" Type="http://schemas.openxmlformats.org/officeDocument/2006/relationships/image" Target="../media/image68.png"/><Relationship Id="rId4" Type="http://schemas.openxmlformats.org/officeDocument/2006/relationships/chartUserShapes" Target="../drawings/drawing3.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56.xml"/><Relationship Id="rId1" Type="http://schemas.microsoft.com/office/2011/relationships/chartStyle" Target="style56.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57.xml"/><Relationship Id="rId1" Type="http://schemas.microsoft.com/office/2011/relationships/chartStyle" Target="style57.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58.xml"/><Relationship Id="rId1" Type="http://schemas.microsoft.com/office/2011/relationships/chartStyle" Target="style58.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59.xml"/><Relationship Id="rId1" Type="http://schemas.microsoft.com/office/2011/relationships/chartStyle" Target="style59.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60.xml"/><Relationship Id="rId1" Type="http://schemas.microsoft.com/office/2011/relationships/chartStyle" Target="style60.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61.xml"/><Relationship Id="rId1" Type="http://schemas.microsoft.com/office/2011/relationships/chartStyle" Target="style61.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62.xml"/><Relationship Id="rId1" Type="http://schemas.microsoft.com/office/2011/relationships/chartStyle" Target="style62.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63.xml"/><Relationship Id="rId1" Type="http://schemas.microsoft.com/office/2011/relationships/chartStyle" Target="style63.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64.xml"/><Relationship Id="rId1" Type="http://schemas.microsoft.com/office/2011/relationships/chartStyle" Target="style64.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65.xml"/><Relationship Id="rId1" Type="http://schemas.microsoft.com/office/2011/relationships/chartStyle" Target="style65.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image" Target="../media/image71.png"/><Relationship Id="rId1" Type="http://schemas.openxmlformats.org/officeDocument/2006/relationships/image" Target="../media/image70.png"/><Relationship Id="rId4" Type="http://schemas.openxmlformats.org/officeDocument/2006/relationships/chartUserShapes" Target="../drawings/drawing4.xml"/></Relationships>
</file>

<file path=ppt/charts/_rels/chart90.xml.rels><?xml version="1.0" encoding="UTF-8" standalone="yes"?>
<Relationships xmlns="http://schemas.openxmlformats.org/package/2006/relationships"><Relationship Id="rId1" Type="http://schemas.openxmlformats.org/officeDocument/2006/relationships/package" Target="../embeddings/Microsoft_Excel_Worksheet88.xlsx"/></Relationships>
</file>

<file path=ppt/charts/_rels/chart91.xml.rels><?xml version="1.0" encoding="UTF-8" standalone="yes"?>
<Relationships xmlns="http://schemas.openxmlformats.org/package/2006/relationships"><Relationship Id="rId1" Type="http://schemas.openxmlformats.org/officeDocument/2006/relationships/package" Target="../embeddings/Microsoft_Excel_Worksheet89.xlsx"/></Relationships>
</file>

<file path=ppt/charts/_rels/chart92.xml.rels><?xml version="1.0" encoding="UTF-8" standalone="yes"?>
<Relationships xmlns="http://schemas.openxmlformats.org/package/2006/relationships"><Relationship Id="rId1" Type="http://schemas.openxmlformats.org/officeDocument/2006/relationships/package" Target="../embeddings/Microsoft_Excel_Worksheet90.xlsx"/></Relationships>
</file>

<file path=ppt/charts/_rels/chart93.xml.rels><?xml version="1.0" encoding="UTF-8" standalone="yes"?>
<Relationships xmlns="http://schemas.openxmlformats.org/package/2006/relationships"><Relationship Id="rId1" Type="http://schemas.openxmlformats.org/officeDocument/2006/relationships/package" Target="../embeddings/Microsoft_Excel_Worksheet91.xlsx"/></Relationships>
</file>

<file path=ppt/charts/_rels/chart94.xml.rels><?xml version="1.0" encoding="UTF-8" standalone="yes"?>
<Relationships xmlns="http://schemas.openxmlformats.org/package/2006/relationships"><Relationship Id="rId3" Type="http://schemas.openxmlformats.org/officeDocument/2006/relationships/package" Target="../embeddings/Microsoft_Excel_Worksheet92.xlsx"/><Relationship Id="rId2" Type="http://schemas.microsoft.com/office/2011/relationships/chartColorStyle" Target="colors66.xml"/><Relationship Id="rId1" Type="http://schemas.microsoft.com/office/2011/relationships/chartStyle" Target="style66.xml"/></Relationships>
</file>

<file path=ppt/charts/_rels/chart95.xml.rels><?xml version="1.0" encoding="UTF-8" standalone="yes"?>
<Relationships xmlns="http://schemas.openxmlformats.org/package/2006/relationships"><Relationship Id="rId3" Type="http://schemas.openxmlformats.org/officeDocument/2006/relationships/package" Target="../embeddings/Microsoft_Excel_Worksheet93.xlsx"/><Relationship Id="rId2" Type="http://schemas.microsoft.com/office/2011/relationships/chartColorStyle" Target="colors67.xml"/><Relationship Id="rId1" Type="http://schemas.microsoft.com/office/2011/relationships/chartStyle" Target="style67.xml"/></Relationships>
</file>

<file path=ppt/charts/_rels/chart96.xml.rels><?xml version="1.0" encoding="UTF-8" standalone="yes"?>
<Relationships xmlns="http://schemas.openxmlformats.org/package/2006/relationships"><Relationship Id="rId3" Type="http://schemas.openxmlformats.org/officeDocument/2006/relationships/package" Target="../embeddings/Microsoft_Excel_Worksheet94.xlsx"/><Relationship Id="rId2" Type="http://schemas.microsoft.com/office/2011/relationships/chartColorStyle" Target="colors68.xml"/><Relationship Id="rId1" Type="http://schemas.microsoft.com/office/2011/relationships/chartStyle" Target="style68.xml"/></Relationships>
</file>

<file path=ppt/charts/_rels/chart97.xml.rels><?xml version="1.0" encoding="UTF-8" standalone="yes"?>
<Relationships xmlns="http://schemas.openxmlformats.org/package/2006/relationships"><Relationship Id="rId3" Type="http://schemas.openxmlformats.org/officeDocument/2006/relationships/package" Target="../embeddings/Microsoft_Excel_Worksheet95.xlsx"/><Relationship Id="rId2" Type="http://schemas.microsoft.com/office/2011/relationships/chartColorStyle" Target="colors69.xml"/><Relationship Id="rId1" Type="http://schemas.microsoft.com/office/2011/relationships/chartStyle" Target="style69.xml"/></Relationships>
</file>

<file path=ppt/charts/_rels/chart98.xml.rels><?xml version="1.0" encoding="UTF-8" standalone="yes"?>
<Relationships xmlns="http://schemas.openxmlformats.org/package/2006/relationships"><Relationship Id="rId3" Type="http://schemas.openxmlformats.org/officeDocument/2006/relationships/package" Target="../embeddings/Microsoft_Excel_Worksheet96.xlsx"/><Relationship Id="rId2" Type="http://schemas.microsoft.com/office/2011/relationships/chartColorStyle" Target="colors70.xml"/><Relationship Id="rId1" Type="http://schemas.microsoft.com/office/2011/relationships/chartStyle" Target="style70.xml"/></Relationships>
</file>

<file path=ppt/charts/_rels/chart99.xml.rels><?xml version="1.0" encoding="UTF-8" standalone="yes"?>
<Relationships xmlns="http://schemas.openxmlformats.org/package/2006/relationships"><Relationship Id="rId3" Type="http://schemas.openxmlformats.org/officeDocument/2006/relationships/package" Target="../embeddings/Microsoft_Excel_Worksheet97.xlsx"/><Relationship Id="rId2" Type="http://schemas.microsoft.com/office/2011/relationships/chartColorStyle" Target="colors71.xml"/><Relationship Id="rId1" Type="http://schemas.microsoft.com/office/2011/relationships/chartStyle" Target="style7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00000"/>
            </a:solidFill>
            <a:ln>
              <a:noFill/>
            </a:ln>
            <a:effectLst/>
          </c:spPr>
          <c:invertIfNegative val="0"/>
          <c:dLbls>
            <c:numFmt formatCode="#,##0" sourceLinked="0"/>
            <c:spPr>
              <a:noFill/>
              <a:ln>
                <a:noFill/>
              </a:ln>
              <a:effectLst/>
            </c:spPr>
            <c:txPr>
              <a:bodyPr/>
              <a:lstStyle/>
              <a:p>
                <a:pPr>
                  <a:defRPr sz="2800" b="1">
                    <a:solidFill>
                      <a:srgbClr val="C0000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Allows me to discover new and interesting places</c:v>
                </c:pt>
                <c:pt idx="1">
                  <c:v>Gives me rich experiences</c:v>
                </c:pt>
                <c:pt idx="2">
                  <c:v>Allows me to share good times with others</c:v>
                </c:pt>
              </c:strCache>
            </c:strRef>
          </c:cat>
          <c:val>
            <c:numRef>
              <c:f>Sheet1!$B$2:$B$4</c:f>
              <c:numCache>
                <c:formatCode>0</c:formatCode>
                <c:ptCount val="3"/>
                <c:pt idx="0">
                  <c:v>181.65809927211458</c:v>
                </c:pt>
                <c:pt idx="1">
                  <c:v>167.88666365094355</c:v>
                </c:pt>
                <c:pt idx="2">
                  <c:v>164.10330221655619</c:v>
                </c:pt>
              </c:numCache>
            </c:numRef>
          </c:val>
          <c:extLst>
            <c:ext xmlns:c16="http://schemas.microsoft.com/office/drawing/2014/chart" uri="{C3380CC4-5D6E-409C-BE32-E72D297353CC}">
              <c16:uniqueId val="{00000000-5449-4746-A212-671B2DAEE2DA}"/>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2800" b="1">
                <a:solidFill>
                  <a:srgbClr val="C00000"/>
                </a:solidFill>
              </a:defRPr>
            </a:pPr>
            <a:endParaRPr lang="nb-NO"/>
          </a:p>
        </c:txPr>
        <c:crossAx val="210141952"/>
        <c:crosses val="autoZero"/>
        <c:auto val="1"/>
        <c:lblAlgn val="ctr"/>
        <c:lblOffset val="100"/>
        <c:noMultiLvlLbl val="0"/>
      </c:catAx>
      <c:valAx>
        <c:axId val="210141952"/>
        <c:scaling>
          <c:orientation val="minMax"/>
          <c:max val="28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8669561942612639E-2"/>
          <c:y val="0.16004281861786443"/>
          <c:w val="0.95522471775065909"/>
          <c:h val="0.69564197047985676"/>
        </c:manualLayout>
      </c:layout>
      <c:lineChart>
        <c:grouping val="standard"/>
        <c:varyColors val="0"/>
        <c:ser>
          <c:idx val="0"/>
          <c:order val="0"/>
          <c:spPr>
            <a:ln w="28575" cap="rnd">
              <a:solidFill>
                <a:schemeClr val="accent1"/>
              </a:solidFill>
              <a:round/>
            </a:ln>
            <a:effectLst/>
          </c:spPr>
          <c:marker>
            <c:symbol val="circle"/>
            <c:size val="9"/>
            <c:spPr>
              <a:solidFill>
                <a:schemeClr val="bg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Sheet1!$D$4:$D$11</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Sheet1!$E$4:$E$11</c:f>
              <c:numCache>
                <c:formatCode>0%</c:formatCode>
                <c:ptCount val="8"/>
                <c:pt idx="0">
                  <c:v>5.9560000000000002E-2</c:v>
                </c:pt>
                <c:pt idx="1">
                  <c:v>0.11821</c:v>
                </c:pt>
                <c:pt idx="2">
                  <c:v>0.16135000000000002</c:v>
                </c:pt>
                <c:pt idx="3">
                  <c:v>0.17743999999999999</c:v>
                </c:pt>
                <c:pt idx="4">
                  <c:v>0.16385000000000002</c:v>
                </c:pt>
                <c:pt idx="5">
                  <c:v>0.18902999999999998</c:v>
                </c:pt>
                <c:pt idx="6">
                  <c:v>9.4629999999999992E-2</c:v>
                </c:pt>
                <c:pt idx="7">
                  <c:v>1.4870000000000001E-2</c:v>
                </c:pt>
              </c:numCache>
            </c:numRef>
          </c:val>
          <c:smooth val="1"/>
          <c:extLst>
            <c:ext xmlns:c16="http://schemas.microsoft.com/office/drawing/2014/chart" uri="{C3380CC4-5D6E-409C-BE32-E72D297353CC}">
              <c16:uniqueId val="{00000000-C287-4262-A17D-00EFAEE3271F}"/>
            </c:ext>
          </c:extLst>
        </c:ser>
        <c:dLbls>
          <c:showLegendKey val="0"/>
          <c:showVal val="0"/>
          <c:showCatName val="0"/>
          <c:showSerName val="0"/>
          <c:showPercent val="0"/>
          <c:showBubbleSize val="0"/>
        </c:dLbls>
        <c:marker val="1"/>
        <c:smooth val="0"/>
        <c:axId val="440650104"/>
        <c:axId val="440650760"/>
      </c:lineChart>
      <c:catAx>
        <c:axId val="440650104"/>
        <c:scaling>
          <c:orientation val="maxMin"/>
        </c:scaling>
        <c:delete val="1"/>
        <c:axPos val="b"/>
        <c:numFmt formatCode="General" sourceLinked="1"/>
        <c:majorTickMark val="out"/>
        <c:minorTickMark val="none"/>
        <c:tickLblPos val="nextTo"/>
        <c:crossAx val="440650760"/>
        <c:crosses val="autoZero"/>
        <c:auto val="1"/>
        <c:lblAlgn val="ctr"/>
        <c:lblOffset val="100"/>
        <c:noMultiLvlLbl val="0"/>
      </c:catAx>
      <c:valAx>
        <c:axId val="440650760"/>
        <c:scaling>
          <c:orientation val="minMax"/>
        </c:scaling>
        <c:delete val="1"/>
        <c:axPos val="r"/>
        <c:numFmt formatCode="0%" sourceLinked="1"/>
        <c:majorTickMark val="none"/>
        <c:minorTickMark val="none"/>
        <c:tickLblPos val="nextTo"/>
        <c:crossAx val="4406501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4">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0-69EE-4571-8F61-8CA0D5CC9FF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Own car</c:v>
                </c:pt>
                <c:pt idx="1">
                  <c:v>Rented car</c:v>
                </c:pt>
                <c:pt idx="2">
                  <c:v>Bus</c:v>
                </c:pt>
                <c:pt idx="3">
                  <c:v>Plane</c:v>
                </c:pt>
                <c:pt idx="4">
                  <c:v>Train</c:v>
                </c:pt>
                <c:pt idx="5">
                  <c:v>Ferry / boat / cruise</c:v>
                </c:pt>
                <c:pt idx="6">
                  <c:v>No transportation</c:v>
                </c:pt>
                <c:pt idx="7">
                  <c:v>Other</c:v>
                </c:pt>
                <c:pt idx="8">
                  <c:v>Car w/ caravan</c:v>
                </c:pt>
                <c:pt idx="9">
                  <c:v>Bicycle</c:v>
                </c:pt>
                <c:pt idx="10">
                  <c:v>Camper van</c:v>
                </c:pt>
                <c:pt idx="11">
                  <c:v>Motorbike</c:v>
                </c:pt>
              </c:strCache>
            </c:strRef>
          </c:cat>
          <c:val>
            <c:numRef>
              <c:f>Sheet1!$B$2:$B$13</c:f>
              <c:numCache>
                <c:formatCode>0%</c:formatCode>
                <c:ptCount val="12"/>
                <c:pt idx="0">
                  <c:v>0.26143</c:v>
                </c:pt>
                <c:pt idx="1">
                  <c:v>0.24928999999999998</c:v>
                </c:pt>
                <c:pt idx="2">
                  <c:v>0.24889</c:v>
                </c:pt>
                <c:pt idx="3">
                  <c:v>0.20599000000000001</c:v>
                </c:pt>
                <c:pt idx="4">
                  <c:v>0.11251</c:v>
                </c:pt>
                <c:pt idx="5">
                  <c:v>6.6769999999999996E-2</c:v>
                </c:pt>
                <c:pt idx="6">
                  <c:v>6.1109999999999998E-2</c:v>
                </c:pt>
                <c:pt idx="7">
                  <c:v>5.5930000000000001E-2</c:v>
                </c:pt>
                <c:pt idx="8">
                  <c:v>4.3299999999999998E-2</c:v>
                </c:pt>
                <c:pt idx="9">
                  <c:v>4.3299999999999998E-2</c:v>
                </c:pt>
                <c:pt idx="10">
                  <c:v>4.0469999999999999E-2</c:v>
                </c:pt>
                <c:pt idx="11">
                  <c:v>2.469E-2</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2-00F7-4102-8F46-7838ADB8D587}"/>
              </c:ext>
            </c:extLst>
          </c:dPt>
          <c:dPt>
            <c:idx val="5"/>
            <c:invertIfNegative val="0"/>
            <c:bubble3D val="0"/>
            <c:spPr>
              <a:solidFill>
                <a:srgbClr val="FF0000"/>
              </a:solidFill>
              <a:ln>
                <a:noFill/>
              </a:ln>
              <a:effectLst/>
            </c:spPr>
            <c:extLst>
              <c:ext xmlns:c16="http://schemas.microsoft.com/office/drawing/2014/chart" uri="{C3380CC4-5D6E-409C-BE32-E72D297353CC}">
                <c16:uniqueId val="{00000000-00F7-4102-8F46-7838ADB8D587}"/>
              </c:ext>
            </c:extLst>
          </c:dPt>
          <c:dPt>
            <c:idx val="6"/>
            <c:invertIfNegative val="0"/>
            <c:bubble3D val="0"/>
            <c:spPr>
              <a:solidFill>
                <a:srgbClr val="FF0000"/>
              </a:solidFill>
              <a:ln>
                <a:noFill/>
              </a:ln>
              <a:effectLst/>
            </c:spPr>
            <c:extLst>
              <c:ext xmlns:c16="http://schemas.microsoft.com/office/drawing/2014/chart" uri="{C3380CC4-5D6E-409C-BE32-E72D297353CC}">
                <c16:uniqueId val="{00000001-00F7-4102-8F46-7838ADB8D58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8.0530000000000004E-2</c:v>
                </c:pt>
                <c:pt idx="1">
                  <c:v>0.14043</c:v>
                </c:pt>
                <c:pt idx="2">
                  <c:v>0.18777999999999997</c:v>
                </c:pt>
                <c:pt idx="3">
                  <c:v>0.18414000000000003</c:v>
                </c:pt>
                <c:pt idx="4">
                  <c:v>0.17077999999999999</c:v>
                </c:pt>
                <c:pt idx="5">
                  <c:v>0.14326</c:v>
                </c:pt>
                <c:pt idx="6">
                  <c:v>6.3539999999999999E-2</c:v>
                </c:pt>
                <c:pt idx="7">
                  <c:v>9.7099999999999999E-3</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92D050"/>
              </a:solidFill>
              <a:ln>
                <a:noFill/>
              </a:ln>
              <a:effectLst/>
            </c:spPr>
            <c:extLst>
              <c:ext xmlns:c16="http://schemas.microsoft.com/office/drawing/2014/chart" uri="{C3380CC4-5D6E-409C-BE32-E72D297353CC}">
                <c16:uniqueId val="{00000000-0CEE-4B08-B748-0652C1B75473}"/>
              </c:ext>
            </c:extLst>
          </c:dPt>
          <c:dPt>
            <c:idx val="6"/>
            <c:invertIfNegative val="0"/>
            <c:bubble3D val="0"/>
            <c:spPr>
              <a:solidFill>
                <a:srgbClr val="92D050"/>
              </a:solidFill>
              <a:ln>
                <a:noFill/>
              </a:ln>
              <a:effectLst/>
            </c:spPr>
            <c:extLst>
              <c:ext xmlns:c16="http://schemas.microsoft.com/office/drawing/2014/chart" uri="{C3380CC4-5D6E-409C-BE32-E72D297353CC}">
                <c16:uniqueId val="{00000001-0CEE-4B08-B748-0652C1B7547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Friends/acquaintances/colleagues</c:v>
                </c:pt>
                <c:pt idx="2">
                  <c:v>Nobody except myself</c:v>
                </c:pt>
                <c:pt idx="3">
                  <c:v>Parents/other relatives</c:v>
                </c:pt>
                <c:pt idx="4">
                  <c:v>Children 7-14 years</c:v>
                </c:pt>
                <c:pt idx="5">
                  <c:v>Children 15 years and older</c:v>
                </c:pt>
                <c:pt idx="6">
                  <c:v>Children 0-6 years</c:v>
                </c:pt>
                <c:pt idx="7">
                  <c:v>Other</c:v>
                </c:pt>
              </c:strCache>
            </c:strRef>
          </c:cat>
          <c:val>
            <c:numRef>
              <c:f>Sheet1!$B$2:$B$9</c:f>
              <c:numCache>
                <c:formatCode>0%</c:formatCode>
                <c:ptCount val="8"/>
                <c:pt idx="0">
                  <c:v>0.57020999999999999</c:v>
                </c:pt>
                <c:pt idx="1">
                  <c:v>0.18373</c:v>
                </c:pt>
                <c:pt idx="2">
                  <c:v>0.13557</c:v>
                </c:pt>
                <c:pt idx="3">
                  <c:v>0.13516999999999998</c:v>
                </c:pt>
                <c:pt idx="4">
                  <c:v>0.10804999999999999</c:v>
                </c:pt>
                <c:pt idx="5">
                  <c:v>5.9889999999999999E-2</c:v>
                </c:pt>
                <c:pt idx="6">
                  <c:v>5.9089999999999997E-2</c:v>
                </c:pt>
                <c:pt idx="7">
                  <c:v>2.0640000000000002E-2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rgbClr val="FF0000"/>
              </a:solidFill>
              <a:ln>
                <a:noFill/>
              </a:ln>
              <a:effectLst/>
            </c:spPr>
            <c:extLst>
              <c:ext xmlns:c16="http://schemas.microsoft.com/office/drawing/2014/chart" uri="{C3380CC4-5D6E-409C-BE32-E72D297353CC}">
                <c16:uniqueId val="{00000001-7422-4191-BA3A-8995AC30BCDA}"/>
              </c:ext>
            </c:extLst>
          </c:dPt>
          <c:dPt>
            <c:idx val="9"/>
            <c:invertIfNegative val="0"/>
            <c:bubble3D val="0"/>
            <c:spPr>
              <a:solidFill>
                <a:srgbClr val="FF0000"/>
              </a:solidFill>
              <a:ln>
                <a:noFill/>
              </a:ln>
              <a:effectLst/>
            </c:spPr>
            <c:extLst>
              <c:ext xmlns:c16="http://schemas.microsoft.com/office/drawing/2014/chart" uri="{C3380CC4-5D6E-409C-BE32-E72D297353CC}">
                <c16:uniqueId val="{00000002-7422-4191-BA3A-8995AC30BCDA}"/>
              </c:ext>
            </c:extLst>
          </c:dPt>
          <c:dPt>
            <c:idx val="11"/>
            <c:invertIfNegative val="0"/>
            <c:bubble3D val="0"/>
            <c:spPr>
              <a:solidFill>
                <a:srgbClr val="FF0000"/>
              </a:solidFill>
              <a:ln>
                <a:noFill/>
              </a:ln>
              <a:effectLst/>
            </c:spPr>
            <c:extLst>
              <c:ext xmlns:c16="http://schemas.microsoft.com/office/drawing/2014/chart" uri="{C3380CC4-5D6E-409C-BE32-E72D297353CC}">
                <c16:uniqueId val="{00000003-7422-4191-BA3A-8995AC30BCDA}"/>
              </c:ext>
            </c:extLst>
          </c:dPt>
          <c:dPt>
            <c:idx val="12"/>
            <c:invertIfNegative val="0"/>
            <c:bubble3D val="0"/>
            <c:spPr>
              <a:solidFill>
                <a:srgbClr val="92D050"/>
              </a:solidFill>
              <a:ln>
                <a:noFill/>
              </a:ln>
              <a:effectLst/>
            </c:spPr>
            <c:extLst>
              <c:ext xmlns:c16="http://schemas.microsoft.com/office/drawing/2014/chart" uri="{C3380CC4-5D6E-409C-BE32-E72D297353CC}">
                <c16:uniqueId val="{00000000-7422-4191-BA3A-8995AC30BC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for attractions and sights</c:v>
                </c:pt>
                <c:pt idx="4">
                  <c:v>Homepages of carriers, including airlines etc.</c:v>
                </c:pt>
                <c:pt idx="5">
                  <c:v>Booking sites such as Expedia and Lastminute</c:v>
                </c:pt>
                <c:pt idx="6">
                  <c:v>Advice from friends / family</c:v>
                </c:pt>
                <c:pt idx="7">
                  <c:v>Travel apps/portals like Tripadvisor etc</c:v>
                </c:pt>
                <c:pt idx="8">
                  <c:v>Catalogs or brochures</c:v>
                </c:pt>
                <c:pt idx="9">
                  <c:v>Guidebooks</c:v>
                </c:pt>
                <c:pt idx="10">
                  <c:v>Travel agent in homeland</c:v>
                </c:pt>
                <c:pt idx="11">
                  <c:v>Reviews from other travelers online</c:v>
                </c:pt>
                <c:pt idx="12">
                  <c:v>Social media such as Facebook or blogs</c:v>
                </c:pt>
                <c:pt idx="13">
                  <c:v>Newspapers or magazines</c:v>
                </c:pt>
                <c:pt idx="14">
                  <c:v>TV or radio</c:v>
                </c:pt>
                <c:pt idx="15">
                  <c:v>Travel fairs</c:v>
                </c:pt>
                <c:pt idx="16">
                  <c:v>Other</c:v>
                </c:pt>
              </c:strCache>
            </c:strRef>
          </c:cat>
          <c:val>
            <c:numRef>
              <c:f>Sheet1!$B$2:$B$18</c:f>
              <c:numCache>
                <c:formatCode>0%</c:formatCode>
                <c:ptCount val="17"/>
                <c:pt idx="0">
                  <c:v>0.61797000000000002</c:v>
                </c:pt>
                <c:pt idx="1">
                  <c:v>0.25940999999999997</c:v>
                </c:pt>
                <c:pt idx="2">
                  <c:v>0.23431999999999997</c:v>
                </c:pt>
                <c:pt idx="3">
                  <c:v>0.17645</c:v>
                </c:pt>
                <c:pt idx="4">
                  <c:v>0.15378</c:v>
                </c:pt>
                <c:pt idx="5">
                  <c:v>0.15176000000000001</c:v>
                </c:pt>
                <c:pt idx="6">
                  <c:v>0.14043</c:v>
                </c:pt>
                <c:pt idx="7">
                  <c:v>0.13153000000000001</c:v>
                </c:pt>
                <c:pt idx="8">
                  <c:v>0.12991</c:v>
                </c:pt>
                <c:pt idx="9">
                  <c:v>0.12586</c:v>
                </c:pt>
                <c:pt idx="10">
                  <c:v>0.11776999999999999</c:v>
                </c:pt>
                <c:pt idx="11">
                  <c:v>0.11251</c:v>
                </c:pt>
                <c:pt idx="12">
                  <c:v>0.10804999999999999</c:v>
                </c:pt>
                <c:pt idx="13">
                  <c:v>7.1629999999999999E-2</c:v>
                </c:pt>
                <c:pt idx="14">
                  <c:v>4.7350000000000003E-2</c:v>
                </c:pt>
                <c:pt idx="15">
                  <c:v>3.2780000000000004E-2</c:v>
                </c:pt>
                <c:pt idx="16">
                  <c:v>4.4109999999999996E-2</c:v>
                </c:pt>
              </c:numCache>
            </c:numRef>
          </c:val>
          <c:extLst>
            <c:ext xmlns:c16="http://schemas.microsoft.com/office/drawing/2014/chart" uri="{C3380CC4-5D6E-409C-BE32-E72D297353CC}">
              <c16:uniqueId val="{00000000-4C5B-40D2-A853-24A6528A963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0B1C-4182-BFA8-FE82EA6DE255}"/>
              </c:ext>
            </c:extLst>
          </c:dPt>
          <c:dPt>
            <c:idx val="4"/>
            <c:invertIfNegative val="0"/>
            <c:bubble3D val="0"/>
            <c:spPr>
              <a:solidFill>
                <a:srgbClr val="92D050"/>
              </a:solidFill>
              <a:ln>
                <a:noFill/>
              </a:ln>
              <a:effectLst/>
            </c:spPr>
            <c:extLst>
              <c:ext xmlns:c16="http://schemas.microsoft.com/office/drawing/2014/chart" uri="{C3380CC4-5D6E-409C-BE32-E72D297353CC}">
                <c16:uniqueId val="{00000001-0B1C-4182-BFA8-FE82EA6DE25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7-14 year</c:v>
                </c:pt>
                <c:pt idx="2">
                  <c:v>Friends</c:v>
                </c:pt>
                <c:pt idx="3">
                  <c:v>Other family/relatives</c:v>
                </c:pt>
                <c:pt idx="4">
                  <c:v>Children 0-6 years</c:v>
                </c:pt>
                <c:pt idx="5">
                  <c:v>Children 15 years and above</c:v>
                </c:pt>
                <c:pt idx="6">
                  <c:v>Alone</c:v>
                </c:pt>
                <c:pt idx="7">
                  <c:v>Other people</c:v>
                </c:pt>
              </c:strCache>
            </c:strRef>
          </c:cat>
          <c:val>
            <c:numRef>
              <c:f>Sheet1!$B$2:$B$9</c:f>
              <c:numCache>
                <c:formatCode>0%</c:formatCode>
                <c:ptCount val="8"/>
                <c:pt idx="0">
                  <c:v>0.67138999999999993</c:v>
                </c:pt>
                <c:pt idx="1">
                  <c:v>0.17847000000000002</c:v>
                </c:pt>
                <c:pt idx="2">
                  <c:v>0.16632999999999998</c:v>
                </c:pt>
                <c:pt idx="3">
                  <c:v>0.1469</c:v>
                </c:pt>
                <c:pt idx="4">
                  <c:v>0.11330999999999999</c:v>
                </c:pt>
                <c:pt idx="5">
                  <c:v>9.2680000000000012E-2</c:v>
                </c:pt>
                <c:pt idx="6">
                  <c:v>8.4179999999999991E-2</c:v>
                </c:pt>
                <c:pt idx="7">
                  <c:v>2.3470000000000001E-2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1.295E-2</c:v>
                </c:pt>
                <c:pt idx="1">
                  <c:v>0.12222</c:v>
                </c:pt>
                <c:pt idx="2">
                  <c:v>0.35369999999999996</c:v>
                </c:pt>
                <c:pt idx="3">
                  <c:v>0.15743000000000001</c:v>
                </c:pt>
                <c:pt idx="4">
                  <c:v>0.15054999999999999</c:v>
                </c:pt>
                <c:pt idx="5">
                  <c:v>0.2</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1F9E-4248-9C05-17E9F21F969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0.32295000000000001</c:v>
                </c:pt>
                <c:pt idx="1">
                  <c:v>0.12141</c:v>
                </c:pt>
                <c:pt idx="2">
                  <c:v>0.52084000000000008</c:v>
                </c:pt>
                <c:pt idx="3">
                  <c:v>3.4799999999999998E-2</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9.1460946985026298E-2</c:v>
                </c:pt>
                <c:pt idx="1">
                  <c:v>0.42088223391339497</c:v>
                </c:pt>
                <c:pt idx="2">
                  <c:v>0.20598947794415198</c:v>
                </c:pt>
                <c:pt idx="3">
                  <c:v>0.28166734115742598</c:v>
                </c:pt>
              </c:numCache>
            </c:numRef>
          </c:val>
          <c:extLst>
            <c:ext xmlns:c16="http://schemas.microsoft.com/office/drawing/2014/chart" uri="{C3380CC4-5D6E-409C-BE32-E72D297353CC}">
              <c16:uniqueId val="{00000000-1223-44B6-88A4-EA479E7D6E1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9120-42D8-844E-EF66A1808BDE}"/>
              </c:ext>
            </c:extLst>
          </c:dPt>
          <c:dPt>
            <c:idx val="1"/>
            <c:invertIfNegative val="0"/>
            <c:bubble3D val="0"/>
            <c:spPr>
              <a:solidFill>
                <a:srgbClr val="FF0000"/>
              </a:solidFill>
              <a:ln>
                <a:noFill/>
              </a:ln>
              <a:effectLst/>
            </c:spPr>
            <c:extLst>
              <c:ext xmlns:c16="http://schemas.microsoft.com/office/drawing/2014/chart" uri="{C3380CC4-5D6E-409C-BE32-E72D297353CC}">
                <c16:uniqueId val="{00000003-9120-42D8-844E-EF66A1808BDE}"/>
              </c:ext>
            </c:extLst>
          </c:dPt>
          <c:dPt>
            <c:idx val="2"/>
            <c:invertIfNegative val="0"/>
            <c:bubble3D val="0"/>
            <c:spPr>
              <a:solidFill>
                <a:srgbClr val="FF0000"/>
              </a:solidFill>
              <a:ln>
                <a:noFill/>
              </a:ln>
              <a:effectLst/>
            </c:spPr>
            <c:extLst>
              <c:ext xmlns:c16="http://schemas.microsoft.com/office/drawing/2014/chart" uri="{C3380CC4-5D6E-409C-BE32-E72D297353CC}">
                <c16:uniqueId val="{00000005-9120-42D8-844E-EF66A1808BDE}"/>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9120-42D8-844E-EF66A1808BDE}"/>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9120-42D8-844E-EF66A1808BDE}"/>
              </c:ext>
            </c:extLst>
          </c:dPt>
          <c:dPt>
            <c:idx val="5"/>
            <c:invertIfNegative val="0"/>
            <c:bubble3D val="0"/>
            <c:spPr>
              <a:solidFill>
                <a:srgbClr val="00B050"/>
              </a:solidFill>
              <a:ln>
                <a:noFill/>
              </a:ln>
              <a:effectLst/>
            </c:spPr>
            <c:extLst>
              <c:ext xmlns:c16="http://schemas.microsoft.com/office/drawing/2014/chart" uri="{C3380CC4-5D6E-409C-BE32-E72D297353CC}">
                <c16:uniqueId val="{0000000B-9120-42D8-844E-EF66A1808BDE}"/>
              </c:ext>
            </c:extLst>
          </c:dPt>
          <c:dPt>
            <c:idx val="6"/>
            <c:invertIfNegative val="0"/>
            <c:bubble3D val="0"/>
            <c:spPr>
              <a:solidFill>
                <a:srgbClr val="00B050"/>
              </a:solidFill>
              <a:ln>
                <a:noFill/>
              </a:ln>
              <a:effectLst/>
            </c:spPr>
            <c:extLst>
              <c:ext xmlns:c16="http://schemas.microsoft.com/office/drawing/2014/chart" uri="{C3380CC4-5D6E-409C-BE32-E72D297353CC}">
                <c16:uniqueId val="{0000000D-9120-42D8-844E-EF66A1808BDE}"/>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5.1980000000000005E-2</c:v>
                </c:pt>
                <c:pt idx="1">
                  <c:v>6.719E-2</c:v>
                </c:pt>
                <c:pt idx="2">
                  <c:v>0.12023</c:v>
                </c:pt>
                <c:pt idx="3">
                  <c:v>0.14675000000000002</c:v>
                </c:pt>
                <c:pt idx="4">
                  <c:v>0.17574000000000001</c:v>
                </c:pt>
                <c:pt idx="5">
                  <c:v>0.12023</c:v>
                </c:pt>
                <c:pt idx="6">
                  <c:v>0.31789000000000001</c:v>
                </c:pt>
              </c:numCache>
            </c:numRef>
          </c:val>
          <c:extLst>
            <c:ext xmlns:c16="http://schemas.microsoft.com/office/drawing/2014/chart" uri="{C3380CC4-5D6E-409C-BE32-E72D297353CC}">
              <c16:uniqueId val="{0000000E-9120-42D8-844E-EF66A1808BD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0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People who are interested to learn more</c:v>
                </c:pt>
                <c:pt idx="1">
                  <c:v>People who like to explore and have new experiences</c:v>
                </c:pt>
              </c:strCache>
            </c:strRef>
          </c:cat>
          <c:val>
            <c:numRef>
              <c:f>Sheet1!$B$2:$B$3</c:f>
              <c:numCache>
                <c:formatCode>0</c:formatCode>
                <c:ptCount val="2"/>
                <c:pt idx="0">
                  <c:v>229</c:v>
                </c:pt>
                <c:pt idx="1">
                  <c:v>174</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459259920645993"/>
          <c:y val="1.5385320089031988E-2"/>
          <c:w val="0.83682483523719708"/>
          <c:h val="0.98461467991096796"/>
        </c:manualLayout>
      </c:layout>
      <c:barChart>
        <c:barDir val="bar"/>
        <c:grouping val="clustered"/>
        <c:varyColors val="0"/>
        <c:ser>
          <c:idx val="0"/>
          <c:order val="0"/>
          <c:tx>
            <c:strRef>
              <c:f>Sheet1!$B$1</c:f>
              <c:strCache>
                <c:ptCount val="1"/>
                <c:pt idx="0">
                  <c:v>Ever visited</c:v>
                </c:pt>
              </c:strCache>
            </c:strRef>
          </c:tx>
          <c:spPr>
            <a:solidFill>
              <a:srgbClr val="FF6600"/>
            </a:solidFill>
            <a:ln>
              <a:noFill/>
            </a:ln>
            <a:effectLst/>
          </c:spPr>
          <c:invertIfNegative val="0"/>
          <c:dLbls>
            <c:dLbl>
              <c:idx val="1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mn-lt"/>
                      <a:ea typeface="+mn-ea"/>
                      <a:cs typeface="+mn-cs"/>
                    </a:defRPr>
                  </a:pPr>
                  <a:endParaRPr lang="nb-NO"/>
                </a:p>
              </c:txPr>
              <c:showLegendKey val="0"/>
              <c:showVal val="1"/>
              <c:showCatName val="0"/>
              <c:showSerName val="0"/>
              <c:showPercent val="0"/>
              <c:showBubbleSize val="0"/>
              <c:extLst>
                <c:ext xmlns:c16="http://schemas.microsoft.com/office/drawing/2014/chart" uri="{C3380CC4-5D6E-409C-BE32-E72D297353CC}">
                  <c16:uniqueId val="{00000003-8687-4E28-83B5-CFC79E34AC8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France</c:v>
                </c:pt>
                <c:pt idx="1">
                  <c:v>Spain</c:v>
                </c:pt>
                <c:pt idx="2">
                  <c:v>Italy</c:v>
                </c:pt>
                <c:pt idx="3">
                  <c:v>Germany</c:v>
                </c:pt>
                <c:pt idx="4">
                  <c:v>USA</c:v>
                </c:pt>
                <c:pt idx="5">
                  <c:v>Netherlands</c:v>
                </c:pt>
                <c:pt idx="6">
                  <c:v>Austria</c:v>
                </c:pt>
                <c:pt idx="7">
                  <c:v>Switzerland</c:v>
                </c:pt>
                <c:pt idx="8">
                  <c:v>Denmark</c:v>
                </c:pt>
                <c:pt idx="9">
                  <c:v>Sweden</c:v>
                </c:pt>
                <c:pt idx="10">
                  <c:v>Norway</c:v>
                </c:pt>
                <c:pt idx="11">
                  <c:v>Scotland</c:v>
                </c:pt>
                <c:pt idx="12">
                  <c:v>Canada</c:v>
                </c:pt>
                <c:pt idx="13">
                  <c:v>Finland</c:v>
                </c:pt>
                <c:pt idx="14">
                  <c:v>Iceland</c:v>
                </c:pt>
                <c:pt idx="15">
                  <c:v>New Zealand</c:v>
                </c:pt>
              </c:strCache>
            </c:strRef>
          </c:cat>
          <c:val>
            <c:numRef>
              <c:f>Sheet1!$B$2:$B$17</c:f>
              <c:numCache>
                <c:formatCode>0%</c:formatCode>
                <c:ptCount val="16"/>
                <c:pt idx="0">
                  <c:v>0.79102025917138208</c:v>
                </c:pt>
                <c:pt idx="1">
                  <c:v>0.77456382001836499</c:v>
                </c:pt>
                <c:pt idx="2">
                  <c:v>0.72384172530384705</c:v>
                </c:pt>
                <c:pt idx="3">
                  <c:v>0.67833195554330894</c:v>
                </c:pt>
                <c:pt idx="4">
                  <c:v>0.50773765659543102</c:v>
                </c:pt>
                <c:pt idx="5">
                  <c:v>0.499376618394553</c:v>
                </c:pt>
                <c:pt idx="6">
                  <c:v>0.48766676264516695</c:v>
                </c:pt>
                <c:pt idx="7">
                  <c:v>0.41792905081495696</c:v>
                </c:pt>
                <c:pt idx="8">
                  <c:v>0.40897659121686997</c:v>
                </c:pt>
                <c:pt idx="9">
                  <c:v>0.37335653518948198</c:v>
                </c:pt>
                <c:pt idx="10">
                  <c:v>0.32372138334145201</c:v>
                </c:pt>
                <c:pt idx="11">
                  <c:v>0.29065880039331399</c:v>
                </c:pt>
                <c:pt idx="12">
                  <c:v>0.24462494027711401</c:v>
                </c:pt>
                <c:pt idx="13">
                  <c:v>0.20110792363240701</c:v>
                </c:pt>
                <c:pt idx="14">
                  <c:v>0.113226553843054</c:v>
                </c:pt>
                <c:pt idx="15">
                  <c:v>0.104804358593363</c:v>
                </c:pt>
              </c:numCache>
            </c:numRef>
          </c:val>
          <c:extLst>
            <c:ext xmlns:c16="http://schemas.microsoft.com/office/drawing/2014/chart" uri="{C3380CC4-5D6E-409C-BE32-E72D297353CC}">
              <c16:uniqueId val="{00000000-8687-4E28-83B5-CFC79E34AC88}"/>
            </c:ext>
          </c:extLst>
        </c:ser>
        <c:ser>
          <c:idx val="1"/>
          <c:order val="1"/>
          <c:tx>
            <c:strRef>
              <c:f>Sheet1!$C$1</c:f>
              <c:strCache>
                <c:ptCount val="1"/>
                <c:pt idx="0">
                  <c:v>Repeat visit</c:v>
                </c:pt>
              </c:strCache>
            </c:strRef>
          </c:tx>
          <c:spPr>
            <a:solidFill>
              <a:srgbClr val="FF99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Sheet1!$A$2:$A$17</c:f>
              <c:strCache>
                <c:ptCount val="16"/>
                <c:pt idx="0">
                  <c:v>France</c:v>
                </c:pt>
                <c:pt idx="1">
                  <c:v>Spain</c:v>
                </c:pt>
                <c:pt idx="2">
                  <c:v>Italy</c:v>
                </c:pt>
                <c:pt idx="3">
                  <c:v>Germany</c:v>
                </c:pt>
                <c:pt idx="4">
                  <c:v>USA</c:v>
                </c:pt>
                <c:pt idx="5">
                  <c:v>Netherlands</c:v>
                </c:pt>
                <c:pt idx="6">
                  <c:v>Austria</c:v>
                </c:pt>
                <c:pt idx="7">
                  <c:v>Switzerland</c:v>
                </c:pt>
                <c:pt idx="8">
                  <c:v>Denmark</c:v>
                </c:pt>
                <c:pt idx="9">
                  <c:v>Sweden</c:v>
                </c:pt>
                <c:pt idx="10">
                  <c:v>Norway</c:v>
                </c:pt>
                <c:pt idx="11">
                  <c:v>Scotland</c:v>
                </c:pt>
                <c:pt idx="12">
                  <c:v>Canada</c:v>
                </c:pt>
                <c:pt idx="13">
                  <c:v>Finland</c:v>
                </c:pt>
                <c:pt idx="14">
                  <c:v>Iceland</c:v>
                </c:pt>
                <c:pt idx="15">
                  <c:v>New Zealand</c:v>
                </c:pt>
              </c:strCache>
            </c:strRef>
          </c:cat>
          <c:val>
            <c:numRef>
              <c:f>Sheet1!$C$2:$C$17</c:f>
              <c:numCache>
                <c:formatCode>0%</c:formatCode>
                <c:ptCount val="16"/>
                <c:pt idx="0">
                  <c:v>0.53230516517612703</c:v>
                </c:pt>
                <c:pt idx="1">
                  <c:v>0.58457300275482094</c:v>
                </c:pt>
                <c:pt idx="2">
                  <c:v>0.48222608059946998</c:v>
                </c:pt>
                <c:pt idx="3">
                  <c:v>0.46688711307063502</c:v>
                </c:pt>
                <c:pt idx="4">
                  <c:v>0.30361090641120098</c:v>
                </c:pt>
                <c:pt idx="5">
                  <c:v>0.28339886832262401</c:v>
                </c:pt>
                <c:pt idx="6">
                  <c:v>0.27613014684710602</c:v>
                </c:pt>
                <c:pt idx="7">
                  <c:v>0.19108341323106401</c:v>
                </c:pt>
                <c:pt idx="8">
                  <c:v>0.25846391952021702</c:v>
                </c:pt>
                <c:pt idx="9">
                  <c:v>0.23627223511214202</c:v>
                </c:pt>
                <c:pt idx="10">
                  <c:v>0.177009254749148</c:v>
                </c:pt>
                <c:pt idx="11">
                  <c:v>0.119272369714848</c:v>
                </c:pt>
                <c:pt idx="12">
                  <c:v>0.105112279025323</c:v>
                </c:pt>
                <c:pt idx="13">
                  <c:v>8.1907211395785898E-2</c:v>
                </c:pt>
                <c:pt idx="14">
                  <c:v>2.8205903092575802E-2</c:v>
                </c:pt>
                <c:pt idx="15">
                  <c:v>2.8528974739970302E-2</c:v>
                </c:pt>
              </c:numCache>
            </c:numRef>
          </c:val>
          <c:extLst>
            <c:ext xmlns:c16="http://schemas.microsoft.com/office/drawing/2014/chart" uri="{C3380CC4-5D6E-409C-BE32-E72D297353CC}">
              <c16:uniqueId val="{00000001-8687-4E28-83B5-CFC79E34AC88}"/>
            </c:ext>
          </c:extLst>
        </c:ser>
        <c:dLbls>
          <c:showLegendKey val="0"/>
          <c:showVal val="0"/>
          <c:showCatName val="0"/>
          <c:showSerName val="0"/>
          <c:showPercent val="0"/>
          <c:showBubbleSize val="0"/>
        </c:dLbls>
        <c:gapWidth val="182"/>
        <c:overlap val="-50"/>
        <c:axId val="1029672696"/>
        <c:axId val="1029686144"/>
      </c:barChart>
      <c:catAx>
        <c:axId val="102967269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029686144"/>
        <c:crosses val="autoZero"/>
        <c:auto val="1"/>
        <c:lblAlgn val="ctr"/>
        <c:lblOffset val="100"/>
        <c:noMultiLvlLbl val="0"/>
      </c:catAx>
      <c:valAx>
        <c:axId val="1029686144"/>
        <c:scaling>
          <c:orientation val="minMax"/>
          <c:max val="1"/>
        </c:scaling>
        <c:delete val="1"/>
        <c:axPos val="t"/>
        <c:numFmt formatCode="0%" sourceLinked="1"/>
        <c:majorTickMark val="none"/>
        <c:minorTickMark val="none"/>
        <c:tickLblPos val="nextTo"/>
        <c:crossAx val="1029672696"/>
        <c:crosses val="autoZero"/>
        <c:crossBetween val="between"/>
      </c:valAx>
      <c:spPr>
        <a:noFill/>
        <a:ln>
          <a:noFill/>
        </a:ln>
        <a:effectLst/>
      </c:spPr>
    </c:plotArea>
    <c:legend>
      <c:legendPos val="b"/>
      <c:layout>
        <c:manualLayout>
          <c:xMode val="edge"/>
          <c:yMode val="edge"/>
          <c:x val="0.44704208217771502"/>
          <c:y val="0.82654892324804474"/>
          <c:w val="0.14418656562330845"/>
          <c:h val="0.1231103944170630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Allows me to broaden my knowledge</c:v>
                </c:pt>
                <c:pt idx="1">
                  <c:v>Allows me to broaden my horizon</c:v>
                </c:pt>
                <c:pt idx="2">
                  <c:v>Enriches my view on the world</c:v>
                </c:pt>
                <c:pt idx="3">
                  <c:v>Allows me to discover new and interesting places</c:v>
                </c:pt>
                <c:pt idx="4">
                  <c:v>Gives me rich experiences</c:v>
                </c:pt>
              </c:strCache>
            </c:strRef>
          </c:cat>
          <c:val>
            <c:numRef>
              <c:f>Sheet1!$B$2:$B$6</c:f>
              <c:numCache>
                <c:formatCode>0</c:formatCode>
                <c:ptCount val="5"/>
                <c:pt idx="0">
                  <c:v>200</c:v>
                </c:pt>
                <c:pt idx="1">
                  <c:v>182</c:v>
                </c:pt>
                <c:pt idx="2">
                  <c:v>180</c:v>
                </c:pt>
                <c:pt idx="3" formatCode="General">
                  <c:v>163</c:v>
                </c:pt>
                <c:pt idx="4" formatCode="General">
                  <c:v>161</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Cultivated</c:v>
                </c:pt>
                <c:pt idx="1">
                  <c:v>Explorative</c:v>
                </c:pt>
                <c:pt idx="2">
                  <c:v>Authentic</c:v>
                </c:pt>
              </c:strCache>
            </c:strRef>
          </c:cat>
          <c:val>
            <c:numRef>
              <c:f>Sheet1!$B$2:$B$4</c:f>
              <c:numCache>
                <c:formatCode>0</c:formatCode>
                <c:ptCount val="3"/>
                <c:pt idx="0">
                  <c:v>287</c:v>
                </c:pt>
                <c:pt idx="1">
                  <c:v>173</c:v>
                </c:pt>
                <c:pt idx="2">
                  <c:v>143</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Has interesting culture &amp; art</c:v>
                </c:pt>
                <c:pt idx="1">
                  <c:v>Has rich cultural heritage</c:v>
                </c:pt>
                <c:pt idx="2">
                  <c:v>Has interesting sights</c:v>
                </c:pt>
                <c:pt idx="3">
                  <c:v>Is easy to travel around</c:v>
                </c:pt>
                <c:pt idx="4">
                  <c:v>Is easy to travel to</c:v>
                </c:pt>
              </c:strCache>
            </c:strRef>
          </c:cat>
          <c:val>
            <c:numRef>
              <c:f>Sheet1!$B$2:$B$6</c:f>
              <c:numCache>
                <c:formatCode>0</c:formatCode>
                <c:ptCount val="5"/>
                <c:pt idx="0" formatCode="General">
                  <c:v>249</c:v>
                </c:pt>
                <c:pt idx="1">
                  <c:v>227</c:v>
                </c:pt>
                <c:pt idx="2" formatCode="General">
                  <c:v>209</c:v>
                </c:pt>
                <c:pt idx="3">
                  <c:v>131</c:v>
                </c:pt>
                <c:pt idx="4">
                  <c:v>128</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2879-4CEF-908D-0B18B13C4061}"/>
                </c:ext>
              </c:extLst>
            </c:dLbl>
            <c:dLbl>
              <c:idx val="1"/>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2879-4CEF-908D-0B18B13C4061}"/>
                </c:ext>
              </c:extLst>
            </c:dLbl>
            <c:dLbl>
              <c:idx val="3"/>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3-2879-4CEF-908D-0B18B13C4061}"/>
                </c:ext>
              </c:extLst>
            </c:dLbl>
            <c:dLbl>
              <c:idx val="8"/>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4-2879-4CEF-908D-0B18B13C4061}"/>
                </c:ext>
              </c:extLst>
            </c:dLbl>
            <c:dLbl>
              <c:idx val="11"/>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2-2879-4CEF-908D-0B18B13C406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3.9960000000000002E-2</c:v>
                </c:pt>
                <c:pt idx="1">
                  <c:v>4.9500000000000002E-2</c:v>
                </c:pt>
                <c:pt idx="2">
                  <c:v>7.8850000000000003E-2</c:v>
                </c:pt>
                <c:pt idx="3">
                  <c:v>0.12164</c:v>
                </c:pt>
                <c:pt idx="4">
                  <c:v>0.11987</c:v>
                </c:pt>
                <c:pt idx="5">
                  <c:v>9.017E-2</c:v>
                </c:pt>
                <c:pt idx="6">
                  <c:v>0.10785</c:v>
                </c:pt>
                <c:pt idx="7">
                  <c:v>0.11492000000000001</c:v>
                </c:pt>
                <c:pt idx="8">
                  <c:v>0.11987</c:v>
                </c:pt>
                <c:pt idx="9">
                  <c:v>7.9920000000000005E-2</c:v>
                </c:pt>
                <c:pt idx="10">
                  <c:v>3.7479999999999999E-2</c:v>
                </c:pt>
                <c:pt idx="11">
                  <c:v>3.9960000000000002E-2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9E60-4315-A437-1A54034EEB9F}"/>
              </c:ext>
            </c:extLst>
          </c:dPt>
          <c:dPt>
            <c:idx val="1"/>
            <c:invertIfNegative val="0"/>
            <c:bubble3D val="0"/>
            <c:spPr>
              <a:solidFill>
                <a:srgbClr val="92D050"/>
              </a:solidFill>
              <a:ln>
                <a:noFill/>
              </a:ln>
              <a:effectLst/>
            </c:spPr>
            <c:extLst>
              <c:ext xmlns:c16="http://schemas.microsoft.com/office/drawing/2014/chart" uri="{C3380CC4-5D6E-409C-BE32-E72D297353CC}">
                <c16:uniqueId val="{00000001-9E60-4315-A437-1A54034EEB9F}"/>
              </c:ext>
            </c:extLst>
          </c:dPt>
          <c:dPt>
            <c:idx val="5"/>
            <c:invertIfNegative val="0"/>
            <c:bubble3D val="0"/>
            <c:spPr>
              <a:solidFill>
                <a:srgbClr val="FF0000"/>
              </a:solidFill>
              <a:ln>
                <a:noFill/>
              </a:ln>
              <a:effectLst/>
            </c:spPr>
            <c:extLst>
              <c:ext xmlns:c16="http://schemas.microsoft.com/office/drawing/2014/chart" uri="{C3380CC4-5D6E-409C-BE32-E72D297353CC}">
                <c16:uniqueId val="{00000002-9E60-4315-A437-1A54034EEB9F}"/>
              </c:ext>
            </c:extLst>
          </c:dPt>
          <c:dPt>
            <c:idx val="7"/>
            <c:invertIfNegative val="0"/>
            <c:bubble3D val="0"/>
            <c:spPr>
              <a:solidFill>
                <a:srgbClr val="FF0000"/>
              </a:solidFill>
              <a:ln>
                <a:noFill/>
              </a:ln>
              <a:effectLst/>
            </c:spPr>
            <c:extLst>
              <c:ext xmlns:c16="http://schemas.microsoft.com/office/drawing/2014/chart" uri="{C3380CC4-5D6E-409C-BE32-E72D297353CC}">
                <c16:uniqueId val="{00000003-9E60-4315-A437-1A54034EEB9F}"/>
              </c:ext>
            </c:extLst>
          </c:dPt>
          <c:dPt>
            <c:idx val="8"/>
            <c:invertIfNegative val="0"/>
            <c:bubble3D val="0"/>
            <c:spPr>
              <a:solidFill>
                <a:srgbClr val="FF0000"/>
              </a:solidFill>
              <a:ln>
                <a:noFill/>
              </a:ln>
              <a:effectLst/>
            </c:spPr>
            <c:extLst>
              <c:ext xmlns:c16="http://schemas.microsoft.com/office/drawing/2014/chart" uri="{C3380CC4-5D6E-409C-BE32-E72D297353CC}">
                <c16:uniqueId val="{00000004-9E60-4315-A437-1A54034EEB9F}"/>
              </c:ext>
            </c:extLst>
          </c:dPt>
          <c:dPt>
            <c:idx val="10"/>
            <c:invertIfNegative val="0"/>
            <c:bubble3D val="0"/>
            <c:spPr>
              <a:solidFill>
                <a:srgbClr val="FF0000"/>
              </a:solidFill>
              <a:ln>
                <a:noFill/>
              </a:ln>
              <a:effectLst/>
            </c:spPr>
            <c:extLst>
              <c:ext xmlns:c16="http://schemas.microsoft.com/office/drawing/2014/chart" uri="{C3380CC4-5D6E-409C-BE32-E72D297353CC}">
                <c16:uniqueId val="{00000005-9E60-4315-A437-1A54034EEB9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Visits to historic sites</c:v>
                </c:pt>
                <c:pt idx="1">
                  <c:v>Cultural experience (focus on art, theatre etc)</c:v>
                </c:pt>
                <c:pt idx="2">
                  <c:v>City break (cultural, shopping, Club, restaurant visits etc.)</c:v>
                </c:pt>
                <c:pt idx="3">
                  <c:v>Sightseeing/round trip</c:v>
                </c:pt>
                <c:pt idx="4">
                  <c:v>Holiday to experience nature, scenery and wildlife</c:v>
                </c:pt>
                <c:pt idx="5">
                  <c:v>Sun and beach holiday</c:v>
                </c:pt>
                <c:pt idx="6">
                  <c:v>Visiting friends and relatives</c:v>
                </c:pt>
                <c:pt idx="7">
                  <c:v>Culinary trip</c:v>
                </c:pt>
                <c:pt idx="8">
                  <c:v>Party &amp; fun</c:v>
                </c:pt>
                <c:pt idx="9">
                  <c:v>Cruise</c:v>
                </c:pt>
                <c:pt idx="10">
                  <c:v>Travel to cottage/holiday home</c:v>
                </c:pt>
                <c:pt idx="11">
                  <c:v>Sports/active holiday</c:v>
                </c:pt>
                <c:pt idx="12">
                  <c:v>Countryside holiday</c:v>
                </c:pt>
                <c:pt idx="13">
                  <c:v>Event holiday (festivals, sports etc)</c:v>
                </c:pt>
                <c:pt idx="14">
                  <c:v>Ski holiday</c:v>
                </c:pt>
                <c:pt idx="15">
                  <c:v>Health travel</c:v>
                </c:pt>
                <c:pt idx="16">
                  <c:v>Other type of winterholiday with snow</c:v>
                </c:pt>
              </c:strCache>
            </c:strRef>
          </c:cat>
          <c:val>
            <c:numRef>
              <c:f>Sheet1!$B$2:$B$18</c:f>
              <c:numCache>
                <c:formatCode>0%</c:formatCode>
                <c:ptCount val="17"/>
                <c:pt idx="0">
                  <c:v>0.72453999999999996</c:v>
                </c:pt>
                <c:pt idx="1">
                  <c:v>0.53571000000000002</c:v>
                </c:pt>
                <c:pt idx="2">
                  <c:v>0.49611</c:v>
                </c:pt>
                <c:pt idx="3">
                  <c:v>0.48479</c:v>
                </c:pt>
                <c:pt idx="4">
                  <c:v>0.42538999999999999</c:v>
                </c:pt>
                <c:pt idx="5">
                  <c:v>0.37128999999999995</c:v>
                </c:pt>
                <c:pt idx="6">
                  <c:v>0.27192</c:v>
                </c:pt>
                <c:pt idx="7">
                  <c:v>0.13720000000000002</c:v>
                </c:pt>
                <c:pt idx="8">
                  <c:v>0.10289999999999999</c:v>
                </c:pt>
                <c:pt idx="9">
                  <c:v>8.345000000000001E-2</c:v>
                </c:pt>
                <c:pt idx="10">
                  <c:v>8.2040000000000002E-2</c:v>
                </c:pt>
                <c:pt idx="11">
                  <c:v>6.6479999999999997E-2</c:v>
                </c:pt>
                <c:pt idx="12">
                  <c:v>5.7990000000000007E-2</c:v>
                </c:pt>
                <c:pt idx="13">
                  <c:v>5.4809999999999998E-2</c:v>
                </c:pt>
                <c:pt idx="14">
                  <c:v>3.3590000000000002E-2</c:v>
                </c:pt>
                <c:pt idx="15">
                  <c:v>3.2890000000000003E-2</c:v>
                </c:pt>
                <c:pt idx="16">
                  <c:v>2.4399999999999998E-2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B959-41A7-9CA0-4C379E26704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0.23938999999999999</c:v>
                </c:pt>
                <c:pt idx="1">
                  <c:v>0.20437999999999998</c:v>
                </c:pt>
                <c:pt idx="2">
                  <c:v>0.21604999999999999</c:v>
                </c:pt>
                <c:pt idx="3">
                  <c:v>0.20579999999999998</c:v>
                </c:pt>
                <c:pt idx="4">
                  <c:v>0.13436999999999999</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448E-4889-863F-30578041E38D}"/>
              </c:ext>
            </c:extLst>
          </c:dPt>
          <c:dPt>
            <c:idx val="3"/>
            <c:invertIfNegative val="0"/>
            <c:bubble3D val="0"/>
            <c:spPr>
              <a:solidFill>
                <a:srgbClr val="92D050"/>
              </a:solidFill>
              <a:ln>
                <a:noFill/>
              </a:ln>
              <a:effectLst/>
            </c:spPr>
            <c:extLst>
              <c:ext xmlns:c16="http://schemas.microsoft.com/office/drawing/2014/chart" uri="{C3380CC4-5D6E-409C-BE32-E72D297353CC}">
                <c16:uniqueId val="{00000001-448E-4889-863F-30578041E38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Plane</c:v>
                </c:pt>
                <c:pt idx="1">
                  <c:v>Car </c:v>
                </c:pt>
                <c:pt idx="2">
                  <c:v>Bus </c:v>
                </c:pt>
                <c:pt idx="3">
                  <c:v>Train </c:v>
                </c:pt>
                <c:pt idx="4">
                  <c:v>Ferry / boat / cruise</c:v>
                </c:pt>
                <c:pt idx="5">
                  <c:v>Scheduled plane</c:v>
                </c:pt>
                <c:pt idx="6">
                  <c:v>Car w/ caravan</c:v>
                </c:pt>
                <c:pt idx="7">
                  <c:v>Camper van</c:v>
                </c:pt>
                <c:pt idx="8">
                  <c:v>Charter plane </c:v>
                </c:pt>
              </c:strCache>
            </c:strRef>
          </c:cat>
          <c:val>
            <c:numRef>
              <c:f>Sheet1!$B$2:$B$10</c:f>
              <c:numCache>
                <c:formatCode>0%</c:formatCode>
                <c:ptCount val="9"/>
                <c:pt idx="0">
                  <c:v>0.69661000000000006</c:v>
                </c:pt>
                <c:pt idx="1">
                  <c:v>0.21216000000000002</c:v>
                </c:pt>
                <c:pt idx="2">
                  <c:v>0.11244999999999999</c:v>
                </c:pt>
                <c:pt idx="3">
                  <c:v>9.017E-2</c:v>
                </c:pt>
                <c:pt idx="4">
                  <c:v>7.0010000000000003E-2</c:v>
                </c:pt>
                <c:pt idx="5">
                  <c:v>3.465E-2</c:v>
                </c:pt>
                <c:pt idx="6">
                  <c:v>9.5499999999999995E-3</c:v>
                </c:pt>
                <c:pt idx="7">
                  <c:v>8.1300000000000001E-3</c:v>
                </c:pt>
                <c:pt idx="8">
                  <c:v>8.1300000000000001E-3</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2-2A4B-4CB6-923A-0954941B21CB}"/>
              </c:ext>
            </c:extLst>
          </c:dPt>
          <c:dPt>
            <c:idx val="3"/>
            <c:invertIfNegative val="0"/>
            <c:bubble3D val="0"/>
            <c:spPr>
              <a:solidFill>
                <a:srgbClr val="FF0000"/>
              </a:solidFill>
              <a:ln>
                <a:noFill/>
              </a:ln>
              <a:effectLst/>
            </c:spPr>
            <c:extLst>
              <c:ext xmlns:c16="http://schemas.microsoft.com/office/drawing/2014/chart" uri="{C3380CC4-5D6E-409C-BE32-E72D297353CC}">
                <c16:uniqueId val="{00000000-2A4B-4CB6-923A-0954941B21CB}"/>
              </c:ext>
            </c:extLst>
          </c:dPt>
          <c:dPt>
            <c:idx val="4"/>
            <c:invertIfNegative val="0"/>
            <c:bubble3D val="0"/>
            <c:spPr>
              <a:solidFill>
                <a:srgbClr val="FF0000"/>
              </a:solidFill>
              <a:ln>
                <a:noFill/>
              </a:ln>
              <a:effectLst/>
            </c:spPr>
            <c:extLst>
              <c:ext xmlns:c16="http://schemas.microsoft.com/office/drawing/2014/chart" uri="{C3380CC4-5D6E-409C-BE32-E72D297353CC}">
                <c16:uniqueId val="{00000001-2A4B-4CB6-923A-0954941B21C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Rented cabin / holiday home / flat</c:v>
                </c:pt>
                <c:pt idx="4">
                  <c:v>Guest house / Bed &amp; Breakfast</c:v>
                </c:pt>
                <c:pt idx="5">
                  <c:v>In a private person's home through AirBnb or other types of sharing services</c:v>
                </c:pt>
                <c:pt idx="6">
                  <c:v>Stayed with friends / acquaintances</c:v>
                </c:pt>
                <c:pt idx="7">
                  <c:v>Stayed with family</c:v>
                </c:pt>
                <c:pt idx="8">
                  <c:v>Caravan / camper van</c:v>
                </c:pt>
                <c:pt idx="9">
                  <c:v>Borrowed cabin / holiday home / flat</c:v>
                </c:pt>
                <c:pt idx="10">
                  <c:v>Owned cabin / holiday home / flat</c:v>
                </c:pt>
                <c:pt idx="11">
                  <c:v>Tent</c:v>
                </c:pt>
                <c:pt idx="12">
                  <c:v>Camping cabin</c:v>
                </c:pt>
              </c:strCache>
            </c:strRef>
          </c:cat>
          <c:val>
            <c:numRef>
              <c:f>Sheet1!$B$2:$B$14</c:f>
              <c:numCache>
                <c:formatCode>0%</c:formatCode>
                <c:ptCount val="13"/>
                <c:pt idx="0">
                  <c:v>0.49115999999999999</c:v>
                </c:pt>
                <c:pt idx="1">
                  <c:v>0.19236</c:v>
                </c:pt>
                <c:pt idx="2">
                  <c:v>0.12235</c:v>
                </c:pt>
                <c:pt idx="3">
                  <c:v>7.6380000000000003E-2</c:v>
                </c:pt>
                <c:pt idx="4">
                  <c:v>7.1429999999999993E-2</c:v>
                </c:pt>
                <c:pt idx="5">
                  <c:v>5.5519999999999993E-2</c:v>
                </c:pt>
                <c:pt idx="6">
                  <c:v>4.3490000000000001E-2</c:v>
                </c:pt>
                <c:pt idx="7">
                  <c:v>2.8290000000000003E-2</c:v>
                </c:pt>
                <c:pt idx="8">
                  <c:v>1.414E-2</c:v>
                </c:pt>
                <c:pt idx="9">
                  <c:v>1.0960000000000001E-2</c:v>
                </c:pt>
                <c:pt idx="10">
                  <c:v>9.5499999999999995E-3</c:v>
                </c:pt>
                <c:pt idx="11">
                  <c:v>7.7800000000000005E-3</c:v>
                </c:pt>
                <c:pt idx="12">
                  <c:v>6.0099999999999997E-3</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52B9-4829-A482-09B9EDF771A1}"/>
              </c:ext>
            </c:extLst>
          </c:dPt>
          <c:dPt>
            <c:idx val="1"/>
            <c:invertIfNegative val="0"/>
            <c:bubble3D val="0"/>
            <c:spPr>
              <a:solidFill>
                <a:srgbClr val="92D050"/>
              </a:solidFill>
              <a:ln>
                <a:noFill/>
              </a:ln>
              <a:effectLst/>
            </c:spPr>
            <c:extLst>
              <c:ext xmlns:c16="http://schemas.microsoft.com/office/drawing/2014/chart" uri="{C3380CC4-5D6E-409C-BE32-E72D297353CC}">
                <c16:uniqueId val="{00000001-52B9-4829-A482-09B9EDF771A1}"/>
              </c:ext>
            </c:extLst>
          </c:dPt>
          <c:dPt>
            <c:idx val="2"/>
            <c:invertIfNegative val="0"/>
            <c:bubble3D val="0"/>
            <c:spPr>
              <a:solidFill>
                <a:srgbClr val="92D050"/>
              </a:solidFill>
              <a:ln>
                <a:noFill/>
              </a:ln>
              <a:effectLst/>
            </c:spPr>
            <c:extLst>
              <c:ext xmlns:c16="http://schemas.microsoft.com/office/drawing/2014/chart" uri="{C3380CC4-5D6E-409C-BE32-E72D297353CC}">
                <c16:uniqueId val="{00000002-52B9-4829-A482-09B9EDF771A1}"/>
              </c:ext>
            </c:extLst>
          </c:dPt>
          <c:dPt>
            <c:idx val="4"/>
            <c:invertIfNegative val="0"/>
            <c:bubble3D val="0"/>
            <c:spPr>
              <a:solidFill>
                <a:srgbClr val="92D050"/>
              </a:solidFill>
              <a:ln>
                <a:noFill/>
              </a:ln>
              <a:effectLst/>
            </c:spPr>
            <c:extLst>
              <c:ext xmlns:c16="http://schemas.microsoft.com/office/drawing/2014/chart" uri="{C3380CC4-5D6E-409C-BE32-E72D297353CC}">
                <c16:uniqueId val="{00000003-52B9-4829-A482-09B9EDF771A1}"/>
              </c:ext>
            </c:extLst>
          </c:dPt>
          <c:dPt>
            <c:idx val="6"/>
            <c:invertIfNegative val="0"/>
            <c:bubble3D val="0"/>
            <c:spPr>
              <a:solidFill>
                <a:srgbClr val="92D050"/>
              </a:solidFill>
              <a:ln>
                <a:noFill/>
              </a:ln>
              <a:effectLst/>
            </c:spPr>
            <c:extLst>
              <c:ext xmlns:c16="http://schemas.microsoft.com/office/drawing/2014/chart" uri="{C3380CC4-5D6E-409C-BE32-E72D297353CC}">
                <c16:uniqueId val="{00000004-52B9-4829-A482-09B9EDF771A1}"/>
              </c:ext>
            </c:extLst>
          </c:dPt>
          <c:dPt>
            <c:idx val="8"/>
            <c:invertIfNegative val="0"/>
            <c:bubble3D val="0"/>
            <c:spPr>
              <a:solidFill>
                <a:srgbClr val="92D050"/>
              </a:solidFill>
              <a:ln>
                <a:noFill/>
              </a:ln>
              <a:effectLst/>
            </c:spPr>
            <c:extLst>
              <c:ext xmlns:c16="http://schemas.microsoft.com/office/drawing/2014/chart" uri="{C3380CC4-5D6E-409C-BE32-E72D297353CC}">
                <c16:uniqueId val="{00000004-68B9-42D0-AA17-7C2C897E5F05}"/>
              </c:ext>
            </c:extLst>
          </c:dPt>
          <c:dPt>
            <c:idx val="9"/>
            <c:invertIfNegative val="0"/>
            <c:bubble3D val="0"/>
            <c:spPr>
              <a:solidFill>
                <a:srgbClr val="FF0000"/>
              </a:solidFill>
              <a:ln>
                <a:noFill/>
              </a:ln>
              <a:effectLst/>
            </c:spPr>
            <c:extLst>
              <c:ext xmlns:c16="http://schemas.microsoft.com/office/drawing/2014/chart" uri="{C3380CC4-5D6E-409C-BE32-E72D297353CC}">
                <c16:uniqueId val="{00000005-68B9-42D0-AA17-7C2C897E5F05}"/>
              </c:ext>
            </c:extLst>
          </c:dPt>
          <c:dPt>
            <c:idx val="10"/>
            <c:invertIfNegative val="0"/>
            <c:bubble3D val="0"/>
            <c:spPr>
              <a:solidFill>
                <a:srgbClr val="92D050"/>
              </a:solidFill>
              <a:ln>
                <a:noFill/>
              </a:ln>
              <a:effectLst/>
            </c:spPr>
            <c:extLst>
              <c:ext xmlns:c16="http://schemas.microsoft.com/office/drawing/2014/chart" uri="{C3380CC4-5D6E-409C-BE32-E72D297353CC}">
                <c16:uniqueId val="{00000005-52B9-4829-A482-09B9EDF771A1}"/>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C-68B9-42D0-AA17-7C2C897E5F05}"/>
              </c:ext>
            </c:extLst>
          </c:dPt>
          <c:dPt>
            <c:idx val="12"/>
            <c:invertIfNegative val="0"/>
            <c:bubble3D val="0"/>
            <c:spPr>
              <a:solidFill>
                <a:srgbClr val="92D050"/>
              </a:solidFill>
              <a:ln>
                <a:noFill/>
              </a:ln>
              <a:effectLst/>
            </c:spPr>
            <c:extLst>
              <c:ext xmlns:c16="http://schemas.microsoft.com/office/drawing/2014/chart" uri="{C3380CC4-5D6E-409C-BE32-E72D297353CC}">
                <c16:uniqueId val="{00000009-68B9-42D0-AA17-7C2C897E5F05}"/>
              </c:ext>
            </c:extLst>
          </c:dPt>
          <c:dPt>
            <c:idx val="13"/>
            <c:invertIfNegative val="0"/>
            <c:bubble3D val="0"/>
            <c:spPr>
              <a:solidFill>
                <a:srgbClr val="92D050"/>
              </a:solidFill>
              <a:ln>
                <a:noFill/>
              </a:ln>
              <a:effectLst/>
            </c:spPr>
            <c:extLst>
              <c:ext xmlns:c16="http://schemas.microsoft.com/office/drawing/2014/chart" uri="{C3380CC4-5D6E-409C-BE32-E72D297353CC}">
                <c16:uniqueId val="{00000006-52B9-4829-A482-09B9EDF771A1}"/>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7-68B9-42D0-AA17-7C2C897E5F0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8-68B9-42D0-AA17-7C2C897E5F0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B-68B9-42D0-AA17-7C2C897E5F05}"/>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A-68B9-42D0-AA17-7C2C897E5F05}"/>
              </c:ext>
            </c:extLst>
          </c:dPt>
          <c:dPt>
            <c:idx val="20"/>
            <c:invertIfNegative val="0"/>
            <c:bubble3D val="0"/>
            <c:spPr>
              <a:solidFill>
                <a:srgbClr val="92D050"/>
              </a:solidFill>
              <a:ln>
                <a:noFill/>
              </a:ln>
              <a:effectLst/>
            </c:spPr>
            <c:extLst>
              <c:ext xmlns:c16="http://schemas.microsoft.com/office/drawing/2014/chart" uri="{C3380CC4-5D6E-409C-BE32-E72D297353CC}">
                <c16:uniqueId val="{00000006-68B9-42D0-AA17-7C2C897E5F05}"/>
              </c:ext>
            </c:extLst>
          </c:dPt>
          <c:dPt>
            <c:idx val="21"/>
            <c:invertIfNegative val="0"/>
            <c:bubble3D val="0"/>
            <c:spPr>
              <a:solidFill>
                <a:srgbClr val="FF0000"/>
              </a:solidFill>
              <a:ln>
                <a:noFill/>
              </a:ln>
              <a:effectLst/>
            </c:spPr>
            <c:extLst>
              <c:ext xmlns:c16="http://schemas.microsoft.com/office/drawing/2014/chart" uri="{C3380CC4-5D6E-409C-BE32-E72D297353CC}">
                <c16:uniqueId val="{00000000-68B9-42D0-AA17-7C2C897E5F0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01-68B9-42D0-AA17-7C2C897E5F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02-68B9-42D0-AA17-7C2C897E5F0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03-68B9-42D0-AA17-7C2C897E5F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Visit historical buildings/sites</c:v>
                </c:pt>
                <c:pt idx="1">
                  <c:v>Visit cities</c:v>
                </c:pt>
                <c:pt idx="2">
                  <c:v>Discover local culture and lifestyle</c:v>
                </c:pt>
                <c:pt idx="3">
                  <c:v>Taste local food and drink</c:v>
                </c:pt>
                <c:pt idx="4">
                  <c:v>Visit museums</c:v>
                </c:pt>
                <c:pt idx="5">
                  <c:v>Observe beauty of nature</c:v>
                </c:pt>
                <c:pt idx="6">
                  <c:v>Experience local architecture</c:v>
                </c:pt>
                <c:pt idx="7">
                  <c:v>Visit restaurants</c:v>
                </c:pt>
                <c:pt idx="8">
                  <c:v>Discover local history and legends</c:v>
                </c:pt>
                <c:pt idx="9">
                  <c:v>Relaxation</c:v>
                </c:pt>
                <c:pt idx="10">
                  <c:v>Attend sightseeing tours</c:v>
                </c:pt>
                <c:pt idx="11">
                  <c:v>Shopping</c:v>
                </c:pt>
                <c:pt idx="12">
                  <c:v>Visit parks and gardens</c:v>
                </c:pt>
                <c:pt idx="13">
                  <c:v>Visit art exhibitions</c:v>
                </c:pt>
                <c:pt idx="14">
                  <c:v>Visit the countryside</c:v>
                </c:pt>
                <c:pt idx="15">
                  <c:v>Observe natural phenomenon (i.e. volcanoes, northern lights, midnight sun, breaking waves, sand dune)</c:v>
                </c:pt>
                <c:pt idx="16">
                  <c:v>Hiking (less than two hours)</c:v>
                </c:pt>
                <c:pt idx="17">
                  <c:v>Experience national festivals and traditional celebrations</c:v>
                </c:pt>
                <c:pt idx="18">
                  <c:v>Experience city nightlife</c:v>
                </c:pt>
                <c:pt idx="19">
                  <c:v>Experience mountains, the wilderness or the wildlife</c:v>
                </c:pt>
                <c:pt idx="20">
                  <c:v>Attend concerts/festivals</c:v>
                </c:pt>
                <c:pt idx="21">
                  <c:v>Sunbathing and swimming</c:v>
                </c:pt>
                <c:pt idx="22">
                  <c:v>Get pampered</c:v>
                </c:pt>
                <c:pt idx="23">
                  <c:v>Hiking (more than two hours)</c:v>
                </c:pt>
                <c:pt idx="24">
                  <c:v>Visit spa resorts</c:v>
                </c:pt>
                <c:pt idx="25">
                  <c:v>Visit amusement parks</c:v>
                </c:pt>
                <c:pt idx="26">
                  <c:v>Fresh or salt water fishing</c:v>
                </c:pt>
                <c:pt idx="27">
                  <c:v>Do winter activities (Alpine skiing/snowboarding, cross country skiing, dog-sleigh, snowmobile etc)</c:v>
                </c:pt>
              </c:strCache>
            </c:strRef>
          </c:cat>
          <c:val>
            <c:numRef>
              <c:f>Sheet1!$B$2:$B$29</c:f>
              <c:numCache>
                <c:formatCode>0%</c:formatCode>
                <c:ptCount val="28"/>
                <c:pt idx="0">
                  <c:v>0.73938999999999988</c:v>
                </c:pt>
                <c:pt idx="1">
                  <c:v>0.66689999999999994</c:v>
                </c:pt>
                <c:pt idx="2">
                  <c:v>0.61809999999999998</c:v>
                </c:pt>
                <c:pt idx="3">
                  <c:v>0.57884999999999998</c:v>
                </c:pt>
                <c:pt idx="4">
                  <c:v>0.50247999999999993</c:v>
                </c:pt>
                <c:pt idx="5">
                  <c:v>0.42893000000000003</c:v>
                </c:pt>
                <c:pt idx="6">
                  <c:v>0.40982999999999997</c:v>
                </c:pt>
                <c:pt idx="7">
                  <c:v>0.38542999999999999</c:v>
                </c:pt>
                <c:pt idx="8">
                  <c:v>0.38118999999999997</c:v>
                </c:pt>
                <c:pt idx="9">
                  <c:v>0.37093000000000004</c:v>
                </c:pt>
                <c:pt idx="10">
                  <c:v>0.35289999999999999</c:v>
                </c:pt>
                <c:pt idx="11">
                  <c:v>0.32177999999999995</c:v>
                </c:pt>
                <c:pt idx="12">
                  <c:v>0.30552000000000001</c:v>
                </c:pt>
                <c:pt idx="13">
                  <c:v>0.22736999999999999</c:v>
                </c:pt>
                <c:pt idx="14">
                  <c:v>0.21535000000000001</c:v>
                </c:pt>
                <c:pt idx="15">
                  <c:v>0.17362</c:v>
                </c:pt>
                <c:pt idx="16">
                  <c:v>0.16231000000000001</c:v>
                </c:pt>
                <c:pt idx="17">
                  <c:v>0.16088999999999998</c:v>
                </c:pt>
                <c:pt idx="18">
                  <c:v>0.15276000000000001</c:v>
                </c:pt>
                <c:pt idx="19">
                  <c:v>0.13861000000000001</c:v>
                </c:pt>
                <c:pt idx="20">
                  <c:v>0.12694</c:v>
                </c:pt>
                <c:pt idx="21">
                  <c:v>0.11881</c:v>
                </c:pt>
                <c:pt idx="22">
                  <c:v>7.214000000000001E-2</c:v>
                </c:pt>
                <c:pt idx="23">
                  <c:v>7.1779999999999997E-2</c:v>
                </c:pt>
                <c:pt idx="24">
                  <c:v>4.4199999999999996E-2</c:v>
                </c:pt>
                <c:pt idx="25">
                  <c:v>3.8190000000000002E-2</c:v>
                </c:pt>
                <c:pt idx="26">
                  <c:v>9.8999999999999991E-3</c:v>
                </c:pt>
                <c:pt idx="27">
                  <c:v>9.8999999999999991E-3</c:v>
                </c:pt>
              </c:numCache>
            </c:numRef>
          </c:val>
          <c:extLst>
            <c:ext xmlns:c16="http://schemas.microsoft.com/office/drawing/2014/chart" uri="{C3380CC4-5D6E-409C-BE32-E72D297353CC}">
              <c16:uniqueId val="{00000000-3F36-42A1-92F5-FC8EB0D1223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E94A-4FDC-944B-E231B0C69BBB}"/>
              </c:ext>
            </c:extLst>
          </c:dPt>
          <c:dPt>
            <c:idx val="1"/>
            <c:invertIfNegative val="0"/>
            <c:bubble3D val="0"/>
            <c:spPr>
              <a:solidFill>
                <a:srgbClr val="92D050"/>
              </a:solidFill>
              <a:ln>
                <a:noFill/>
              </a:ln>
              <a:effectLst/>
            </c:spPr>
            <c:extLst>
              <c:ext xmlns:c16="http://schemas.microsoft.com/office/drawing/2014/chart" uri="{C3380CC4-5D6E-409C-BE32-E72D297353CC}">
                <c16:uniqueId val="{00000001-E94A-4FDC-944B-E231B0C69BBB}"/>
              </c:ext>
            </c:extLst>
          </c:dPt>
          <c:dPt>
            <c:idx val="2"/>
            <c:invertIfNegative val="0"/>
            <c:bubble3D val="0"/>
            <c:spPr>
              <a:solidFill>
                <a:srgbClr val="FF0000"/>
              </a:solidFill>
              <a:ln>
                <a:noFill/>
              </a:ln>
              <a:effectLst/>
            </c:spPr>
            <c:extLst>
              <c:ext xmlns:c16="http://schemas.microsoft.com/office/drawing/2014/chart" uri="{C3380CC4-5D6E-409C-BE32-E72D297353CC}">
                <c16:uniqueId val="{00000004-E94A-4FDC-944B-E231B0C69BBB}"/>
              </c:ext>
            </c:extLst>
          </c:dPt>
          <c:dPt>
            <c:idx val="3"/>
            <c:invertIfNegative val="0"/>
            <c:bubble3D val="0"/>
            <c:spPr>
              <a:solidFill>
                <a:srgbClr val="FF0000"/>
              </a:solidFill>
              <a:ln>
                <a:noFill/>
              </a:ln>
              <a:effectLst/>
            </c:spPr>
            <c:extLst>
              <c:ext xmlns:c16="http://schemas.microsoft.com/office/drawing/2014/chart" uri="{C3380CC4-5D6E-409C-BE32-E72D297353CC}">
                <c16:uniqueId val="{00000005-E94A-4FDC-944B-E231B0C69BBB}"/>
              </c:ext>
            </c:extLst>
          </c:dPt>
          <c:dPt>
            <c:idx val="4"/>
            <c:invertIfNegative val="0"/>
            <c:bubble3D val="0"/>
            <c:spPr>
              <a:solidFill>
                <a:srgbClr val="FF0000"/>
              </a:solidFill>
              <a:ln>
                <a:noFill/>
              </a:ln>
              <a:effectLst/>
            </c:spPr>
            <c:extLst>
              <c:ext xmlns:c16="http://schemas.microsoft.com/office/drawing/2014/chart" uri="{C3380CC4-5D6E-409C-BE32-E72D297353CC}">
                <c16:uniqueId val="{00000006-E94A-4FDC-944B-E231B0C69BBB}"/>
              </c:ext>
            </c:extLst>
          </c:dPt>
          <c:dPt>
            <c:idx val="10"/>
            <c:invertIfNegative val="0"/>
            <c:bubble3D val="0"/>
            <c:spPr>
              <a:solidFill>
                <a:srgbClr val="92D050"/>
              </a:solidFill>
              <a:ln>
                <a:noFill/>
              </a:ln>
              <a:effectLst/>
            </c:spPr>
            <c:extLst>
              <c:ext xmlns:c16="http://schemas.microsoft.com/office/drawing/2014/chart" uri="{C3380CC4-5D6E-409C-BE32-E72D297353CC}">
                <c16:uniqueId val="{00000002-E94A-4FDC-944B-E231B0C69BBB}"/>
              </c:ext>
            </c:extLst>
          </c:dPt>
          <c:dPt>
            <c:idx val="11"/>
            <c:invertIfNegative val="0"/>
            <c:bubble3D val="0"/>
            <c:spPr>
              <a:solidFill>
                <a:srgbClr val="92D050"/>
              </a:solidFill>
              <a:ln>
                <a:noFill/>
              </a:ln>
              <a:effectLst/>
            </c:spPr>
            <c:extLst>
              <c:ext xmlns:c16="http://schemas.microsoft.com/office/drawing/2014/chart" uri="{C3380CC4-5D6E-409C-BE32-E72D297353CC}">
                <c16:uniqueId val="{00000003-E94A-4FDC-944B-E231B0C69BB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Bus</c:v>
                </c:pt>
                <c:pt idx="1">
                  <c:v>Train</c:v>
                </c:pt>
                <c:pt idx="2">
                  <c:v>Rented car</c:v>
                </c:pt>
                <c:pt idx="3">
                  <c:v>Own car</c:v>
                </c:pt>
                <c:pt idx="4">
                  <c:v>Plane</c:v>
                </c:pt>
                <c:pt idx="5">
                  <c:v>Ferry / boat / cruise</c:v>
                </c:pt>
                <c:pt idx="6">
                  <c:v>Bicycle</c:v>
                </c:pt>
                <c:pt idx="7">
                  <c:v>Camper van</c:v>
                </c:pt>
                <c:pt idx="8">
                  <c:v>Car w/ caravan</c:v>
                </c:pt>
                <c:pt idx="9">
                  <c:v>Motorbike</c:v>
                </c:pt>
                <c:pt idx="10">
                  <c:v>No transportation</c:v>
                </c:pt>
                <c:pt idx="11">
                  <c:v>Other</c:v>
                </c:pt>
              </c:strCache>
            </c:strRef>
          </c:cat>
          <c:val>
            <c:numRef>
              <c:f>Sheet1!$B$2:$B$13</c:f>
              <c:numCache>
                <c:formatCode>0%</c:formatCode>
                <c:ptCount val="12"/>
                <c:pt idx="0">
                  <c:v>0.39179999999999998</c:v>
                </c:pt>
                <c:pt idx="1">
                  <c:v>0.1913</c:v>
                </c:pt>
                <c:pt idx="2">
                  <c:v>0.17079</c:v>
                </c:pt>
                <c:pt idx="3">
                  <c:v>0.14180000000000001</c:v>
                </c:pt>
                <c:pt idx="4">
                  <c:v>0.1075</c:v>
                </c:pt>
                <c:pt idx="5">
                  <c:v>9.264E-2</c:v>
                </c:pt>
                <c:pt idx="6">
                  <c:v>1.9089999999999999E-2</c:v>
                </c:pt>
                <c:pt idx="7">
                  <c:v>9.1900000000000003E-3</c:v>
                </c:pt>
                <c:pt idx="8">
                  <c:v>8.4899999999999993E-3</c:v>
                </c:pt>
                <c:pt idx="9">
                  <c:v>5.3E-3</c:v>
                </c:pt>
                <c:pt idx="10">
                  <c:v>9.9719999999999989E-2</c:v>
                </c:pt>
                <c:pt idx="11">
                  <c:v>0.12340999999999999</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Sheet1!$B$1</c:f>
              <c:strCache>
                <c:ptCount val="1"/>
                <c:pt idx="0">
                  <c:v>PLAYFUL LIBERATON</c:v>
                </c:pt>
              </c:strCache>
            </c:strRef>
          </c:tx>
          <c:spPr>
            <a:solidFill>
              <a:srgbClr val="FF6600"/>
            </a:solidFill>
            <a:ln>
              <a:noFill/>
            </a:ln>
            <a:effectLst/>
          </c:spPr>
          <c:invertIfNegative val="0"/>
          <c:dPt>
            <c:idx val="4"/>
            <c:invertIfNegative val="0"/>
            <c:bubble3D val="0"/>
            <c:spPr>
              <a:solidFill>
                <a:srgbClr val="FF6600"/>
              </a:solidFill>
              <a:ln w="28575">
                <a:noFill/>
                <a:prstDash val="sysDash"/>
              </a:ln>
              <a:effectLst/>
            </c:spPr>
            <c:extLst>
              <c:ext xmlns:c16="http://schemas.microsoft.com/office/drawing/2014/chart" uri="{C3380CC4-5D6E-409C-BE32-E72D297353CC}">
                <c16:uniqueId val="{0000000E-08C2-4E35-92CE-5759F3B32AB3}"/>
              </c:ext>
            </c:extLst>
          </c:dPt>
          <c:dPt>
            <c:idx val="6"/>
            <c:invertIfNegative val="0"/>
            <c:bubble3D val="0"/>
            <c:spPr>
              <a:solidFill>
                <a:srgbClr val="FF6600"/>
              </a:solidFill>
              <a:ln w="28575">
                <a:noFill/>
                <a:prstDash val="sysDash"/>
              </a:ln>
              <a:effectLst/>
            </c:spPr>
            <c:extLst>
              <c:ext xmlns:c16="http://schemas.microsoft.com/office/drawing/2014/chart" uri="{C3380CC4-5D6E-409C-BE32-E72D297353CC}">
                <c16:uniqueId val="{0000000C-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Sheet1!$B$2:$B$12</c:f>
              <c:numCache>
                <c:formatCode>0%</c:formatCode>
                <c:ptCount val="11"/>
                <c:pt idx="0">
                  <c:v>8.9948927860603101E-2</c:v>
                </c:pt>
                <c:pt idx="1">
                  <c:v>0.1166936790923825</c:v>
                </c:pt>
                <c:pt idx="2">
                  <c:v>7.6592043217506747E-2</c:v>
                </c:pt>
                <c:pt idx="3">
                  <c:v>7.0885836990891501E-2</c:v>
                </c:pt>
                <c:pt idx="4">
                  <c:v>7.7224547964727885E-2</c:v>
                </c:pt>
                <c:pt idx="5">
                  <c:v>0.2587222187044893</c:v>
                </c:pt>
                <c:pt idx="6">
                  <c:v>7.2752344180915612E-2</c:v>
                </c:pt>
                <c:pt idx="7">
                  <c:v>0.18503323639385127</c:v>
                </c:pt>
                <c:pt idx="8">
                  <c:v>3.3580559800231079E-2</c:v>
                </c:pt>
                <c:pt idx="9">
                  <c:v>3.3366003323816423E-2</c:v>
                </c:pt>
                <c:pt idx="10">
                  <c:v>5.1670322254091447E-2</c:v>
                </c:pt>
              </c:numCache>
            </c:numRef>
          </c:val>
          <c:extLst>
            <c:ext xmlns:c16="http://schemas.microsoft.com/office/drawing/2014/chart" uri="{C3380CC4-5D6E-409C-BE32-E72D297353CC}">
              <c16:uniqueId val="{00000000-08C2-4E35-92CE-5759F3B32AB3}"/>
            </c:ext>
          </c:extLst>
        </c:ser>
        <c:ser>
          <c:idx val="1"/>
          <c:order val="1"/>
          <c:tx>
            <c:strRef>
              <c:f>Sheet1!$C$1</c:f>
              <c:strCache>
                <c:ptCount val="1"/>
                <c:pt idx="0">
                  <c:v>SOCIAL IMMERSION</c:v>
                </c:pt>
              </c:strCache>
            </c:strRef>
          </c:tx>
          <c:spPr>
            <a:solidFill>
              <a:srgbClr val="FFC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Sheet1!$C$2:$C$12</c:f>
              <c:numCache>
                <c:formatCode>0%</c:formatCode>
                <c:ptCount val="11"/>
                <c:pt idx="0">
                  <c:v>0.10957039318036726</c:v>
                </c:pt>
                <c:pt idx="1">
                  <c:v>7.863071558371397E-2</c:v>
                </c:pt>
                <c:pt idx="2">
                  <c:v>0.12978986402966625</c:v>
                </c:pt>
                <c:pt idx="3">
                  <c:v>0.10854688753598565</c:v>
                </c:pt>
                <c:pt idx="4">
                  <c:v>0.1231851785873341</c:v>
                </c:pt>
                <c:pt idx="5">
                  <c:v>7.5603115304248722E-2</c:v>
                </c:pt>
                <c:pt idx="6">
                  <c:v>0.1029784886927744</c:v>
                </c:pt>
                <c:pt idx="7">
                  <c:v>8.3142916493560454E-2</c:v>
                </c:pt>
                <c:pt idx="8">
                  <c:v>0.10297789869926577</c:v>
                </c:pt>
                <c:pt idx="9">
                  <c:v>0.13026803596539821</c:v>
                </c:pt>
                <c:pt idx="10">
                  <c:v>0.1416399527585625</c:v>
                </c:pt>
              </c:numCache>
            </c:numRef>
          </c:val>
          <c:extLst>
            <c:ext xmlns:c16="http://schemas.microsoft.com/office/drawing/2014/chart" uri="{C3380CC4-5D6E-409C-BE32-E72D297353CC}">
              <c16:uniqueId val="{00000001-08C2-4E35-92CE-5759F3B32AB3}"/>
            </c:ext>
          </c:extLst>
        </c:ser>
        <c:ser>
          <c:idx val="2"/>
          <c:order val="2"/>
          <c:tx>
            <c:strRef>
              <c:f>Sheet1!$D$1</c:f>
              <c:strCache>
                <c:ptCount val="1"/>
                <c:pt idx="0">
                  <c:v>SHARING &amp; CARING</c:v>
                </c:pt>
              </c:strCache>
            </c:strRef>
          </c:tx>
          <c:spPr>
            <a:solidFill>
              <a:schemeClr val="accent3">
                <a:lumMod val="75000"/>
              </a:schemeClr>
            </a:solidFill>
            <a:ln>
              <a:noFill/>
            </a:ln>
            <a:effectLst/>
          </c:spPr>
          <c:invertIfNegative val="0"/>
          <c:dPt>
            <c:idx val="7"/>
            <c:invertIfNegative val="0"/>
            <c:bubble3D val="0"/>
            <c:spPr>
              <a:solidFill>
                <a:schemeClr val="accent3">
                  <a:lumMod val="75000"/>
                </a:schemeClr>
              </a:solidFill>
              <a:ln w="28575">
                <a:noFill/>
                <a:prstDash val="sysDash"/>
              </a:ln>
              <a:effectLst/>
            </c:spPr>
            <c:extLst>
              <c:ext xmlns:c16="http://schemas.microsoft.com/office/drawing/2014/chart" uri="{C3380CC4-5D6E-409C-BE32-E72D297353CC}">
                <c16:uniqueId val="{0000000B-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Sheet1!$D$2:$D$12</c:f>
              <c:numCache>
                <c:formatCode>0%</c:formatCode>
                <c:ptCount val="11"/>
                <c:pt idx="0">
                  <c:v>0.10266532727477562</c:v>
                </c:pt>
                <c:pt idx="1">
                  <c:v>3.2709591866804187E-2</c:v>
                </c:pt>
                <c:pt idx="2">
                  <c:v>0.14311220986128279</c:v>
                </c:pt>
                <c:pt idx="3">
                  <c:v>0.11472934069564397</c:v>
                </c:pt>
                <c:pt idx="4">
                  <c:v>0.12153736528012826</c:v>
                </c:pt>
                <c:pt idx="5">
                  <c:v>2.8746913189387702E-2</c:v>
                </c:pt>
                <c:pt idx="6">
                  <c:v>8.1908439051296189E-2</c:v>
                </c:pt>
                <c:pt idx="7">
                  <c:v>5.8579144162858331E-2</c:v>
                </c:pt>
                <c:pt idx="8">
                  <c:v>0.19436472736759719</c:v>
                </c:pt>
                <c:pt idx="9">
                  <c:v>0.10372011761196574</c:v>
                </c:pt>
                <c:pt idx="10">
                  <c:v>9.2922220347562007E-2</c:v>
                </c:pt>
              </c:numCache>
            </c:numRef>
          </c:val>
          <c:extLst>
            <c:ext xmlns:c16="http://schemas.microsoft.com/office/drawing/2014/chart" uri="{C3380CC4-5D6E-409C-BE32-E72D297353CC}">
              <c16:uniqueId val="{00000002-08C2-4E35-92CE-5759F3B32AB3}"/>
            </c:ext>
          </c:extLst>
        </c:ser>
        <c:ser>
          <c:idx val="3"/>
          <c:order val="3"/>
          <c:tx>
            <c:strRef>
              <c:f>Sheet1!$E$1</c:f>
              <c:strCache>
                <c:ptCount val="1"/>
                <c:pt idx="0">
                  <c:v>ESCAPE</c:v>
                </c:pt>
              </c:strCache>
            </c:strRef>
          </c:tx>
          <c:spPr>
            <a:solidFill>
              <a:srgbClr val="00B0F0"/>
            </a:solidFill>
            <a:ln>
              <a:noFill/>
            </a:ln>
            <a:effectLst/>
          </c:spPr>
          <c:invertIfNegative val="0"/>
          <c:dPt>
            <c:idx val="2"/>
            <c:invertIfNegative val="0"/>
            <c:bubble3D val="0"/>
            <c:spPr>
              <a:solidFill>
                <a:srgbClr val="00B0F0"/>
              </a:solidFill>
              <a:ln w="28575">
                <a:noFill/>
                <a:prstDash val="sysDash"/>
              </a:ln>
              <a:effectLst/>
            </c:spPr>
            <c:extLst>
              <c:ext xmlns:c16="http://schemas.microsoft.com/office/drawing/2014/chart" uri="{C3380CC4-5D6E-409C-BE32-E72D297353CC}">
                <c16:uniqueId val="{00000010-08C2-4E35-92CE-5759F3B32AB3}"/>
              </c:ext>
            </c:extLst>
          </c:dPt>
          <c:dPt>
            <c:idx val="9"/>
            <c:invertIfNegative val="0"/>
            <c:bubble3D val="0"/>
            <c:spPr>
              <a:solidFill>
                <a:srgbClr val="00B0F0"/>
              </a:solidFill>
              <a:ln w="28575">
                <a:noFill/>
                <a:prstDash val="sysDash"/>
              </a:ln>
              <a:effectLst/>
            </c:spPr>
            <c:extLst>
              <c:ext xmlns:c16="http://schemas.microsoft.com/office/drawing/2014/chart" uri="{C3380CC4-5D6E-409C-BE32-E72D297353CC}">
                <c16:uniqueId val="{00000009-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Sheet1!$E$2:$E$12</c:f>
              <c:numCache>
                <c:formatCode>0%</c:formatCode>
                <c:ptCount val="11"/>
                <c:pt idx="0">
                  <c:v>0.12141837845957415</c:v>
                </c:pt>
                <c:pt idx="1">
                  <c:v>2.6030155689799127E-2</c:v>
                </c:pt>
                <c:pt idx="2">
                  <c:v>0.12608158220024721</c:v>
                </c:pt>
                <c:pt idx="3">
                  <c:v>0.16730378970220397</c:v>
                </c:pt>
                <c:pt idx="4">
                  <c:v>0.1186425581188207</c:v>
                </c:pt>
                <c:pt idx="5">
                  <c:v>8.339137592604319E-2</c:v>
                </c:pt>
                <c:pt idx="6">
                  <c:v>7.892995035852178E-2</c:v>
                </c:pt>
                <c:pt idx="7">
                  <c:v>0.12245533859576235</c:v>
                </c:pt>
                <c:pt idx="8">
                  <c:v>0.11855689314598784</c:v>
                </c:pt>
                <c:pt idx="9">
                  <c:v>0.12924532321984064</c:v>
                </c:pt>
                <c:pt idx="10">
                  <c:v>0.21313480681626457</c:v>
                </c:pt>
              </c:numCache>
            </c:numRef>
          </c:val>
          <c:extLst>
            <c:ext xmlns:c16="http://schemas.microsoft.com/office/drawing/2014/chart" uri="{C3380CC4-5D6E-409C-BE32-E72D297353CC}">
              <c16:uniqueId val="{00000003-08C2-4E35-92CE-5759F3B32AB3}"/>
            </c:ext>
          </c:extLst>
        </c:ser>
        <c:ser>
          <c:idx val="4"/>
          <c:order val="4"/>
          <c:tx>
            <c:strRef>
              <c:f>Sheet1!$F$1</c:f>
              <c:strCache>
                <c:ptCount val="1"/>
                <c:pt idx="0">
                  <c:v>CONTROL</c:v>
                </c:pt>
              </c:strCache>
            </c:strRef>
          </c:tx>
          <c:spPr>
            <a:solidFill>
              <a:schemeClr val="accent5"/>
            </a:solidFill>
            <a:ln w="28575">
              <a:noFill/>
            </a:ln>
            <a:effectLst/>
          </c:spPr>
          <c:invertIfNegative val="0"/>
          <c:dPt>
            <c:idx val="5"/>
            <c:invertIfNegative val="0"/>
            <c:bubble3D val="0"/>
            <c:spPr>
              <a:solidFill>
                <a:schemeClr val="accent5"/>
              </a:solidFill>
              <a:ln w="28575">
                <a:noFill/>
                <a:prstDash val="sysDash"/>
              </a:ln>
              <a:effectLst/>
            </c:spPr>
            <c:extLst>
              <c:ext xmlns:c16="http://schemas.microsoft.com/office/drawing/2014/chart" uri="{C3380CC4-5D6E-409C-BE32-E72D297353CC}">
                <c16:uniqueId val="{0000000D-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Sheet1!$F$2:$F$12</c:f>
              <c:numCache>
                <c:formatCode>0%</c:formatCode>
                <c:ptCount val="11"/>
                <c:pt idx="0">
                  <c:v>0.10219591422884824</c:v>
                </c:pt>
                <c:pt idx="1">
                  <c:v>0.17454938362555866</c:v>
                </c:pt>
                <c:pt idx="2">
                  <c:v>9.0555326649269782E-2</c:v>
                </c:pt>
                <c:pt idx="3">
                  <c:v>8.0513473972344138E-2</c:v>
                </c:pt>
                <c:pt idx="4">
                  <c:v>7.3973456845105548E-2</c:v>
                </c:pt>
                <c:pt idx="5">
                  <c:v>0.16494649528272018</c:v>
                </c:pt>
                <c:pt idx="6">
                  <c:v>0.14611141753998896</c:v>
                </c:pt>
                <c:pt idx="7">
                  <c:v>0.10931657665143332</c:v>
                </c:pt>
                <c:pt idx="8">
                  <c:v>7.3795236852894047E-2</c:v>
                </c:pt>
                <c:pt idx="9">
                  <c:v>7.4231900115055177E-2</c:v>
                </c:pt>
                <c:pt idx="10">
                  <c:v>7.5544120128226755E-2</c:v>
                </c:pt>
              </c:numCache>
            </c:numRef>
          </c:val>
          <c:extLst>
            <c:ext xmlns:c16="http://schemas.microsoft.com/office/drawing/2014/chart" uri="{C3380CC4-5D6E-409C-BE32-E72D297353CC}">
              <c16:uniqueId val="{00000004-08C2-4E35-92CE-5759F3B32AB3}"/>
            </c:ext>
          </c:extLst>
        </c:ser>
        <c:ser>
          <c:idx val="5"/>
          <c:order val="5"/>
          <c:tx>
            <c:strRef>
              <c:f>Sheet1!$G$1</c:f>
              <c:strCache>
                <c:ptCount val="1"/>
                <c:pt idx="0">
                  <c:v>BROADENING MY CULTURAL HORIZON</c:v>
                </c:pt>
              </c:strCache>
            </c:strRef>
          </c:tx>
          <c:spPr>
            <a:solidFill>
              <a:srgbClr val="92D050"/>
            </a:solidFill>
            <a:ln>
              <a:noFill/>
              <a:prstDash val="sysDash"/>
            </a:ln>
            <a:effectLst/>
          </c:spPr>
          <c:invertIfNegative val="0"/>
          <c:dPt>
            <c:idx val="1"/>
            <c:invertIfNegative val="0"/>
            <c:bubble3D val="0"/>
            <c:spPr>
              <a:solidFill>
                <a:srgbClr val="92D050"/>
              </a:solidFill>
              <a:ln w="28575">
                <a:noFill/>
                <a:prstDash val="sysDash"/>
              </a:ln>
              <a:effectLst/>
            </c:spPr>
            <c:extLst>
              <c:ext xmlns:c16="http://schemas.microsoft.com/office/drawing/2014/chart" uri="{C3380CC4-5D6E-409C-BE32-E72D297353CC}">
                <c16:uniqueId val="{00000011-08C2-4E35-92CE-5759F3B32AB3}"/>
              </c:ext>
            </c:extLst>
          </c:dPt>
          <c:dPt>
            <c:idx val="3"/>
            <c:invertIfNegative val="0"/>
            <c:bubble3D val="0"/>
            <c:spPr>
              <a:solidFill>
                <a:srgbClr val="92D050"/>
              </a:solidFill>
              <a:ln w="28575">
                <a:noFill/>
                <a:prstDash val="sysDash"/>
              </a:ln>
              <a:effectLst/>
            </c:spPr>
            <c:extLst>
              <c:ext xmlns:c16="http://schemas.microsoft.com/office/drawing/2014/chart" uri="{C3380CC4-5D6E-409C-BE32-E72D297353CC}">
                <c16:uniqueId val="{0000000F-08C2-4E35-92CE-5759F3B32AB3}"/>
              </c:ext>
            </c:extLst>
          </c:dPt>
          <c:dPt>
            <c:idx val="8"/>
            <c:invertIfNegative val="0"/>
            <c:bubble3D val="0"/>
            <c:spPr>
              <a:solidFill>
                <a:srgbClr val="92D050"/>
              </a:solidFill>
              <a:ln w="28575">
                <a:noFill/>
                <a:prstDash val="sysDash"/>
              </a:ln>
              <a:effectLst/>
            </c:spPr>
            <c:extLst>
              <c:ext xmlns:c16="http://schemas.microsoft.com/office/drawing/2014/chart" uri="{C3380CC4-5D6E-409C-BE32-E72D297353CC}">
                <c16:uniqueId val="{0000000A-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Sheet1!$G$2:$G$12</c:f>
              <c:numCache>
                <c:formatCode>0%</c:formatCode>
                <c:ptCount val="11"/>
                <c:pt idx="0">
                  <c:v>0.11631116451988434</c:v>
                </c:pt>
                <c:pt idx="1">
                  <c:v>0.11050537792839252</c:v>
                </c:pt>
                <c:pt idx="2">
                  <c:v>0.11848189351279587</c:v>
                </c:pt>
                <c:pt idx="3">
                  <c:v>0.13478691774033696</c:v>
                </c:pt>
                <c:pt idx="4">
                  <c:v>0.13654582702413823</c:v>
                </c:pt>
                <c:pt idx="5">
                  <c:v>3.6281897042993734E-2</c:v>
                </c:pt>
                <c:pt idx="6">
                  <c:v>0.11599558742415886</c:v>
                </c:pt>
                <c:pt idx="7">
                  <c:v>0.11087453261321147</c:v>
                </c:pt>
                <c:pt idx="8">
                  <c:v>7.8304945771682011E-2</c:v>
                </c:pt>
                <c:pt idx="9">
                  <c:v>0.21119018195764264</c:v>
                </c:pt>
                <c:pt idx="10">
                  <c:v>9.0686688037793145E-2</c:v>
                </c:pt>
              </c:numCache>
            </c:numRef>
          </c:val>
          <c:extLst>
            <c:ext xmlns:c16="http://schemas.microsoft.com/office/drawing/2014/chart" uri="{C3380CC4-5D6E-409C-BE32-E72D297353CC}">
              <c16:uniqueId val="{00000005-08C2-4E35-92CE-5759F3B32AB3}"/>
            </c:ext>
          </c:extLst>
        </c:ser>
        <c:ser>
          <c:idx val="6"/>
          <c:order val="6"/>
          <c:tx>
            <c:strRef>
              <c:f>Sheet1!$H$1</c:f>
              <c:strCache>
                <c:ptCount val="1"/>
                <c:pt idx="0">
                  <c:v>ADVENTURES IN THE WORLD OF NATURAL BEAUTY</c:v>
                </c:pt>
              </c:strCache>
            </c:strRef>
          </c:tx>
          <c:spPr>
            <a:solidFill>
              <a:srgbClr val="00B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Sheet1!$H$2:$H$12</c:f>
              <c:numCache>
                <c:formatCode>0%</c:formatCode>
                <c:ptCount val="11"/>
                <c:pt idx="0">
                  <c:v>0.15376563145442937</c:v>
                </c:pt>
                <c:pt idx="1">
                  <c:v>0.13216443200235745</c:v>
                </c:pt>
                <c:pt idx="2">
                  <c:v>0.1138579865403104</c:v>
                </c:pt>
                <c:pt idx="3">
                  <c:v>0.1832082684411723</c:v>
                </c:pt>
                <c:pt idx="4">
                  <c:v>0.18005700543333036</c:v>
                </c:pt>
                <c:pt idx="5">
                  <c:v>3.8941303108972328E-2</c:v>
                </c:pt>
                <c:pt idx="6">
                  <c:v>0.14396028681742967</c:v>
                </c:pt>
                <c:pt idx="7">
                  <c:v>0.13896967179061073</c:v>
                </c:pt>
                <c:pt idx="8">
                  <c:v>0.22105027766389623</c:v>
                </c:pt>
                <c:pt idx="9">
                  <c:v>0.18698598031277966</c:v>
                </c:pt>
                <c:pt idx="10">
                  <c:v>0.14484562173106125</c:v>
                </c:pt>
              </c:numCache>
            </c:numRef>
          </c:val>
          <c:extLst>
            <c:ext xmlns:c16="http://schemas.microsoft.com/office/drawing/2014/chart" uri="{C3380CC4-5D6E-409C-BE32-E72D297353CC}">
              <c16:uniqueId val="{00000006-08C2-4E35-92CE-5759F3B32AB3}"/>
            </c:ext>
          </c:extLst>
        </c:ser>
        <c:ser>
          <c:idx val="7"/>
          <c:order val="7"/>
          <c:tx>
            <c:strRef>
              <c:f>Sheet1!$I$1</c:f>
              <c:strCache>
                <c:ptCount val="1"/>
                <c:pt idx="0">
                  <c:v>EXTRAVAGANT INDULGENCE</c:v>
                </c:pt>
              </c:strCache>
            </c:strRef>
          </c:tx>
          <c:spPr>
            <a:solidFill>
              <a:srgbClr val="7030A0"/>
            </a:solidFill>
            <a:ln>
              <a:noFill/>
            </a:ln>
            <a:effectLst/>
          </c:spPr>
          <c:invertIfNegative val="0"/>
          <c:dPt>
            <c:idx val="0"/>
            <c:invertIfNegative val="0"/>
            <c:bubble3D val="0"/>
            <c:spPr>
              <a:solidFill>
                <a:srgbClr val="7030A0"/>
              </a:solidFill>
              <a:ln w="28575">
                <a:noFill/>
                <a:prstDash val="sysDash"/>
              </a:ln>
              <a:effectLst/>
            </c:spPr>
            <c:extLst>
              <c:ext xmlns:c16="http://schemas.microsoft.com/office/drawing/2014/chart" uri="{C3380CC4-5D6E-409C-BE32-E72D297353CC}">
                <c16:uniqueId val="{00000012-08C2-4E35-92CE-5759F3B32AB3}"/>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Sheet1!$I$2:$I$12</c:f>
              <c:numCache>
                <c:formatCode>0%</c:formatCode>
                <c:ptCount val="11"/>
                <c:pt idx="0">
                  <c:v>0.11575725712569004</c:v>
                </c:pt>
                <c:pt idx="1">
                  <c:v>0.24311183144246354</c:v>
                </c:pt>
                <c:pt idx="2">
                  <c:v>0.106395641624319</c:v>
                </c:pt>
                <c:pt idx="3">
                  <c:v>4.8562933597621406E-2</c:v>
                </c:pt>
                <c:pt idx="4">
                  <c:v>6.8940945933909328E-2</c:v>
                </c:pt>
                <c:pt idx="5">
                  <c:v>0.22858228329006522</c:v>
                </c:pt>
                <c:pt idx="6">
                  <c:v>0.15521235521235521</c:v>
                </c:pt>
                <c:pt idx="7">
                  <c:v>0.12577897798088908</c:v>
                </c:pt>
                <c:pt idx="8">
                  <c:v>6.3620439044388952E-2</c:v>
                </c:pt>
                <c:pt idx="9">
                  <c:v>7.7939233817701459E-2</c:v>
                </c:pt>
                <c:pt idx="10">
                  <c:v>0.10237050784545301</c:v>
                </c:pt>
              </c:numCache>
            </c:numRef>
          </c:val>
          <c:extLst>
            <c:ext xmlns:c16="http://schemas.microsoft.com/office/drawing/2014/chart" uri="{C3380CC4-5D6E-409C-BE32-E72D297353CC}">
              <c16:uniqueId val="{00000007-08C2-4E35-92CE-5759F3B32AB3}"/>
            </c:ext>
          </c:extLst>
        </c:ser>
        <c:ser>
          <c:idx val="8"/>
          <c:order val="8"/>
          <c:tx>
            <c:strRef>
              <c:f>Sheet1!$J$1</c:f>
              <c:strCache>
                <c:ptCount val="1"/>
                <c:pt idx="0">
                  <c:v>ENERGY</c:v>
                </c:pt>
              </c:strCache>
            </c:strRef>
          </c:tx>
          <c:spPr>
            <a:solidFill>
              <a:srgbClr val="FF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Global</c:v>
                </c:pt>
                <c:pt idx="1">
                  <c:v>US</c:v>
                </c:pt>
                <c:pt idx="2">
                  <c:v>UK</c:v>
                </c:pt>
                <c:pt idx="3">
                  <c:v>Denmark</c:v>
                </c:pt>
                <c:pt idx="4">
                  <c:v>Sweden</c:v>
                </c:pt>
                <c:pt idx="5">
                  <c:v>China</c:v>
                </c:pt>
                <c:pt idx="6">
                  <c:v>Spain</c:v>
                </c:pt>
                <c:pt idx="7">
                  <c:v>Italy</c:v>
                </c:pt>
                <c:pt idx="8">
                  <c:v>Netherlands</c:v>
                </c:pt>
                <c:pt idx="9">
                  <c:v>France</c:v>
                </c:pt>
                <c:pt idx="10">
                  <c:v>Germany</c:v>
                </c:pt>
              </c:strCache>
            </c:strRef>
          </c:cat>
          <c:val>
            <c:numRef>
              <c:f>Sheet1!$J$2:$J$12</c:f>
              <c:numCache>
                <c:formatCode>0%</c:formatCode>
                <c:ptCount val="11"/>
                <c:pt idx="0">
                  <c:v>8.8367005895827855E-2</c:v>
                </c:pt>
                <c:pt idx="1">
                  <c:v>8.5604832768528066E-2</c:v>
                </c:pt>
                <c:pt idx="2">
                  <c:v>9.5133452364601925E-2</c:v>
                </c:pt>
                <c:pt idx="3">
                  <c:v>9.1462551323800087E-2</c:v>
                </c:pt>
                <c:pt idx="4">
                  <c:v>9.9893114812505568E-2</c:v>
                </c:pt>
                <c:pt idx="5">
                  <c:v>8.478439815107959E-2</c:v>
                </c:pt>
                <c:pt idx="6">
                  <c:v>0.1021511307225593</c:v>
                </c:pt>
                <c:pt idx="7">
                  <c:v>6.584960531782301E-2</c:v>
                </c:pt>
                <c:pt idx="8">
                  <c:v>0.11374902165405687</c:v>
                </c:pt>
                <c:pt idx="9">
                  <c:v>5.3053223675800058E-2</c:v>
                </c:pt>
                <c:pt idx="10">
                  <c:v>8.7185760080985317E-2</c:v>
                </c:pt>
              </c:numCache>
            </c:numRef>
          </c:val>
          <c:extLst>
            <c:ext xmlns:c16="http://schemas.microsoft.com/office/drawing/2014/chart" uri="{C3380CC4-5D6E-409C-BE32-E72D297353CC}">
              <c16:uniqueId val="{00000008-08C2-4E35-92CE-5759F3B32AB3}"/>
            </c:ext>
          </c:extLst>
        </c:ser>
        <c:dLbls>
          <c:showLegendKey val="0"/>
          <c:showVal val="0"/>
          <c:showCatName val="0"/>
          <c:showSerName val="0"/>
          <c:showPercent val="0"/>
          <c:showBubbleSize val="0"/>
        </c:dLbls>
        <c:gapWidth val="150"/>
        <c:overlap val="100"/>
        <c:axId val="578716640"/>
        <c:axId val="187387936"/>
      </c:barChart>
      <c:catAx>
        <c:axId val="5787166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crossAx val="187387936"/>
        <c:crosses val="autoZero"/>
        <c:auto val="1"/>
        <c:lblAlgn val="ctr"/>
        <c:lblOffset val="100"/>
        <c:noMultiLvlLbl val="0"/>
      </c:catAx>
      <c:valAx>
        <c:axId val="187387936"/>
        <c:scaling>
          <c:orientation val="minMax"/>
        </c:scaling>
        <c:delete val="1"/>
        <c:axPos val="t"/>
        <c:numFmt formatCode="0%" sourceLinked="1"/>
        <c:majorTickMark val="none"/>
        <c:minorTickMark val="none"/>
        <c:tickLblPos val="nextTo"/>
        <c:crossAx val="578716640"/>
        <c:crosses val="autoZero"/>
        <c:crossBetween val="between"/>
      </c:valAx>
      <c:spPr>
        <a:noFill/>
        <a:ln>
          <a:noFill/>
        </a:ln>
        <a:effectLst/>
      </c:spPr>
    </c:plotArea>
    <c:legend>
      <c:legendPos val="b"/>
      <c:layout>
        <c:manualLayout>
          <c:xMode val="edge"/>
          <c:yMode val="edge"/>
          <c:x val="3.5939939870348409E-2"/>
          <c:y val="0.82631513165203863"/>
          <c:w val="0.94976052422259827"/>
          <c:h val="0.14061562604155095"/>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nb-NO"/>
        </a:p>
      </c:txPr>
    </c:legend>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48DB-4D6D-98C7-E62E494AEA66}"/>
              </c:ext>
            </c:extLst>
          </c:dPt>
          <c:dPt>
            <c:idx val="2"/>
            <c:invertIfNegative val="0"/>
            <c:bubble3D val="0"/>
            <c:spPr>
              <a:solidFill>
                <a:srgbClr val="FF0000"/>
              </a:solidFill>
              <a:ln>
                <a:noFill/>
              </a:ln>
              <a:effectLst/>
            </c:spPr>
            <c:extLst>
              <c:ext xmlns:c16="http://schemas.microsoft.com/office/drawing/2014/chart" uri="{C3380CC4-5D6E-409C-BE32-E72D297353CC}">
                <c16:uniqueId val="{00000002-48DB-4D6D-98C7-E62E494AEA66}"/>
              </c:ext>
            </c:extLst>
          </c:dPt>
          <c:dPt>
            <c:idx val="5"/>
            <c:invertIfNegative val="0"/>
            <c:bubble3D val="0"/>
            <c:spPr>
              <a:solidFill>
                <a:srgbClr val="92D050"/>
              </a:solidFill>
              <a:ln>
                <a:noFill/>
              </a:ln>
              <a:effectLst/>
            </c:spPr>
            <c:extLst>
              <c:ext xmlns:c16="http://schemas.microsoft.com/office/drawing/2014/chart" uri="{C3380CC4-5D6E-409C-BE32-E72D297353CC}">
                <c16:uniqueId val="{00000000-48DB-4D6D-98C7-E62E494AEA6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4.8090000000000001E-2</c:v>
                </c:pt>
                <c:pt idx="1">
                  <c:v>8.4159999999999999E-2</c:v>
                </c:pt>
                <c:pt idx="2">
                  <c:v>0.12305999999999999</c:v>
                </c:pt>
                <c:pt idx="3">
                  <c:v>0.18635000000000002</c:v>
                </c:pt>
                <c:pt idx="4">
                  <c:v>0.19236</c:v>
                </c:pt>
                <c:pt idx="5">
                  <c:v>0.22878000000000001</c:v>
                </c:pt>
                <c:pt idx="6">
                  <c:v>0.10430999999999999</c:v>
                </c:pt>
                <c:pt idx="7">
                  <c:v>1.5910000000000001E-2</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Friends/acquaintances/colleagues</c:v>
                </c:pt>
                <c:pt idx="2">
                  <c:v>Nobody except myself</c:v>
                </c:pt>
                <c:pt idx="3">
                  <c:v>Parents/other relatives</c:v>
                </c:pt>
                <c:pt idx="4">
                  <c:v>Children 15 years and older</c:v>
                </c:pt>
                <c:pt idx="5">
                  <c:v>Children 7-14 years</c:v>
                </c:pt>
                <c:pt idx="6">
                  <c:v>Other</c:v>
                </c:pt>
                <c:pt idx="7">
                  <c:v>Children 0-6 years</c:v>
                </c:pt>
              </c:strCache>
            </c:strRef>
          </c:cat>
          <c:val>
            <c:numRef>
              <c:f>Sheet1!$B$2:$B$9</c:f>
              <c:numCache>
                <c:formatCode>0%</c:formatCode>
                <c:ptCount val="8"/>
                <c:pt idx="0">
                  <c:v>0.54491000000000001</c:v>
                </c:pt>
                <c:pt idx="1">
                  <c:v>0.21818000000000001</c:v>
                </c:pt>
                <c:pt idx="2">
                  <c:v>0.17184999999999997</c:v>
                </c:pt>
                <c:pt idx="3">
                  <c:v>0.12023</c:v>
                </c:pt>
                <c:pt idx="4">
                  <c:v>6.4360000000000001E-2</c:v>
                </c:pt>
                <c:pt idx="5">
                  <c:v>3.0759999999999999E-2</c:v>
                </c:pt>
                <c:pt idx="6">
                  <c:v>1.9450000000000002E-2</c:v>
                </c:pt>
                <c:pt idx="7">
                  <c:v>1.0960000000000001E-2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61F1-4D19-9E92-EE479DBB780D}"/>
              </c:ext>
            </c:extLst>
          </c:dPt>
          <c:dPt>
            <c:idx val="3"/>
            <c:invertIfNegative val="0"/>
            <c:bubble3D val="0"/>
            <c:spPr>
              <a:solidFill>
                <a:srgbClr val="92D050"/>
              </a:solidFill>
              <a:ln>
                <a:noFill/>
              </a:ln>
              <a:effectLst/>
            </c:spPr>
            <c:extLst>
              <c:ext xmlns:c16="http://schemas.microsoft.com/office/drawing/2014/chart" uri="{C3380CC4-5D6E-409C-BE32-E72D297353CC}">
                <c16:uniqueId val="{00000001-61F1-4D19-9E92-EE479DBB780D}"/>
              </c:ext>
            </c:extLst>
          </c:dPt>
          <c:dPt>
            <c:idx val="4"/>
            <c:invertIfNegative val="0"/>
            <c:bubble3D val="0"/>
            <c:spPr>
              <a:solidFill>
                <a:srgbClr val="92D050"/>
              </a:solidFill>
              <a:ln>
                <a:noFill/>
              </a:ln>
              <a:effectLst/>
            </c:spPr>
            <c:extLst>
              <c:ext xmlns:c16="http://schemas.microsoft.com/office/drawing/2014/chart" uri="{C3380CC4-5D6E-409C-BE32-E72D297353CC}">
                <c16:uniqueId val="{00000002-61F1-4D19-9E92-EE479DBB780D}"/>
              </c:ext>
            </c:extLst>
          </c:dPt>
          <c:dPt>
            <c:idx val="5"/>
            <c:invertIfNegative val="0"/>
            <c:bubble3D val="0"/>
            <c:spPr>
              <a:solidFill>
                <a:srgbClr val="92D050"/>
              </a:solidFill>
              <a:ln>
                <a:noFill/>
              </a:ln>
              <a:effectLst/>
            </c:spPr>
            <c:extLst>
              <c:ext xmlns:c16="http://schemas.microsoft.com/office/drawing/2014/chart" uri="{C3380CC4-5D6E-409C-BE32-E72D297353CC}">
                <c16:uniqueId val="{00000003-61F1-4D19-9E92-EE479DBB780D}"/>
              </c:ext>
            </c:extLst>
          </c:dPt>
          <c:dPt>
            <c:idx val="7"/>
            <c:invertIfNegative val="0"/>
            <c:bubble3D val="0"/>
            <c:spPr>
              <a:solidFill>
                <a:srgbClr val="92D050"/>
              </a:solidFill>
              <a:ln>
                <a:noFill/>
              </a:ln>
              <a:effectLst/>
            </c:spPr>
            <c:extLst>
              <c:ext xmlns:c16="http://schemas.microsoft.com/office/drawing/2014/chart" uri="{C3380CC4-5D6E-409C-BE32-E72D297353CC}">
                <c16:uniqueId val="{00000004-61F1-4D19-9E92-EE479DBB780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for attractions and sights</c:v>
                </c:pt>
                <c:pt idx="4">
                  <c:v>Guidebooks</c:v>
                </c:pt>
                <c:pt idx="5">
                  <c:v>Homepages of carriers, including airlines etc.</c:v>
                </c:pt>
                <c:pt idx="6">
                  <c:v>Advice from friends / family</c:v>
                </c:pt>
                <c:pt idx="7">
                  <c:v>Catalogs or brochures</c:v>
                </c:pt>
                <c:pt idx="8">
                  <c:v>Travel apps/portals like Tripadvisor etc</c:v>
                </c:pt>
                <c:pt idx="9">
                  <c:v>Booking sites such as Expedia and Lastminute</c:v>
                </c:pt>
                <c:pt idx="10">
                  <c:v>Reviews from other travelers online</c:v>
                </c:pt>
                <c:pt idx="11">
                  <c:v>Travel agent in homeland</c:v>
                </c:pt>
                <c:pt idx="12">
                  <c:v>Newspapers or magazines</c:v>
                </c:pt>
                <c:pt idx="13">
                  <c:v>Other</c:v>
                </c:pt>
                <c:pt idx="14">
                  <c:v>Social media such as Facebook or blogs</c:v>
                </c:pt>
                <c:pt idx="15">
                  <c:v>TV or radio</c:v>
                </c:pt>
                <c:pt idx="16">
                  <c:v>Travel fairs</c:v>
                </c:pt>
              </c:strCache>
            </c:strRef>
          </c:cat>
          <c:val>
            <c:numRef>
              <c:f>Sheet1!$B$2:$B$18</c:f>
              <c:numCache>
                <c:formatCode>0%</c:formatCode>
                <c:ptCount val="17"/>
                <c:pt idx="0">
                  <c:v>0.68811999999999995</c:v>
                </c:pt>
                <c:pt idx="1">
                  <c:v>0.36491999999999997</c:v>
                </c:pt>
                <c:pt idx="2">
                  <c:v>0.32567000000000002</c:v>
                </c:pt>
                <c:pt idx="3">
                  <c:v>0.29561999999999999</c:v>
                </c:pt>
                <c:pt idx="4">
                  <c:v>0.26696999999999999</c:v>
                </c:pt>
                <c:pt idx="5">
                  <c:v>0.23515</c:v>
                </c:pt>
                <c:pt idx="6">
                  <c:v>0.21393000000000001</c:v>
                </c:pt>
                <c:pt idx="7">
                  <c:v>0.17115</c:v>
                </c:pt>
                <c:pt idx="8">
                  <c:v>0.16832</c:v>
                </c:pt>
                <c:pt idx="9">
                  <c:v>0.157</c:v>
                </c:pt>
                <c:pt idx="10">
                  <c:v>0.15664999999999998</c:v>
                </c:pt>
                <c:pt idx="11">
                  <c:v>0.13649</c:v>
                </c:pt>
                <c:pt idx="12">
                  <c:v>5.8349999999999999E-2</c:v>
                </c:pt>
                <c:pt idx="13">
                  <c:v>4.5970000000000004E-2</c:v>
                </c:pt>
                <c:pt idx="14">
                  <c:v>4.5259999999999995E-2</c:v>
                </c:pt>
                <c:pt idx="15">
                  <c:v>1.8030000000000001E-2</c:v>
                </c:pt>
                <c:pt idx="16">
                  <c:v>1.5910000000000001E-2</c:v>
                </c:pt>
              </c:numCache>
            </c:numRef>
          </c:val>
          <c:extLst>
            <c:ext xmlns:c16="http://schemas.microsoft.com/office/drawing/2014/chart" uri="{C3380CC4-5D6E-409C-BE32-E72D297353CC}">
              <c16:uniqueId val="{00000000-4C5B-40D2-A853-24A6528A963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0-FA4C-4989-AE41-BA652D95C0CE}"/>
              </c:ext>
            </c:extLst>
          </c:dPt>
          <c:dPt>
            <c:idx val="5"/>
            <c:invertIfNegative val="0"/>
            <c:bubble3D val="0"/>
            <c:spPr>
              <a:solidFill>
                <a:srgbClr val="FF0000"/>
              </a:solidFill>
              <a:ln>
                <a:noFill/>
              </a:ln>
              <a:effectLst/>
            </c:spPr>
            <c:extLst>
              <c:ext xmlns:c16="http://schemas.microsoft.com/office/drawing/2014/chart" uri="{C3380CC4-5D6E-409C-BE32-E72D297353CC}">
                <c16:uniqueId val="{00000001-FA4C-4989-AE41-BA652D95C0CE}"/>
              </c:ext>
            </c:extLst>
          </c:dPt>
          <c:dPt>
            <c:idx val="7"/>
            <c:invertIfNegative val="0"/>
            <c:bubble3D val="0"/>
            <c:spPr>
              <a:solidFill>
                <a:srgbClr val="FF0000"/>
              </a:solidFill>
              <a:ln>
                <a:noFill/>
              </a:ln>
              <a:effectLst/>
            </c:spPr>
            <c:extLst>
              <c:ext xmlns:c16="http://schemas.microsoft.com/office/drawing/2014/chart" uri="{C3380CC4-5D6E-409C-BE32-E72D297353CC}">
                <c16:uniqueId val="{00000002-FA4C-4989-AE41-BA652D95C0C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c:v>
                </c:pt>
                <c:pt idx="2">
                  <c:v>Other family/relatives</c:v>
                </c:pt>
                <c:pt idx="3">
                  <c:v>Children 15 years and above</c:v>
                </c:pt>
                <c:pt idx="4">
                  <c:v>Children 7-14 year</c:v>
                </c:pt>
                <c:pt idx="5">
                  <c:v>Alone</c:v>
                </c:pt>
                <c:pt idx="6">
                  <c:v>Other people</c:v>
                </c:pt>
                <c:pt idx="7">
                  <c:v>Children 0-6 years</c:v>
                </c:pt>
              </c:strCache>
            </c:strRef>
          </c:cat>
          <c:val>
            <c:numRef>
              <c:f>Sheet1!$B$2:$B$9</c:f>
              <c:numCache>
                <c:formatCode>0%</c:formatCode>
                <c:ptCount val="8"/>
                <c:pt idx="0">
                  <c:v>0.67645</c:v>
                </c:pt>
                <c:pt idx="1">
                  <c:v>0.21074999999999999</c:v>
                </c:pt>
                <c:pt idx="2">
                  <c:v>0.14887</c:v>
                </c:pt>
                <c:pt idx="3">
                  <c:v>9.4770000000000007E-2</c:v>
                </c:pt>
                <c:pt idx="4">
                  <c:v>7.3200000000000001E-2</c:v>
                </c:pt>
                <c:pt idx="5">
                  <c:v>5.5160000000000001E-2</c:v>
                </c:pt>
                <c:pt idx="6">
                  <c:v>3.8539999999999998E-2</c:v>
                </c:pt>
                <c:pt idx="7">
                  <c:v>3.465E-2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9174-4F96-9F99-69FC514737D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1.4499999999999999E-2</c:v>
                </c:pt>
                <c:pt idx="1">
                  <c:v>0.15240000000000001</c:v>
                </c:pt>
                <c:pt idx="2">
                  <c:v>0.39392000000000005</c:v>
                </c:pt>
                <c:pt idx="3">
                  <c:v>0.11420999999999999</c:v>
                </c:pt>
                <c:pt idx="4">
                  <c:v>0.12906999999999999</c:v>
                </c:pt>
                <c:pt idx="5">
                  <c:v>0.2</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0.24681999999999998</c:v>
                </c:pt>
                <c:pt idx="1">
                  <c:v>0.10006999999999999</c:v>
                </c:pt>
                <c:pt idx="2">
                  <c:v>0.62517999999999996</c:v>
                </c:pt>
                <c:pt idx="3">
                  <c:v>0.03</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2-4BC6-4F19-B87C-5AA3FBC47151}"/>
              </c:ext>
            </c:extLst>
          </c:dPt>
          <c:dPt>
            <c:idx val="3"/>
            <c:invertIfNegative val="0"/>
            <c:bubble3D val="0"/>
            <c:spPr>
              <a:solidFill>
                <a:srgbClr val="FF0000"/>
              </a:solidFill>
              <a:ln>
                <a:noFill/>
              </a:ln>
              <a:effectLst/>
            </c:spPr>
            <c:extLst>
              <c:ext xmlns:c16="http://schemas.microsoft.com/office/drawing/2014/chart" uri="{C3380CC4-5D6E-409C-BE32-E72D297353CC}">
                <c16:uniqueId val="{00000001-4BC6-4F19-B87C-5AA3FBC4715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0.11916548797736899</c:v>
                </c:pt>
                <c:pt idx="1">
                  <c:v>0.43458274398868496</c:v>
                </c:pt>
                <c:pt idx="2">
                  <c:v>0.20226308345120197</c:v>
                </c:pt>
                <c:pt idx="3">
                  <c:v>0.243988684582744</c:v>
                </c:pt>
              </c:numCache>
            </c:numRef>
          </c:val>
          <c:extLst>
            <c:ext xmlns:c16="http://schemas.microsoft.com/office/drawing/2014/chart" uri="{C3380CC4-5D6E-409C-BE32-E72D297353CC}">
              <c16:uniqueId val="{00000000-4BC6-4F19-B87C-5AA3FBC47151}"/>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4DD-419E-B0D6-E0E03CA22EC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4DD-419E-B0D6-E0E03CA22EC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F4DD-419E-B0D6-E0E03CA22EC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F4DD-419E-B0D6-E0E03CA22EC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F4DD-419E-B0D6-E0E03CA22EC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F4DD-419E-B0D6-E0E03CA22EC8}"/>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F4DD-419E-B0D6-E0E03CA22EC8}"/>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7.7530000000000002E-2</c:v>
                </c:pt>
                <c:pt idx="1">
                  <c:v>0.10364000000000001</c:v>
                </c:pt>
                <c:pt idx="2">
                  <c:v>0.17484000000000002</c:v>
                </c:pt>
                <c:pt idx="3">
                  <c:v>0.16455999999999998</c:v>
                </c:pt>
                <c:pt idx="4">
                  <c:v>0.17524000000000001</c:v>
                </c:pt>
                <c:pt idx="5">
                  <c:v>9.9680000000000005E-2</c:v>
                </c:pt>
                <c:pt idx="6">
                  <c:v>0.20451</c:v>
                </c:pt>
              </c:numCache>
            </c:numRef>
          </c:val>
          <c:extLst>
            <c:ext xmlns:c16="http://schemas.microsoft.com/office/drawing/2014/chart" uri="{C3380CC4-5D6E-409C-BE32-E72D297353CC}">
              <c16:uniqueId val="{0000000E-F4DD-419E-B0D6-E0E03CA22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People who like adventure</c:v>
                </c:pt>
                <c:pt idx="1">
                  <c:v>People who wants a life changing experience</c:v>
                </c:pt>
                <c:pt idx="2">
                  <c:v>People who want to make a different choice</c:v>
                </c:pt>
                <c:pt idx="3">
                  <c:v>People that like to do things the unconventional way</c:v>
                </c:pt>
                <c:pt idx="4">
                  <c:v>People who like to explore and have new experiences</c:v>
                </c:pt>
                <c:pt idx="5">
                  <c:v>People who are interested to learn more</c:v>
                </c:pt>
              </c:strCache>
            </c:strRef>
          </c:cat>
          <c:val>
            <c:numRef>
              <c:f>Sheet1!$B$2:$B$7</c:f>
              <c:numCache>
                <c:formatCode>General</c:formatCode>
                <c:ptCount val="6"/>
                <c:pt idx="0">
                  <c:v>304</c:v>
                </c:pt>
                <c:pt idx="1">
                  <c:v>255</c:v>
                </c:pt>
                <c:pt idx="2" formatCode="0">
                  <c:v>197</c:v>
                </c:pt>
                <c:pt idx="3" formatCode="0">
                  <c:v>187</c:v>
                </c:pt>
                <c:pt idx="4" formatCode="0">
                  <c:v>165</c:v>
                </c:pt>
                <c:pt idx="5" formatCode="0">
                  <c:v>147</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General"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Allows me to immerse myself in the local life</c:v>
                </c:pt>
                <c:pt idx="1">
                  <c:v>Enriches my view on the world</c:v>
                </c:pt>
                <c:pt idx="2">
                  <c:v>Allows me to broaden my horizon</c:v>
                </c:pt>
                <c:pt idx="3">
                  <c:v>Gives me rich experiences</c:v>
                </c:pt>
                <c:pt idx="4">
                  <c:v>Allows me to broaden my knowledge</c:v>
                </c:pt>
                <c:pt idx="5">
                  <c:v>Allows me to discover new and interesting places</c:v>
                </c:pt>
                <c:pt idx="6">
                  <c:v>Gives me new inspiration</c:v>
                </c:pt>
              </c:strCache>
            </c:strRef>
          </c:cat>
          <c:val>
            <c:numRef>
              <c:f>Sheet1!$B$2:$B$8</c:f>
              <c:numCache>
                <c:formatCode>General</c:formatCode>
                <c:ptCount val="7"/>
                <c:pt idx="0" formatCode="0">
                  <c:v>259.57564286154354</c:v>
                </c:pt>
                <c:pt idx="1">
                  <c:v>169</c:v>
                </c:pt>
                <c:pt idx="2">
                  <c:v>162</c:v>
                </c:pt>
                <c:pt idx="3">
                  <c:v>161</c:v>
                </c:pt>
                <c:pt idx="4">
                  <c:v>152</c:v>
                </c:pt>
                <c:pt idx="5">
                  <c:v>144</c:v>
                </c:pt>
                <c:pt idx="6">
                  <c:v>142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D105-44EA-A01F-4E1733539AEA}"/>
              </c:ext>
            </c:extLst>
          </c:dPt>
          <c:dPt>
            <c:idx val="1"/>
            <c:invertIfNegative val="0"/>
            <c:bubble3D val="0"/>
            <c:spPr>
              <a:solidFill>
                <a:srgbClr val="92D050"/>
              </a:solidFill>
              <a:ln>
                <a:noFill/>
              </a:ln>
              <a:effectLst/>
            </c:spPr>
            <c:extLst>
              <c:ext xmlns:c16="http://schemas.microsoft.com/office/drawing/2014/chart" uri="{C3380CC4-5D6E-409C-BE32-E72D297353CC}">
                <c16:uniqueId val="{00000003-D105-44EA-A01F-4E1733539AEA}"/>
              </c:ext>
            </c:extLst>
          </c:dPt>
          <c:dPt>
            <c:idx val="2"/>
            <c:invertIfNegative val="0"/>
            <c:bubble3D val="0"/>
            <c:spPr>
              <a:solidFill>
                <a:srgbClr val="92D050"/>
              </a:solidFill>
              <a:ln>
                <a:noFill/>
              </a:ln>
              <a:effectLst/>
            </c:spPr>
            <c:extLst>
              <c:ext xmlns:c16="http://schemas.microsoft.com/office/drawing/2014/chart" uri="{C3380CC4-5D6E-409C-BE32-E72D297353CC}">
                <c16:uniqueId val="{00000005-D105-44EA-A01F-4E1733539AEA}"/>
              </c:ext>
            </c:extLst>
          </c:dPt>
          <c:dPt>
            <c:idx val="4"/>
            <c:invertIfNegative val="0"/>
            <c:bubble3D val="0"/>
            <c:spPr>
              <a:solidFill>
                <a:srgbClr val="FF0000"/>
              </a:solidFill>
              <a:ln>
                <a:noFill/>
              </a:ln>
              <a:effectLst/>
            </c:spPr>
            <c:extLst>
              <c:ext xmlns:c16="http://schemas.microsoft.com/office/drawing/2014/chart" uri="{C3380CC4-5D6E-409C-BE32-E72D297353CC}">
                <c16:uniqueId val="{00000007-D105-44EA-A01F-4E1733539AEA}"/>
              </c:ext>
            </c:extLst>
          </c:dPt>
          <c:dPt>
            <c:idx val="5"/>
            <c:invertIfNegative val="0"/>
            <c:bubble3D val="0"/>
            <c:spPr>
              <a:solidFill>
                <a:srgbClr val="FF0000"/>
              </a:solidFill>
              <a:ln>
                <a:noFill/>
              </a:ln>
              <a:effectLst/>
            </c:spPr>
            <c:extLst>
              <c:ext xmlns:c16="http://schemas.microsoft.com/office/drawing/2014/chart" uri="{C3380CC4-5D6E-409C-BE32-E72D297353CC}">
                <c16:uniqueId val="{00000009-D105-44EA-A01F-4E1733539AEA}"/>
              </c:ext>
            </c:extLst>
          </c:dPt>
          <c:dPt>
            <c:idx val="6"/>
            <c:invertIfNegative val="0"/>
            <c:bubble3D val="0"/>
            <c:spPr>
              <a:solidFill>
                <a:srgbClr val="FF0000"/>
              </a:solidFill>
              <a:ln>
                <a:noFill/>
              </a:ln>
              <a:effectLst/>
            </c:spPr>
            <c:extLst>
              <c:ext xmlns:c16="http://schemas.microsoft.com/office/drawing/2014/chart" uri="{C3380CC4-5D6E-409C-BE32-E72D297353CC}">
                <c16:uniqueId val="{0000000B-D105-44EA-A01F-4E1733539AEA}"/>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0.11186</c:v>
                </c:pt>
                <c:pt idx="1">
                  <c:v>0.16599</c:v>
                </c:pt>
                <c:pt idx="2">
                  <c:v>0.29905000000000004</c:v>
                </c:pt>
                <c:pt idx="3">
                  <c:v>0.17004999999999998</c:v>
                </c:pt>
                <c:pt idx="4">
                  <c:v>0.10554999999999999</c:v>
                </c:pt>
                <c:pt idx="5">
                  <c:v>5.0069999999999996E-2</c:v>
                </c:pt>
                <c:pt idx="6">
                  <c:v>9.7430000000000003E-2</c:v>
                </c:pt>
              </c:numCache>
            </c:numRef>
          </c:val>
          <c:extLst>
            <c:ext xmlns:c16="http://schemas.microsoft.com/office/drawing/2014/chart" uri="{C3380CC4-5D6E-409C-BE32-E72D297353CC}">
              <c16:uniqueId val="{0000000C-D105-44EA-A01F-4E1733539AEA}"/>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Adventurous</c:v>
                </c:pt>
                <c:pt idx="1">
                  <c:v>Daring</c:v>
                </c:pt>
                <c:pt idx="2">
                  <c:v>Unique</c:v>
                </c:pt>
                <c:pt idx="3">
                  <c:v>Explorative</c:v>
                </c:pt>
                <c:pt idx="4">
                  <c:v>Authentic</c:v>
                </c:pt>
                <c:pt idx="5">
                  <c:v>Active</c:v>
                </c:pt>
              </c:strCache>
            </c:strRef>
          </c:cat>
          <c:val>
            <c:numRef>
              <c:f>Sheet1!$B$2:$B$7</c:f>
              <c:numCache>
                <c:formatCode>General</c:formatCode>
                <c:ptCount val="6"/>
                <c:pt idx="0">
                  <c:v>309</c:v>
                </c:pt>
                <c:pt idx="1">
                  <c:v>296</c:v>
                </c:pt>
                <c:pt idx="2">
                  <c:v>207</c:v>
                </c:pt>
                <c:pt idx="3" formatCode="0">
                  <c:v>183</c:v>
                </c:pt>
                <c:pt idx="4" formatCode="0">
                  <c:v>161</c:v>
                </c:pt>
                <c:pt idx="5" formatCode="0">
                  <c:v>144</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General"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Is not ruined by tourism</c:v>
                </c:pt>
                <c:pt idx="1">
                  <c:v>Has unspoiled nature</c:v>
                </c:pt>
                <c:pt idx="2">
                  <c:v>Allows me to live close to nature</c:v>
                </c:pt>
                <c:pt idx="3">
                  <c:v>Has beautiful nature</c:v>
                </c:pt>
                <c:pt idx="4">
                  <c:v>Has good opportunities to meet local people</c:v>
                </c:pt>
                <c:pt idx="5">
                  <c:v>Has quiet environments</c:v>
                </c:pt>
                <c:pt idx="6">
                  <c:v>Has interesting sights</c:v>
                </c:pt>
                <c:pt idx="7">
                  <c:v>Has rich cultural heritage</c:v>
                </c:pt>
              </c:strCache>
            </c:strRef>
          </c:cat>
          <c:val>
            <c:numRef>
              <c:f>Sheet1!$B$2:$B$9</c:f>
              <c:numCache>
                <c:formatCode>0</c:formatCode>
                <c:ptCount val="8"/>
                <c:pt idx="0" formatCode="General">
                  <c:v>206</c:v>
                </c:pt>
                <c:pt idx="1">
                  <c:v>201</c:v>
                </c:pt>
                <c:pt idx="2" formatCode="General">
                  <c:v>196</c:v>
                </c:pt>
                <c:pt idx="3">
                  <c:v>165</c:v>
                </c:pt>
                <c:pt idx="4">
                  <c:v>155</c:v>
                </c:pt>
                <c:pt idx="5" formatCode="General">
                  <c:v>126</c:v>
                </c:pt>
                <c:pt idx="6" formatCode="General">
                  <c:v>126</c:v>
                </c:pt>
                <c:pt idx="7" formatCode="General">
                  <c:v>123</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dLbl>
              <c:idx val="4"/>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8B9A-4E2F-8921-BD931107BC60}"/>
                </c:ext>
              </c:extLst>
            </c:dLbl>
            <c:dLbl>
              <c:idx val="1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8B9A-4E2F-8921-BD931107BC6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5.5380000000000006E-2</c:v>
                </c:pt>
                <c:pt idx="1">
                  <c:v>7.6340000000000005E-2</c:v>
                </c:pt>
                <c:pt idx="2">
                  <c:v>8.0299999999999996E-2</c:v>
                </c:pt>
                <c:pt idx="3">
                  <c:v>8.8209999999999997E-2</c:v>
                </c:pt>
                <c:pt idx="4">
                  <c:v>8.0299999999999996E-2</c:v>
                </c:pt>
                <c:pt idx="5">
                  <c:v>8.900000000000001E-2</c:v>
                </c:pt>
                <c:pt idx="6">
                  <c:v>0.11867000000000001</c:v>
                </c:pt>
                <c:pt idx="7">
                  <c:v>0.125</c:v>
                </c:pt>
                <c:pt idx="8">
                  <c:v>0.10601000000000001</c:v>
                </c:pt>
                <c:pt idx="9">
                  <c:v>7.9909999999999995E-2</c:v>
                </c:pt>
                <c:pt idx="10">
                  <c:v>5.142E-2</c:v>
                </c:pt>
                <c:pt idx="11">
                  <c:v>4.9450000000000001E-2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8A43-4727-B948-C4753220930E}"/>
              </c:ext>
            </c:extLst>
          </c:dPt>
          <c:dPt>
            <c:idx val="1"/>
            <c:invertIfNegative val="0"/>
            <c:bubble3D val="0"/>
            <c:spPr>
              <a:solidFill>
                <a:srgbClr val="FF0000"/>
              </a:solidFill>
              <a:ln>
                <a:noFill/>
              </a:ln>
              <a:effectLst/>
            </c:spPr>
            <c:extLst>
              <c:ext xmlns:c16="http://schemas.microsoft.com/office/drawing/2014/chart" uri="{C3380CC4-5D6E-409C-BE32-E72D297353CC}">
                <c16:uniqueId val="{00000002-8A43-4727-B948-C4753220930E}"/>
              </c:ext>
            </c:extLst>
          </c:dPt>
          <c:dPt>
            <c:idx val="2"/>
            <c:invertIfNegative val="0"/>
            <c:bubble3D val="0"/>
            <c:spPr>
              <a:solidFill>
                <a:srgbClr val="FF0000"/>
              </a:solidFill>
              <a:ln>
                <a:noFill/>
              </a:ln>
              <a:effectLst/>
            </c:spPr>
            <c:extLst>
              <c:ext xmlns:c16="http://schemas.microsoft.com/office/drawing/2014/chart" uri="{C3380CC4-5D6E-409C-BE32-E72D297353CC}">
                <c16:uniqueId val="{00000003-8A43-4727-B948-C4753220930E}"/>
              </c:ext>
            </c:extLst>
          </c:dPt>
          <c:dPt>
            <c:idx val="4"/>
            <c:invertIfNegative val="0"/>
            <c:bubble3D val="0"/>
            <c:spPr>
              <a:solidFill>
                <a:srgbClr val="92D050"/>
              </a:solidFill>
              <a:ln>
                <a:noFill/>
              </a:ln>
              <a:effectLst/>
            </c:spPr>
            <c:extLst>
              <c:ext xmlns:c16="http://schemas.microsoft.com/office/drawing/2014/chart" uri="{C3380CC4-5D6E-409C-BE32-E72D297353CC}">
                <c16:uniqueId val="{00000000-8A43-4727-B948-C4753220930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0.12144000000000001</c:v>
                </c:pt>
                <c:pt idx="1">
                  <c:v>0.12896000000000002</c:v>
                </c:pt>
                <c:pt idx="2">
                  <c:v>0.16495000000000001</c:v>
                </c:pt>
                <c:pt idx="3">
                  <c:v>0.27017000000000002</c:v>
                </c:pt>
                <c:pt idx="4">
                  <c:v>0.31447999999999998</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9EFD-4789-B83B-A2B02F5FBA5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 </c:v>
                </c:pt>
                <c:pt idx="2">
                  <c:v>Bus </c:v>
                </c:pt>
                <c:pt idx="3">
                  <c:v>Ferry / boat / cruise</c:v>
                </c:pt>
                <c:pt idx="4">
                  <c:v>Train </c:v>
                </c:pt>
                <c:pt idx="5">
                  <c:v>Scheduled plane</c:v>
                </c:pt>
                <c:pt idx="6">
                  <c:v>Camper van</c:v>
                </c:pt>
                <c:pt idx="7">
                  <c:v>Car w/ caravan</c:v>
                </c:pt>
                <c:pt idx="8">
                  <c:v>Charter plane </c:v>
                </c:pt>
                <c:pt idx="9">
                  <c:v>Motorbike</c:v>
                </c:pt>
              </c:strCache>
            </c:strRef>
          </c:cat>
          <c:val>
            <c:numRef>
              <c:f>Sheet1!$B$2:$B$11</c:f>
              <c:numCache>
                <c:formatCode>0%</c:formatCode>
                <c:ptCount val="10"/>
                <c:pt idx="0">
                  <c:v>0.70569999999999988</c:v>
                </c:pt>
                <c:pt idx="1">
                  <c:v>0.26266</c:v>
                </c:pt>
                <c:pt idx="2">
                  <c:v>0.10997</c:v>
                </c:pt>
                <c:pt idx="3">
                  <c:v>7.911E-2</c:v>
                </c:pt>
                <c:pt idx="4">
                  <c:v>6.448000000000001E-2</c:v>
                </c:pt>
                <c:pt idx="5">
                  <c:v>4.4699999999999997E-2</c:v>
                </c:pt>
                <c:pt idx="6">
                  <c:v>2.2550000000000001E-2</c:v>
                </c:pt>
                <c:pt idx="7">
                  <c:v>1.661E-2</c:v>
                </c:pt>
                <c:pt idx="8">
                  <c:v>1.2659999999999999E-2</c:v>
                </c:pt>
                <c:pt idx="9">
                  <c:v>9.4900000000000002E-3</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555A-4648-BEDC-4C226363BAAC}"/>
              </c:ext>
            </c:extLst>
          </c:dPt>
          <c:dPt>
            <c:idx val="3"/>
            <c:invertIfNegative val="0"/>
            <c:bubble3D val="0"/>
            <c:spPr>
              <a:solidFill>
                <a:srgbClr val="92D050"/>
              </a:solidFill>
              <a:ln>
                <a:noFill/>
              </a:ln>
              <a:effectLst/>
            </c:spPr>
            <c:extLst>
              <c:ext xmlns:c16="http://schemas.microsoft.com/office/drawing/2014/chart" uri="{C3380CC4-5D6E-409C-BE32-E72D297353CC}">
                <c16:uniqueId val="{00000001-555A-4648-BEDC-4C226363BAAC}"/>
              </c:ext>
            </c:extLst>
          </c:dPt>
          <c:dPt>
            <c:idx val="7"/>
            <c:invertIfNegative val="0"/>
            <c:bubble3D val="0"/>
            <c:spPr>
              <a:solidFill>
                <a:srgbClr val="92D050"/>
              </a:solidFill>
              <a:ln>
                <a:noFill/>
              </a:ln>
              <a:effectLst/>
            </c:spPr>
            <c:extLst>
              <c:ext xmlns:c16="http://schemas.microsoft.com/office/drawing/2014/chart" uri="{C3380CC4-5D6E-409C-BE32-E72D297353CC}">
                <c16:uniqueId val="{00000002-555A-4648-BEDC-4C226363BAA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Guest house / Bed &amp; Breakfast</c:v>
                </c:pt>
                <c:pt idx="4">
                  <c:v>Rented cabin / holiday home / flat</c:v>
                </c:pt>
                <c:pt idx="5">
                  <c:v>Stayed with friends / acquaintances</c:v>
                </c:pt>
                <c:pt idx="6">
                  <c:v>In a private person's home through AirBnb or other types of sharing services</c:v>
                </c:pt>
                <c:pt idx="7">
                  <c:v>Tent</c:v>
                </c:pt>
                <c:pt idx="8">
                  <c:v>Stayed with family</c:v>
                </c:pt>
                <c:pt idx="9">
                  <c:v>Caravan / camper van</c:v>
                </c:pt>
                <c:pt idx="10">
                  <c:v>Camping cabin</c:v>
                </c:pt>
                <c:pt idx="11">
                  <c:v>Borrowed cabin / holiday home / flat</c:v>
                </c:pt>
                <c:pt idx="12">
                  <c:v>Owned cabin / holiday home / flat</c:v>
                </c:pt>
              </c:strCache>
            </c:strRef>
          </c:cat>
          <c:val>
            <c:numRef>
              <c:f>Sheet1!$B$2:$B$14</c:f>
              <c:numCache>
                <c:formatCode>0%</c:formatCode>
                <c:ptCount val="13"/>
                <c:pt idx="0">
                  <c:v>0.42048999999999997</c:v>
                </c:pt>
                <c:pt idx="1">
                  <c:v>0.19620000000000001</c:v>
                </c:pt>
                <c:pt idx="2">
                  <c:v>0.17919000000000002</c:v>
                </c:pt>
                <c:pt idx="3">
                  <c:v>0.13133</c:v>
                </c:pt>
                <c:pt idx="4">
                  <c:v>0.12896000000000002</c:v>
                </c:pt>
                <c:pt idx="5">
                  <c:v>6.8040000000000003E-2</c:v>
                </c:pt>
                <c:pt idx="6">
                  <c:v>5.5380000000000006E-2</c:v>
                </c:pt>
                <c:pt idx="7">
                  <c:v>4.9450000000000001E-2</c:v>
                </c:pt>
                <c:pt idx="8">
                  <c:v>4.1529999999999997E-2</c:v>
                </c:pt>
                <c:pt idx="9">
                  <c:v>3.916E-2</c:v>
                </c:pt>
                <c:pt idx="10">
                  <c:v>2.5319999999999999E-2</c:v>
                </c:pt>
                <c:pt idx="11">
                  <c:v>2.215E-2</c:v>
                </c:pt>
                <c:pt idx="12">
                  <c:v>1.78E-2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40C9-43C7-A3FE-76006C0196F2}"/>
              </c:ext>
            </c:extLst>
          </c:dPt>
          <c:dPt>
            <c:idx val="1"/>
            <c:invertIfNegative val="0"/>
            <c:bubble3D val="0"/>
            <c:spPr>
              <a:solidFill>
                <a:srgbClr val="92D050"/>
              </a:solidFill>
              <a:ln>
                <a:noFill/>
              </a:ln>
              <a:effectLst/>
            </c:spPr>
            <c:extLst>
              <c:ext xmlns:c16="http://schemas.microsoft.com/office/drawing/2014/chart" uri="{C3380CC4-5D6E-409C-BE32-E72D297353CC}">
                <c16:uniqueId val="{00000001-40C9-43C7-A3FE-76006C0196F2}"/>
              </c:ext>
            </c:extLst>
          </c:dPt>
          <c:dPt>
            <c:idx val="6"/>
            <c:invertIfNegative val="0"/>
            <c:bubble3D val="0"/>
            <c:spPr>
              <a:solidFill>
                <a:srgbClr val="92D050"/>
              </a:solidFill>
              <a:ln>
                <a:noFill/>
              </a:ln>
              <a:effectLst/>
            </c:spPr>
            <c:extLst>
              <c:ext xmlns:c16="http://schemas.microsoft.com/office/drawing/2014/chart" uri="{C3380CC4-5D6E-409C-BE32-E72D297353CC}">
                <c16:uniqueId val="{00000002-40C9-43C7-A3FE-76006C0196F2}"/>
              </c:ext>
            </c:extLst>
          </c:dPt>
          <c:dPt>
            <c:idx val="7"/>
            <c:invertIfNegative val="0"/>
            <c:bubble3D val="0"/>
            <c:spPr>
              <a:solidFill>
                <a:srgbClr val="92D050"/>
              </a:solidFill>
              <a:ln>
                <a:noFill/>
              </a:ln>
              <a:effectLst/>
            </c:spPr>
            <c:extLst>
              <c:ext xmlns:c16="http://schemas.microsoft.com/office/drawing/2014/chart" uri="{C3380CC4-5D6E-409C-BE32-E72D297353CC}">
                <c16:uniqueId val="{00000003-40C9-43C7-A3FE-76006C0196F2}"/>
              </c:ext>
            </c:extLst>
          </c:dPt>
          <c:dPt>
            <c:idx val="8"/>
            <c:invertIfNegative val="0"/>
            <c:bubble3D val="0"/>
            <c:spPr>
              <a:solidFill>
                <a:srgbClr val="92D050"/>
              </a:solidFill>
              <a:ln>
                <a:noFill/>
              </a:ln>
              <a:effectLst/>
            </c:spPr>
            <c:extLst>
              <c:ext xmlns:c16="http://schemas.microsoft.com/office/drawing/2014/chart" uri="{C3380CC4-5D6E-409C-BE32-E72D297353CC}">
                <c16:uniqueId val="{00000004-68B9-42D0-AA17-7C2C897E5F05}"/>
              </c:ext>
            </c:extLst>
          </c:dPt>
          <c:dPt>
            <c:idx val="9"/>
            <c:invertIfNegative val="0"/>
            <c:bubble3D val="0"/>
            <c:spPr>
              <a:solidFill>
                <a:srgbClr val="92D050"/>
              </a:solidFill>
              <a:ln>
                <a:noFill/>
              </a:ln>
              <a:effectLst/>
            </c:spPr>
            <c:extLst>
              <c:ext xmlns:c16="http://schemas.microsoft.com/office/drawing/2014/chart" uri="{C3380CC4-5D6E-409C-BE32-E72D297353CC}">
                <c16:uniqueId val="{00000005-68B9-42D0-AA17-7C2C897E5F05}"/>
              </c:ext>
            </c:extLst>
          </c:dPt>
          <c:dPt>
            <c:idx val="10"/>
            <c:invertIfNegative val="0"/>
            <c:bubble3D val="0"/>
            <c:spPr>
              <a:solidFill>
                <a:srgbClr val="92D050"/>
              </a:solidFill>
              <a:ln>
                <a:noFill/>
              </a:ln>
              <a:effectLst/>
            </c:spPr>
            <c:extLst>
              <c:ext xmlns:c16="http://schemas.microsoft.com/office/drawing/2014/chart" uri="{C3380CC4-5D6E-409C-BE32-E72D297353CC}">
                <c16:uniqueId val="{00000004-40C9-43C7-A3FE-76006C0196F2}"/>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C-68B9-42D0-AA17-7C2C897E5F0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9-68B9-42D0-AA17-7C2C897E5F05}"/>
              </c:ext>
            </c:extLst>
          </c:dPt>
          <c:dPt>
            <c:idx val="14"/>
            <c:invertIfNegative val="0"/>
            <c:bubble3D val="0"/>
            <c:spPr>
              <a:solidFill>
                <a:srgbClr val="92D050"/>
              </a:solidFill>
              <a:ln>
                <a:noFill/>
              </a:ln>
              <a:effectLst/>
            </c:spPr>
            <c:extLst>
              <c:ext xmlns:c16="http://schemas.microsoft.com/office/drawing/2014/chart" uri="{C3380CC4-5D6E-409C-BE32-E72D297353CC}">
                <c16:uniqueId val="{00000005-40C9-43C7-A3FE-76006C0196F2}"/>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7-68B9-42D0-AA17-7C2C897E5F0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8-68B9-42D0-AA17-7C2C897E5F05}"/>
              </c:ext>
            </c:extLst>
          </c:dPt>
          <c:dPt>
            <c:idx val="17"/>
            <c:invertIfNegative val="0"/>
            <c:bubble3D val="0"/>
            <c:spPr>
              <a:solidFill>
                <a:srgbClr val="92D050"/>
              </a:solidFill>
              <a:ln>
                <a:noFill/>
              </a:ln>
              <a:effectLst/>
            </c:spPr>
            <c:extLst>
              <c:ext xmlns:c16="http://schemas.microsoft.com/office/drawing/2014/chart" uri="{C3380CC4-5D6E-409C-BE32-E72D297353CC}">
                <c16:uniqueId val="{0000000B-68B9-42D0-AA17-7C2C897E5F05}"/>
              </c:ext>
            </c:extLst>
          </c:dPt>
          <c:dPt>
            <c:idx val="19"/>
            <c:invertIfNegative val="0"/>
            <c:bubble3D val="0"/>
            <c:spPr>
              <a:solidFill>
                <a:srgbClr val="92D050"/>
              </a:solidFill>
              <a:ln>
                <a:noFill/>
              </a:ln>
              <a:effectLst/>
            </c:spPr>
            <c:extLst>
              <c:ext xmlns:c16="http://schemas.microsoft.com/office/drawing/2014/chart" uri="{C3380CC4-5D6E-409C-BE32-E72D297353CC}">
                <c16:uniqueId val="{0000000A-68B9-42D0-AA17-7C2C897E5F05}"/>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06-68B9-42D0-AA17-7C2C897E5F0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00-68B9-42D0-AA17-7C2C897E5F0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01-68B9-42D0-AA17-7C2C897E5F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02-68B9-42D0-AA17-7C2C897E5F05}"/>
              </c:ext>
            </c:extLst>
          </c:dPt>
          <c:dPt>
            <c:idx val="26"/>
            <c:invertIfNegative val="0"/>
            <c:bubble3D val="0"/>
            <c:spPr>
              <a:solidFill>
                <a:srgbClr val="92D050"/>
              </a:solidFill>
              <a:ln>
                <a:noFill/>
              </a:ln>
              <a:effectLst/>
            </c:spPr>
            <c:extLst>
              <c:ext xmlns:c16="http://schemas.microsoft.com/office/drawing/2014/chart" uri="{C3380CC4-5D6E-409C-BE32-E72D297353CC}">
                <c16:uniqueId val="{00000003-68B9-42D0-AA17-7C2C897E5F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Observe beauty of nature</c:v>
                </c:pt>
                <c:pt idx="1">
                  <c:v>Discover local culture and lifestyle</c:v>
                </c:pt>
                <c:pt idx="2">
                  <c:v>Taste local food and drink</c:v>
                </c:pt>
                <c:pt idx="3">
                  <c:v>Visit historical buildings/sites</c:v>
                </c:pt>
                <c:pt idx="4">
                  <c:v>Visit cities</c:v>
                </c:pt>
                <c:pt idx="5">
                  <c:v>Relaxation</c:v>
                </c:pt>
                <c:pt idx="6">
                  <c:v>Experience mountains, the wilderness or the wildlife</c:v>
                </c:pt>
                <c:pt idx="7">
                  <c:v>Discover local history and legends</c:v>
                </c:pt>
                <c:pt idx="8">
                  <c:v>Observe natural phenomenon (i.e. volcanoes, northern lights, midnight sun, breaking waves, sand dune)</c:v>
                </c:pt>
                <c:pt idx="9">
                  <c:v>Visit the countryside</c:v>
                </c:pt>
                <c:pt idx="10">
                  <c:v>Hiking (less than two hours)</c:v>
                </c:pt>
                <c:pt idx="11">
                  <c:v>Visit restaurants</c:v>
                </c:pt>
                <c:pt idx="12">
                  <c:v>Visit museums</c:v>
                </c:pt>
                <c:pt idx="13">
                  <c:v>Attend sightseeing tours</c:v>
                </c:pt>
                <c:pt idx="14">
                  <c:v>Experience local architecture</c:v>
                </c:pt>
                <c:pt idx="15">
                  <c:v>Visit parks and gardens</c:v>
                </c:pt>
                <c:pt idx="16">
                  <c:v>Sunbathing and swimming</c:v>
                </c:pt>
                <c:pt idx="17">
                  <c:v>Hiking (more than two hours)</c:v>
                </c:pt>
                <c:pt idx="18">
                  <c:v>Shopping</c:v>
                </c:pt>
                <c:pt idx="19">
                  <c:v>Experience national festivals and traditional celebrations</c:v>
                </c:pt>
                <c:pt idx="20">
                  <c:v>Experience city nightlife</c:v>
                </c:pt>
                <c:pt idx="21">
                  <c:v>Visit art exhibitions</c:v>
                </c:pt>
                <c:pt idx="22">
                  <c:v>Get pampered</c:v>
                </c:pt>
                <c:pt idx="23">
                  <c:v>Attend concerts/festivals</c:v>
                </c:pt>
                <c:pt idx="24">
                  <c:v>Visit spa resorts</c:v>
                </c:pt>
                <c:pt idx="25">
                  <c:v>Visit amusement parks</c:v>
                </c:pt>
                <c:pt idx="26">
                  <c:v>Fresh or salt water fishing</c:v>
                </c:pt>
                <c:pt idx="27">
                  <c:v>Do winter activities (Alpine skiing/snowboarding, cross country skiing, dog-sleigh, snowmobile etc)</c:v>
                </c:pt>
              </c:strCache>
            </c:strRef>
          </c:cat>
          <c:val>
            <c:numRef>
              <c:f>Sheet1!$B$2:$B$29</c:f>
              <c:numCache>
                <c:formatCode>0%</c:formatCode>
                <c:ptCount val="28"/>
                <c:pt idx="0">
                  <c:v>0.66653000000000007</c:v>
                </c:pt>
                <c:pt idx="1">
                  <c:v>0.56764000000000003</c:v>
                </c:pt>
                <c:pt idx="2">
                  <c:v>0.53441000000000005</c:v>
                </c:pt>
                <c:pt idx="3">
                  <c:v>0.52017000000000002</c:v>
                </c:pt>
                <c:pt idx="4">
                  <c:v>0.49485999999999997</c:v>
                </c:pt>
                <c:pt idx="5">
                  <c:v>0.48021999999999998</c:v>
                </c:pt>
                <c:pt idx="6">
                  <c:v>0.37380999999999998</c:v>
                </c:pt>
                <c:pt idx="7">
                  <c:v>0.35957</c:v>
                </c:pt>
                <c:pt idx="8">
                  <c:v>0.35957</c:v>
                </c:pt>
                <c:pt idx="9">
                  <c:v>0.35719999999999996</c:v>
                </c:pt>
                <c:pt idx="10">
                  <c:v>0.33543999999999996</c:v>
                </c:pt>
                <c:pt idx="11">
                  <c:v>0.33069999999999999</c:v>
                </c:pt>
                <c:pt idx="12">
                  <c:v>0.28401999999999999</c:v>
                </c:pt>
                <c:pt idx="13">
                  <c:v>0.28125</c:v>
                </c:pt>
                <c:pt idx="14">
                  <c:v>0.27728999999999998</c:v>
                </c:pt>
                <c:pt idx="15">
                  <c:v>0.26305000000000001</c:v>
                </c:pt>
                <c:pt idx="16">
                  <c:v>0.25396000000000002</c:v>
                </c:pt>
                <c:pt idx="17">
                  <c:v>0.24209</c:v>
                </c:pt>
                <c:pt idx="18">
                  <c:v>0.23616000000000001</c:v>
                </c:pt>
                <c:pt idx="19">
                  <c:v>0.22191</c:v>
                </c:pt>
                <c:pt idx="20">
                  <c:v>0.15387999999999999</c:v>
                </c:pt>
                <c:pt idx="21">
                  <c:v>0.10957</c:v>
                </c:pt>
                <c:pt idx="22">
                  <c:v>0.10403000000000001</c:v>
                </c:pt>
                <c:pt idx="23">
                  <c:v>9.0190000000000006E-2</c:v>
                </c:pt>
                <c:pt idx="24">
                  <c:v>7.4370000000000006E-2</c:v>
                </c:pt>
                <c:pt idx="25">
                  <c:v>6.2100000000000002E-2</c:v>
                </c:pt>
                <c:pt idx="26">
                  <c:v>5.3800000000000001E-2</c:v>
                </c:pt>
                <c:pt idx="27">
                  <c:v>3.6789999999999996E-2</c:v>
                </c:pt>
              </c:numCache>
            </c:numRef>
          </c:val>
          <c:extLst>
            <c:ext xmlns:c16="http://schemas.microsoft.com/office/drawing/2014/chart" uri="{C3380CC4-5D6E-409C-BE32-E72D297353CC}">
              <c16:uniqueId val="{00000000-3F36-42A1-92F5-FC8EB0D1223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A724-4B56-8B25-253D149F7256}"/>
              </c:ext>
            </c:extLst>
          </c:dPt>
          <c:dPt>
            <c:idx val="3"/>
            <c:invertIfNegative val="0"/>
            <c:bubble3D val="0"/>
            <c:spPr>
              <a:solidFill>
                <a:srgbClr val="FF0000"/>
              </a:solidFill>
              <a:ln>
                <a:noFill/>
              </a:ln>
              <a:effectLst/>
            </c:spPr>
            <c:extLst>
              <c:ext xmlns:c16="http://schemas.microsoft.com/office/drawing/2014/chart" uri="{C3380CC4-5D6E-409C-BE32-E72D297353CC}">
                <c16:uniqueId val="{00000002-A724-4B56-8B25-253D149F7256}"/>
              </c:ext>
            </c:extLst>
          </c:dPt>
          <c:dPt>
            <c:idx val="5"/>
            <c:invertIfNegative val="0"/>
            <c:bubble3D val="0"/>
            <c:spPr>
              <a:solidFill>
                <a:srgbClr val="92D050"/>
              </a:solidFill>
              <a:ln>
                <a:noFill/>
              </a:ln>
              <a:effectLst/>
            </c:spPr>
            <c:extLst>
              <c:ext xmlns:c16="http://schemas.microsoft.com/office/drawing/2014/chart" uri="{C3380CC4-5D6E-409C-BE32-E72D297353CC}">
                <c16:uniqueId val="{00000001-A724-4B56-8B25-253D149F725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Sheet1!$A$2:$A$12</c:f>
              <c:strCache>
                <c:ptCount val="11"/>
                <c:pt idx="0">
                  <c:v>Bus</c:v>
                </c:pt>
                <c:pt idx="1">
                  <c:v>Rented car</c:v>
                </c:pt>
                <c:pt idx="2">
                  <c:v>Plane</c:v>
                </c:pt>
                <c:pt idx="3">
                  <c:v>Own car</c:v>
                </c:pt>
                <c:pt idx="4">
                  <c:v>Train</c:v>
                </c:pt>
                <c:pt idx="5">
                  <c:v>Ferry / boat / cruise</c:v>
                </c:pt>
                <c:pt idx="6">
                  <c:v>Bicycle</c:v>
                </c:pt>
                <c:pt idx="7">
                  <c:v>Motorbike</c:v>
                </c:pt>
                <c:pt idx="8">
                  <c:v>Camper van</c:v>
                </c:pt>
                <c:pt idx="9">
                  <c:v>Car w/ caravan</c:v>
                </c:pt>
                <c:pt idx="10">
                  <c:v>No transportation</c:v>
                </c:pt>
              </c:strCache>
            </c:strRef>
          </c:cat>
          <c:val>
            <c:numRef>
              <c:f>Sheet1!$B$2:$B$12</c:f>
              <c:numCache>
                <c:formatCode>0%</c:formatCode>
                <c:ptCount val="11"/>
                <c:pt idx="0">
                  <c:v>0.32951000000000003</c:v>
                </c:pt>
                <c:pt idx="1">
                  <c:v>0.29944999999999999</c:v>
                </c:pt>
                <c:pt idx="2">
                  <c:v>0.16297</c:v>
                </c:pt>
                <c:pt idx="3">
                  <c:v>0.15941</c:v>
                </c:pt>
                <c:pt idx="4">
                  <c:v>0.1246</c:v>
                </c:pt>
                <c:pt idx="5">
                  <c:v>0.11986000000000001</c:v>
                </c:pt>
                <c:pt idx="6">
                  <c:v>3.8370000000000001E-2</c:v>
                </c:pt>
                <c:pt idx="7">
                  <c:v>2.9670000000000002E-2</c:v>
                </c:pt>
                <c:pt idx="8">
                  <c:v>2.8879999999999999E-2</c:v>
                </c:pt>
                <c:pt idx="9">
                  <c:v>1.78E-2</c:v>
                </c:pt>
                <c:pt idx="10">
                  <c:v>4.0739999999999998E-2</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A521-4FEB-992E-283526772D36}"/>
              </c:ext>
            </c:extLst>
          </c:dPt>
          <c:dPt>
            <c:idx val="7"/>
            <c:invertIfNegative val="0"/>
            <c:bubble3D val="0"/>
            <c:spPr>
              <a:solidFill>
                <a:srgbClr val="92D050"/>
              </a:solidFill>
              <a:ln>
                <a:noFill/>
              </a:ln>
              <a:effectLst/>
            </c:spPr>
            <c:extLst>
              <c:ext xmlns:c16="http://schemas.microsoft.com/office/drawing/2014/chart" uri="{C3380CC4-5D6E-409C-BE32-E72D297353CC}">
                <c16:uniqueId val="{00000002-A521-4FEB-992E-283526772D3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Holiday to experience nature, scenery and wildlife</c:v>
                </c:pt>
                <c:pt idx="1">
                  <c:v>Visits to historic sites</c:v>
                </c:pt>
                <c:pt idx="2">
                  <c:v>Sightseeing/round trip</c:v>
                </c:pt>
                <c:pt idx="3">
                  <c:v>Sun and beach holiday</c:v>
                </c:pt>
                <c:pt idx="4">
                  <c:v>Cultural experience (focus on art, theatre etc)</c:v>
                </c:pt>
                <c:pt idx="5">
                  <c:v>City break (cultural, shopping, Club, restaurant visits etc.)</c:v>
                </c:pt>
                <c:pt idx="6">
                  <c:v>Visiting friends and relatives</c:v>
                </c:pt>
                <c:pt idx="7">
                  <c:v>Sports/active holiday</c:v>
                </c:pt>
                <c:pt idx="8">
                  <c:v>Culinary trip</c:v>
                </c:pt>
                <c:pt idx="9">
                  <c:v>Party &amp; fun</c:v>
                </c:pt>
                <c:pt idx="10">
                  <c:v>Travel to cottage/holiday home</c:v>
                </c:pt>
                <c:pt idx="11">
                  <c:v>Countryside holiday</c:v>
                </c:pt>
                <c:pt idx="12">
                  <c:v>Event holiday (festivals, sports etc)</c:v>
                </c:pt>
                <c:pt idx="13">
                  <c:v>Cruise</c:v>
                </c:pt>
                <c:pt idx="14">
                  <c:v>Ski holiday</c:v>
                </c:pt>
                <c:pt idx="15">
                  <c:v>Other type of winterholiday with snow</c:v>
                </c:pt>
                <c:pt idx="16">
                  <c:v>Health travel</c:v>
                </c:pt>
              </c:strCache>
            </c:strRef>
          </c:cat>
          <c:val>
            <c:numRef>
              <c:f>Sheet1!$B$2:$B$18</c:f>
              <c:numCache>
                <c:formatCode>0%</c:formatCode>
                <c:ptCount val="17"/>
                <c:pt idx="0">
                  <c:v>0.67524000000000006</c:v>
                </c:pt>
                <c:pt idx="1">
                  <c:v>0.6598099999999999</c:v>
                </c:pt>
                <c:pt idx="2">
                  <c:v>0.51978000000000002</c:v>
                </c:pt>
                <c:pt idx="3">
                  <c:v>0.49130000000000001</c:v>
                </c:pt>
                <c:pt idx="4">
                  <c:v>0.45451000000000003</c:v>
                </c:pt>
                <c:pt idx="5">
                  <c:v>0.43195999999999996</c:v>
                </c:pt>
                <c:pt idx="6">
                  <c:v>0.32793</c:v>
                </c:pt>
                <c:pt idx="7">
                  <c:v>0.20213999999999999</c:v>
                </c:pt>
                <c:pt idx="8">
                  <c:v>0.17681999999999998</c:v>
                </c:pt>
                <c:pt idx="9">
                  <c:v>0.14477999999999999</c:v>
                </c:pt>
                <c:pt idx="10">
                  <c:v>0.13172</c:v>
                </c:pt>
                <c:pt idx="11">
                  <c:v>0.10641</c:v>
                </c:pt>
                <c:pt idx="12">
                  <c:v>9.375E-2</c:v>
                </c:pt>
                <c:pt idx="13">
                  <c:v>7.714E-2</c:v>
                </c:pt>
                <c:pt idx="14">
                  <c:v>7.3970000000000008E-2</c:v>
                </c:pt>
                <c:pt idx="15">
                  <c:v>6.0519999999999997E-2</c:v>
                </c:pt>
                <c:pt idx="16">
                  <c:v>5.8939999999999999E-2</c:v>
                </c:pt>
              </c:numCache>
            </c:numRef>
          </c:val>
          <c:extLst>
            <c:ext xmlns:c16="http://schemas.microsoft.com/office/drawing/2014/chart" uri="{C3380CC4-5D6E-409C-BE32-E72D297353CC}">
              <c16:uniqueId val="{00000000-A521-4FEB-992E-283526772D3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5-AAC7-4A00-BDCB-9F60185BAAD5}"/>
              </c:ext>
            </c:extLst>
          </c:dPt>
          <c:dPt>
            <c:idx val="1"/>
            <c:invertIfNegative val="0"/>
            <c:bubble3D val="0"/>
            <c:spPr>
              <a:solidFill>
                <a:srgbClr val="FF0000"/>
              </a:solidFill>
              <a:ln>
                <a:noFill/>
              </a:ln>
              <a:effectLst/>
            </c:spPr>
            <c:extLst>
              <c:ext xmlns:c16="http://schemas.microsoft.com/office/drawing/2014/chart" uri="{C3380CC4-5D6E-409C-BE32-E72D297353CC}">
                <c16:uniqueId val="{00000004-AAC7-4A00-BDCB-9F60185BAAD5}"/>
              </c:ext>
            </c:extLst>
          </c:dPt>
          <c:dPt>
            <c:idx val="2"/>
            <c:invertIfNegative val="0"/>
            <c:bubble3D val="0"/>
            <c:spPr>
              <a:solidFill>
                <a:srgbClr val="FF0000"/>
              </a:solidFill>
              <a:ln>
                <a:noFill/>
              </a:ln>
              <a:effectLst/>
            </c:spPr>
            <c:extLst>
              <c:ext xmlns:c16="http://schemas.microsoft.com/office/drawing/2014/chart" uri="{C3380CC4-5D6E-409C-BE32-E72D297353CC}">
                <c16:uniqueId val="{00000003-AAC7-4A00-BDCB-9F60185BAAD5}"/>
              </c:ext>
            </c:extLst>
          </c:dPt>
          <c:dPt>
            <c:idx val="5"/>
            <c:invertIfNegative val="0"/>
            <c:bubble3D val="0"/>
            <c:spPr>
              <a:solidFill>
                <a:srgbClr val="92D050"/>
              </a:solidFill>
              <a:ln>
                <a:noFill/>
              </a:ln>
              <a:effectLst/>
            </c:spPr>
            <c:extLst>
              <c:ext xmlns:c16="http://schemas.microsoft.com/office/drawing/2014/chart" uri="{C3380CC4-5D6E-409C-BE32-E72D297353CC}">
                <c16:uniqueId val="{00000000-AAC7-4A00-BDCB-9F60185BAAD5}"/>
              </c:ext>
            </c:extLst>
          </c:dPt>
          <c:dPt>
            <c:idx val="6"/>
            <c:invertIfNegative val="0"/>
            <c:bubble3D val="0"/>
            <c:spPr>
              <a:solidFill>
                <a:srgbClr val="92D050"/>
              </a:solidFill>
              <a:ln>
                <a:noFill/>
              </a:ln>
              <a:effectLst/>
            </c:spPr>
            <c:extLst>
              <c:ext xmlns:c16="http://schemas.microsoft.com/office/drawing/2014/chart" uri="{C3380CC4-5D6E-409C-BE32-E72D297353CC}">
                <c16:uniqueId val="{00000001-AAC7-4A00-BDCB-9F60185BAAD5}"/>
              </c:ext>
            </c:extLst>
          </c:dPt>
          <c:dPt>
            <c:idx val="7"/>
            <c:invertIfNegative val="0"/>
            <c:bubble3D val="0"/>
            <c:spPr>
              <a:solidFill>
                <a:srgbClr val="92D050"/>
              </a:solidFill>
              <a:ln>
                <a:noFill/>
              </a:ln>
              <a:effectLst/>
            </c:spPr>
            <c:extLst>
              <c:ext xmlns:c16="http://schemas.microsoft.com/office/drawing/2014/chart" uri="{C3380CC4-5D6E-409C-BE32-E72D297353CC}">
                <c16:uniqueId val="{00000002-AAC7-4A00-BDCB-9F60185BAAD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4.5090000000000005E-2</c:v>
                </c:pt>
                <c:pt idx="1">
                  <c:v>8.2669999999999993E-2</c:v>
                </c:pt>
                <c:pt idx="2">
                  <c:v>0.12698000000000001</c:v>
                </c:pt>
                <c:pt idx="3">
                  <c:v>0.14953</c:v>
                </c:pt>
                <c:pt idx="4">
                  <c:v>0.16771999999999998</c:v>
                </c:pt>
                <c:pt idx="5">
                  <c:v>0.24010999999999999</c:v>
                </c:pt>
                <c:pt idx="6">
                  <c:v>0.13964000000000001</c:v>
                </c:pt>
                <c:pt idx="7">
                  <c:v>2.9270000000000001E-2</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likes to party</c:v>
                </c:pt>
                <c:pt idx="1">
                  <c:v>People who want to have as much fun as possible in life</c:v>
                </c:pt>
                <c:pt idx="2">
                  <c:v>People that like to do things spontaneously, impulsively</c:v>
                </c:pt>
              </c:strCache>
            </c:strRef>
          </c:cat>
          <c:val>
            <c:numRef>
              <c:f>Sheet1!$B$2:$B$4</c:f>
              <c:numCache>
                <c:formatCode>0</c:formatCode>
                <c:ptCount val="3"/>
                <c:pt idx="0">
                  <c:v>244.8566471122862</c:v>
                </c:pt>
                <c:pt idx="1">
                  <c:v>173.99349737085058</c:v>
                </c:pt>
                <c:pt idx="2">
                  <c:v>166.67437691551496</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25EB-41F5-A67D-F925D99F1A3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Friends/acquaintances/colleagues</c:v>
                </c:pt>
                <c:pt idx="2">
                  <c:v>Nobody except myself</c:v>
                </c:pt>
                <c:pt idx="3">
                  <c:v>Parents/other relatives</c:v>
                </c:pt>
                <c:pt idx="4">
                  <c:v>Children 15 years and older</c:v>
                </c:pt>
                <c:pt idx="5">
                  <c:v>Children 7-14 years</c:v>
                </c:pt>
                <c:pt idx="6">
                  <c:v>Other</c:v>
                </c:pt>
                <c:pt idx="7">
                  <c:v>Children 0-6 years</c:v>
                </c:pt>
              </c:strCache>
            </c:strRef>
          </c:cat>
          <c:val>
            <c:numRef>
              <c:f>Sheet1!$B$2:$B$9</c:f>
              <c:numCache>
                <c:formatCode>0%</c:formatCode>
                <c:ptCount val="8"/>
                <c:pt idx="0">
                  <c:v>0.49880999999999998</c:v>
                </c:pt>
                <c:pt idx="1">
                  <c:v>0.21559</c:v>
                </c:pt>
                <c:pt idx="2">
                  <c:v>0.21123</c:v>
                </c:pt>
                <c:pt idx="3">
                  <c:v>0.10997</c:v>
                </c:pt>
                <c:pt idx="4">
                  <c:v>6.0129999999999996E-2</c:v>
                </c:pt>
                <c:pt idx="5">
                  <c:v>4.7469999999999998E-2</c:v>
                </c:pt>
                <c:pt idx="6">
                  <c:v>3.6789999999999996E-2</c:v>
                </c:pt>
                <c:pt idx="7">
                  <c:v>1.6220000000000002E-2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9CE9-4A38-B66D-5878E165951B}"/>
              </c:ext>
            </c:extLst>
          </c:dPt>
          <c:dPt>
            <c:idx val="3"/>
            <c:invertIfNegative val="0"/>
            <c:bubble3D val="0"/>
            <c:spPr>
              <a:solidFill>
                <a:srgbClr val="92D050"/>
              </a:solidFill>
              <a:ln>
                <a:noFill/>
              </a:ln>
              <a:effectLst/>
            </c:spPr>
            <c:extLst>
              <c:ext xmlns:c16="http://schemas.microsoft.com/office/drawing/2014/chart" uri="{C3380CC4-5D6E-409C-BE32-E72D297353CC}">
                <c16:uniqueId val="{00000001-9CE9-4A38-B66D-5878E165951B}"/>
              </c:ext>
            </c:extLst>
          </c:dPt>
          <c:dPt>
            <c:idx val="4"/>
            <c:invertIfNegative val="0"/>
            <c:bubble3D val="0"/>
            <c:spPr>
              <a:solidFill>
                <a:srgbClr val="92D050"/>
              </a:solidFill>
              <a:ln>
                <a:noFill/>
              </a:ln>
              <a:effectLst/>
            </c:spPr>
            <c:extLst>
              <c:ext xmlns:c16="http://schemas.microsoft.com/office/drawing/2014/chart" uri="{C3380CC4-5D6E-409C-BE32-E72D297353CC}">
                <c16:uniqueId val="{00000002-9CE9-4A38-B66D-5878E165951B}"/>
              </c:ext>
            </c:extLst>
          </c:dPt>
          <c:dPt>
            <c:idx val="6"/>
            <c:invertIfNegative val="0"/>
            <c:bubble3D val="0"/>
            <c:spPr>
              <a:solidFill>
                <a:srgbClr val="92D050"/>
              </a:solidFill>
              <a:ln>
                <a:noFill/>
              </a:ln>
              <a:effectLst/>
            </c:spPr>
            <c:extLst>
              <c:ext xmlns:c16="http://schemas.microsoft.com/office/drawing/2014/chart" uri="{C3380CC4-5D6E-409C-BE32-E72D297353CC}">
                <c16:uniqueId val="{00000003-9CE9-4A38-B66D-5878E165951B}"/>
              </c:ext>
            </c:extLst>
          </c:dPt>
          <c:dPt>
            <c:idx val="7"/>
            <c:invertIfNegative val="0"/>
            <c:bubble3D val="0"/>
            <c:spPr>
              <a:solidFill>
                <a:srgbClr val="92D050"/>
              </a:solidFill>
              <a:ln>
                <a:noFill/>
              </a:ln>
              <a:effectLst/>
            </c:spPr>
            <c:extLst>
              <c:ext xmlns:c16="http://schemas.microsoft.com/office/drawing/2014/chart" uri="{C3380CC4-5D6E-409C-BE32-E72D297353CC}">
                <c16:uniqueId val="{00000004-9CE9-4A38-B66D-5878E165951B}"/>
              </c:ext>
            </c:extLst>
          </c:dPt>
          <c:dPt>
            <c:idx val="9"/>
            <c:invertIfNegative val="0"/>
            <c:bubble3D val="0"/>
            <c:spPr>
              <a:solidFill>
                <a:srgbClr val="92D050"/>
              </a:solidFill>
              <a:ln>
                <a:noFill/>
              </a:ln>
              <a:effectLst/>
            </c:spPr>
            <c:extLst>
              <c:ext xmlns:c16="http://schemas.microsoft.com/office/drawing/2014/chart" uri="{C3380CC4-5D6E-409C-BE32-E72D297353CC}">
                <c16:uniqueId val="{00000005-9CE9-4A38-B66D-5878E165951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Guidebooks</c:v>
                </c:pt>
                <c:pt idx="4">
                  <c:v>Homepages for attractions and sights</c:v>
                </c:pt>
                <c:pt idx="5">
                  <c:v>Advice from friends / family</c:v>
                </c:pt>
                <c:pt idx="6">
                  <c:v>Homepages of carriers, including airlines etc.</c:v>
                </c:pt>
                <c:pt idx="7">
                  <c:v>Reviews from other travelers online</c:v>
                </c:pt>
                <c:pt idx="8">
                  <c:v>Travel apps/portals like Tripadvisor etc</c:v>
                </c:pt>
                <c:pt idx="9">
                  <c:v>Catalogs or brochures</c:v>
                </c:pt>
                <c:pt idx="10">
                  <c:v>Booking sites such as Expedia and Lastminute</c:v>
                </c:pt>
                <c:pt idx="11">
                  <c:v>Travel agent in homeland</c:v>
                </c:pt>
                <c:pt idx="12">
                  <c:v>Social media such as Facebook or blogs</c:v>
                </c:pt>
                <c:pt idx="13">
                  <c:v>Newspapers or magazines</c:v>
                </c:pt>
                <c:pt idx="14">
                  <c:v>Travel fairs</c:v>
                </c:pt>
                <c:pt idx="15">
                  <c:v>TV or radio</c:v>
                </c:pt>
                <c:pt idx="16">
                  <c:v>Other</c:v>
                </c:pt>
              </c:strCache>
            </c:strRef>
          </c:cat>
          <c:val>
            <c:numRef>
              <c:f>Sheet1!$B$2:$B$18</c:f>
              <c:numCache>
                <c:formatCode>0%</c:formatCode>
                <c:ptCount val="17"/>
                <c:pt idx="0">
                  <c:v>0.71875</c:v>
                </c:pt>
                <c:pt idx="1">
                  <c:v>0.36867</c:v>
                </c:pt>
                <c:pt idx="2">
                  <c:v>0.29548999999999997</c:v>
                </c:pt>
                <c:pt idx="3">
                  <c:v>0.25830999999999998</c:v>
                </c:pt>
                <c:pt idx="4">
                  <c:v>0.25712000000000002</c:v>
                </c:pt>
                <c:pt idx="5">
                  <c:v>0.21914999999999998</c:v>
                </c:pt>
                <c:pt idx="6">
                  <c:v>0.21795999999999999</c:v>
                </c:pt>
                <c:pt idx="7">
                  <c:v>0.18551999999999999</c:v>
                </c:pt>
                <c:pt idx="8">
                  <c:v>0.18393999999999999</c:v>
                </c:pt>
                <c:pt idx="9">
                  <c:v>0.17405000000000001</c:v>
                </c:pt>
                <c:pt idx="10">
                  <c:v>0.14992</c:v>
                </c:pt>
                <c:pt idx="11">
                  <c:v>0.14438000000000001</c:v>
                </c:pt>
                <c:pt idx="12">
                  <c:v>8.385999999999999E-2</c:v>
                </c:pt>
                <c:pt idx="13">
                  <c:v>6.2100000000000002E-2</c:v>
                </c:pt>
                <c:pt idx="14">
                  <c:v>2.6110000000000001E-2</c:v>
                </c:pt>
                <c:pt idx="15">
                  <c:v>2.453E-2</c:v>
                </c:pt>
                <c:pt idx="16">
                  <c:v>6.7640000000000006E-2</c:v>
                </c:pt>
              </c:numCache>
            </c:numRef>
          </c:val>
          <c:extLst>
            <c:ext xmlns:c16="http://schemas.microsoft.com/office/drawing/2014/chart" uri="{C3380CC4-5D6E-409C-BE32-E72D297353CC}">
              <c16:uniqueId val="{00000000-4C5B-40D2-A853-24A6528A963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0-F907-4FA6-982F-36379C75511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c:v>
                </c:pt>
                <c:pt idx="2">
                  <c:v>Other family/relatives</c:v>
                </c:pt>
                <c:pt idx="3">
                  <c:v>Alone</c:v>
                </c:pt>
                <c:pt idx="4">
                  <c:v>Children 15 years and above</c:v>
                </c:pt>
                <c:pt idx="5">
                  <c:v>Children 7-14 year</c:v>
                </c:pt>
                <c:pt idx="6">
                  <c:v>Other people</c:v>
                </c:pt>
                <c:pt idx="7">
                  <c:v>Children 0-6 years</c:v>
                </c:pt>
              </c:strCache>
            </c:strRef>
          </c:cat>
          <c:val>
            <c:numRef>
              <c:f>Sheet1!$B$2:$B$9</c:f>
              <c:numCache>
                <c:formatCode>0%</c:formatCode>
                <c:ptCount val="8"/>
                <c:pt idx="0">
                  <c:v>0.61313000000000006</c:v>
                </c:pt>
                <c:pt idx="1">
                  <c:v>0.21360999999999999</c:v>
                </c:pt>
                <c:pt idx="2">
                  <c:v>0.13252</c:v>
                </c:pt>
                <c:pt idx="3">
                  <c:v>0.10324</c:v>
                </c:pt>
                <c:pt idx="4">
                  <c:v>9.2959999999999987E-2</c:v>
                </c:pt>
                <c:pt idx="5">
                  <c:v>8.6629999999999999E-2</c:v>
                </c:pt>
                <c:pt idx="6">
                  <c:v>5.4189999999999995E-2</c:v>
                </c:pt>
                <c:pt idx="7">
                  <c:v>4.3909999999999998E-2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0E00-4A8F-AD4A-697DF5915A32}"/>
              </c:ext>
            </c:extLst>
          </c:dPt>
          <c:dPt>
            <c:idx val="1"/>
            <c:invertIfNegative val="0"/>
            <c:bubble3D val="0"/>
            <c:spPr>
              <a:solidFill>
                <a:srgbClr val="92D050"/>
              </a:solidFill>
              <a:ln>
                <a:noFill/>
              </a:ln>
              <a:effectLst/>
            </c:spPr>
            <c:extLst>
              <c:ext xmlns:c16="http://schemas.microsoft.com/office/drawing/2014/chart" uri="{C3380CC4-5D6E-409C-BE32-E72D297353CC}">
                <c16:uniqueId val="{00000000-0E00-4A8F-AD4A-697DF5915A32}"/>
              </c:ext>
            </c:extLst>
          </c:dPt>
          <c:dPt>
            <c:idx val="3"/>
            <c:invertIfNegative val="0"/>
            <c:bubble3D val="0"/>
            <c:spPr>
              <a:solidFill>
                <a:srgbClr val="FF0000"/>
              </a:solidFill>
              <a:ln>
                <a:noFill/>
              </a:ln>
              <a:effectLst/>
            </c:spPr>
            <c:extLst>
              <c:ext xmlns:c16="http://schemas.microsoft.com/office/drawing/2014/chart" uri="{C3380CC4-5D6E-409C-BE32-E72D297353CC}">
                <c16:uniqueId val="{00000002-0E00-4A8F-AD4A-697DF5915A3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2.9670000000000002E-2</c:v>
                </c:pt>
                <c:pt idx="1">
                  <c:v>0.15268999999999999</c:v>
                </c:pt>
                <c:pt idx="2">
                  <c:v>0.37619000000000002</c:v>
                </c:pt>
                <c:pt idx="3">
                  <c:v>9.849999999999999E-2</c:v>
                </c:pt>
                <c:pt idx="4">
                  <c:v>0.11747999999999999</c:v>
                </c:pt>
                <c:pt idx="5">
                  <c:v>0.23</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0.26661000000000001</c:v>
                </c:pt>
                <c:pt idx="1">
                  <c:v>0.10798999999999999</c:v>
                </c:pt>
                <c:pt idx="2">
                  <c:v>0.57238999999999995</c:v>
                </c:pt>
                <c:pt idx="3">
                  <c:v>5.3010000000000002E-2</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2-D4DC-458A-998B-CF1994E6AB69}"/>
              </c:ext>
            </c:extLst>
          </c:dPt>
          <c:dPt>
            <c:idx val="1"/>
            <c:invertIfNegative val="0"/>
            <c:bubble3D val="0"/>
            <c:spPr>
              <a:solidFill>
                <a:srgbClr val="FF0000"/>
              </a:solidFill>
              <a:ln>
                <a:noFill/>
              </a:ln>
              <a:effectLst/>
            </c:spPr>
            <c:extLst>
              <c:ext xmlns:c16="http://schemas.microsoft.com/office/drawing/2014/chart" uri="{C3380CC4-5D6E-409C-BE32-E72D297353CC}">
                <c16:uniqueId val="{00000003-D4DC-458A-998B-CF1994E6AB69}"/>
              </c:ext>
            </c:extLst>
          </c:dPt>
          <c:dPt>
            <c:idx val="3"/>
            <c:invertIfNegative val="0"/>
            <c:bubble3D val="0"/>
            <c:spPr>
              <a:solidFill>
                <a:srgbClr val="92D050"/>
              </a:solidFill>
              <a:ln>
                <a:noFill/>
              </a:ln>
              <a:effectLst/>
            </c:spPr>
            <c:extLst>
              <c:ext xmlns:c16="http://schemas.microsoft.com/office/drawing/2014/chart" uri="{C3380CC4-5D6E-409C-BE32-E72D297353CC}">
                <c16:uniqueId val="{00000001-D4DC-458A-998B-CF1994E6AB6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7.5553797468354403E-2</c:v>
                </c:pt>
                <c:pt idx="1">
                  <c:v>0.38291139240506294</c:v>
                </c:pt>
                <c:pt idx="2">
                  <c:v>0.223892405063291</c:v>
                </c:pt>
                <c:pt idx="3">
                  <c:v>0.317642405063291</c:v>
                </c:pt>
              </c:numCache>
            </c:numRef>
          </c:val>
          <c:extLst>
            <c:ext xmlns:c16="http://schemas.microsoft.com/office/drawing/2014/chart" uri="{C3380CC4-5D6E-409C-BE32-E72D297353CC}">
              <c16:uniqueId val="{00000000-D4DC-458A-998B-CF1994E6AB6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5C1B-4778-942A-B93F603EF452}"/>
              </c:ext>
            </c:extLst>
          </c:dPt>
          <c:dPt>
            <c:idx val="1"/>
            <c:invertIfNegative val="0"/>
            <c:bubble3D val="0"/>
            <c:spPr>
              <a:solidFill>
                <a:srgbClr val="92D050"/>
              </a:solidFill>
              <a:ln>
                <a:noFill/>
              </a:ln>
              <a:effectLst/>
            </c:spPr>
            <c:extLst>
              <c:ext xmlns:c16="http://schemas.microsoft.com/office/drawing/2014/chart" uri="{C3380CC4-5D6E-409C-BE32-E72D297353CC}">
                <c16:uniqueId val="{00000003-5C1B-4778-942A-B93F603EF452}"/>
              </c:ext>
            </c:extLst>
          </c:dPt>
          <c:dPt>
            <c:idx val="2"/>
            <c:invertIfNegative val="0"/>
            <c:bubble3D val="0"/>
            <c:spPr>
              <a:solidFill>
                <a:srgbClr val="92D050"/>
              </a:solidFill>
              <a:ln>
                <a:noFill/>
              </a:ln>
              <a:effectLst/>
            </c:spPr>
            <c:extLst>
              <c:ext xmlns:c16="http://schemas.microsoft.com/office/drawing/2014/chart" uri="{C3380CC4-5D6E-409C-BE32-E72D297353CC}">
                <c16:uniqueId val="{00000005-5C1B-4778-942A-B93F603EF452}"/>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5C1B-4778-942A-B93F603EF452}"/>
              </c:ext>
            </c:extLst>
          </c:dPt>
          <c:dPt>
            <c:idx val="4"/>
            <c:invertIfNegative val="0"/>
            <c:bubble3D val="0"/>
            <c:spPr>
              <a:solidFill>
                <a:srgbClr val="FF0000"/>
              </a:solidFill>
              <a:ln>
                <a:noFill/>
              </a:ln>
              <a:effectLst/>
            </c:spPr>
            <c:extLst>
              <c:ext xmlns:c16="http://schemas.microsoft.com/office/drawing/2014/chart" uri="{C3380CC4-5D6E-409C-BE32-E72D297353CC}">
                <c16:uniqueId val="{00000009-5C1B-4778-942A-B93F603EF452}"/>
              </c:ext>
            </c:extLst>
          </c:dPt>
          <c:dPt>
            <c:idx val="5"/>
            <c:invertIfNegative val="0"/>
            <c:bubble3D val="0"/>
            <c:spPr>
              <a:solidFill>
                <a:srgbClr val="FF0000"/>
              </a:solidFill>
              <a:ln>
                <a:noFill/>
              </a:ln>
              <a:effectLst/>
            </c:spPr>
            <c:extLst>
              <c:ext xmlns:c16="http://schemas.microsoft.com/office/drawing/2014/chart" uri="{C3380CC4-5D6E-409C-BE32-E72D297353CC}">
                <c16:uniqueId val="{0000000B-5C1B-4778-942A-B93F603EF452}"/>
              </c:ext>
            </c:extLst>
          </c:dPt>
          <c:dPt>
            <c:idx val="6"/>
            <c:invertIfNegative val="0"/>
            <c:bubble3D val="0"/>
            <c:spPr>
              <a:solidFill>
                <a:srgbClr val="FF0000"/>
              </a:solidFill>
              <a:ln>
                <a:noFill/>
              </a:ln>
              <a:effectLst/>
            </c:spPr>
            <c:extLst>
              <c:ext xmlns:c16="http://schemas.microsoft.com/office/drawing/2014/chart" uri="{C3380CC4-5D6E-409C-BE32-E72D297353CC}">
                <c16:uniqueId val="{0000000D-5C1B-4778-942A-B93F603EF452}"/>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9.7479999999999997E-2</c:v>
                </c:pt>
                <c:pt idx="1">
                  <c:v>0.15826999999999999</c:v>
                </c:pt>
                <c:pt idx="2">
                  <c:v>0.29820000000000002</c:v>
                </c:pt>
                <c:pt idx="3">
                  <c:v>0.17338000000000001</c:v>
                </c:pt>
                <c:pt idx="4">
                  <c:v>0.10396000000000001</c:v>
                </c:pt>
                <c:pt idx="5">
                  <c:v>5.8630000000000002E-2</c:v>
                </c:pt>
                <c:pt idx="6">
                  <c:v>0.11007</c:v>
                </c:pt>
              </c:numCache>
            </c:numRef>
          </c:val>
          <c:extLst>
            <c:ext xmlns:c16="http://schemas.microsoft.com/office/drawing/2014/chart" uri="{C3380CC4-5D6E-409C-BE32-E72D297353CC}">
              <c16:uniqueId val="{0000000E-5C1B-4778-942A-B93F603EF45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is sophisticated and classy</c:v>
                </c:pt>
                <c:pt idx="1">
                  <c:v>People who want the best and are willing to pay for it</c:v>
                </c:pt>
                <c:pt idx="2">
                  <c:v>People who like to have the best things, value high quality</c:v>
                </c:pt>
              </c:strCache>
            </c:strRef>
          </c:cat>
          <c:val>
            <c:numRef>
              <c:f>Sheet1!$B$2:$B$4</c:f>
              <c:numCache>
                <c:formatCode>0</c:formatCode>
                <c:ptCount val="3"/>
                <c:pt idx="0">
                  <c:v>364</c:v>
                </c:pt>
                <c:pt idx="1">
                  <c:v>303</c:v>
                </c:pt>
                <c:pt idx="2">
                  <c:v>262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450"/>
          <c:min val="0"/>
        </c:scaling>
        <c:delete val="1"/>
        <c:axPos val="t"/>
        <c:numFmt formatCode="0" sourceLinked="1"/>
        <c:majorTickMark val="out"/>
        <c:minorTickMark val="none"/>
        <c:tickLblPos val="nextTo"/>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Allows me to indulge myself with a bit of luxury</c:v>
                </c:pt>
                <c:pt idx="1">
                  <c:v>Makes me feel on top of the world</c:v>
                </c:pt>
              </c:strCache>
            </c:strRef>
          </c:cat>
          <c:val>
            <c:numRef>
              <c:f>Sheet1!$B$2:$B$3</c:f>
              <c:numCache>
                <c:formatCode>0</c:formatCode>
                <c:ptCount val="2"/>
                <c:pt idx="0">
                  <c:v>198</c:v>
                </c:pt>
                <c:pt idx="1">
                  <c:v>155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Extravagant</c:v>
                </c:pt>
                <c:pt idx="1">
                  <c:v>Superior</c:v>
                </c:pt>
                <c:pt idx="2">
                  <c:v>Classy</c:v>
                </c:pt>
                <c:pt idx="3">
                  <c:v>Unique</c:v>
                </c:pt>
              </c:strCache>
            </c:strRef>
          </c:cat>
          <c:val>
            <c:numRef>
              <c:f>Sheet1!$B$2:$B$5</c:f>
              <c:numCache>
                <c:formatCode>0</c:formatCode>
                <c:ptCount val="4"/>
                <c:pt idx="0">
                  <c:v>486</c:v>
                </c:pt>
                <c:pt idx="1">
                  <c:v>433</c:v>
                </c:pt>
                <c:pt idx="2" formatCode="General">
                  <c:v>397</c:v>
                </c:pt>
                <c:pt idx="3">
                  <c:v>126</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6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Makes me feel completely liberated</c:v>
                </c:pt>
                <c:pt idx="1">
                  <c:v>Makes me feel full of energy</c:v>
                </c:pt>
                <c:pt idx="2">
                  <c:v>Allows me to pamper myself</c:v>
                </c:pt>
              </c:strCache>
            </c:strRef>
          </c:cat>
          <c:val>
            <c:numRef>
              <c:f>Sheet1!$B$2:$B$4</c:f>
              <c:numCache>
                <c:formatCode>0</c:formatCode>
                <c:ptCount val="3"/>
                <c:pt idx="0">
                  <c:v>172.18397997496874</c:v>
                </c:pt>
                <c:pt idx="1">
                  <c:v>146.54852079462628</c:v>
                </c:pt>
                <c:pt idx="2">
                  <c:v>140.07950310559005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Has romantic spots</c:v>
                </c:pt>
                <c:pt idx="1">
                  <c:v>Has good shopping</c:v>
                </c:pt>
                <c:pt idx="2">
                  <c:v>Is well organized</c:v>
                </c:pt>
                <c:pt idx="3">
                  <c:v>Has good service</c:v>
                </c:pt>
                <c:pt idx="4">
                  <c:v>Has a variety of different restaurant offers</c:v>
                </c:pt>
              </c:strCache>
            </c:strRef>
          </c:cat>
          <c:val>
            <c:numRef>
              <c:f>Sheet1!$B$2:$B$6</c:f>
              <c:numCache>
                <c:formatCode>0</c:formatCode>
                <c:ptCount val="5"/>
                <c:pt idx="0">
                  <c:v>160</c:v>
                </c:pt>
                <c:pt idx="1">
                  <c:v>148</c:v>
                </c:pt>
                <c:pt idx="2">
                  <c:v>128</c:v>
                </c:pt>
                <c:pt idx="3">
                  <c:v>128</c:v>
                </c:pt>
                <c:pt idx="4">
                  <c:v>124</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dLbl>
              <c:idx val="11"/>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301C-4AD3-B2B5-B97C3097AB80}"/>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5.9349999999999993E-2</c:v>
                </c:pt>
                <c:pt idx="1">
                  <c:v>8.5610000000000006E-2</c:v>
                </c:pt>
                <c:pt idx="2">
                  <c:v>9.2089999999999991E-2</c:v>
                </c:pt>
                <c:pt idx="3">
                  <c:v>7.6260000000000008E-2</c:v>
                </c:pt>
                <c:pt idx="4">
                  <c:v>0.10827000000000001</c:v>
                </c:pt>
                <c:pt idx="5">
                  <c:v>8.993000000000001E-2</c:v>
                </c:pt>
                <c:pt idx="6">
                  <c:v>9.6759999999999999E-2</c:v>
                </c:pt>
                <c:pt idx="7">
                  <c:v>0.1241</c:v>
                </c:pt>
                <c:pt idx="8">
                  <c:v>8.9209999999999998E-2</c:v>
                </c:pt>
                <c:pt idx="9">
                  <c:v>7.3020000000000002E-2</c:v>
                </c:pt>
                <c:pt idx="10">
                  <c:v>4.2809999999999994E-2</c:v>
                </c:pt>
                <c:pt idx="11">
                  <c:v>6.2590000000000007E-2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7"/>
            <c:invertIfNegative val="0"/>
            <c:bubble3D val="0"/>
            <c:spPr>
              <a:solidFill>
                <a:srgbClr val="92D050"/>
              </a:solidFill>
              <a:ln>
                <a:noFill/>
              </a:ln>
              <a:effectLst/>
            </c:spPr>
            <c:extLst>
              <c:ext xmlns:c16="http://schemas.microsoft.com/office/drawing/2014/chart" uri="{C3380CC4-5D6E-409C-BE32-E72D297353CC}">
                <c16:uniqueId val="{00000000-0507-4F4D-9AD4-4758A569F0AA}"/>
              </c:ext>
            </c:extLst>
          </c:dPt>
          <c:dPt>
            <c:idx val="8"/>
            <c:invertIfNegative val="0"/>
            <c:bubble3D val="0"/>
            <c:spPr>
              <a:solidFill>
                <a:srgbClr val="92D050"/>
              </a:solidFill>
              <a:ln>
                <a:noFill/>
              </a:ln>
              <a:effectLst/>
            </c:spPr>
            <c:extLst>
              <c:ext xmlns:c16="http://schemas.microsoft.com/office/drawing/2014/chart" uri="{C3380CC4-5D6E-409C-BE32-E72D297353CC}">
                <c16:uniqueId val="{00000001-0507-4F4D-9AD4-4758A569F0AA}"/>
              </c:ext>
            </c:extLst>
          </c:dPt>
          <c:dPt>
            <c:idx val="9"/>
            <c:invertIfNegative val="0"/>
            <c:bubble3D val="0"/>
            <c:spPr>
              <a:solidFill>
                <a:srgbClr val="92D050"/>
              </a:solidFill>
              <a:ln>
                <a:noFill/>
              </a:ln>
              <a:effectLst/>
            </c:spPr>
            <c:extLst>
              <c:ext xmlns:c16="http://schemas.microsoft.com/office/drawing/2014/chart" uri="{C3380CC4-5D6E-409C-BE32-E72D297353CC}">
                <c16:uniqueId val="{00000002-0507-4F4D-9AD4-4758A569F0AA}"/>
              </c:ext>
            </c:extLst>
          </c:dPt>
          <c:dPt>
            <c:idx val="10"/>
            <c:invertIfNegative val="0"/>
            <c:bubble3D val="0"/>
            <c:spPr>
              <a:solidFill>
                <a:srgbClr val="92D050"/>
              </a:solidFill>
              <a:ln>
                <a:noFill/>
              </a:ln>
              <a:effectLst/>
            </c:spPr>
            <c:extLst>
              <c:ext xmlns:c16="http://schemas.microsoft.com/office/drawing/2014/chart" uri="{C3380CC4-5D6E-409C-BE32-E72D297353CC}">
                <c16:uniqueId val="{00000003-0507-4F4D-9AD4-4758A569F0AA}"/>
              </c:ext>
            </c:extLst>
          </c:dPt>
          <c:dPt>
            <c:idx val="11"/>
            <c:invertIfNegative val="0"/>
            <c:bubble3D val="0"/>
            <c:spPr>
              <a:solidFill>
                <a:srgbClr val="92D050"/>
              </a:solidFill>
              <a:ln>
                <a:noFill/>
              </a:ln>
              <a:effectLst/>
            </c:spPr>
            <c:extLst>
              <c:ext xmlns:c16="http://schemas.microsoft.com/office/drawing/2014/chart" uri="{C3380CC4-5D6E-409C-BE32-E72D297353CC}">
                <c16:uniqueId val="{00000004-0507-4F4D-9AD4-4758A569F0AA}"/>
              </c:ext>
            </c:extLst>
          </c:dPt>
          <c:dPt>
            <c:idx val="13"/>
            <c:invertIfNegative val="0"/>
            <c:bubble3D val="0"/>
            <c:spPr>
              <a:solidFill>
                <a:srgbClr val="92D050"/>
              </a:solidFill>
              <a:ln>
                <a:noFill/>
              </a:ln>
              <a:effectLst/>
            </c:spPr>
            <c:extLst>
              <c:ext xmlns:c16="http://schemas.microsoft.com/office/drawing/2014/chart" uri="{C3380CC4-5D6E-409C-BE32-E72D297353CC}">
                <c16:uniqueId val="{00000005-0507-4F4D-9AD4-4758A569F0AA}"/>
              </c:ext>
            </c:extLst>
          </c:dPt>
          <c:dPt>
            <c:idx val="14"/>
            <c:invertIfNegative val="0"/>
            <c:bubble3D val="0"/>
            <c:spPr>
              <a:solidFill>
                <a:srgbClr val="92D050"/>
              </a:solidFill>
              <a:ln>
                <a:noFill/>
              </a:ln>
              <a:effectLst/>
            </c:spPr>
            <c:extLst>
              <c:ext xmlns:c16="http://schemas.microsoft.com/office/drawing/2014/chart" uri="{C3380CC4-5D6E-409C-BE32-E72D297353CC}">
                <c16:uniqueId val="{00000006-0507-4F4D-9AD4-4758A569F0AA}"/>
              </c:ext>
            </c:extLst>
          </c:dPt>
          <c:dPt>
            <c:idx val="16"/>
            <c:invertIfNegative val="0"/>
            <c:bubble3D val="0"/>
            <c:spPr>
              <a:solidFill>
                <a:srgbClr val="92D050"/>
              </a:solidFill>
              <a:ln>
                <a:noFill/>
              </a:ln>
              <a:effectLst/>
            </c:spPr>
            <c:extLst>
              <c:ext xmlns:c16="http://schemas.microsoft.com/office/drawing/2014/chart" uri="{C3380CC4-5D6E-409C-BE32-E72D297353CC}">
                <c16:uniqueId val="{00000007-0507-4F4D-9AD4-4758A569F0A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Visits to historic sites</c:v>
                </c:pt>
                <c:pt idx="2">
                  <c:v>Sightseeing/round trip</c:v>
                </c:pt>
                <c:pt idx="3">
                  <c:v>Cultural experience (focus on art, theatre etc)</c:v>
                </c:pt>
                <c:pt idx="4">
                  <c:v>Holiday to experience nature, scenery and wildlife</c:v>
                </c:pt>
                <c:pt idx="5">
                  <c:v>City break (cultural, shopping, Club, restaurant visits etc.)</c:v>
                </c:pt>
                <c:pt idx="6">
                  <c:v>Visiting friends and relatives</c:v>
                </c:pt>
                <c:pt idx="7">
                  <c:v>Culinary trip</c:v>
                </c:pt>
                <c:pt idx="8">
                  <c:v>Party &amp; fun</c:v>
                </c:pt>
                <c:pt idx="9">
                  <c:v>Sports/active holiday</c:v>
                </c:pt>
                <c:pt idx="10">
                  <c:v>Ski holiday</c:v>
                </c:pt>
                <c:pt idx="11">
                  <c:v>Health travel</c:v>
                </c:pt>
                <c:pt idx="12">
                  <c:v>Travel to cottage/holiday home</c:v>
                </c:pt>
                <c:pt idx="13">
                  <c:v>Event holiday (festivals, sports etc)</c:v>
                </c:pt>
                <c:pt idx="14">
                  <c:v>Other type of winterholiday with snow</c:v>
                </c:pt>
                <c:pt idx="15">
                  <c:v>Countryside holiday</c:v>
                </c:pt>
                <c:pt idx="16">
                  <c:v>Cruise</c:v>
                </c:pt>
              </c:strCache>
            </c:strRef>
          </c:cat>
          <c:val>
            <c:numRef>
              <c:f>Sheet1!$B$2:$B$18</c:f>
              <c:numCache>
                <c:formatCode>0%</c:formatCode>
                <c:ptCount val="17"/>
                <c:pt idx="0">
                  <c:v>0.58848999999999996</c:v>
                </c:pt>
                <c:pt idx="1">
                  <c:v>0.58201000000000003</c:v>
                </c:pt>
                <c:pt idx="2">
                  <c:v>0.48920999999999998</c:v>
                </c:pt>
                <c:pt idx="3">
                  <c:v>0.47914000000000001</c:v>
                </c:pt>
                <c:pt idx="4">
                  <c:v>0.45036000000000004</c:v>
                </c:pt>
                <c:pt idx="5">
                  <c:v>0.42409999999999998</c:v>
                </c:pt>
                <c:pt idx="6">
                  <c:v>0.30108000000000001</c:v>
                </c:pt>
                <c:pt idx="7">
                  <c:v>0.28309000000000001</c:v>
                </c:pt>
                <c:pt idx="8">
                  <c:v>0.20611999999999997</c:v>
                </c:pt>
                <c:pt idx="9">
                  <c:v>0.19531999999999999</c:v>
                </c:pt>
                <c:pt idx="10">
                  <c:v>0.18453</c:v>
                </c:pt>
                <c:pt idx="11">
                  <c:v>0.17373999999999998</c:v>
                </c:pt>
                <c:pt idx="12">
                  <c:v>0.16547000000000001</c:v>
                </c:pt>
                <c:pt idx="13">
                  <c:v>0.15539999999999998</c:v>
                </c:pt>
                <c:pt idx="14">
                  <c:v>0.13452999999999998</c:v>
                </c:pt>
                <c:pt idx="15">
                  <c:v>0.10288</c:v>
                </c:pt>
                <c:pt idx="16">
                  <c:v>8.7410000000000002E-2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0.23417000000000002</c:v>
                </c:pt>
                <c:pt idx="1">
                  <c:v>0.22014</c:v>
                </c:pt>
                <c:pt idx="2">
                  <c:v>0.20036000000000001</c:v>
                </c:pt>
                <c:pt idx="3">
                  <c:v>0.20468</c:v>
                </c:pt>
                <c:pt idx="4">
                  <c:v>0.14065</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 </c:v>
                </c:pt>
                <c:pt idx="2">
                  <c:v>Bus </c:v>
                </c:pt>
                <c:pt idx="3">
                  <c:v>Ferry / boat / cruise</c:v>
                </c:pt>
                <c:pt idx="4">
                  <c:v>Train </c:v>
                </c:pt>
                <c:pt idx="5">
                  <c:v>Camper van</c:v>
                </c:pt>
                <c:pt idx="6">
                  <c:v>Car w/ caravan</c:v>
                </c:pt>
                <c:pt idx="7">
                  <c:v>Scheduled plane</c:v>
                </c:pt>
                <c:pt idx="8">
                  <c:v>Charter plane </c:v>
                </c:pt>
                <c:pt idx="9">
                  <c:v>Motorbike</c:v>
                </c:pt>
              </c:strCache>
            </c:strRef>
          </c:cat>
          <c:val>
            <c:numRef>
              <c:f>Sheet1!$B$2:$B$11</c:f>
              <c:numCache>
                <c:formatCode>0%</c:formatCode>
                <c:ptCount val="10"/>
                <c:pt idx="0">
                  <c:v>0.67086000000000001</c:v>
                </c:pt>
                <c:pt idx="1">
                  <c:v>0.30898999999999999</c:v>
                </c:pt>
                <c:pt idx="2">
                  <c:v>0.12230000000000001</c:v>
                </c:pt>
                <c:pt idx="3">
                  <c:v>7.5539999999999996E-2</c:v>
                </c:pt>
                <c:pt idx="4">
                  <c:v>6.547E-2</c:v>
                </c:pt>
                <c:pt idx="5">
                  <c:v>5.5759999999999997E-2</c:v>
                </c:pt>
                <c:pt idx="6">
                  <c:v>5.1079999999999993E-2</c:v>
                </c:pt>
                <c:pt idx="7">
                  <c:v>4.2450000000000002E-2</c:v>
                </c:pt>
                <c:pt idx="8">
                  <c:v>3.3450000000000001E-2</c:v>
                </c:pt>
                <c:pt idx="9">
                  <c:v>2.6980000000000001E-2</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C5C3-4559-B868-2A8FA93925B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Rented cabin / holiday home / flat</c:v>
                </c:pt>
                <c:pt idx="4">
                  <c:v>Guest house / Bed &amp; Breakfast</c:v>
                </c:pt>
                <c:pt idx="5">
                  <c:v>Borrowed cabin / holiday home / flat</c:v>
                </c:pt>
                <c:pt idx="6">
                  <c:v>In a private person's home through AirBnb or other types of sharing services</c:v>
                </c:pt>
                <c:pt idx="7">
                  <c:v>Owned cabin / holiday home / flat</c:v>
                </c:pt>
                <c:pt idx="8">
                  <c:v>Stayed with friends / acquaintances</c:v>
                </c:pt>
                <c:pt idx="9">
                  <c:v>Camping cabin</c:v>
                </c:pt>
                <c:pt idx="10">
                  <c:v>Stayed with family</c:v>
                </c:pt>
                <c:pt idx="11">
                  <c:v>Tent</c:v>
                </c:pt>
                <c:pt idx="12">
                  <c:v>Caravan / camper van</c:v>
                </c:pt>
              </c:strCache>
            </c:strRef>
          </c:cat>
          <c:val>
            <c:numRef>
              <c:f>Sheet1!$B$2:$B$14</c:f>
              <c:numCache>
                <c:formatCode>0%</c:formatCode>
                <c:ptCount val="13"/>
                <c:pt idx="0">
                  <c:v>0.36582999999999999</c:v>
                </c:pt>
                <c:pt idx="1">
                  <c:v>0.33021999999999996</c:v>
                </c:pt>
                <c:pt idx="2">
                  <c:v>0.15790999999999999</c:v>
                </c:pt>
                <c:pt idx="3">
                  <c:v>0.11763</c:v>
                </c:pt>
                <c:pt idx="4">
                  <c:v>0.10827000000000001</c:v>
                </c:pt>
                <c:pt idx="5">
                  <c:v>6.6189999999999999E-2</c:v>
                </c:pt>
                <c:pt idx="6">
                  <c:v>6.2230000000000001E-2</c:v>
                </c:pt>
                <c:pt idx="7">
                  <c:v>5.9349999999999993E-2</c:v>
                </c:pt>
                <c:pt idx="8">
                  <c:v>4.7840000000000001E-2</c:v>
                </c:pt>
                <c:pt idx="9">
                  <c:v>3.5610000000000003E-2</c:v>
                </c:pt>
                <c:pt idx="10">
                  <c:v>3.4169999999999999E-2</c:v>
                </c:pt>
                <c:pt idx="11">
                  <c:v>2.734E-2</c:v>
                </c:pt>
                <c:pt idx="12">
                  <c:v>2.4460000000000003E-2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4"/>
            <c:invertIfNegative val="0"/>
            <c:bubble3D val="0"/>
            <c:spPr>
              <a:solidFill>
                <a:srgbClr val="FF0000"/>
              </a:solidFill>
              <a:ln>
                <a:noFill/>
              </a:ln>
              <a:effectLst/>
            </c:spPr>
            <c:extLst>
              <c:ext xmlns:c16="http://schemas.microsoft.com/office/drawing/2014/chart" uri="{C3380CC4-5D6E-409C-BE32-E72D297353CC}">
                <c16:uniqueId val="{00000000-E42E-4E60-A94E-839054DDB3F9}"/>
              </c:ext>
            </c:extLst>
          </c:dPt>
          <c:dPt>
            <c:idx val="5"/>
            <c:invertIfNegative val="0"/>
            <c:bubble3D val="0"/>
            <c:spPr>
              <a:solidFill>
                <a:srgbClr val="FF0000"/>
              </a:solidFill>
              <a:ln>
                <a:noFill/>
              </a:ln>
              <a:effectLst/>
            </c:spPr>
            <c:extLst>
              <c:ext xmlns:c16="http://schemas.microsoft.com/office/drawing/2014/chart" uri="{C3380CC4-5D6E-409C-BE32-E72D297353CC}">
                <c16:uniqueId val="{00000001-E42E-4E60-A94E-839054DDB3F9}"/>
              </c:ext>
            </c:extLst>
          </c:dPt>
          <c:dPt>
            <c:idx val="7"/>
            <c:invertIfNegative val="0"/>
            <c:bubble3D val="0"/>
            <c:spPr>
              <a:solidFill>
                <a:srgbClr val="FF0000"/>
              </a:solidFill>
              <a:ln>
                <a:noFill/>
              </a:ln>
              <a:effectLst/>
            </c:spPr>
            <c:extLst>
              <c:ext xmlns:c16="http://schemas.microsoft.com/office/drawing/2014/chart" uri="{C3380CC4-5D6E-409C-BE32-E72D297353CC}">
                <c16:uniqueId val="{00000002-E42E-4E60-A94E-839054DDB3F9}"/>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4-68B9-42D0-AA17-7C2C897E5F05}"/>
              </c:ext>
            </c:extLst>
          </c:dPt>
          <c:dPt>
            <c:idx val="9"/>
            <c:invertIfNegative val="0"/>
            <c:bubble3D val="0"/>
            <c:spPr>
              <a:solidFill>
                <a:srgbClr val="FF0000"/>
              </a:solidFill>
              <a:ln>
                <a:noFill/>
              </a:ln>
              <a:effectLst/>
            </c:spPr>
            <c:extLst>
              <c:ext xmlns:c16="http://schemas.microsoft.com/office/drawing/2014/chart" uri="{C3380CC4-5D6E-409C-BE32-E72D297353CC}">
                <c16:uniqueId val="{00000005-68B9-42D0-AA17-7C2C897E5F05}"/>
              </c:ext>
            </c:extLst>
          </c:dPt>
          <c:dPt>
            <c:idx val="11"/>
            <c:invertIfNegative val="0"/>
            <c:bubble3D val="0"/>
            <c:spPr>
              <a:solidFill>
                <a:srgbClr val="FF0000"/>
              </a:solidFill>
              <a:ln>
                <a:noFill/>
              </a:ln>
              <a:effectLst/>
            </c:spPr>
            <c:extLst>
              <c:ext xmlns:c16="http://schemas.microsoft.com/office/drawing/2014/chart" uri="{C3380CC4-5D6E-409C-BE32-E72D297353CC}">
                <c16:uniqueId val="{0000000C-68B9-42D0-AA17-7C2C897E5F05}"/>
              </c:ext>
            </c:extLst>
          </c:dPt>
          <c:dPt>
            <c:idx val="12"/>
            <c:invertIfNegative val="0"/>
            <c:bubble3D val="0"/>
            <c:spPr>
              <a:solidFill>
                <a:srgbClr val="FF0000"/>
              </a:solidFill>
              <a:ln>
                <a:noFill/>
              </a:ln>
              <a:effectLst/>
            </c:spPr>
            <c:extLst>
              <c:ext xmlns:c16="http://schemas.microsoft.com/office/drawing/2014/chart" uri="{C3380CC4-5D6E-409C-BE32-E72D297353CC}">
                <c16:uniqueId val="{00000009-68B9-42D0-AA17-7C2C897E5F05}"/>
              </c:ext>
            </c:extLst>
          </c:dPt>
          <c:dPt>
            <c:idx val="13"/>
            <c:invertIfNegative val="0"/>
            <c:bubble3D val="0"/>
            <c:spPr>
              <a:solidFill>
                <a:srgbClr val="FF0000"/>
              </a:solidFill>
              <a:ln>
                <a:noFill/>
              </a:ln>
              <a:effectLst/>
            </c:spPr>
            <c:extLst>
              <c:ext xmlns:c16="http://schemas.microsoft.com/office/drawing/2014/chart" uri="{C3380CC4-5D6E-409C-BE32-E72D297353CC}">
                <c16:uniqueId val="{00000003-E42E-4E60-A94E-839054DDB3F9}"/>
              </c:ext>
            </c:extLst>
          </c:dPt>
          <c:dPt>
            <c:idx val="14"/>
            <c:invertIfNegative val="0"/>
            <c:bubble3D val="0"/>
            <c:spPr>
              <a:solidFill>
                <a:srgbClr val="FF0000"/>
              </a:solidFill>
              <a:ln>
                <a:noFill/>
              </a:ln>
              <a:effectLst/>
            </c:spPr>
            <c:extLst>
              <c:ext xmlns:c16="http://schemas.microsoft.com/office/drawing/2014/chart" uri="{C3380CC4-5D6E-409C-BE32-E72D297353CC}">
                <c16:uniqueId val="{00000004-E42E-4E60-A94E-839054DDB3F9}"/>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7-68B9-42D0-AA17-7C2C897E5F05}"/>
              </c:ext>
            </c:extLst>
          </c:dPt>
          <c:dPt>
            <c:idx val="16"/>
            <c:invertIfNegative val="0"/>
            <c:bubble3D val="0"/>
            <c:spPr>
              <a:solidFill>
                <a:srgbClr val="FF0000"/>
              </a:solidFill>
              <a:ln>
                <a:noFill/>
              </a:ln>
              <a:effectLst/>
            </c:spPr>
            <c:extLst>
              <c:ext xmlns:c16="http://schemas.microsoft.com/office/drawing/2014/chart" uri="{C3380CC4-5D6E-409C-BE32-E72D297353CC}">
                <c16:uniqueId val="{00000008-68B9-42D0-AA17-7C2C897E5F0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B-68B9-42D0-AA17-7C2C897E5F05}"/>
              </c:ext>
            </c:extLst>
          </c:dPt>
          <c:dPt>
            <c:idx val="18"/>
            <c:invertIfNegative val="0"/>
            <c:bubble3D val="0"/>
            <c:spPr>
              <a:solidFill>
                <a:srgbClr val="FF0000"/>
              </a:solidFill>
              <a:ln>
                <a:noFill/>
              </a:ln>
              <a:effectLst/>
            </c:spPr>
            <c:extLst>
              <c:ext xmlns:c16="http://schemas.microsoft.com/office/drawing/2014/chart" uri="{C3380CC4-5D6E-409C-BE32-E72D297353CC}">
                <c16:uniqueId val="{00000005-E42E-4E60-A94E-839054DDB3F9}"/>
              </c:ext>
            </c:extLst>
          </c:dPt>
          <c:dPt>
            <c:idx val="19"/>
            <c:invertIfNegative val="0"/>
            <c:bubble3D val="0"/>
            <c:spPr>
              <a:solidFill>
                <a:srgbClr val="92D050"/>
              </a:solidFill>
              <a:ln>
                <a:noFill/>
              </a:ln>
              <a:effectLst/>
            </c:spPr>
            <c:extLst>
              <c:ext xmlns:c16="http://schemas.microsoft.com/office/drawing/2014/chart" uri="{C3380CC4-5D6E-409C-BE32-E72D297353CC}">
                <c16:uniqueId val="{0000000A-68B9-42D0-AA17-7C2C897E5F05}"/>
              </c:ext>
            </c:extLst>
          </c:dPt>
          <c:dPt>
            <c:idx val="20"/>
            <c:invertIfNegative val="0"/>
            <c:bubble3D val="0"/>
            <c:spPr>
              <a:solidFill>
                <a:srgbClr val="FF0000"/>
              </a:solidFill>
              <a:ln>
                <a:noFill/>
              </a:ln>
              <a:effectLst/>
            </c:spPr>
            <c:extLst>
              <c:ext xmlns:c16="http://schemas.microsoft.com/office/drawing/2014/chart" uri="{C3380CC4-5D6E-409C-BE32-E72D297353CC}">
                <c16:uniqueId val="{00000006-68B9-42D0-AA17-7C2C897E5F0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00-68B9-42D0-AA17-7C2C897E5F05}"/>
              </c:ext>
            </c:extLst>
          </c:dPt>
          <c:dPt>
            <c:idx val="22"/>
            <c:invertIfNegative val="0"/>
            <c:bubble3D val="0"/>
            <c:spPr>
              <a:solidFill>
                <a:srgbClr val="FF0000"/>
              </a:solidFill>
              <a:ln>
                <a:noFill/>
              </a:ln>
              <a:effectLst/>
            </c:spPr>
            <c:extLst>
              <c:ext xmlns:c16="http://schemas.microsoft.com/office/drawing/2014/chart" uri="{C3380CC4-5D6E-409C-BE32-E72D297353CC}">
                <c16:uniqueId val="{00000001-68B9-42D0-AA17-7C2C897E5F05}"/>
              </c:ext>
            </c:extLst>
          </c:dPt>
          <c:dPt>
            <c:idx val="23"/>
            <c:invertIfNegative val="0"/>
            <c:bubble3D val="0"/>
            <c:spPr>
              <a:solidFill>
                <a:srgbClr val="92D050"/>
              </a:solidFill>
              <a:ln>
                <a:noFill/>
              </a:ln>
              <a:effectLst/>
            </c:spPr>
            <c:extLst>
              <c:ext xmlns:c16="http://schemas.microsoft.com/office/drawing/2014/chart" uri="{C3380CC4-5D6E-409C-BE32-E72D297353CC}">
                <c16:uniqueId val="{00000002-68B9-42D0-AA17-7C2C897E5F0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03-68B9-42D0-AA17-7C2C897E5F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Visit cities</c:v>
                </c:pt>
                <c:pt idx="2">
                  <c:v>Taste local food and drink</c:v>
                </c:pt>
                <c:pt idx="3">
                  <c:v>Visit restaurants</c:v>
                </c:pt>
                <c:pt idx="4">
                  <c:v>Observe beauty of nature</c:v>
                </c:pt>
                <c:pt idx="5">
                  <c:v>Visit historical buildings/sites</c:v>
                </c:pt>
                <c:pt idx="6">
                  <c:v>Shopping</c:v>
                </c:pt>
                <c:pt idx="7">
                  <c:v>Discover local culture and lifestyle</c:v>
                </c:pt>
                <c:pt idx="8">
                  <c:v>Attend sightseeing tours</c:v>
                </c:pt>
                <c:pt idx="9">
                  <c:v>Discover local history and legends</c:v>
                </c:pt>
                <c:pt idx="10">
                  <c:v>Experience local architecture</c:v>
                </c:pt>
                <c:pt idx="11">
                  <c:v>Sunbathing and swimming</c:v>
                </c:pt>
                <c:pt idx="12">
                  <c:v>Visit museums</c:v>
                </c:pt>
                <c:pt idx="13">
                  <c:v>Visit parks and gardens</c:v>
                </c:pt>
                <c:pt idx="14">
                  <c:v>Visit the countryside</c:v>
                </c:pt>
                <c:pt idx="15">
                  <c:v>Experience city nightlife</c:v>
                </c:pt>
                <c:pt idx="16">
                  <c:v>Hiking (less than two hours)</c:v>
                </c:pt>
                <c:pt idx="17">
                  <c:v>Get pampered</c:v>
                </c:pt>
                <c:pt idx="18">
                  <c:v>Observe natural phenomenon (i.e. volcanoes, northern lights, midnight sun, breaking waves, sand dune)</c:v>
                </c:pt>
                <c:pt idx="19">
                  <c:v>Visit spa resorts</c:v>
                </c:pt>
                <c:pt idx="20">
                  <c:v>Experience national festivals and traditional celebrations</c:v>
                </c:pt>
                <c:pt idx="21">
                  <c:v>Visit art exhibitions</c:v>
                </c:pt>
                <c:pt idx="22">
                  <c:v>Experience mountains, the wilderness or the wildlife</c:v>
                </c:pt>
                <c:pt idx="23">
                  <c:v>Visit amusement parks</c:v>
                </c:pt>
                <c:pt idx="24">
                  <c:v>Attend concerts/festivals</c:v>
                </c:pt>
                <c:pt idx="25">
                  <c:v>Hiking (more than two hours)</c:v>
                </c:pt>
                <c:pt idx="26">
                  <c:v>Fresh or salt water fishing</c:v>
                </c:pt>
                <c:pt idx="27">
                  <c:v>Do winter activities (Alpine skiing/snowboarding, cross country skiing, dog-sleigh, snowmobile etc)</c:v>
                </c:pt>
              </c:strCache>
            </c:strRef>
          </c:cat>
          <c:val>
            <c:numRef>
              <c:f>Sheet1!$B$2:$B$29</c:f>
              <c:numCache>
                <c:formatCode>0%</c:formatCode>
                <c:ptCount val="28"/>
                <c:pt idx="0">
                  <c:v>0.52302000000000004</c:v>
                </c:pt>
                <c:pt idx="1">
                  <c:v>0.43381000000000003</c:v>
                </c:pt>
                <c:pt idx="2">
                  <c:v>0.43021999999999999</c:v>
                </c:pt>
                <c:pt idx="3">
                  <c:v>0.37805999999999995</c:v>
                </c:pt>
                <c:pt idx="4">
                  <c:v>0.36151000000000005</c:v>
                </c:pt>
                <c:pt idx="5">
                  <c:v>0.33777000000000001</c:v>
                </c:pt>
                <c:pt idx="6">
                  <c:v>0.30215999999999998</c:v>
                </c:pt>
                <c:pt idx="7">
                  <c:v>0.30071999999999999</c:v>
                </c:pt>
                <c:pt idx="8">
                  <c:v>0.21151</c:v>
                </c:pt>
                <c:pt idx="9">
                  <c:v>0.18777000000000002</c:v>
                </c:pt>
                <c:pt idx="10">
                  <c:v>0.18164999999999998</c:v>
                </c:pt>
                <c:pt idx="11">
                  <c:v>0.17553999999999997</c:v>
                </c:pt>
                <c:pt idx="12">
                  <c:v>0.1741</c:v>
                </c:pt>
                <c:pt idx="13">
                  <c:v>0.17193999999999998</c:v>
                </c:pt>
                <c:pt idx="14">
                  <c:v>0.17158000000000001</c:v>
                </c:pt>
                <c:pt idx="15">
                  <c:v>0.16079000000000002</c:v>
                </c:pt>
                <c:pt idx="16">
                  <c:v>0.13525000000000001</c:v>
                </c:pt>
                <c:pt idx="17">
                  <c:v>0.12301999999999999</c:v>
                </c:pt>
                <c:pt idx="18">
                  <c:v>0.11583</c:v>
                </c:pt>
                <c:pt idx="19">
                  <c:v>0.10396000000000001</c:v>
                </c:pt>
                <c:pt idx="20">
                  <c:v>0.10035999999999999</c:v>
                </c:pt>
                <c:pt idx="21">
                  <c:v>9.64E-2</c:v>
                </c:pt>
                <c:pt idx="22">
                  <c:v>8.9570000000000011E-2</c:v>
                </c:pt>
                <c:pt idx="23">
                  <c:v>8.7410000000000002E-2</c:v>
                </c:pt>
                <c:pt idx="24">
                  <c:v>7.7699999999999991E-2</c:v>
                </c:pt>
                <c:pt idx="25">
                  <c:v>5.6120000000000003E-2</c:v>
                </c:pt>
                <c:pt idx="26">
                  <c:v>3.381E-2</c:v>
                </c:pt>
                <c:pt idx="27">
                  <c:v>3.3090000000000001E-2</c:v>
                </c:pt>
              </c:numCache>
            </c:numRef>
          </c:val>
          <c:extLst>
            <c:ext xmlns:c16="http://schemas.microsoft.com/office/drawing/2014/chart" uri="{C3380CC4-5D6E-409C-BE32-E72D297353CC}">
              <c16:uniqueId val="{00000000-3F36-42A1-92F5-FC8EB0D1223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B9BD-43FC-9455-7FFDDA929A1E}"/>
              </c:ext>
            </c:extLst>
          </c:dPt>
          <c:dPt>
            <c:idx val="2"/>
            <c:invertIfNegative val="0"/>
            <c:bubble3D val="0"/>
            <c:spPr>
              <a:solidFill>
                <a:srgbClr val="92D050"/>
              </a:solidFill>
              <a:ln>
                <a:noFill/>
              </a:ln>
              <a:effectLst/>
            </c:spPr>
            <c:extLst>
              <c:ext xmlns:c16="http://schemas.microsoft.com/office/drawing/2014/chart" uri="{C3380CC4-5D6E-409C-BE32-E72D297353CC}">
                <c16:uniqueId val="{00000001-B9BD-43FC-9455-7FFDDA929A1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Rented car</c:v>
                </c:pt>
                <c:pt idx="1">
                  <c:v>Bus</c:v>
                </c:pt>
                <c:pt idx="2">
                  <c:v>Plane</c:v>
                </c:pt>
                <c:pt idx="3">
                  <c:v>Own car</c:v>
                </c:pt>
                <c:pt idx="4">
                  <c:v>Train</c:v>
                </c:pt>
                <c:pt idx="5">
                  <c:v>Ferry / boat / cruise</c:v>
                </c:pt>
                <c:pt idx="6">
                  <c:v>Car w/ caravan</c:v>
                </c:pt>
                <c:pt idx="7">
                  <c:v>Camper van</c:v>
                </c:pt>
                <c:pt idx="8">
                  <c:v>Bicycle</c:v>
                </c:pt>
                <c:pt idx="9">
                  <c:v>Motorbike</c:v>
                </c:pt>
                <c:pt idx="10">
                  <c:v>No transportation</c:v>
                </c:pt>
                <c:pt idx="11">
                  <c:v>Other</c:v>
                </c:pt>
              </c:strCache>
            </c:strRef>
          </c:cat>
          <c:val>
            <c:numRef>
              <c:f>Sheet1!$B$2:$B$13</c:f>
              <c:numCache>
                <c:formatCode>0%</c:formatCode>
                <c:ptCount val="12"/>
                <c:pt idx="0">
                  <c:v>0.30359999999999998</c:v>
                </c:pt>
                <c:pt idx="1">
                  <c:v>0.24928</c:v>
                </c:pt>
                <c:pt idx="2">
                  <c:v>0.23021999999999998</c:v>
                </c:pt>
                <c:pt idx="3">
                  <c:v>0.19208999999999998</c:v>
                </c:pt>
                <c:pt idx="4">
                  <c:v>0.11367000000000001</c:v>
                </c:pt>
                <c:pt idx="5">
                  <c:v>8.9570000000000011E-2</c:v>
                </c:pt>
                <c:pt idx="6">
                  <c:v>5.8270000000000002E-2</c:v>
                </c:pt>
                <c:pt idx="7">
                  <c:v>5.1799999999999999E-2</c:v>
                </c:pt>
                <c:pt idx="8">
                  <c:v>4.4960000000000007E-2</c:v>
                </c:pt>
                <c:pt idx="9">
                  <c:v>2.9500000000000002E-2</c:v>
                </c:pt>
                <c:pt idx="10">
                  <c:v>6.7990000000000009E-2</c:v>
                </c:pt>
                <c:pt idx="11">
                  <c:v>6.0069999999999998E-2</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534B-488E-A324-51F1D705A588}"/>
              </c:ext>
            </c:extLst>
          </c:dPt>
          <c:dPt>
            <c:idx val="2"/>
            <c:invertIfNegative val="0"/>
            <c:bubble3D val="0"/>
            <c:spPr>
              <a:solidFill>
                <a:srgbClr val="92D050"/>
              </a:solidFill>
              <a:ln>
                <a:noFill/>
              </a:ln>
              <a:effectLst/>
            </c:spPr>
            <c:extLst>
              <c:ext xmlns:c16="http://schemas.microsoft.com/office/drawing/2014/chart" uri="{C3380CC4-5D6E-409C-BE32-E72D297353CC}">
                <c16:uniqueId val="{00000000-534B-488E-A324-51F1D705A588}"/>
              </c:ext>
            </c:extLst>
          </c:dPt>
          <c:dPt>
            <c:idx val="4"/>
            <c:invertIfNegative val="0"/>
            <c:bubble3D val="0"/>
            <c:spPr>
              <a:solidFill>
                <a:srgbClr val="FF0000"/>
              </a:solidFill>
              <a:ln>
                <a:noFill/>
              </a:ln>
              <a:effectLst/>
            </c:spPr>
            <c:extLst>
              <c:ext xmlns:c16="http://schemas.microsoft.com/office/drawing/2014/chart" uri="{C3380CC4-5D6E-409C-BE32-E72D297353CC}">
                <c16:uniqueId val="{00000002-534B-488E-A324-51F1D705A588}"/>
              </c:ext>
            </c:extLst>
          </c:dPt>
          <c:dPt>
            <c:idx val="5"/>
            <c:invertIfNegative val="0"/>
            <c:bubble3D val="0"/>
            <c:spPr>
              <a:solidFill>
                <a:srgbClr val="FF0000"/>
              </a:solidFill>
              <a:ln>
                <a:noFill/>
              </a:ln>
              <a:effectLst/>
            </c:spPr>
            <c:extLst>
              <c:ext xmlns:c16="http://schemas.microsoft.com/office/drawing/2014/chart" uri="{C3380CC4-5D6E-409C-BE32-E72D297353CC}">
                <c16:uniqueId val="{00000003-534B-488E-A324-51F1D705A58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7.1580000000000005E-2</c:v>
                </c:pt>
                <c:pt idx="1">
                  <c:v>0.13993</c:v>
                </c:pt>
                <c:pt idx="2">
                  <c:v>0.21043000000000001</c:v>
                </c:pt>
                <c:pt idx="3">
                  <c:v>0.19172999999999998</c:v>
                </c:pt>
                <c:pt idx="4">
                  <c:v>0.15432000000000001</c:v>
                </c:pt>
                <c:pt idx="5">
                  <c:v>0.13381000000000001</c:v>
                </c:pt>
                <c:pt idx="6">
                  <c:v>5.5759999999999997E-2</c:v>
                </c:pt>
                <c:pt idx="7">
                  <c:v>1.5109999999999998E-2</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Friends/acquaintances/colleagues</c:v>
                </c:pt>
                <c:pt idx="2">
                  <c:v>Parents/other relatives</c:v>
                </c:pt>
                <c:pt idx="3">
                  <c:v>Nobody except myself</c:v>
                </c:pt>
                <c:pt idx="4">
                  <c:v>Children 7-14 years</c:v>
                </c:pt>
                <c:pt idx="5">
                  <c:v>Children 15 years and older</c:v>
                </c:pt>
                <c:pt idx="6">
                  <c:v>Children 0-6 years</c:v>
                </c:pt>
                <c:pt idx="7">
                  <c:v>Other</c:v>
                </c:pt>
              </c:strCache>
            </c:strRef>
          </c:cat>
          <c:val>
            <c:numRef>
              <c:f>Sheet1!$B$2:$B$9</c:f>
              <c:numCache>
                <c:formatCode>0%</c:formatCode>
                <c:ptCount val="8"/>
                <c:pt idx="0">
                  <c:v>0.57301999999999997</c:v>
                </c:pt>
                <c:pt idx="1">
                  <c:v>0.18597000000000002</c:v>
                </c:pt>
                <c:pt idx="2">
                  <c:v>0.13345000000000001</c:v>
                </c:pt>
                <c:pt idx="3">
                  <c:v>0.12590000000000001</c:v>
                </c:pt>
                <c:pt idx="4">
                  <c:v>0.12121999999999999</c:v>
                </c:pt>
                <c:pt idx="5">
                  <c:v>7.3380000000000001E-2</c:v>
                </c:pt>
                <c:pt idx="6">
                  <c:v>7.1940000000000004E-2</c:v>
                </c:pt>
                <c:pt idx="7">
                  <c:v>2.1219999999999999E-2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Sheet1!$A$2:$A$3</c:f>
              <c:strCache>
                <c:ptCount val="2"/>
                <c:pt idx="0">
                  <c:v>Playful</c:v>
                </c:pt>
                <c:pt idx="1">
                  <c:v>Fresh</c:v>
                </c:pt>
              </c:strCache>
            </c:strRef>
          </c:cat>
          <c:val>
            <c:numRef>
              <c:f>Sheet1!$B$2:$B$3</c:f>
              <c:numCache>
                <c:formatCode>0</c:formatCode>
                <c:ptCount val="2"/>
                <c:pt idx="0">
                  <c:v>390.27189150420554</c:v>
                </c:pt>
                <c:pt idx="1">
                  <c:v>369.39044876409889</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500"/>
          <c:min val="0"/>
        </c:scaling>
        <c:delete val="1"/>
        <c:axPos val="t"/>
        <c:numFmt formatCode="0" sourceLinked="1"/>
        <c:majorTickMark val="out"/>
        <c:minorTickMark val="none"/>
        <c:tickLblPos val="nextTo"/>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9"/>
            <c:invertIfNegative val="0"/>
            <c:bubble3D val="0"/>
            <c:spPr>
              <a:solidFill>
                <a:srgbClr val="92D050"/>
              </a:solidFill>
              <a:ln>
                <a:noFill/>
              </a:ln>
              <a:effectLst/>
            </c:spPr>
            <c:extLst>
              <c:ext xmlns:c16="http://schemas.microsoft.com/office/drawing/2014/chart" uri="{C3380CC4-5D6E-409C-BE32-E72D297353CC}">
                <c16:uniqueId val="{00000000-3BE8-43AD-A83D-7467E4A31F10}"/>
              </c:ext>
            </c:extLst>
          </c:dPt>
          <c:dPt>
            <c:idx val="10"/>
            <c:invertIfNegative val="0"/>
            <c:bubble3D val="0"/>
            <c:spPr>
              <a:solidFill>
                <a:srgbClr val="FF0000"/>
              </a:solidFill>
              <a:ln>
                <a:noFill/>
              </a:ln>
              <a:effectLst/>
            </c:spPr>
            <c:extLst>
              <c:ext xmlns:c16="http://schemas.microsoft.com/office/drawing/2014/chart" uri="{C3380CC4-5D6E-409C-BE32-E72D297353CC}">
                <c16:uniqueId val="{00000002-3BE8-43AD-A83D-7467E4A31F10}"/>
              </c:ext>
            </c:extLst>
          </c:dPt>
          <c:dPt>
            <c:idx val="13"/>
            <c:invertIfNegative val="0"/>
            <c:bubble3D val="0"/>
            <c:spPr>
              <a:solidFill>
                <a:srgbClr val="92D050"/>
              </a:solidFill>
              <a:ln>
                <a:noFill/>
              </a:ln>
              <a:effectLst/>
            </c:spPr>
            <c:extLst>
              <c:ext xmlns:c16="http://schemas.microsoft.com/office/drawing/2014/chart" uri="{C3380CC4-5D6E-409C-BE32-E72D297353CC}">
                <c16:uniqueId val="{00000001-3BE8-43AD-A83D-7467E4A31F1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hotels/ other accommodations</c:v>
                </c:pt>
                <c:pt idx="2">
                  <c:v>Homepages for the destination</c:v>
                </c:pt>
                <c:pt idx="3">
                  <c:v>Homepages for attractions and sights</c:v>
                </c:pt>
                <c:pt idx="4">
                  <c:v>Booking sites such as Expedia and Lastminute</c:v>
                </c:pt>
                <c:pt idx="5">
                  <c:v>Travel apps/portals like Tripadvisor etc</c:v>
                </c:pt>
                <c:pt idx="6">
                  <c:v>Homepages of carriers, including airlines etc.</c:v>
                </c:pt>
                <c:pt idx="7">
                  <c:v>Reviews from other travelers online</c:v>
                </c:pt>
                <c:pt idx="8">
                  <c:v>Guidebooks</c:v>
                </c:pt>
                <c:pt idx="9">
                  <c:v>Social media such as Facebook or blogs</c:v>
                </c:pt>
                <c:pt idx="10">
                  <c:v>Advice from friends / family</c:v>
                </c:pt>
                <c:pt idx="11">
                  <c:v>Travel agent in homeland</c:v>
                </c:pt>
                <c:pt idx="12">
                  <c:v>Catalogs or brochures</c:v>
                </c:pt>
                <c:pt idx="13">
                  <c:v>Newspapers or magazines</c:v>
                </c:pt>
                <c:pt idx="14">
                  <c:v>TV or radio</c:v>
                </c:pt>
                <c:pt idx="15">
                  <c:v>Travel fairs</c:v>
                </c:pt>
                <c:pt idx="16">
                  <c:v>Other</c:v>
                </c:pt>
              </c:strCache>
            </c:strRef>
          </c:cat>
          <c:val>
            <c:numRef>
              <c:f>Sheet1!$B$2:$B$18</c:f>
              <c:numCache>
                <c:formatCode>0%</c:formatCode>
                <c:ptCount val="17"/>
                <c:pt idx="0">
                  <c:v>0.60504000000000002</c:v>
                </c:pt>
                <c:pt idx="1">
                  <c:v>0.28344999999999998</c:v>
                </c:pt>
                <c:pt idx="2">
                  <c:v>0.27122000000000002</c:v>
                </c:pt>
                <c:pt idx="3">
                  <c:v>0.21475000000000002</c:v>
                </c:pt>
                <c:pt idx="4">
                  <c:v>0.18094000000000002</c:v>
                </c:pt>
                <c:pt idx="5">
                  <c:v>0.1741</c:v>
                </c:pt>
                <c:pt idx="6">
                  <c:v>0.17085999999999998</c:v>
                </c:pt>
                <c:pt idx="7">
                  <c:v>0.14712</c:v>
                </c:pt>
                <c:pt idx="8">
                  <c:v>0.14676</c:v>
                </c:pt>
                <c:pt idx="9">
                  <c:v>0.14496000000000001</c:v>
                </c:pt>
                <c:pt idx="10">
                  <c:v>0.13993</c:v>
                </c:pt>
                <c:pt idx="11">
                  <c:v>0.13741</c:v>
                </c:pt>
                <c:pt idx="12">
                  <c:v>0.13058</c:v>
                </c:pt>
                <c:pt idx="13">
                  <c:v>9.3530000000000002E-2</c:v>
                </c:pt>
                <c:pt idx="14">
                  <c:v>6.2950000000000006E-2</c:v>
                </c:pt>
                <c:pt idx="15">
                  <c:v>4.5679999999999998E-2</c:v>
                </c:pt>
                <c:pt idx="16">
                  <c:v>2.734E-2</c:v>
                </c:pt>
              </c:numCache>
            </c:numRef>
          </c:val>
          <c:extLst>
            <c:ext xmlns:c16="http://schemas.microsoft.com/office/drawing/2014/chart" uri="{C3380CC4-5D6E-409C-BE32-E72D297353CC}">
              <c16:uniqueId val="{00000000-4C5B-40D2-A853-24A6528A963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Children 7-14 year</c:v>
                </c:pt>
                <c:pt idx="2">
                  <c:v>Friends</c:v>
                </c:pt>
                <c:pt idx="3">
                  <c:v>Other family/relatives</c:v>
                </c:pt>
                <c:pt idx="4">
                  <c:v>Children 0-6 years</c:v>
                </c:pt>
                <c:pt idx="5">
                  <c:v>Children 15 years and above</c:v>
                </c:pt>
                <c:pt idx="6">
                  <c:v>Alone</c:v>
                </c:pt>
                <c:pt idx="7">
                  <c:v>Other people</c:v>
                </c:pt>
              </c:strCache>
            </c:strRef>
          </c:cat>
          <c:val>
            <c:numRef>
              <c:f>Sheet1!$B$2:$B$9</c:f>
              <c:numCache>
                <c:formatCode>0%</c:formatCode>
                <c:ptCount val="8"/>
                <c:pt idx="0">
                  <c:v>0.65</c:v>
                </c:pt>
                <c:pt idx="1">
                  <c:v>0.18057999999999999</c:v>
                </c:pt>
                <c:pt idx="2">
                  <c:v>0.17446</c:v>
                </c:pt>
                <c:pt idx="3">
                  <c:v>0.14244999999999999</c:v>
                </c:pt>
                <c:pt idx="4">
                  <c:v>0.11547</c:v>
                </c:pt>
                <c:pt idx="5">
                  <c:v>9.784000000000001E-2</c:v>
                </c:pt>
                <c:pt idx="6">
                  <c:v>8.7050000000000002E-2</c:v>
                </c:pt>
                <c:pt idx="7">
                  <c:v>1.942E-2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9.3500000000000007E-3</c:v>
                </c:pt>
                <c:pt idx="1">
                  <c:v>0.11079</c:v>
                </c:pt>
                <c:pt idx="2">
                  <c:v>0.37409999999999999</c:v>
                </c:pt>
                <c:pt idx="3">
                  <c:v>0.16079000000000002</c:v>
                </c:pt>
                <c:pt idx="4">
                  <c:v>0.14892</c:v>
                </c:pt>
                <c:pt idx="5">
                  <c:v>0.2</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34B2-4DEB-952A-CE7E15282A49}"/>
              </c:ext>
            </c:extLst>
          </c:dPt>
          <c:dPt>
            <c:idx val="1"/>
            <c:invertIfNegative val="0"/>
            <c:bubble3D val="0"/>
            <c:spPr>
              <a:solidFill>
                <a:srgbClr val="92D050"/>
              </a:solidFill>
              <a:ln>
                <a:noFill/>
              </a:ln>
              <a:effectLst/>
            </c:spPr>
            <c:extLst>
              <c:ext xmlns:c16="http://schemas.microsoft.com/office/drawing/2014/chart" uri="{C3380CC4-5D6E-409C-BE32-E72D297353CC}">
                <c16:uniqueId val="{00000001-34B2-4DEB-952A-CE7E15282A4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0.35863</c:v>
                </c:pt>
                <c:pt idx="1">
                  <c:v>0.15252000000000002</c:v>
                </c:pt>
                <c:pt idx="2">
                  <c:v>0.46259</c:v>
                </c:pt>
                <c:pt idx="3">
                  <c:v>2.6259999999999999E-2</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1-44CE-4747-B70F-C0CAA02ACF48}"/>
              </c:ext>
            </c:extLst>
          </c:dPt>
          <c:dPt>
            <c:idx val="3"/>
            <c:invertIfNegative val="0"/>
            <c:bubble3D val="0"/>
            <c:spPr>
              <a:solidFill>
                <a:srgbClr val="92D050"/>
              </a:solidFill>
              <a:ln>
                <a:noFill/>
              </a:ln>
              <a:effectLst/>
            </c:spPr>
            <c:extLst>
              <c:ext xmlns:c16="http://schemas.microsoft.com/office/drawing/2014/chart" uri="{C3380CC4-5D6E-409C-BE32-E72D297353CC}">
                <c16:uniqueId val="{00000002-44CE-4747-B70F-C0CAA02ACF4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8.345323741007199E-2</c:v>
                </c:pt>
                <c:pt idx="1">
                  <c:v>0.39100719424460401</c:v>
                </c:pt>
                <c:pt idx="2">
                  <c:v>0.21079136690647499</c:v>
                </c:pt>
                <c:pt idx="3">
                  <c:v>0.31474820143884902</c:v>
                </c:pt>
              </c:numCache>
            </c:numRef>
          </c:val>
          <c:extLst>
            <c:ext xmlns:c16="http://schemas.microsoft.com/office/drawing/2014/chart" uri="{C3380CC4-5D6E-409C-BE32-E72D297353CC}">
              <c16:uniqueId val="{00000000-44CE-4747-B70F-C0CAA02ACF4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EB05-4DF2-8739-4AE532C2F63C}"/>
              </c:ext>
            </c:extLst>
          </c:dPt>
          <c:dPt>
            <c:idx val="1"/>
            <c:invertIfNegative val="0"/>
            <c:bubble3D val="0"/>
            <c:spPr>
              <a:solidFill>
                <a:srgbClr val="92D050"/>
              </a:solidFill>
              <a:ln>
                <a:noFill/>
              </a:ln>
              <a:effectLst/>
            </c:spPr>
            <c:extLst>
              <c:ext xmlns:c16="http://schemas.microsoft.com/office/drawing/2014/chart" uri="{C3380CC4-5D6E-409C-BE32-E72D297353CC}">
                <c16:uniqueId val="{00000003-EB05-4DF2-8739-4AE532C2F63C}"/>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EB05-4DF2-8739-4AE532C2F63C}"/>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EB05-4DF2-8739-4AE532C2F63C}"/>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EB05-4DF2-8739-4AE532C2F63C}"/>
              </c:ext>
            </c:extLst>
          </c:dPt>
          <c:dPt>
            <c:idx val="5"/>
            <c:invertIfNegative val="0"/>
            <c:bubble3D val="0"/>
            <c:spPr>
              <a:solidFill>
                <a:srgbClr val="C00000"/>
              </a:solidFill>
              <a:ln>
                <a:noFill/>
              </a:ln>
              <a:effectLst/>
            </c:spPr>
            <c:extLst>
              <c:ext xmlns:c16="http://schemas.microsoft.com/office/drawing/2014/chart" uri="{C3380CC4-5D6E-409C-BE32-E72D297353CC}">
                <c16:uniqueId val="{0000000B-EB05-4DF2-8739-4AE532C2F63C}"/>
              </c:ext>
            </c:extLst>
          </c:dPt>
          <c:dPt>
            <c:idx val="6"/>
            <c:invertIfNegative val="0"/>
            <c:bubble3D val="0"/>
            <c:spPr>
              <a:solidFill>
                <a:srgbClr val="C00000"/>
              </a:solidFill>
              <a:ln>
                <a:noFill/>
              </a:ln>
              <a:effectLst/>
            </c:spPr>
            <c:extLst>
              <c:ext xmlns:c16="http://schemas.microsoft.com/office/drawing/2014/chart" uri="{C3380CC4-5D6E-409C-BE32-E72D297353CC}">
                <c16:uniqueId val="{0000000D-EB05-4DF2-8739-4AE532C2F63C}"/>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0.10858000000000001</c:v>
                </c:pt>
                <c:pt idx="1">
                  <c:v>0.13184999999999999</c:v>
                </c:pt>
                <c:pt idx="2">
                  <c:v>0.22879000000000002</c:v>
                </c:pt>
                <c:pt idx="3">
                  <c:v>0.19389000000000001</c:v>
                </c:pt>
                <c:pt idx="4">
                  <c:v>0.14929999999999999</c:v>
                </c:pt>
                <c:pt idx="5">
                  <c:v>5.4290000000000005E-2</c:v>
                </c:pt>
                <c:pt idx="6">
                  <c:v>0.1333</c:v>
                </c:pt>
              </c:numCache>
            </c:numRef>
          </c:val>
          <c:extLst>
            <c:ext xmlns:c16="http://schemas.microsoft.com/office/drawing/2014/chart" uri="{C3380CC4-5D6E-409C-BE32-E72D297353CC}">
              <c16:uniqueId val="{0000000E-EB05-4DF2-8739-4AE532C2F63C}"/>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1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want to have as much fun as possible in life</c:v>
                </c:pt>
                <c:pt idx="1">
                  <c:v>People who like adventure</c:v>
                </c:pt>
                <c:pt idx="2">
                  <c:v>People who have an active and busy social life</c:v>
                </c:pt>
                <c:pt idx="3">
                  <c:v>People that like to do things spontaneously, impulsively</c:v>
                </c:pt>
                <c:pt idx="4">
                  <c:v>People who enjoy spending time with friends</c:v>
                </c:pt>
              </c:strCache>
            </c:strRef>
          </c:cat>
          <c:val>
            <c:numRef>
              <c:f>Sheet1!$B$2:$B$6</c:f>
              <c:numCache>
                <c:formatCode>General</c:formatCode>
                <c:ptCount val="5"/>
                <c:pt idx="0" formatCode="0">
                  <c:v>148</c:v>
                </c:pt>
                <c:pt idx="1">
                  <c:v>145</c:v>
                </c:pt>
                <c:pt idx="2" formatCode="0">
                  <c:v>142</c:v>
                </c:pt>
                <c:pt idx="3" formatCode="0">
                  <c:v>135</c:v>
                </c:pt>
                <c:pt idx="4" formatCode="0">
                  <c:v>127</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Makes me feel full of energy</c:v>
                </c:pt>
                <c:pt idx="1">
                  <c:v>Gives me new inspiration</c:v>
                </c:pt>
                <c:pt idx="2">
                  <c:v>Creates precious moments of togetherness</c:v>
                </c:pt>
                <c:pt idx="3">
                  <c:v>Helps me to enjoy life to the fullest</c:v>
                </c:pt>
              </c:strCache>
            </c:strRef>
          </c:cat>
          <c:val>
            <c:numRef>
              <c:f>Sheet1!$B$2:$B$5</c:f>
              <c:numCache>
                <c:formatCode>General</c:formatCode>
                <c:ptCount val="4"/>
                <c:pt idx="0" formatCode="0">
                  <c:v>168</c:v>
                </c:pt>
                <c:pt idx="1">
                  <c:v>128</c:v>
                </c:pt>
                <c:pt idx="2" formatCode="0">
                  <c:v>124</c:v>
                </c:pt>
                <c:pt idx="3" formatCode="0">
                  <c:v>121</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1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Active</c:v>
                </c:pt>
                <c:pt idx="1">
                  <c:v>Adventurous</c:v>
                </c:pt>
                <c:pt idx="2">
                  <c:v>Explorative</c:v>
                </c:pt>
              </c:strCache>
            </c:strRef>
          </c:cat>
          <c:val>
            <c:numRef>
              <c:f>Sheet1!$B$2:$B$4</c:f>
              <c:numCache>
                <c:formatCode>0</c:formatCode>
                <c:ptCount val="3"/>
                <c:pt idx="0">
                  <c:v>210</c:v>
                </c:pt>
                <c:pt idx="1">
                  <c:v>176</c:v>
                </c:pt>
                <c:pt idx="2">
                  <c:v>127</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Offers a wide range of possible activities</c:v>
                </c:pt>
                <c:pt idx="1">
                  <c:v>Has activities for kids</c:v>
                </c:pt>
                <c:pt idx="2">
                  <c:v>Allows me to be physical active</c:v>
                </c:pt>
              </c:strCache>
            </c:strRef>
          </c:cat>
          <c:val>
            <c:numRef>
              <c:f>Sheet1!$B$2:$B$4</c:f>
              <c:numCache>
                <c:formatCode>0</c:formatCode>
                <c:ptCount val="3"/>
                <c:pt idx="0">
                  <c:v>377</c:v>
                </c:pt>
                <c:pt idx="1">
                  <c:v>313</c:v>
                </c:pt>
                <c:pt idx="2">
                  <c:v>310</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450"/>
          <c:min val="0"/>
        </c:scaling>
        <c:delete val="1"/>
        <c:axPos val="t"/>
        <c:numFmt formatCode="0" sourceLinked="1"/>
        <c:majorTickMark val="out"/>
        <c:minorTickMark val="none"/>
        <c:tickLblPos val="nextTo"/>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Has good beaches</c:v>
                </c:pt>
                <c:pt idx="1">
                  <c:v>Has good service</c:v>
                </c:pt>
                <c:pt idx="2">
                  <c:v>Has good shopping</c:v>
                </c:pt>
              </c:strCache>
            </c:strRef>
          </c:cat>
          <c:val>
            <c:numRef>
              <c:f>Sheet1!$B$2:$B$4</c:f>
              <c:numCache>
                <c:formatCode>0</c:formatCode>
                <c:ptCount val="3"/>
                <c:pt idx="0">
                  <c:v>127.18936267767079</c:v>
                </c:pt>
                <c:pt idx="1">
                  <c:v>123.71759514616656</c:v>
                </c:pt>
                <c:pt idx="2">
                  <c:v>121.156054612734</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1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F1BE-4B04-A9C9-A9FB539141EF}"/>
                </c:ext>
              </c:extLst>
            </c:dLbl>
            <c:dLbl>
              <c:idx val="1"/>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F1BE-4B04-A9C9-A9FB539141EF}"/>
                </c:ext>
              </c:extLst>
            </c:dLbl>
            <c:dLbl>
              <c:idx val="8"/>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2-F1BE-4B04-A9C9-A9FB539141EF}"/>
                </c:ext>
              </c:extLst>
            </c:dLbl>
            <c:dLbl>
              <c:idx val="1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3-F1BE-4B04-A9C9-A9FB539141EF}"/>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6.3500000000000001E-2</c:v>
                </c:pt>
                <c:pt idx="1">
                  <c:v>9.5009999999999997E-2</c:v>
                </c:pt>
                <c:pt idx="2">
                  <c:v>9.0160000000000004E-2</c:v>
                </c:pt>
                <c:pt idx="3">
                  <c:v>9.6460000000000004E-2</c:v>
                </c:pt>
                <c:pt idx="4">
                  <c:v>8.337E-2</c:v>
                </c:pt>
                <c:pt idx="5">
                  <c:v>8.2400000000000001E-2</c:v>
                </c:pt>
                <c:pt idx="6">
                  <c:v>0.12747999999999998</c:v>
                </c:pt>
                <c:pt idx="7">
                  <c:v>0.12214999999999999</c:v>
                </c:pt>
                <c:pt idx="8">
                  <c:v>7.4160000000000004E-2</c:v>
                </c:pt>
                <c:pt idx="9">
                  <c:v>7.7560000000000004E-2</c:v>
                </c:pt>
                <c:pt idx="10">
                  <c:v>3.0539999999999998E-2</c:v>
                </c:pt>
                <c:pt idx="11">
                  <c:v>5.7200000000000001E-2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7"/>
            <c:invertIfNegative val="0"/>
            <c:bubble3D val="0"/>
            <c:spPr>
              <a:solidFill>
                <a:srgbClr val="92D050"/>
              </a:solidFill>
              <a:ln>
                <a:noFill/>
              </a:ln>
              <a:effectLst/>
            </c:spPr>
            <c:extLst>
              <c:ext xmlns:c16="http://schemas.microsoft.com/office/drawing/2014/chart" uri="{C3380CC4-5D6E-409C-BE32-E72D297353CC}">
                <c16:uniqueId val="{00000000-3533-46B4-943D-55557A49679E}"/>
              </c:ext>
            </c:extLst>
          </c:dPt>
          <c:dPt>
            <c:idx val="8"/>
            <c:invertIfNegative val="0"/>
            <c:bubble3D val="0"/>
            <c:spPr>
              <a:solidFill>
                <a:srgbClr val="92D050"/>
              </a:solidFill>
              <a:ln>
                <a:noFill/>
              </a:ln>
              <a:effectLst/>
            </c:spPr>
            <c:extLst>
              <c:ext xmlns:c16="http://schemas.microsoft.com/office/drawing/2014/chart" uri="{C3380CC4-5D6E-409C-BE32-E72D297353CC}">
                <c16:uniqueId val="{00000001-3533-46B4-943D-55557A49679E}"/>
              </c:ext>
            </c:extLst>
          </c:dPt>
          <c:dPt>
            <c:idx val="9"/>
            <c:invertIfNegative val="0"/>
            <c:bubble3D val="0"/>
            <c:spPr>
              <a:solidFill>
                <a:srgbClr val="92D050"/>
              </a:solidFill>
              <a:ln>
                <a:noFill/>
              </a:ln>
              <a:effectLst/>
            </c:spPr>
            <c:extLst>
              <c:ext xmlns:c16="http://schemas.microsoft.com/office/drawing/2014/chart" uri="{C3380CC4-5D6E-409C-BE32-E72D297353CC}">
                <c16:uniqueId val="{00000002-3533-46B4-943D-55557A49679E}"/>
              </c:ext>
            </c:extLst>
          </c:dPt>
          <c:dPt>
            <c:idx val="13"/>
            <c:invertIfNegative val="0"/>
            <c:bubble3D val="0"/>
            <c:spPr>
              <a:solidFill>
                <a:srgbClr val="92D050"/>
              </a:solidFill>
              <a:ln>
                <a:noFill/>
              </a:ln>
              <a:effectLst/>
            </c:spPr>
            <c:extLst>
              <c:ext xmlns:c16="http://schemas.microsoft.com/office/drawing/2014/chart" uri="{C3380CC4-5D6E-409C-BE32-E72D297353CC}">
                <c16:uniqueId val="{00000003-3533-46B4-943D-55557A49679E}"/>
              </c:ext>
            </c:extLst>
          </c:dPt>
          <c:dPt>
            <c:idx val="16"/>
            <c:invertIfNegative val="0"/>
            <c:bubble3D val="0"/>
            <c:spPr>
              <a:solidFill>
                <a:srgbClr val="FF0000"/>
              </a:solidFill>
              <a:ln>
                <a:noFill/>
              </a:ln>
              <a:effectLst/>
            </c:spPr>
            <c:extLst>
              <c:ext xmlns:c16="http://schemas.microsoft.com/office/drawing/2014/chart" uri="{C3380CC4-5D6E-409C-BE32-E72D297353CC}">
                <c16:uniqueId val="{00000004-3533-46B4-943D-55557A49679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Visits to historic sites</c:v>
                </c:pt>
                <c:pt idx="2">
                  <c:v>Holiday to experience nature, scenery and wildlife</c:v>
                </c:pt>
                <c:pt idx="3">
                  <c:v>Sightseeing/round trip</c:v>
                </c:pt>
                <c:pt idx="4">
                  <c:v>City break (cultural, shopping, Club, restaurant visits etc.)</c:v>
                </c:pt>
                <c:pt idx="5">
                  <c:v>Cultural experience (focus on art, theatre etc)</c:v>
                </c:pt>
                <c:pt idx="6">
                  <c:v>Visiting friends and relatives</c:v>
                </c:pt>
                <c:pt idx="7">
                  <c:v>Sports/active holiday</c:v>
                </c:pt>
                <c:pt idx="8">
                  <c:v>Ski holiday</c:v>
                </c:pt>
                <c:pt idx="9">
                  <c:v>Party &amp; fun</c:v>
                </c:pt>
                <c:pt idx="10">
                  <c:v>Culinary trip</c:v>
                </c:pt>
                <c:pt idx="11">
                  <c:v>Travel to cottage/holiday home</c:v>
                </c:pt>
                <c:pt idx="12">
                  <c:v>Event holiday (festivals, sports etc)</c:v>
                </c:pt>
                <c:pt idx="13">
                  <c:v>Other type of winterholiday with snow</c:v>
                </c:pt>
                <c:pt idx="14">
                  <c:v>Health travel</c:v>
                </c:pt>
                <c:pt idx="15">
                  <c:v>Countryside holiday</c:v>
                </c:pt>
                <c:pt idx="16">
                  <c:v>Cruise</c:v>
                </c:pt>
              </c:strCache>
            </c:strRef>
          </c:cat>
          <c:val>
            <c:numRef>
              <c:f>Sheet1!$B$2:$B$18</c:f>
              <c:numCache>
                <c:formatCode>0%</c:formatCode>
                <c:ptCount val="17"/>
                <c:pt idx="0">
                  <c:v>0.56762000000000001</c:v>
                </c:pt>
                <c:pt idx="1">
                  <c:v>0.53320000000000001</c:v>
                </c:pt>
                <c:pt idx="2">
                  <c:v>0.46000999999999997</c:v>
                </c:pt>
                <c:pt idx="3">
                  <c:v>0.44886000000000004</c:v>
                </c:pt>
                <c:pt idx="4">
                  <c:v>0.43140999999999996</c:v>
                </c:pt>
                <c:pt idx="5">
                  <c:v>0.39554</c:v>
                </c:pt>
                <c:pt idx="6">
                  <c:v>0.31701000000000001</c:v>
                </c:pt>
                <c:pt idx="7">
                  <c:v>0.26515</c:v>
                </c:pt>
                <c:pt idx="8">
                  <c:v>0.21521999999999999</c:v>
                </c:pt>
                <c:pt idx="9">
                  <c:v>0.19777</c:v>
                </c:pt>
                <c:pt idx="10">
                  <c:v>0.18032000000000001</c:v>
                </c:pt>
                <c:pt idx="11">
                  <c:v>0.15705</c:v>
                </c:pt>
                <c:pt idx="12">
                  <c:v>0.10664</c:v>
                </c:pt>
                <c:pt idx="13">
                  <c:v>9.9849999999999994E-2</c:v>
                </c:pt>
                <c:pt idx="14">
                  <c:v>9.8400000000000001E-2</c:v>
                </c:pt>
                <c:pt idx="15">
                  <c:v>8.6279999999999996E-2</c:v>
                </c:pt>
                <c:pt idx="16">
                  <c:v>5.0900000000000001E-2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0.19438</c:v>
                </c:pt>
                <c:pt idx="1">
                  <c:v>0.20018999999999998</c:v>
                </c:pt>
                <c:pt idx="2">
                  <c:v>0.26030000000000003</c:v>
                </c:pt>
                <c:pt idx="3">
                  <c:v>0.19824999999999998</c:v>
                </c:pt>
                <c:pt idx="4">
                  <c:v>0.14687</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CE4C-4B11-82F2-4D4EA453E56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 </c:v>
                </c:pt>
                <c:pt idx="2">
                  <c:v>Bus </c:v>
                </c:pt>
                <c:pt idx="3">
                  <c:v>Ferry / boat / cruise</c:v>
                </c:pt>
                <c:pt idx="4">
                  <c:v>Train </c:v>
                </c:pt>
                <c:pt idx="5">
                  <c:v>Scheduled plane</c:v>
                </c:pt>
                <c:pt idx="6">
                  <c:v>Car w/ caravan</c:v>
                </c:pt>
                <c:pt idx="7">
                  <c:v>Camper van</c:v>
                </c:pt>
                <c:pt idx="8">
                  <c:v>Charter plane </c:v>
                </c:pt>
                <c:pt idx="9">
                  <c:v>Motorbike</c:v>
                </c:pt>
              </c:strCache>
            </c:strRef>
          </c:cat>
          <c:val>
            <c:numRef>
              <c:f>Sheet1!$B$2:$B$11</c:f>
              <c:numCache>
                <c:formatCode>0%</c:formatCode>
                <c:ptCount val="10"/>
                <c:pt idx="0">
                  <c:v>0.58313000000000004</c:v>
                </c:pt>
                <c:pt idx="1">
                  <c:v>0.40475</c:v>
                </c:pt>
                <c:pt idx="2">
                  <c:v>0.1047</c:v>
                </c:pt>
                <c:pt idx="3">
                  <c:v>6.8830000000000002E-2</c:v>
                </c:pt>
                <c:pt idx="4">
                  <c:v>5.2350000000000001E-2</c:v>
                </c:pt>
                <c:pt idx="5">
                  <c:v>2.9569999999999999E-2</c:v>
                </c:pt>
                <c:pt idx="6">
                  <c:v>2.86E-2</c:v>
                </c:pt>
                <c:pt idx="7">
                  <c:v>2.5690000000000001E-2</c:v>
                </c:pt>
                <c:pt idx="8">
                  <c:v>1.5509999999999999E-2</c:v>
                </c:pt>
                <c:pt idx="9">
                  <c:v>1.115E-2</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0-4EC2-4F3D-A680-31AC66E2737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Rented cabin / holiday home / flat</c:v>
                </c:pt>
                <c:pt idx="3">
                  <c:v>Hotel (budget)</c:v>
                </c:pt>
                <c:pt idx="4">
                  <c:v>Guest house / Bed &amp; Breakfast</c:v>
                </c:pt>
                <c:pt idx="5">
                  <c:v>Stayed with friends / acquaintances</c:v>
                </c:pt>
                <c:pt idx="6">
                  <c:v>Stayed with family</c:v>
                </c:pt>
                <c:pt idx="7">
                  <c:v>In a private person's home through AirBnb or other types of sharing services</c:v>
                </c:pt>
                <c:pt idx="8">
                  <c:v>Owned cabin / holiday home / flat</c:v>
                </c:pt>
                <c:pt idx="9">
                  <c:v>Borrowed cabin / holiday home / flat</c:v>
                </c:pt>
                <c:pt idx="10">
                  <c:v>Tent</c:v>
                </c:pt>
                <c:pt idx="11">
                  <c:v>Camping cabin</c:v>
                </c:pt>
                <c:pt idx="12">
                  <c:v>Caravan / camper van</c:v>
                </c:pt>
              </c:strCache>
            </c:strRef>
          </c:cat>
          <c:val>
            <c:numRef>
              <c:f>Sheet1!$B$2:$B$14</c:f>
              <c:numCache>
                <c:formatCode>0%</c:formatCode>
                <c:ptCount val="13"/>
                <c:pt idx="0">
                  <c:v>0.37032999999999999</c:v>
                </c:pt>
                <c:pt idx="1">
                  <c:v>0.17838000000000001</c:v>
                </c:pt>
                <c:pt idx="2">
                  <c:v>0.17111000000000001</c:v>
                </c:pt>
                <c:pt idx="3">
                  <c:v>0.14202999999999999</c:v>
                </c:pt>
                <c:pt idx="4">
                  <c:v>9.6950000000000008E-2</c:v>
                </c:pt>
                <c:pt idx="5">
                  <c:v>6.4950000000000008E-2</c:v>
                </c:pt>
                <c:pt idx="6">
                  <c:v>5.2839999999999998E-2</c:v>
                </c:pt>
                <c:pt idx="7">
                  <c:v>4.4109999999999996E-2</c:v>
                </c:pt>
                <c:pt idx="8">
                  <c:v>3.0539999999999998E-2</c:v>
                </c:pt>
                <c:pt idx="9">
                  <c:v>3.005E-2</c:v>
                </c:pt>
                <c:pt idx="10">
                  <c:v>2.9569999999999999E-2</c:v>
                </c:pt>
                <c:pt idx="11">
                  <c:v>2.6179999999999998E-2</c:v>
                </c:pt>
                <c:pt idx="12">
                  <c:v>2.4239999999999998E-2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FF0000"/>
              </a:solidFill>
              <a:ln>
                <a:noFill/>
              </a:ln>
              <a:effectLst/>
            </c:spPr>
            <c:extLst>
              <c:ext xmlns:c16="http://schemas.microsoft.com/office/drawing/2014/chart" uri="{C3380CC4-5D6E-409C-BE32-E72D297353CC}">
                <c16:uniqueId val="{0000001A-52A0-47FE-9C6B-7F0A2BA00414}"/>
              </c:ext>
            </c:extLst>
          </c:dPt>
          <c:dPt>
            <c:idx val="6"/>
            <c:invertIfNegative val="0"/>
            <c:bubble3D val="0"/>
            <c:spPr>
              <a:solidFill>
                <a:srgbClr val="FF0000"/>
              </a:solidFill>
              <a:ln>
                <a:noFill/>
              </a:ln>
              <a:effectLst/>
            </c:spPr>
            <c:extLst>
              <c:ext xmlns:c16="http://schemas.microsoft.com/office/drawing/2014/chart" uri="{C3380CC4-5D6E-409C-BE32-E72D297353CC}">
                <c16:uniqueId val="{0000001B-52A0-47FE-9C6B-7F0A2BA00414}"/>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4-68B9-42D0-AA17-7C2C897E5F0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5-68B9-42D0-AA17-7C2C897E5F05}"/>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C-68B9-42D0-AA17-7C2C897E5F0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9-68B9-42D0-AA17-7C2C897E5F05}"/>
              </c:ext>
            </c:extLst>
          </c:dPt>
          <c:dPt>
            <c:idx val="13"/>
            <c:invertIfNegative val="0"/>
            <c:bubble3D val="0"/>
            <c:spPr>
              <a:solidFill>
                <a:srgbClr val="FF0000"/>
              </a:solidFill>
              <a:ln>
                <a:noFill/>
              </a:ln>
              <a:effectLst/>
            </c:spPr>
            <c:extLst>
              <c:ext xmlns:c16="http://schemas.microsoft.com/office/drawing/2014/chart" uri="{C3380CC4-5D6E-409C-BE32-E72D297353CC}">
                <c16:uniqueId val="{0000001C-52A0-47FE-9C6B-7F0A2BA00414}"/>
              </c:ext>
            </c:extLst>
          </c:dPt>
          <c:dPt>
            <c:idx val="14"/>
            <c:invertIfNegative val="0"/>
            <c:bubble3D val="0"/>
            <c:spPr>
              <a:solidFill>
                <a:srgbClr val="FF0000"/>
              </a:solidFill>
              <a:ln>
                <a:noFill/>
              </a:ln>
              <a:effectLst/>
            </c:spPr>
            <c:extLst>
              <c:ext xmlns:c16="http://schemas.microsoft.com/office/drawing/2014/chart" uri="{C3380CC4-5D6E-409C-BE32-E72D297353CC}">
                <c16:uniqueId val="{0000001D-52A0-47FE-9C6B-7F0A2BA00414}"/>
              </c:ext>
            </c:extLst>
          </c:dPt>
          <c:dPt>
            <c:idx val="15"/>
            <c:invertIfNegative val="0"/>
            <c:bubble3D val="0"/>
            <c:spPr>
              <a:solidFill>
                <a:srgbClr val="FF0000"/>
              </a:solidFill>
              <a:ln>
                <a:noFill/>
              </a:ln>
              <a:effectLst/>
            </c:spPr>
            <c:extLst>
              <c:ext xmlns:c16="http://schemas.microsoft.com/office/drawing/2014/chart" uri="{C3380CC4-5D6E-409C-BE32-E72D297353CC}">
                <c16:uniqueId val="{00000007-68B9-42D0-AA17-7C2C897E5F05}"/>
              </c:ext>
            </c:extLst>
          </c:dPt>
          <c:dPt>
            <c:idx val="16"/>
            <c:invertIfNegative val="0"/>
            <c:bubble3D val="0"/>
            <c:spPr>
              <a:solidFill>
                <a:srgbClr val="FF0000"/>
              </a:solidFill>
              <a:ln>
                <a:noFill/>
              </a:ln>
              <a:effectLst/>
            </c:spPr>
            <c:extLst>
              <c:ext xmlns:c16="http://schemas.microsoft.com/office/drawing/2014/chart" uri="{C3380CC4-5D6E-409C-BE32-E72D297353CC}">
                <c16:uniqueId val="{00000008-68B9-42D0-AA17-7C2C897E5F05}"/>
              </c:ext>
            </c:extLst>
          </c:dPt>
          <c:dPt>
            <c:idx val="17"/>
            <c:invertIfNegative val="0"/>
            <c:bubble3D val="0"/>
            <c:spPr>
              <a:solidFill>
                <a:srgbClr val="92D050"/>
              </a:solidFill>
              <a:ln>
                <a:noFill/>
              </a:ln>
              <a:effectLst/>
            </c:spPr>
            <c:extLst>
              <c:ext xmlns:c16="http://schemas.microsoft.com/office/drawing/2014/chart" uri="{C3380CC4-5D6E-409C-BE32-E72D297353CC}">
                <c16:uniqueId val="{0000000B-68B9-42D0-AA17-7C2C897E5F05}"/>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A-68B9-42D0-AA17-7C2C897E5F05}"/>
              </c:ext>
            </c:extLst>
          </c:dPt>
          <c:dPt>
            <c:idx val="20"/>
            <c:invertIfNegative val="0"/>
            <c:bubble3D val="0"/>
            <c:spPr>
              <a:solidFill>
                <a:srgbClr val="92D050"/>
              </a:solidFill>
              <a:ln>
                <a:noFill/>
              </a:ln>
              <a:effectLst/>
            </c:spPr>
            <c:extLst>
              <c:ext xmlns:c16="http://schemas.microsoft.com/office/drawing/2014/chart" uri="{C3380CC4-5D6E-409C-BE32-E72D297353CC}">
                <c16:uniqueId val="{00000006-68B9-42D0-AA17-7C2C897E5F05}"/>
              </c:ext>
            </c:extLst>
          </c:dPt>
          <c:dPt>
            <c:idx val="21"/>
            <c:invertIfNegative val="0"/>
            <c:bubble3D val="0"/>
            <c:spPr>
              <a:solidFill>
                <a:srgbClr val="92D050"/>
              </a:solidFill>
              <a:ln>
                <a:noFill/>
              </a:ln>
              <a:effectLst/>
            </c:spPr>
            <c:extLst>
              <c:ext xmlns:c16="http://schemas.microsoft.com/office/drawing/2014/chart" uri="{C3380CC4-5D6E-409C-BE32-E72D297353CC}">
                <c16:uniqueId val="{00000000-68B9-42D0-AA17-7C2C897E5F05}"/>
              </c:ext>
            </c:extLst>
          </c:dPt>
          <c:dPt>
            <c:idx val="22"/>
            <c:invertIfNegative val="0"/>
            <c:bubble3D val="0"/>
            <c:spPr>
              <a:solidFill>
                <a:srgbClr val="FF0000"/>
              </a:solidFill>
              <a:ln>
                <a:noFill/>
              </a:ln>
              <a:effectLst/>
            </c:spPr>
            <c:extLst>
              <c:ext xmlns:c16="http://schemas.microsoft.com/office/drawing/2014/chart" uri="{C3380CC4-5D6E-409C-BE32-E72D297353CC}">
                <c16:uniqueId val="{00000001-68B9-42D0-AA17-7C2C897E5F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02-68B9-42D0-AA17-7C2C897E5F0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03-68B9-42D0-AA17-7C2C897E5F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Observe beauty of nature</c:v>
                </c:pt>
                <c:pt idx="2">
                  <c:v>Taste local food and drink</c:v>
                </c:pt>
                <c:pt idx="3">
                  <c:v>Visit cities</c:v>
                </c:pt>
                <c:pt idx="4">
                  <c:v>Visit restaurants</c:v>
                </c:pt>
                <c:pt idx="5">
                  <c:v>Visit historical buildings/sites</c:v>
                </c:pt>
                <c:pt idx="6">
                  <c:v>Discover local culture and lifestyle</c:v>
                </c:pt>
                <c:pt idx="7">
                  <c:v>Shopping</c:v>
                </c:pt>
                <c:pt idx="8">
                  <c:v>Sunbathing and swimming</c:v>
                </c:pt>
                <c:pt idx="9">
                  <c:v>Hiking (less than two hours)</c:v>
                </c:pt>
                <c:pt idx="10">
                  <c:v>Visit parks and gardens</c:v>
                </c:pt>
                <c:pt idx="11">
                  <c:v>Visit the countryside</c:v>
                </c:pt>
                <c:pt idx="12">
                  <c:v>Experience mountains, the wilderness or the wildlife</c:v>
                </c:pt>
                <c:pt idx="13">
                  <c:v>Attend sightseeing tours</c:v>
                </c:pt>
                <c:pt idx="14">
                  <c:v>Discover local history and legends</c:v>
                </c:pt>
                <c:pt idx="15">
                  <c:v>Visit museums</c:v>
                </c:pt>
                <c:pt idx="16">
                  <c:v>Experience local architecture</c:v>
                </c:pt>
                <c:pt idx="17">
                  <c:v>Hiking (more than two hours)</c:v>
                </c:pt>
                <c:pt idx="18">
                  <c:v>Observe natural phenomenon (i.e. volcanoes, northern lights, midnight sun, breaking waves, sand dune)</c:v>
                </c:pt>
                <c:pt idx="19">
                  <c:v>Experience city nightlife</c:v>
                </c:pt>
                <c:pt idx="20">
                  <c:v>Do winter activities (Alpine skiing/snowboarding, cross country skiing, dog-sleigh, snowmobile etc)</c:v>
                </c:pt>
                <c:pt idx="21">
                  <c:v>Visit amusement parks</c:v>
                </c:pt>
                <c:pt idx="22">
                  <c:v>Experience national festivals and traditional celebrations</c:v>
                </c:pt>
                <c:pt idx="23">
                  <c:v>Get pampered</c:v>
                </c:pt>
                <c:pt idx="24">
                  <c:v>Visit art exhibitions</c:v>
                </c:pt>
                <c:pt idx="25">
                  <c:v>Attend concerts/festivals</c:v>
                </c:pt>
                <c:pt idx="26">
                  <c:v>Visit spa resorts</c:v>
                </c:pt>
                <c:pt idx="27">
                  <c:v>Fresh or salt water fishing</c:v>
                </c:pt>
              </c:strCache>
            </c:strRef>
          </c:cat>
          <c:val>
            <c:numRef>
              <c:f>Sheet1!$B$2:$B$29</c:f>
              <c:numCache>
                <c:formatCode>0%</c:formatCode>
                <c:ptCount val="28"/>
                <c:pt idx="0">
                  <c:v>0.51768999999999998</c:v>
                </c:pt>
                <c:pt idx="1">
                  <c:v>0.43723000000000001</c:v>
                </c:pt>
                <c:pt idx="2">
                  <c:v>0.42171999999999998</c:v>
                </c:pt>
                <c:pt idx="3">
                  <c:v>0.38585000000000003</c:v>
                </c:pt>
                <c:pt idx="4">
                  <c:v>0.35045999999999999</c:v>
                </c:pt>
                <c:pt idx="5">
                  <c:v>0.31411</c:v>
                </c:pt>
                <c:pt idx="6">
                  <c:v>0.28889999999999999</c:v>
                </c:pt>
                <c:pt idx="7">
                  <c:v>0.27484000000000003</c:v>
                </c:pt>
                <c:pt idx="8">
                  <c:v>0.22539999999999999</c:v>
                </c:pt>
                <c:pt idx="9">
                  <c:v>0.21861</c:v>
                </c:pt>
                <c:pt idx="10">
                  <c:v>0.19582999999999998</c:v>
                </c:pt>
                <c:pt idx="11">
                  <c:v>0.18808</c:v>
                </c:pt>
                <c:pt idx="12">
                  <c:v>0.18614</c:v>
                </c:pt>
                <c:pt idx="13">
                  <c:v>0.17838000000000001</c:v>
                </c:pt>
                <c:pt idx="14">
                  <c:v>0.17353000000000002</c:v>
                </c:pt>
                <c:pt idx="15">
                  <c:v>0.16869000000000001</c:v>
                </c:pt>
                <c:pt idx="16">
                  <c:v>0.16190000000000002</c:v>
                </c:pt>
                <c:pt idx="17">
                  <c:v>0.15462999999999999</c:v>
                </c:pt>
                <c:pt idx="18">
                  <c:v>0.13524</c:v>
                </c:pt>
                <c:pt idx="19">
                  <c:v>0.12603</c:v>
                </c:pt>
                <c:pt idx="20">
                  <c:v>0.12214999999999999</c:v>
                </c:pt>
                <c:pt idx="21">
                  <c:v>0.11634</c:v>
                </c:pt>
                <c:pt idx="22">
                  <c:v>0.1047</c:v>
                </c:pt>
                <c:pt idx="23">
                  <c:v>0.10082000000000001</c:v>
                </c:pt>
                <c:pt idx="24">
                  <c:v>8.9190000000000005E-2</c:v>
                </c:pt>
                <c:pt idx="25">
                  <c:v>8.337E-2</c:v>
                </c:pt>
                <c:pt idx="26">
                  <c:v>8.0950000000000008E-2</c:v>
                </c:pt>
                <c:pt idx="27">
                  <c:v>3.635E-2</c:v>
                </c:pt>
              </c:numCache>
            </c:numRef>
          </c:val>
          <c:extLst>
            <c:ext xmlns:c16="http://schemas.microsoft.com/office/drawing/2014/chart" uri="{C3380CC4-5D6E-409C-BE32-E72D297353CC}">
              <c16:uniqueId val="{00000000-3F36-42A1-92F5-FC8EB0D1223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5578-4EAA-9B21-D7888FF74BC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Own car</c:v>
                </c:pt>
                <c:pt idx="1">
                  <c:v>Rented car</c:v>
                </c:pt>
                <c:pt idx="2">
                  <c:v>Bus</c:v>
                </c:pt>
                <c:pt idx="3">
                  <c:v>Plane</c:v>
                </c:pt>
                <c:pt idx="4">
                  <c:v>Train</c:v>
                </c:pt>
                <c:pt idx="5">
                  <c:v>Ferry / boat / cruise</c:v>
                </c:pt>
                <c:pt idx="6">
                  <c:v>Bicycle</c:v>
                </c:pt>
                <c:pt idx="7">
                  <c:v>Car w/ caravan</c:v>
                </c:pt>
                <c:pt idx="8">
                  <c:v>Camper van</c:v>
                </c:pt>
                <c:pt idx="9">
                  <c:v>Motorbike</c:v>
                </c:pt>
                <c:pt idx="10">
                  <c:v>No transportation</c:v>
                </c:pt>
                <c:pt idx="11">
                  <c:v>Other</c:v>
                </c:pt>
              </c:strCache>
            </c:strRef>
          </c:cat>
          <c:val>
            <c:numRef>
              <c:f>Sheet1!$B$2:$B$13</c:f>
              <c:numCache>
                <c:formatCode>0%</c:formatCode>
                <c:ptCount val="12"/>
                <c:pt idx="0">
                  <c:v>0.28308</c:v>
                </c:pt>
                <c:pt idx="1">
                  <c:v>0.24236999999999997</c:v>
                </c:pt>
                <c:pt idx="2">
                  <c:v>0.23364000000000001</c:v>
                </c:pt>
                <c:pt idx="3">
                  <c:v>0.14154</c:v>
                </c:pt>
                <c:pt idx="4">
                  <c:v>0.11003</c:v>
                </c:pt>
                <c:pt idx="5">
                  <c:v>6.5919999999999992E-2</c:v>
                </c:pt>
                <c:pt idx="6">
                  <c:v>4.5560000000000003E-2</c:v>
                </c:pt>
                <c:pt idx="7">
                  <c:v>3.1989999999999998E-2</c:v>
                </c:pt>
                <c:pt idx="8">
                  <c:v>2.6179999999999998E-2</c:v>
                </c:pt>
                <c:pt idx="9">
                  <c:v>2.0840000000000001E-2</c:v>
                </c:pt>
                <c:pt idx="10">
                  <c:v>8.385999999999999E-2</c:v>
                </c:pt>
                <c:pt idx="11">
                  <c:v>7.6100000000000001E-2</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6.0110000000000004E-2</c:v>
                </c:pt>
                <c:pt idx="1">
                  <c:v>0.12118000000000001</c:v>
                </c:pt>
                <c:pt idx="2">
                  <c:v>0.15317</c:v>
                </c:pt>
                <c:pt idx="3">
                  <c:v>0.17643999999999999</c:v>
                </c:pt>
                <c:pt idx="4">
                  <c:v>0.16481000000000001</c:v>
                </c:pt>
                <c:pt idx="5">
                  <c:v>0.19195000000000001</c:v>
                </c:pt>
                <c:pt idx="6">
                  <c:v>0.10228</c:v>
                </c:pt>
                <c:pt idx="7">
                  <c:v>1.3089999999999999E-2</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5878-4906-B35F-687DF9D269C7}"/>
              </c:ext>
            </c:extLst>
          </c:dPt>
          <c:dPt>
            <c:idx val="4"/>
            <c:invertIfNegative val="0"/>
            <c:bubble3D val="0"/>
            <c:spPr>
              <a:solidFill>
                <a:srgbClr val="92D050"/>
              </a:solidFill>
              <a:ln>
                <a:noFill/>
              </a:ln>
              <a:effectLst/>
            </c:spPr>
            <c:extLst>
              <c:ext xmlns:c16="http://schemas.microsoft.com/office/drawing/2014/chart" uri="{C3380CC4-5D6E-409C-BE32-E72D297353CC}">
                <c16:uniqueId val="{00000001-5878-4906-B35F-687DF9D269C7}"/>
              </c:ext>
            </c:extLst>
          </c:dPt>
          <c:dPt>
            <c:idx val="6"/>
            <c:invertIfNegative val="0"/>
            <c:bubble3D val="0"/>
            <c:spPr>
              <a:solidFill>
                <a:srgbClr val="92D050"/>
              </a:solidFill>
              <a:ln>
                <a:noFill/>
              </a:ln>
              <a:effectLst/>
            </c:spPr>
            <c:extLst>
              <c:ext xmlns:c16="http://schemas.microsoft.com/office/drawing/2014/chart" uri="{C3380CC4-5D6E-409C-BE32-E72D297353CC}">
                <c16:uniqueId val="{00000002-5878-4906-B35F-687DF9D269C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Friends/acquaintances/colleagues</c:v>
                </c:pt>
                <c:pt idx="2">
                  <c:v>Parents/other relatives</c:v>
                </c:pt>
                <c:pt idx="3">
                  <c:v>Nobody except myself</c:v>
                </c:pt>
                <c:pt idx="4">
                  <c:v>Children 7-14 years</c:v>
                </c:pt>
                <c:pt idx="5">
                  <c:v>Children 15 years and older</c:v>
                </c:pt>
                <c:pt idx="6">
                  <c:v>Children 0-6 years</c:v>
                </c:pt>
                <c:pt idx="7">
                  <c:v>Other</c:v>
                </c:pt>
              </c:strCache>
            </c:strRef>
          </c:cat>
          <c:val>
            <c:numRef>
              <c:f>Sheet1!$B$2:$B$9</c:f>
              <c:numCache>
                <c:formatCode>0%</c:formatCode>
                <c:ptCount val="8"/>
                <c:pt idx="0">
                  <c:v>0.51866000000000001</c:v>
                </c:pt>
                <c:pt idx="1">
                  <c:v>0.25835999999999998</c:v>
                </c:pt>
                <c:pt idx="2">
                  <c:v>0.14445</c:v>
                </c:pt>
                <c:pt idx="3">
                  <c:v>0.13136</c:v>
                </c:pt>
                <c:pt idx="4">
                  <c:v>0.1081</c:v>
                </c:pt>
                <c:pt idx="5">
                  <c:v>8.337E-2</c:v>
                </c:pt>
                <c:pt idx="6">
                  <c:v>5.6230000000000002E-2</c:v>
                </c:pt>
                <c:pt idx="7">
                  <c:v>2.036E-2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9"/>
            <c:invertIfNegative val="0"/>
            <c:bubble3D val="0"/>
            <c:spPr>
              <a:solidFill>
                <a:srgbClr val="FF0000"/>
              </a:solidFill>
              <a:ln>
                <a:noFill/>
              </a:ln>
              <a:effectLst/>
            </c:spPr>
            <c:extLst>
              <c:ext xmlns:c16="http://schemas.microsoft.com/office/drawing/2014/chart" uri="{C3380CC4-5D6E-409C-BE32-E72D297353CC}">
                <c16:uniqueId val="{00000000-E824-4F02-B8C1-A6165A4EFB79}"/>
              </c:ext>
            </c:extLst>
          </c:dPt>
          <c:dPt>
            <c:idx val="10"/>
            <c:invertIfNegative val="0"/>
            <c:bubble3D val="0"/>
            <c:spPr>
              <a:solidFill>
                <a:srgbClr val="FF0000"/>
              </a:solidFill>
              <a:ln>
                <a:noFill/>
              </a:ln>
              <a:effectLst/>
            </c:spPr>
            <c:extLst>
              <c:ext xmlns:c16="http://schemas.microsoft.com/office/drawing/2014/chart" uri="{C3380CC4-5D6E-409C-BE32-E72D297353CC}">
                <c16:uniqueId val="{00000001-E824-4F02-B8C1-A6165A4EFB79}"/>
              </c:ext>
            </c:extLst>
          </c:dPt>
          <c:dPt>
            <c:idx val="11"/>
            <c:invertIfNegative val="0"/>
            <c:bubble3D val="0"/>
            <c:spPr>
              <a:solidFill>
                <a:srgbClr val="FF0000"/>
              </a:solidFill>
              <a:ln>
                <a:noFill/>
              </a:ln>
              <a:effectLst/>
            </c:spPr>
            <c:extLst>
              <c:ext xmlns:c16="http://schemas.microsoft.com/office/drawing/2014/chart" uri="{C3380CC4-5D6E-409C-BE32-E72D297353CC}">
                <c16:uniqueId val="{00000002-E824-4F02-B8C1-A6165A4EFB7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Advice from friends / family</c:v>
                </c:pt>
                <c:pt idx="4">
                  <c:v>Homepages for attractions and sights</c:v>
                </c:pt>
                <c:pt idx="5">
                  <c:v>Homepages of carriers, including airlines etc.</c:v>
                </c:pt>
                <c:pt idx="6">
                  <c:v>Booking sites such as Expedia and Lastminute</c:v>
                </c:pt>
                <c:pt idx="7">
                  <c:v>Reviews from other travelers online</c:v>
                </c:pt>
                <c:pt idx="8">
                  <c:v>Travel apps/portals like Tripadvisor etc</c:v>
                </c:pt>
                <c:pt idx="9">
                  <c:v>Guidebooks</c:v>
                </c:pt>
                <c:pt idx="10">
                  <c:v>Catalogs or brochures</c:v>
                </c:pt>
                <c:pt idx="11">
                  <c:v>Travel agent in homeland</c:v>
                </c:pt>
                <c:pt idx="12">
                  <c:v>Social media such as Facebook or blogs</c:v>
                </c:pt>
                <c:pt idx="13">
                  <c:v>Newspapers or magazines</c:v>
                </c:pt>
                <c:pt idx="14">
                  <c:v>Other</c:v>
                </c:pt>
                <c:pt idx="15">
                  <c:v>TV or radio</c:v>
                </c:pt>
                <c:pt idx="16">
                  <c:v>Travel fairs</c:v>
                </c:pt>
              </c:strCache>
            </c:strRef>
          </c:cat>
          <c:val>
            <c:numRef>
              <c:f>Sheet1!$B$2:$B$18</c:f>
              <c:numCache>
                <c:formatCode>0%</c:formatCode>
                <c:ptCount val="17"/>
                <c:pt idx="0">
                  <c:v>0.65099000000000007</c:v>
                </c:pt>
                <c:pt idx="1">
                  <c:v>0.28889999999999999</c:v>
                </c:pt>
                <c:pt idx="2">
                  <c:v>0.26079000000000002</c:v>
                </c:pt>
                <c:pt idx="3">
                  <c:v>0.21182999999999999</c:v>
                </c:pt>
                <c:pt idx="4">
                  <c:v>0.18370999999999998</c:v>
                </c:pt>
                <c:pt idx="5">
                  <c:v>0.15560000000000002</c:v>
                </c:pt>
                <c:pt idx="6">
                  <c:v>0.14397000000000001</c:v>
                </c:pt>
                <c:pt idx="7">
                  <c:v>0.14397000000000001</c:v>
                </c:pt>
                <c:pt idx="8">
                  <c:v>0.14202999999999999</c:v>
                </c:pt>
                <c:pt idx="9">
                  <c:v>0.13039000000000001</c:v>
                </c:pt>
                <c:pt idx="10">
                  <c:v>0.10082000000000001</c:v>
                </c:pt>
                <c:pt idx="11">
                  <c:v>9.7919999999999993E-2</c:v>
                </c:pt>
                <c:pt idx="12">
                  <c:v>9.7430000000000003E-2</c:v>
                </c:pt>
                <c:pt idx="13">
                  <c:v>6.3979999999999995E-2</c:v>
                </c:pt>
                <c:pt idx="14">
                  <c:v>5.8169999999999999E-2</c:v>
                </c:pt>
                <c:pt idx="15">
                  <c:v>2.7140000000000001E-2</c:v>
                </c:pt>
                <c:pt idx="16">
                  <c:v>2.666E-2</c:v>
                </c:pt>
              </c:numCache>
            </c:numRef>
          </c:val>
          <c:extLst>
            <c:ext xmlns:c16="http://schemas.microsoft.com/office/drawing/2014/chart" uri="{C3380CC4-5D6E-409C-BE32-E72D297353CC}">
              <c16:uniqueId val="{00000000-4C5B-40D2-A853-24A6528A963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6.9459999999999994E-2</c:v>
                </c:pt>
                <c:pt idx="1">
                  <c:v>9.5169999999999991E-2</c:v>
                </c:pt>
                <c:pt idx="2">
                  <c:v>7.261999999999999E-2</c:v>
                </c:pt>
                <c:pt idx="3">
                  <c:v>8.3900000000000002E-2</c:v>
                </c:pt>
                <c:pt idx="4">
                  <c:v>9.6980000000000011E-2</c:v>
                </c:pt>
                <c:pt idx="5">
                  <c:v>7.8030000000000002E-2</c:v>
                </c:pt>
                <c:pt idx="6">
                  <c:v>0.11230999999999999</c:v>
                </c:pt>
                <c:pt idx="7">
                  <c:v>0.14299000000000001</c:v>
                </c:pt>
                <c:pt idx="8">
                  <c:v>6.8110000000000004E-2</c:v>
                </c:pt>
                <c:pt idx="9">
                  <c:v>7.8939999999999996E-2</c:v>
                </c:pt>
                <c:pt idx="10">
                  <c:v>4.1950000000000001E-2</c:v>
                </c:pt>
                <c:pt idx="11">
                  <c:v>5.9539999999999996E-2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01F7-4010-8624-F7BC8AD9DF96}"/>
              </c:ext>
            </c:extLst>
          </c:dPt>
          <c:dPt>
            <c:idx val="2"/>
            <c:invertIfNegative val="0"/>
            <c:bubble3D val="0"/>
            <c:spPr>
              <a:solidFill>
                <a:srgbClr val="92D050"/>
              </a:solidFill>
              <a:ln>
                <a:noFill/>
              </a:ln>
              <a:effectLst/>
            </c:spPr>
            <c:extLst>
              <c:ext xmlns:c16="http://schemas.microsoft.com/office/drawing/2014/chart" uri="{C3380CC4-5D6E-409C-BE32-E72D297353CC}">
                <c16:uniqueId val="{00000001-01F7-4010-8624-F7BC8AD9DF96}"/>
              </c:ext>
            </c:extLst>
          </c:dPt>
          <c:dPt>
            <c:idx val="4"/>
            <c:invertIfNegative val="0"/>
            <c:bubble3D val="0"/>
            <c:spPr>
              <a:solidFill>
                <a:srgbClr val="92D050"/>
              </a:solidFill>
              <a:ln>
                <a:noFill/>
              </a:ln>
              <a:effectLst/>
            </c:spPr>
            <c:extLst>
              <c:ext xmlns:c16="http://schemas.microsoft.com/office/drawing/2014/chart" uri="{C3380CC4-5D6E-409C-BE32-E72D297353CC}">
                <c16:uniqueId val="{00000002-01F7-4010-8624-F7BC8AD9DF9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c:v>
                </c:pt>
                <c:pt idx="2">
                  <c:v>Children 7-14 year</c:v>
                </c:pt>
                <c:pt idx="3">
                  <c:v>Other family/relatives</c:v>
                </c:pt>
                <c:pt idx="4">
                  <c:v>Children 0-6 years</c:v>
                </c:pt>
                <c:pt idx="5">
                  <c:v>Children 15 years and above</c:v>
                </c:pt>
                <c:pt idx="6">
                  <c:v>Alone</c:v>
                </c:pt>
                <c:pt idx="7">
                  <c:v>Other people</c:v>
                </c:pt>
              </c:strCache>
            </c:strRef>
          </c:cat>
          <c:val>
            <c:numRef>
              <c:f>Sheet1!$B$2:$B$9</c:f>
              <c:numCache>
                <c:formatCode>0%</c:formatCode>
                <c:ptCount val="8"/>
                <c:pt idx="0">
                  <c:v>0.62385000000000002</c:v>
                </c:pt>
                <c:pt idx="1">
                  <c:v>0.25303000000000003</c:v>
                </c:pt>
                <c:pt idx="2">
                  <c:v>0.20213</c:v>
                </c:pt>
                <c:pt idx="3">
                  <c:v>0.16917000000000001</c:v>
                </c:pt>
                <c:pt idx="4">
                  <c:v>0.13136</c:v>
                </c:pt>
                <c:pt idx="5">
                  <c:v>0.11634</c:v>
                </c:pt>
                <c:pt idx="6">
                  <c:v>6.3979999999999995E-2</c:v>
                </c:pt>
                <c:pt idx="7">
                  <c:v>3.2959999999999996E-2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0-A9C5-4C9F-9A33-12931D9E1254}"/>
              </c:ext>
            </c:extLst>
          </c:dPt>
          <c:dPt>
            <c:idx val="4"/>
            <c:invertIfNegative val="0"/>
            <c:bubble3D val="0"/>
            <c:spPr>
              <a:solidFill>
                <a:srgbClr val="92D050"/>
              </a:solidFill>
              <a:ln>
                <a:noFill/>
              </a:ln>
              <a:effectLst/>
            </c:spPr>
            <c:extLst>
              <c:ext xmlns:c16="http://schemas.microsoft.com/office/drawing/2014/chart" uri="{C3380CC4-5D6E-409C-BE32-E72D297353CC}">
                <c16:uniqueId val="{00000001-A9C5-4C9F-9A33-12931D9E1254}"/>
              </c:ext>
            </c:extLst>
          </c:dPt>
          <c:dPt>
            <c:idx val="5"/>
            <c:invertIfNegative val="0"/>
            <c:bubble3D val="0"/>
            <c:spPr>
              <a:solidFill>
                <a:srgbClr val="92D050"/>
              </a:solidFill>
              <a:ln>
                <a:noFill/>
              </a:ln>
              <a:effectLst/>
            </c:spPr>
            <c:extLst>
              <c:ext xmlns:c16="http://schemas.microsoft.com/office/drawing/2014/chart" uri="{C3380CC4-5D6E-409C-BE32-E72D297353CC}">
                <c16:uniqueId val="{00000002-A9C5-4C9F-9A33-12931D9E125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1.6E-2</c:v>
                </c:pt>
                <c:pt idx="1">
                  <c:v>0.10761</c:v>
                </c:pt>
                <c:pt idx="2">
                  <c:v>0.28889999999999999</c:v>
                </c:pt>
                <c:pt idx="3">
                  <c:v>0.14202999999999999</c:v>
                </c:pt>
                <c:pt idx="4">
                  <c:v>0.18225999999999998</c:v>
                </c:pt>
                <c:pt idx="5">
                  <c:v>0.26</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0.24285000000000001</c:v>
                </c:pt>
                <c:pt idx="1">
                  <c:v>0.13088</c:v>
                </c:pt>
                <c:pt idx="2">
                  <c:v>0.57779999999999998</c:v>
                </c:pt>
                <c:pt idx="3">
                  <c:v>4.8470000000000006E-2</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2-40E3-4CB6-9C24-41E4F036A235}"/>
              </c:ext>
            </c:extLst>
          </c:dPt>
          <c:dPt>
            <c:idx val="3"/>
            <c:invertIfNegative val="0"/>
            <c:bubble3D val="0"/>
            <c:spPr>
              <a:solidFill>
                <a:srgbClr val="92D050"/>
              </a:solidFill>
              <a:ln>
                <a:noFill/>
              </a:ln>
              <a:effectLst/>
            </c:spPr>
            <c:extLst>
              <c:ext xmlns:c16="http://schemas.microsoft.com/office/drawing/2014/chart" uri="{C3380CC4-5D6E-409C-BE32-E72D297353CC}">
                <c16:uniqueId val="{00000001-40E3-4CB6-9C24-41E4F036A23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8.3373727581192408E-2</c:v>
                </c:pt>
                <c:pt idx="1">
                  <c:v>0.37712069801260301</c:v>
                </c:pt>
                <c:pt idx="2">
                  <c:v>0.22249151720794999</c:v>
                </c:pt>
                <c:pt idx="3">
                  <c:v>0.31701405719825504</c:v>
                </c:pt>
              </c:numCache>
            </c:numRef>
          </c:val>
          <c:extLst>
            <c:ext xmlns:c16="http://schemas.microsoft.com/office/drawing/2014/chart" uri="{C3380CC4-5D6E-409C-BE32-E72D297353CC}">
              <c16:uniqueId val="{00000000-40E3-4CB6-9C24-41E4F036A23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7030A0"/>
            </a:solidFill>
          </c:spPr>
          <c:invertIfNegative val="0"/>
          <c:dPt>
            <c:idx val="0"/>
            <c:invertIfNegative val="0"/>
            <c:bubble3D val="0"/>
            <c:extLst>
              <c:ext xmlns:c16="http://schemas.microsoft.com/office/drawing/2014/chart" uri="{C3380CC4-5D6E-409C-BE32-E72D297353CC}">
                <c16:uniqueId val="{00000000-21E7-42AD-8E08-C4C1E923A28E}"/>
              </c:ext>
            </c:extLst>
          </c:dPt>
          <c:dPt>
            <c:idx val="1"/>
            <c:invertIfNegative val="0"/>
            <c:bubble3D val="0"/>
            <c:extLst>
              <c:ext xmlns:c16="http://schemas.microsoft.com/office/drawing/2014/chart" uri="{C3380CC4-5D6E-409C-BE32-E72D297353CC}">
                <c16:uniqueId val="{00000001-21E7-42AD-8E08-C4C1E923A28E}"/>
              </c:ext>
            </c:extLst>
          </c:dPt>
          <c:dPt>
            <c:idx val="2"/>
            <c:invertIfNegative val="0"/>
            <c:bubble3D val="0"/>
            <c:extLst>
              <c:ext xmlns:c16="http://schemas.microsoft.com/office/drawing/2014/chart" uri="{C3380CC4-5D6E-409C-BE32-E72D297353CC}">
                <c16:uniqueId val="{00000002-21E7-42AD-8E08-C4C1E923A28E}"/>
              </c:ext>
            </c:extLst>
          </c:dPt>
          <c:dPt>
            <c:idx val="3"/>
            <c:invertIfNegative val="0"/>
            <c:bubble3D val="0"/>
            <c:extLst>
              <c:ext xmlns:c16="http://schemas.microsoft.com/office/drawing/2014/chart" uri="{C3380CC4-5D6E-409C-BE32-E72D297353CC}">
                <c16:uniqueId val="{00000003-21E7-42AD-8E08-C4C1E923A28E}"/>
              </c:ext>
            </c:extLst>
          </c:dPt>
          <c:dPt>
            <c:idx val="4"/>
            <c:invertIfNegative val="0"/>
            <c:bubble3D val="0"/>
            <c:extLst>
              <c:ext xmlns:c16="http://schemas.microsoft.com/office/drawing/2014/chart" uri="{C3380CC4-5D6E-409C-BE32-E72D297353CC}">
                <c16:uniqueId val="{00000004-21E7-42AD-8E08-C4C1E923A28E}"/>
              </c:ext>
            </c:extLst>
          </c:dPt>
          <c:dPt>
            <c:idx val="5"/>
            <c:invertIfNegative val="0"/>
            <c:bubble3D val="0"/>
            <c:extLst>
              <c:ext xmlns:c16="http://schemas.microsoft.com/office/drawing/2014/chart" uri="{C3380CC4-5D6E-409C-BE32-E72D297353CC}">
                <c16:uniqueId val="{00000005-21E7-42AD-8E08-C4C1E923A28E}"/>
              </c:ext>
            </c:extLst>
          </c:dPt>
          <c:dPt>
            <c:idx val="6"/>
            <c:invertIfNegative val="0"/>
            <c:bubble3D val="0"/>
            <c:extLst>
              <c:ext xmlns:c16="http://schemas.microsoft.com/office/drawing/2014/chart" uri="{C3380CC4-5D6E-409C-BE32-E72D297353CC}">
                <c16:uniqueId val="{00000006-21E7-42AD-8E08-C4C1E923A28E}"/>
              </c:ext>
            </c:extLst>
          </c:dPt>
          <c:dPt>
            <c:idx val="7"/>
            <c:invertIfNegative val="0"/>
            <c:bubble3D val="0"/>
            <c:extLst>
              <c:ext xmlns:c16="http://schemas.microsoft.com/office/drawing/2014/chart" uri="{C3380CC4-5D6E-409C-BE32-E72D297353CC}">
                <c16:uniqueId val="{00000007-21E7-42AD-8E08-C4C1E923A28E}"/>
              </c:ext>
            </c:extLst>
          </c:dPt>
          <c:dPt>
            <c:idx val="8"/>
            <c:invertIfNegative val="0"/>
            <c:bubble3D val="0"/>
            <c:extLst>
              <c:ext xmlns:c16="http://schemas.microsoft.com/office/drawing/2014/chart" uri="{C3380CC4-5D6E-409C-BE32-E72D297353CC}">
                <c16:uniqueId val="{00000008-21E7-42AD-8E08-C4C1E923A28E}"/>
              </c:ext>
            </c:extLst>
          </c:dPt>
          <c:dPt>
            <c:idx val="9"/>
            <c:invertIfNegative val="0"/>
            <c:bubble3D val="0"/>
            <c:extLst>
              <c:ext xmlns:c16="http://schemas.microsoft.com/office/drawing/2014/chart" uri="{C3380CC4-5D6E-409C-BE32-E72D297353CC}">
                <c16:uniqueId val="{00000009-21E7-42AD-8E08-C4C1E923A28E}"/>
              </c:ext>
            </c:extLst>
          </c:dPt>
          <c:dPt>
            <c:idx val="10"/>
            <c:invertIfNegative val="0"/>
            <c:bubble3D val="0"/>
            <c:extLst>
              <c:ext xmlns:c16="http://schemas.microsoft.com/office/drawing/2014/chart" uri="{C3380CC4-5D6E-409C-BE32-E72D297353CC}">
                <c16:uniqueId val="{0000000A-21E7-42AD-8E08-C4C1E923A28E}"/>
              </c:ext>
            </c:extLst>
          </c:dPt>
          <c:dPt>
            <c:idx val="11"/>
            <c:invertIfNegative val="0"/>
            <c:bubble3D val="0"/>
            <c:extLst>
              <c:ext xmlns:c16="http://schemas.microsoft.com/office/drawing/2014/chart" uri="{C3380CC4-5D6E-409C-BE32-E72D297353CC}">
                <c16:uniqueId val="{0000000B-21E7-42AD-8E08-C4C1E923A28E}"/>
              </c:ext>
            </c:extLst>
          </c:dPt>
          <c:dPt>
            <c:idx val="12"/>
            <c:invertIfNegative val="0"/>
            <c:bubble3D val="0"/>
            <c:extLst>
              <c:ext xmlns:c16="http://schemas.microsoft.com/office/drawing/2014/chart" uri="{C3380CC4-5D6E-409C-BE32-E72D297353CC}">
                <c16:uniqueId val="{0000000C-21E7-42AD-8E08-C4C1E923A28E}"/>
              </c:ext>
            </c:extLst>
          </c:dPt>
          <c:dPt>
            <c:idx val="13"/>
            <c:invertIfNegative val="0"/>
            <c:bubble3D val="0"/>
            <c:extLst>
              <c:ext xmlns:c16="http://schemas.microsoft.com/office/drawing/2014/chart" uri="{C3380CC4-5D6E-409C-BE32-E72D297353CC}">
                <c16:uniqueId val="{0000000D-21E7-42AD-8E08-C4C1E923A28E}"/>
              </c:ext>
            </c:extLst>
          </c:dPt>
          <c:dPt>
            <c:idx val="14"/>
            <c:invertIfNegative val="0"/>
            <c:bubble3D val="0"/>
            <c:extLst>
              <c:ext xmlns:c16="http://schemas.microsoft.com/office/drawing/2014/chart" uri="{C3380CC4-5D6E-409C-BE32-E72D297353CC}">
                <c16:uniqueId val="{0000000E-21E7-42AD-8E08-C4C1E923A28E}"/>
              </c:ext>
            </c:extLst>
          </c:dPt>
          <c:dPt>
            <c:idx val="15"/>
            <c:invertIfNegative val="0"/>
            <c:bubble3D val="0"/>
            <c:extLst>
              <c:ext xmlns:c16="http://schemas.microsoft.com/office/drawing/2014/chart" uri="{C3380CC4-5D6E-409C-BE32-E72D297353CC}">
                <c16:uniqueId val="{0000000F-21E7-42AD-8E08-C4C1E923A28E}"/>
              </c:ext>
            </c:extLst>
          </c:dPt>
          <c:dPt>
            <c:idx val="16"/>
            <c:invertIfNegative val="0"/>
            <c:bubble3D val="0"/>
            <c:extLst>
              <c:ext xmlns:c16="http://schemas.microsoft.com/office/drawing/2014/chart" uri="{C3380CC4-5D6E-409C-BE32-E72D297353CC}">
                <c16:uniqueId val="{00000010-21E7-42AD-8E08-C4C1E923A28E}"/>
              </c:ext>
            </c:extLst>
          </c:dPt>
          <c:dPt>
            <c:idx val="17"/>
            <c:invertIfNegative val="0"/>
            <c:bubble3D val="0"/>
            <c:extLst>
              <c:ext xmlns:c16="http://schemas.microsoft.com/office/drawing/2014/chart" uri="{C3380CC4-5D6E-409C-BE32-E72D297353CC}">
                <c16:uniqueId val="{00000011-21E7-42AD-8E08-C4C1E923A28E}"/>
              </c:ext>
            </c:extLst>
          </c:dPt>
          <c:dPt>
            <c:idx val="18"/>
            <c:invertIfNegative val="0"/>
            <c:bubble3D val="0"/>
            <c:extLst>
              <c:ext xmlns:c16="http://schemas.microsoft.com/office/drawing/2014/chart" uri="{C3380CC4-5D6E-409C-BE32-E72D297353CC}">
                <c16:uniqueId val="{00000012-21E7-42AD-8E08-C4C1E923A28E}"/>
              </c:ext>
            </c:extLst>
          </c:dPt>
          <c:dPt>
            <c:idx val="19"/>
            <c:invertIfNegative val="0"/>
            <c:bubble3D val="0"/>
            <c:extLst>
              <c:ext xmlns:c16="http://schemas.microsoft.com/office/drawing/2014/chart" uri="{C3380CC4-5D6E-409C-BE32-E72D297353CC}">
                <c16:uniqueId val="{00000013-21E7-42AD-8E08-C4C1E923A28E}"/>
              </c:ext>
            </c:extLst>
          </c:dPt>
          <c:dPt>
            <c:idx val="20"/>
            <c:invertIfNegative val="0"/>
            <c:bubble3D val="0"/>
            <c:extLst>
              <c:ext xmlns:c16="http://schemas.microsoft.com/office/drawing/2014/chart" uri="{C3380CC4-5D6E-409C-BE32-E72D297353CC}">
                <c16:uniqueId val="{00000014-21E7-42AD-8E08-C4C1E923A28E}"/>
              </c:ext>
            </c:extLst>
          </c:dPt>
          <c:dPt>
            <c:idx val="21"/>
            <c:invertIfNegative val="0"/>
            <c:bubble3D val="0"/>
            <c:extLst>
              <c:ext xmlns:c16="http://schemas.microsoft.com/office/drawing/2014/chart" uri="{C3380CC4-5D6E-409C-BE32-E72D297353CC}">
                <c16:uniqueId val="{00000015-21E7-42AD-8E08-C4C1E923A28E}"/>
              </c:ext>
            </c:extLst>
          </c:dPt>
          <c:dPt>
            <c:idx val="22"/>
            <c:invertIfNegative val="0"/>
            <c:bubble3D val="0"/>
            <c:extLst>
              <c:ext xmlns:c16="http://schemas.microsoft.com/office/drawing/2014/chart" uri="{C3380CC4-5D6E-409C-BE32-E72D297353CC}">
                <c16:uniqueId val="{00000016-21E7-42AD-8E08-C4C1E923A28E}"/>
              </c:ext>
            </c:extLst>
          </c:dPt>
          <c:dPt>
            <c:idx val="23"/>
            <c:invertIfNegative val="0"/>
            <c:bubble3D val="0"/>
            <c:extLst>
              <c:ext xmlns:c16="http://schemas.microsoft.com/office/drawing/2014/chart" uri="{C3380CC4-5D6E-409C-BE32-E72D297353CC}">
                <c16:uniqueId val="{00000017-21E7-42AD-8E08-C4C1E923A28E}"/>
              </c:ext>
            </c:extLst>
          </c:dPt>
          <c:dLbls>
            <c:spPr>
              <a:noFill/>
              <a:ln>
                <a:noFill/>
              </a:ln>
              <a:effectLst/>
            </c:spPr>
            <c:txPr>
              <a:bodyPr wrap="square" lIns="38100" tIns="19050" rIns="38100" bIns="19050" anchor="ctr">
                <a:spAutoFit/>
              </a:bodyPr>
              <a:lstStyle/>
              <a:p>
                <a:pPr>
                  <a:defRPr sz="1000" b="1">
                    <a:solidFill>
                      <a:srgbClr val="7030A0"/>
                    </a:solidFill>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Sheet1!$A$2:$A$7</c:f>
              <c:strCache>
                <c:ptCount val="6"/>
                <c:pt idx="0">
                  <c:v>Has beautiful nature</c:v>
                </c:pt>
                <c:pt idx="1">
                  <c:v>Is not too warm </c:v>
                </c:pt>
                <c:pt idx="2">
                  <c:v>Has unspoiled nature</c:v>
                </c:pt>
                <c:pt idx="3">
                  <c:v>Has quiet environments</c:v>
                </c:pt>
                <c:pt idx="4">
                  <c:v>Allows me to live close to nature</c:v>
                </c:pt>
                <c:pt idx="5">
                  <c:v>Has interesting sights</c:v>
                </c:pt>
              </c:strCache>
            </c:strRef>
          </c:cat>
          <c:val>
            <c:numRef>
              <c:f>Sheet1!$B$2:$B$7</c:f>
              <c:numCache>
                <c:formatCode>0%</c:formatCode>
                <c:ptCount val="6"/>
                <c:pt idx="0">
                  <c:v>0.64927911874291411</c:v>
                </c:pt>
                <c:pt idx="1">
                  <c:v>0.61331605378260234</c:v>
                </c:pt>
                <c:pt idx="2">
                  <c:v>0.57135914466223658</c:v>
                </c:pt>
                <c:pt idx="3">
                  <c:v>0.55872347318969973</c:v>
                </c:pt>
                <c:pt idx="4">
                  <c:v>0.54187591122630752</c:v>
                </c:pt>
                <c:pt idx="5">
                  <c:v>0.53685404179491336</c:v>
                </c:pt>
              </c:numCache>
            </c:numRef>
          </c:val>
          <c:extLst>
            <c:ext xmlns:c16="http://schemas.microsoft.com/office/drawing/2014/chart" uri="{C3380CC4-5D6E-409C-BE32-E72D297353CC}">
              <c16:uniqueId val="{00000018-21E7-42AD-8E08-C4C1E923A28E}"/>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b="1">
                <a:solidFill>
                  <a:srgbClr val="7030A0"/>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00B0F0"/>
            </a:solidFill>
          </c:spPr>
          <c:invertIfNegative val="0"/>
          <c:dPt>
            <c:idx val="0"/>
            <c:invertIfNegative val="0"/>
            <c:bubble3D val="0"/>
            <c:extLst>
              <c:ext xmlns:c16="http://schemas.microsoft.com/office/drawing/2014/chart" uri="{C3380CC4-5D6E-409C-BE32-E72D297353CC}">
                <c16:uniqueId val="{00000000-AA1C-46AF-A81C-6403275166D9}"/>
              </c:ext>
            </c:extLst>
          </c:dPt>
          <c:dPt>
            <c:idx val="1"/>
            <c:invertIfNegative val="0"/>
            <c:bubble3D val="0"/>
            <c:extLst>
              <c:ext xmlns:c16="http://schemas.microsoft.com/office/drawing/2014/chart" uri="{C3380CC4-5D6E-409C-BE32-E72D297353CC}">
                <c16:uniqueId val="{00000001-AA1C-46AF-A81C-6403275166D9}"/>
              </c:ext>
            </c:extLst>
          </c:dPt>
          <c:dPt>
            <c:idx val="2"/>
            <c:invertIfNegative val="0"/>
            <c:bubble3D val="0"/>
            <c:extLst>
              <c:ext xmlns:c16="http://schemas.microsoft.com/office/drawing/2014/chart" uri="{C3380CC4-5D6E-409C-BE32-E72D297353CC}">
                <c16:uniqueId val="{00000002-AA1C-46AF-A81C-6403275166D9}"/>
              </c:ext>
            </c:extLst>
          </c:dPt>
          <c:dPt>
            <c:idx val="3"/>
            <c:invertIfNegative val="0"/>
            <c:bubble3D val="0"/>
            <c:extLst>
              <c:ext xmlns:c16="http://schemas.microsoft.com/office/drawing/2014/chart" uri="{C3380CC4-5D6E-409C-BE32-E72D297353CC}">
                <c16:uniqueId val="{00000003-AA1C-46AF-A81C-6403275166D9}"/>
              </c:ext>
            </c:extLst>
          </c:dPt>
          <c:dPt>
            <c:idx val="4"/>
            <c:invertIfNegative val="0"/>
            <c:bubble3D val="0"/>
            <c:extLst>
              <c:ext xmlns:c16="http://schemas.microsoft.com/office/drawing/2014/chart" uri="{C3380CC4-5D6E-409C-BE32-E72D297353CC}">
                <c16:uniqueId val="{00000004-AA1C-46AF-A81C-6403275166D9}"/>
              </c:ext>
            </c:extLst>
          </c:dPt>
          <c:dPt>
            <c:idx val="5"/>
            <c:invertIfNegative val="0"/>
            <c:bubble3D val="0"/>
            <c:extLst>
              <c:ext xmlns:c16="http://schemas.microsoft.com/office/drawing/2014/chart" uri="{C3380CC4-5D6E-409C-BE32-E72D297353CC}">
                <c16:uniqueId val="{00000005-AA1C-46AF-A81C-6403275166D9}"/>
              </c:ext>
            </c:extLst>
          </c:dPt>
          <c:dPt>
            <c:idx val="6"/>
            <c:invertIfNegative val="0"/>
            <c:bubble3D val="0"/>
            <c:extLst>
              <c:ext xmlns:c16="http://schemas.microsoft.com/office/drawing/2014/chart" uri="{C3380CC4-5D6E-409C-BE32-E72D297353CC}">
                <c16:uniqueId val="{00000006-AA1C-46AF-A81C-6403275166D9}"/>
              </c:ext>
            </c:extLst>
          </c:dPt>
          <c:dPt>
            <c:idx val="7"/>
            <c:invertIfNegative val="0"/>
            <c:bubble3D val="0"/>
            <c:extLst>
              <c:ext xmlns:c16="http://schemas.microsoft.com/office/drawing/2014/chart" uri="{C3380CC4-5D6E-409C-BE32-E72D297353CC}">
                <c16:uniqueId val="{00000007-AA1C-46AF-A81C-6403275166D9}"/>
              </c:ext>
            </c:extLst>
          </c:dPt>
          <c:dPt>
            <c:idx val="8"/>
            <c:invertIfNegative val="0"/>
            <c:bubble3D val="0"/>
            <c:extLst>
              <c:ext xmlns:c16="http://schemas.microsoft.com/office/drawing/2014/chart" uri="{C3380CC4-5D6E-409C-BE32-E72D297353CC}">
                <c16:uniqueId val="{00000008-AA1C-46AF-A81C-6403275166D9}"/>
              </c:ext>
            </c:extLst>
          </c:dPt>
          <c:dPt>
            <c:idx val="9"/>
            <c:invertIfNegative val="0"/>
            <c:bubble3D val="0"/>
            <c:extLst>
              <c:ext xmlns:c16="http://schemas.microsoft.com/office/drawing/2014/chart" uri="{C3380CC4-5D6E-409C-BE32-E72D297353CC}">
                <c16:uniqueId val="{00000009-AA1C-46AF-A81C-6403275166D9}"/>
              </c:ext>
            </c:extLst>
          </c:dPt>
          <c:dPt>
            <c:idx val="10"/>
            <c:invertIfNegative val="0"/>
            <c:bubble3D val="0"/>
            <c:extLst>
              <c:ext xmlns:c16="http://schemas.microsoft.com/office/drawing/2014/chart" uri="{C3380CC4-5D6E-409C-BE32-E72D297353CC}">
                <c16:uniqueId val="{0000000A-AA1C-46AF-A81C-6403275166D9}"/>
              </c:ext>
            </c:extLst>
          </c:dPt>
          <c:dPt>
            <c:idx val="11"/>
            <c:invertIfNegative val="0"/>
            <c:bubble3D val="0"/>
            <c:extLst>
              <c:ext xmlns:c16="http://schemas.microsoft.com/office/drawing/2014/chart" uri="{C3380CC4-5D6E-409C-BE32-E72D297353CC}">
                <c16:uniqueId val="{0000000B-AA1C-46AF-A81C-6403275166D9}"/>
              </c:ext>
            </c:extLst>
          </c:dPt>
          <c:dPt>
            <c:idx val="12"/>
            <c:invertIfNegative val="0"/>
            <c:bubble3D val="0"/>
            <c:extLst>
              <c:ext xmlns:c16="http://schemas.microsoft.com/office/drawing/2014/chart" uri="{C3380CC4-5D6E-409C-BE32-E72D297353CC}">
                <c16:uniqueId val="{0000000C-AA1C-46AF-A81C-6403275166D9}"/>
              </c:ext>
            </c:extLst>
          </c:dPt>
          <c:dPt>
            <c:idx val="13"/>
            <c:invertIfNegative val="0"/>
            <c:bubble3D val="0"/>
            <c:extLst>
              <c:ext xmlns:c16="http://schemas.microsoft.com/office/drawing/2014/chart" uri="{C3380CC4-5D6E-409C-BE32-E72D297353CC}">
                <c16:uniqueId val="{0000000D-AA1C-46AF-A81C-6403275166D9}"/>
              </c:ext>
            </c:extLst>
          </c:dPt>
          <c:dPt>
            <c:idx val="14"/>
            <c:invertIfNegative val="0"/>
            <c:bubble3D val="0"/>
            <c:extLst>
              <c:ext xmlns:c16="http://schemas.microsoft.com/office/drawing/2014/chart" uri="{C3380CC4-5D6E-409C-BE32-E72D297353CC}">
                <c16:uniqueId val="{0000000E-AA1C-46AF-A81C-6403275166D9}"/>
              </c:ext>
            </c:extLst>
          </c:dPt>
          <c:dPt>
            <c:idx val="15"/>
            <c:invertIfNegative val="0"/>
            <c:bubble3D val="0"/>
            <c:extLst>
              <c:ext xmlns:c16="http://schemas.microsoft.com/office/drawing/2014/chart" uri="{C3380CC4-5D6E-409C-BE32-E72D297353CC}">
                <c16:uniqueId val="{0000000F-AA1C-46AF-A81C-6403275166D9}"/>
              </c:ext>
            </c:extLst>
          </c:dPt>
          <c:dPt>
            <c:idx val="16"/>
            <c:invertIfNegative val="0"/>
            <c:bubble3D val="0"/>
            <c:extLst>
              <c:ext xmlns:c16="http://schemas.microsoft.com/office/drawing/2014/chart" uri="{C3380CC4-5D6E-409C-BE32-E72D297353CC}">
                <c16:uniqueId val="{00000010-AA1C-46AF-A81C-6403275166D9}"/>
              </c:ext>
            </c:extLst>
          </c:dPt>
          <c:dPt>
            <c:idx val="17"/>
            <c:invertIfNegative val="0"/>
            <c:bubble3D val="0"/>
            <c:extLst>
              <c:ext xmlns:c16="http://schemas.microsoft.com/office/drawing/2014/chart" uri="{C3380CC4-5D6E-409C-BE32-E72D297353CC}">
                <c16:uniqueId val="{00000011-AA1C-46AF-A81C-6403275166D9}"/>
              </c:ext>
            </c:extLst>
          </c:dPt>
          <c:dPt>
            <c:idx val="18"/>
            <c:invertIfNegative val="0"/>
            <c:bubble3D val="0"/>
            <c:extLst>
              <c:ext xmlns:c16="http://schemas.microsoft.com/office/drawing/2014/chart" uri="{C3380CC4-5D6E-409C-BE32-E72D297353CC}">
                <c16:uniqueId val="{00000012-AA1C-46AF-A81C-6403275166D9}"/>
              </c:ext>
            </c:extLst>
          </c:dPt>
          <c:dPt>
            <c:idx val="19"/>
            <c:invertIfNegative val="0"/>
            <c:bubble3D val="0"/>
            <c:extLst>
              <c:ext xmlns:c16="http://schemas.microsoft.com/office/drawing/2014/chart" uri="{C3380CC4-5D6E-409C-BE32-E72D297353CC}">
                <c16:uniqueId val="{00000013-AA1C-46AF-A81C-6403275166D9}"/>
              </c:ext>
            </c:extLst>
          </c:dPt>
          <c:dPt>
            <c:idx val="20"/>
            <c:invertIfNegative val="0"/>
            <c:bubble3D val="0"/>
            <c:extLst>
              <c:ext xmlns:c16="http://schemas.microsoft.com/office/drawing/2014/chart" uri="{C3380CC4-5D6E-409C-BE32-E72D297353CC}">
                <c16:uniqueId val="{00000014-AA1C-46AF-A81C-6403275166D9}"/>
              </c:ext>
            </c:extLst>
          </c:dPt>
          <c:dPt>
            <c:idx val="21"/>
            <c:invertIfNegative val="0"/>
            <c:bubble3D val="0"/>
            <c:extLst>
              <c:ext xmlns:c16="http://schemas.microsoft.com/office/drawing/2014/chart" uri="{C3380CC4-5D6E-409C-BE32-E72D297353CC}">
                <c16:uniqueId val="{00000015-AA1C-46AF-A81C-6403275166D9}"/>
              </c:ext>
            </c:extLst>
          </c:dPt>
          <c:dPt>
            <c:idx val="22"/>
            <c:invertIfNegative val="0"/>
            <c:bubble3D val="0"/>
            <c:extLst>
              <c:ext xmlns:c16="http://schemas.microsoft.com/office/drawing/2014/chart" uri="{C3380CC4-5D6E-409C-BE32-E72D297353CC}">
                <c16:uniqueId val="{00000016-AA1C-46AF-A81C-6403275166D9}"/>
              </c:ext>
            </c:extLst>
          </c:dPt>
          <c:dPt>
            <c:idx val="23"/>
            <c:invertIfNegative val="0"/>
            <c:bubble3D val="0"/>
            <c:extLst>
              <c:ext xmlns:c16="http://schemas.microsoft.com/office/drawing/2014/chart" uri="{C3380CC4-5D6E-409C-BE32-E72D297353CC}">
                <c16:uniqueId val="{00000017-AA1C-46AF-A81C-6403275166D9}"/>
              </c:ext>
            </c:extLst>
          </c:dPt>
          <c:dLbls>
            <c:spPr>
              <a:noFill/>
              <a:ln>
                <a:noFill/>
              </a:ln>
              <a:effectLst/>
            </c:spPr>
            <c:txPr>
              <a:bodyPr wrap="square" lIns="38100" tIns="19050" rIns="38100" bIns="19050" anchor="ctr">
                <a:spAutoFit/>
              </a:bodyPr>
              <a:lstStyle/>
              <a:p>
                <a:pPr>
                  <a:defRPr sz="1000" b="1">
                    <a:solidFill>
                      <a:srgbClr val="00B0F0"/>
                    </a:solidFill>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Peaceful</c:v>
                </c:pt>
                <c:pt idx="1">
                  <c:v>Active</c:v>
                </c:pt>
                <c:pt idx="2">
                  <c:v>Authentic</c:v>
                </c:pt>
                <c:pt idx="3">
                  <c:v>Friendly</c:v>
                </c:pt>
                <c:pt idx="4">
                  <c:v>Fresh</c:v>
                </c:pt>
                <c:pt idx="5">
                  <c:v>Adventurous</c:v>
                </c:pt>
                <c:pt idx="6">
                  <c:v>Relaxed</c:v>
                </c:pt>
              </c:strCache>
            </c:strRef>
          </c:cat>
          <c:val>
            <c:numRef>
              <c:f>Sheet1!$B$2:$B$8</c:f>
              <c:numCache>
                <c:formatCode>0%</c:formatCode>
                <c:ptCount val="7"/>
                <c:pt idx="0">
                  <c:v>0.42815486797343438</c:v>
                </c:pt>
                <c:pt idx="1">
                  <c:v>0.40628543657864929</c:v>
                </c:pt>
                <c:pt idx="2">
                  <c:v>0.39219180301312234</c:v>
                </c:pt>
                <c:pt idx="3">
                  <c:v>0.38198606836222265</c:v>
                </c:pt>
                <c:pt idx="4">
                  <c:v>0.36562449376316281</c:v>
                </c:pt>
                <c:pt idx="5">
                  <c:v>0.34618499919002066</c:v>
                </c:pt>
                <c:pt idx="6">
                  <c:v>0.34391705815648932</c:v>
                </c:pt>
              </c:numCache>
            </c:numRef>
          </c:val>
          <c:extLst>
            <c:ext xmlns:c16="http://schemas.microsoft.com/office/drawing/2014/chart" uri="{C3380CC4-5D6E-409C-BE32-E72D297353CC}">
              <c16:uniqueId val="{00000018-AA1C-46AF-A81C-6403275166D9}"/>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a:solidFill>
                  <a:srgbClr val="00B0F0"/>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64099084781390259"/>
          <c:y val="7.4844102268629115E-2"/>
          <c:w val="0.48022284129558995"/>
          <c:h val="0.91802449877941494"/>
        </c:manualLayout>
      </c:layout>
      <c:barChart>
        <c:barDir val="bar"/>
        <c:grouping val="clustered"/>
        <c:varyColors val="0"/>
        <c:ser>
          <c:idx val="0"/>
          <c:order val="0"/>
          <c:tx>
            <c:strRef>
              <c:f>Sheet1!$B$1</c:f>
              <c:strCache>
                <c:ptCount val="1"/>
                <c:pt idx="0">
                  <c:v>Column1</c:v>
                </c:pt>
              </c:strCache>
            </c:strRef>
          </c:tx>
          <c:spPr>
            <a:solidFill>
              <a:srgbClr val="00B050"/>
            </a:solidFill>
          </c:spPr>
          <c:invertIfNegative val="0"/>
          <c:dPt>
            <c:idx val="0"/>
            <c:invertIfNegative val="0"/>
            <c:bubble3D val="0"/>
            <c:extLst>
              <c:ext xmlns:c16="http://schemas.microsoft.com/office/drawing/2014/chart" uri="{C3380CC4-5D6E-409C-BE32-E72D297353CC}">
                <c16:uniqueId val="{00000000-7580-4B75-A89C-164A5F5B16EE}"/>
              </c:ext>
            </c:extLst>
          </c:dPt>
          <c:dPt>
            <c:idx val="1"/>
            <c:invertIfNegative val="0"/>
            <c:bubble3D val="0"/>
            <c:extLst>
              <c:ext xmlns:c16="http://schemas.microsoft.com/office/drawing/2014/chart" uri="{C3380CC4-5D6E-409C-BE32-E72D297353CC}">
                <c16:uniqueId val="{00000001-7580-4B75-A89C-164A5F5B16EE}"/>
              </c:ext>
            </c:extLst>
          </c:dPt>
          <c:dPt>
            <c:idx val="2"/>
            <c:invertIfNegative val="0"/>
            <c:bubble3D val="0"/>
            <c:extLst>
              <c:ext xmlns:c16="http://schemas.microsoft.com/office/drawing/2014/chart" uri="{C3380CC4-5D6E-409C-BE32-E72D297353CC}">
                <c16:uniqueId val="{00000002-7580-4B75-A89C-164A5F5B16EE}"/>
              </c:ext>
            </c:extLst>
          </c:dPt>
          <c:dPt>
            <c:idx val="3"/>
            <c:invertIfNegative val="0"/>
            <c:bubble3D val="0"/>
            <c:extLst>
              <c:ext xmlns:c16="http://schemas.microsoft.com/office/drawing/2014/chart" uri="{C3380CC4-5D6E-409C-BE32-E72D297353CC}">
                <c16:uniqueId val="{00000003-7580-4B75-A89C-164A5F5B16EE}"/>
              </c:ext>
            </c:extLst>
          </c:dPt>
          <c:dPt>
            <c:idx val="4"/>
            <c:invertIfNegative val="0"/>
            <c:bubble3D val="0"/>
            <c:extLst>
              <c:ext xmlns:c16="http://schemas.microsoft.com/office/drawing/2014/chart" uri="{C3380CC4-5D6E-409C-BE32-E72D297353CC}">
                <c16:uniqueId val="{00000004-7580-4B75-A89C-164A5F5B16EE}"/>
              </c:ext>
            </c:extLst>
          </c:dPt>
          <c:dPt>
            <c:idx val="5"/>
            <c:invertIfNegative val="0"/>
            <c:bubble3D val="0"/>
            <c:extLst>
              <c:ext xmlns:c16="http://schemas.microsoft.com/office/drawing/2014/chart" uri="{C3380CC4-5D6E-409C-BE32-E72D297353CC}">
                <c16:uniqueId val="{00000005-7580-4B75-A89C-164A5F5B16EE}"/>
              </c:ext>
            </c:extLst>
          </c:dPt>
          <c:dPt>
            <c:idx val="6"/>
            <c:invertIfNegative val="0"/>
            <c:bubble3D val="0"/>
            <c:extLst>
              <c:ext xmlns:c16="http://schemas.microsoft.com/office/drawing/2014/chart" uri="{C3380CC4-5D6E-409C-BE32-E72D297353CC}">
                <c16:uniqueId val="{00000006-7580-4B75-A89C-164A5F5B16EE}"/>
              </c:ext>
            </c:extLst>
          </c:dPt>
          <c:dPt>
            <c:idx val="7"/>
            <c:invertIfNegative val="0"/>
            <c:bubble3D val="0"/>
            <c:extLst>
              <c:ext xmlns:c16="http://schemas.microsoft.com/office/drawing/2014/chart" uri="{C3380CC4-5D6E-409C-BE32-E72D297353CC}">
                <c16:uniqueId val="{00000007-7580-4B75-A89C-164A5F5B16EE}"/>
              </c:ext>
            </c:extLst>
          </c:dPt>
          <c:dPt>
            <c:idx val="8"/>
            <c:invertIfNegative val="0"/>
            <c:bubble3D val="0"/>
            <c:extLst>
              <c:ext xmlns:c16="http://schemas.microsoft.com/office/drawing/2014/chart" uri="{C3380CC4-5D6E-409C-BE32-E72D297353CC}">
                <c16:uniqueId val="{00000008-7580-4B75-A89C-164A5F5B16EE}"/>
              </c:ext>
            </c:extLst>
          </c:dPt>
          <c:dPt>
            <c:idx val="9"/>
            <c:invertIfNegative val="0"/>
            <c:bubble3D val="0"/>
            <c:extLst>
              <c:ext xmlns:c16="http://schemas.microsoft.com/office/drawing/2014/chart" uri="{C3380CC4-5D6E-409C-BE32-E72D297353CC}">
                <c16:uniqueId val="{00000009-7580-4B75-A89C-164A5F5B16EE}"/>
              </c:ext>
            </c:extLst>
          </c:dPt>
          <c:dPt>
            <c:idx val="10"/>
            <c:invertIfNegative val="0"/>
            <c:bubble3D val="0"/>
            <c:extLst>
              <c:ext xmlns:c16="http://schemas.microsoft.com/office/drawing/2014/chart" uri="{C3380CC4-5D6E-409C-BE32-E72D297353CC}">
                <c16:uniqueId val="{0000000A-7580-4B75-A89C-164A5F5B16EE}"/>
              </c:ext>
            </c:extLst>
          </c:dPt>
          <c:dPt>
            <c:idx val="11"/>
            <c:invertIfNegative val="0"/>
            <c:bubble3D val="0"/>
            <c:extLst>
              <c:ext xmlns:c16="http://schemas.microsoft.com/office/drawing/2014/chart" uri="{C3380CC4-5D6E-409C-BE32-E72D297353CC}">
                <c16:uniqueId val="{0000000B-7580-4B75-A89C-164A5F5B16EE}"/>
              </c:ext>
            </c:extLst>
          </c:dPt>
          <c:dPt>
            <c:idx val="12"/>
            <c:invertIfNegative val="0"/>
            <c:bubble3D val="0"/>
            <c:extLst>
              <c:ext xmlns:c16="http://schemas.microsoft.com/office/drawing/2014/chart" uri="{C3380CC4-5D6E-409C-BE32-E72D297353CC}">
                <c16:uniqueId val="{0000000C-7580-4B75-A89C-164A5F5B16EE}"/>
              </c:ext>
            </c:extLst>
          </c:dPt>
          <c:dPt>
            <c:idx val="13"/>
            <c:invertIfNegative val="0"/>
            <c:bubble3D val="0"/>
            <c:extLst>
              <c:ext xmlns:c16="http://schemas.microsoft.com/office/drawing/2014/chart" uri="{C3380CC4-5D6E-409C-BE32-E72D297353CC}">
                <c16:uniqueId val="{0000000D-7580-4B75-A89C-164A5F5B16EE}"/>
              </c:ext>
            </c:extLst>
          </c:dPt>
          <c:dPt>
            <c:idx val="14"/>
            <c:invertIfNegative val="0"/>
            <c:bubble3D val="0"/>
            <c:extLst>
              <c:ext xmlns:c16="http://schemas.microsoft.com/office/drawing/2014/chart" uri="{C3380CC4-5D6E-409C-BE32-E72D297353CC}">
                <c16:uniqueId val="{0000000E-7580-4B75-A89C-164A5F5B16EE}"/>
              </c:ext>
            </c:extLst>
          </c:dPt>
          <c:dPt>
            <c:idx val="15"/>
            <c:invertIfNegative val="0"/>
            <c:bubble3D val="0"/>
            <c:extLst>
              <c:ext xmlns:c16="http://schemas.microsoft.com/office/drawing/2014/chart" uri="{C3380CC4-5D6E-409C-BE32-E72D297353CC}">
                <c16:uniqueId val="{0000000F-7580-4B75-A89C-164A5F5B16EE}"/>
              </c:ext>
            </c:extLst>
          </c:dPt>
          <c:dPt>
            <c:idx val="16"/>
            <c:invertIfNegative val="0"/>
            <c:bubble3D val="0"/>
            <c:extLst>
              <c:ext xmlns:c16="http://schemas.microsoft.com/office/drawing/2014/chart" uri="{C3380CC4-5D6E-409C-BE32-E72D297353CC}">
                <c16:uniqueId val="{00000010-7580-4B75-A89C-164A5F5B16EE}"/>
              </c:ext>
            </c:extLst>
          </c:dPt>
          <c:dPt>
            <c:idx val="17"/>
            <c:invertIfNegative val="0"/>
            <c:bubble3D val="0"/>
            <c:extLst>
              <c:ext xmlns:c16="http://schemas.microsoft.com/office/drawing/2014/chart" uri="{C3380CC4-5D6E-409C-BE32-E72D297353CC}">
                <c16:uniqueId val="{00000011-7580-4B75-A89C-164A5F5B16EE}"/>
              </c:ext>
            </c:extLst>
          </c:dPt>
          <c:dPt>
            <c:idx val="18"/>
            <c:invertIfNegative val="0"/>
            <c:bubble3D val="0"/>
            <c:extLst>
              <c:ext xmlns:c16="http://schemas.microsoft.com/office/drawing/2014/chart" uri="{C3380CC4-5D6E-409C-BE32-E72D297353CC}">
                <c16:uniqueId val="{00000012-7580-4B75-A89C-164A5F5B16EE}"/>
              </c:ext>
            </c:extLst>
          </c:dPt>
          <c:dPt>
            <c:idx val="19"/>
            <c:invertIfNegative val="0"/>
            <c:bubble3D val="0"/>
            <c:extLst>
              <c:ext xmlns:c16="http://schemas.microsoft.com/office/drawing/2014/chart" uri="{C3380CC4-5D6E-409C-BE32-E72D297353CC}">
                <c16:uniqueId val="{00000013-7580-4B75-A89C-164A5F5B16EE}"/>
              </c:ext>
            </c:extLst>
          </c:dPt>
          <c:dPt>
            <c:idx val="20"/>
            <c:invertIfNegative val="0"/>
            <c:bubble3D val="0"/>
            <c:extLst>
              <c:ext xmlns:c16="http://schemas.microsoft.com/office/drawing/2014/chart" uri="{C3380CC4-5D6E-409C-BE32-E72D297353CC}">
                <c16:uniqueId val="{00000014-7580-4B75-A89C-164A5F5B16EE}"/>
              </c:ext>
            </c:extLst>
          </c:dPt>
          <c:dPt>
            <c:idx val="21"/>
            <c:invertIfNegative val="0"/>
            <c:bubble3D val="0"/>
            <c:extLst>
              <c:ext xmlns:c16="http://schemas.microsoft.com/office/drawing/2014/chart" uri="{C3380CC4-5D6E-409C-BE32-E72D297353CC}">
                <c16:uniqueId val="{00000015-7580-4B75-A89C-164A5F5B16EE}"/>
              </c:ext>
            </c:extLst>
          </c:dPt>
          <c:dPt>
            <c:idx val="22"/>
            <c:invertIfNegative val="0"/>
            <c:bubble3D val="0"/>
            <c:extLst>
              <c:ext xmlns:c16="http://schemas.microsoft.com/office/drawing/2014/chart" uri="{C3380CC4-5D6E-409C-BE32-E72D297353CC}">
                <c16:uniqueId val="{00000016-7580-4B75-A89C-164A5F5B16EE}"/>
              </c:ext>
            </c:extLst>
          </c:dPt>
          <c:dPt>
            <c:idx val="23"/>
            <c:invertIfNegative val="0"/>
            <c:bubble3D val="0"/>
            <c:extLst>
              <c:ext xmlns:c16="http://schemas.microsoft.com/office/drawing/2014/chart" uri="{C3380CC4-5D6E-409C-BE32-E72D297353CC}">
                <c16:uniqueId val="{00000017-7580-4B75-A89C-164A5F5B16EE}"/>
              </c:ext>
            </c:extLst>
          </c:dPt>
          <c:dLbls>
            <c:spPr>
              <a:noFill/>
              <a:ln>
                <a:noFill/>
              </a:ln>
              <a:effectLst/>
            </c:spPr>
            <c:txPr>
              <a:bodyPr wrap="square" lIns="38100" tIns="19050" rIns="38100" bIns="19050" anchor="ctr">
                <a:spAutoFit/>
              </a:bodyPr>
              <a:lstStyle/>
              <a:p>
                <a:pPr>
                  <a:defRPr sz="1000" b="1">
                    <a:solidFill>
                      <a:srgbClr val="00B050"/>
                    </a:solidFill>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People who like to explore and have new experiences</c:v>
                </c:pt>
                <c:pt idx="1">
                  <c:v>People who are interested to learn more</c:v>
                </c:pt>
                <c:pt idx="2">
                  <c:v>People who like adventure</c:v>
                </c:pt>
                <c:pt idx="3">
                  <c:v>People who want to escape from the demands of life and relax and unwind</c:v>
                </c:pt>
                <c:pt idx="4">
                  <c:v>People who needs time for themselves</c:v>
                </c:pt>
                <c:pt idx="5">
                  <c:v> People who want to revitalize themselves </c:v>
                </c:pt>
                <c:pt idx="6">
                  <c:v>People who enjoy spending time with friends</c:v>
                </c:pt>
              </c:strCache>
            </c:strRef>
          </c:cat>
          <c:val>
            <c:numRef>
              <c:f>Sheet1!$B$2:$B$8</c:f>
              <c:numCache>
                <c:formatCode>0%</c:formatCode>
                <c:ptCount val="7"/>
                <c:pt idx="0">
                  <c:v>0.40434148712133378</c:v>
                </c:pt>
                <c:pt idx="1">
                  <c:v>0.39429774825854474</c:v>
                </c:pt>
                <c:pt idx="2">
                  <c:v>0.36627247691560033</c:v>
                </c:pt>
                <c:pt idx="3">
                  <c:v>0.36368054430584773</c:v>
                </c:pt>
                <c:pt idx="4">
                  <c:v>0.34019115502996877</c:v>
                </c:pt>
                <c:pt idx="5">
                  <c:v>0.3254495383120044</c:v>
                </c:pt>
                <c:pt idx="6">
                  <c:v>0.31232787947513352</c:v>
                </c:pt>
              </c:numCache>
            </c:numRef>
          </c:val>
          <c:extLst>
            <c:ext xmlns:c16="http://schemas.microsoft.com/office/drawing/2014/chart" uri="{C3380CC4-5D6E-409C-BE32-E72D297353CC}">
              <c16:uniqueId val="{00000018-7580-4B75-A89C-164A5F5B16EE}"/>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b="0">
                <a:solidFill>
                  <a:srgbClr val="00B050"/>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502716699311484"/>
          <c:y val="7.4844102268629115E-2"/>
          <c:w val="0.41180005029602462"/>
          <c:h val="0.91802449877941494"/>
        </c:manualLayout>
      </c:layout>
      <c:barChart>
        <c:barDir val="bar"/>
        <c:grouping val="clustered"/>
        <c:varyColors val="0"/>
        <c:ser>
          <c:idx val="0"/>
          <c:order val="0"/>
          <c:tx>
            <c:strRef>
              <c:f>Sheet1!$B$1</c:f>
              <c:strCache>
                <c:ptCount val="1"/>
                <c:pt idx="0">
                  <c:v>Column1</c:v>
                </c:pt>
              </c:strCache>
            </c:strRef>
          </c:tx>
          <c:spPr>
            <a:solidFill>
              <a:srgbClr val="C00000"/>
            </a:solidFill>
          </c:spPr>
          <c:invertIfNegative val="0"/>
          <c:dPt>
            <c:idx val="0"/>
            <c:invertIfNegative val="0"/>
            <c:bubble3D val="0"/>
            <c:extLst>
              <c:ext xmlns:c16="http://schemas.microsoft.com/office/drawing/2014/chart" uri="{C3380CC4-5D6E-409C-BE32-E72D297353CC}">
                <c16:uniqueId val="{00000000-7A1A-4667-951A-5D21D071038F}"/>
              </c:ext>
            </c:extLst>
          </c:dPt>
          <c:dPt>
            <c:idx val="1"/>
            <c:invertIfNegative val="0"/>
            <c:bubble3D val="0"/>
            <c:extLst>
              <c:ext xmlns:c16="http://schemas.microsoft.com/office/drawing/2014/chart" uri="{C3380CC4-5D6E-409C-BE32-E72D297353CC}">
                <c16:uniqueId val="{00000001-7A1A-4667-951A-5D21D071038F}"/>
              </c:ext>
            </c:extLst>
          </c:dPt>
          <c:dPt>
            <c:idx val="2"/>
            <c:invertIfNegative val="0"/>
            <c:bubble3D val="0"/>
            <c:extLst>
              <c:ext xmlns:c16="http://schemas.microsoft.com/office/drawing/2014/chart" uri="{C3380CC4-5D6E-409C-BE32-E72D297353CC}">
                <c16:uniqueId val="{00000002-7A1A-4667-951A-5D21D071038F}"/>
              </c:ext>
            </c:extLst>
          </c:dPt>
          <c:dPt>
            <c:idx val="3"/>
            <c:invertIfNegative val="0"/>
            <c:bubble3D val="0"/>
            <c:extLst>
              <c:ext xmlns:c16="http://schemas.microsoft.com/office/drawing/2014/chart" uri="{C3380CC4-5D6E-409C-BE32-E72D297353CC}">
                <c16:uniqueId val="{00000003-7A1A-4667-951A-5D21D071038F}"/>
              </c:ext>
            </c:extLst>
          </c:dPt>
          <c:dPt>
            <c:idx val="4"/>
            <c:invertIfNegative val="0"/>
            <c:bubble3D val="0"/>
            <c:extLst>
              <c:ext xmlns:c16="http://schemas.microsoft.com/office/drawing/2014/chart" uri="{C3380CC4-5D6E-409C-BE32-E72D297353CC}">
                <c16:uniqueId val="{00000004-7A1A-4667-951A-5D21D071038F}"/>
              </c:ext>
            </c:extLst>
          </c:dPt>
          <c:dPt>
            <c:idx val="5"/>
            <c:invertIfNegative val="0"/>
            <c:bubble3D val="0"/>
            <c:extLst>
              <c:ext xmlns:c16="http://schemas.microsoft.com/office/drawing/2014/chart" uri="{C3380CC4-5D6E-409C-BE32-E72D297353CC}">
                <c16:uniqueId val="{00000005-7A1A-4667-951A-5D21D071038F}"/>
              </c:ext>
            </c:extLst>
          </c:dPt>
          <c:dPt>
            <c:idx val="6"/>
            <c:invertIfNegative val="0"/>
            <c:bubble3D val="0"/>
            <c:extLst>
              <c:ext xmlns:c16="http://schemas.microsoft.com/office/drawing/2014/chart" uri="{C3380CC4-5D6E-409C-BE32-E72D297353CC}">
                <c16:uniqueId val="{00000006-7A1A-4667-951A-5D21D071038F}"/>
              </c:ext>
            </c:extLst>
          </c:dPt>
          <c:dPt>
            <c:idx val="7"/>
            <c:invertIfNegative val="0"/>
            <c:bubble3D val="0"/>
            <c:extLst>
              <c:ext xmlns:c16="http://schemas.microsoft.com/office/drawing/2014/chart" uri="{C3380CC4-5D6E-409C-BE32-E72D297353CC}">
                <c16:uniqueId val="{00000007-7A1A-4667-951A-5D21D071038F}"/>
              </c:ext>
            </c:extLst>
          </c:dPt>
          <c:dPt>
            <c:idx val="8"/>
            <c:invertIfNegative val="0"/>
            <c:bubble3D val="0"/>
            <c:extLst>
              <c:ext xmlns:c16="http://schemas.microsoft.com/office/drawing/2014/chart" uri="{C3380CC4-5D6E-409C-BE32-E72D297353CC}">
                <c16:uniqueId val="{00000008-7A1A-4667-951A-5D21D071038F}"/>
              </c:ext>
            </c:extLst>
          </c:dPt>
          <c:dPt>
            <c:idx val="9"/>
            <c:invertIfNegative val="0"/>
            <c:bubble3D val="0"/>
            <c:extLst>
              <c:ext xmlns:c16="http://schemas.microsoft.com/office/drawing/2014/chart" uri="{C3380CC4-5D6E-409C-BE32-E72D297353CC}">
                <c16:uniqueId val="{00000009-7A1A-4667-951A-5D21D071038F}"/>
              </c:ext>
            </c:extLst>
          </c:dPt>
          <c:dPt>
            <c:idx val="10"/>
            <c:invertIfNegative val="0"/>
            <c:bubble3D val="0"/>
            <c:extLst>
              <c:ext xmlns:c16="http://schemas.microsoft.com/office/drawing/2014/chart" uri="{C3380CC4-5D6E-409C-BE32-E72D297353CC}">
                <c16:uniqueId val="{0000000A-7A1A-4667-951A-5D21D071038F}"/>
              </c:ext>
            </c:extLst>
          </c:dPt>
          <c:dPt>
            <c:idx val="11"/>
            <c:invertIfNegative val="0"/>
            <c:bubble3D val="0"/>
            <c:extLst>
              <c:ext xmlns:c16="http://schemas.microsoft.com/office/drawing/2014/chart" uri="{C3380CC4-5D6E-409C-BE32-E72D297353CC}">
                <c16:uniqueId val="{0000000B-7A1A-4667-951A-5D21D071038F}"/>
              </c:ext>
            </c:extLst>
          </c:dPt>
          <c:dPt>
            <c:idx val="12"/>
            <c:invertIfNegative val="0"/>
            <c:bubble3D val="0"/>
            <c:extLst>
              <c:ext xmlns:c16="http://schemas.microsoft.com/office/drawing/2014/chart" uri="{C3380CC4-5D6E-409C-BE32-E72D297353CC}">
                <c16:uniqueId val="{0000000C-7A1A-4667-951A-5D21D071038F}"/>
              </c:ext>
            </c:extLst>
          </c:dPt>
          <c:dPt>
            <c:idx val="13"/>
            <c:invertIfNegative val="0"/>
            <c:bubble3D val="0"/>
            <c:extLst>
              <c:ext xmlns:c16="http://schemas.microsoft.com/office/drawing/2014/chart" uri="{C3380CC4-5D6E-409C-BE32-E72D297353CC}">
                <c16:uniqueId val="{0000000D-7A1A-4667-951A-5D21D071038F}"/>
              </c:ext>
            </c:extLst>
          </c:dPt>
          <c:dPt>
            <c:idx val="14"/>
            <c:invertIfNegative val="0"/>
            <c:bubble3D val="0"/>
            <c:extLst>
              <c:ext xmlns:c16="http://schemas.microsoft.com/office/drawing/2014/chart" uri="{C3380CC4-5D6E-409C-BE32-E72D297353CC}">
                <c16:uniqueId val="{0000000E-7A1A-4667-951A-5D21D071038F}"/>
              </c:ext>
            </c:extLst>
          </c:dPt>
          <c:dPt>
            <c:idx val="15"/>
            <c:invertIfNegative val="0"/>
            <c:bubble3D val="0"/>
            <c:extLst>
              <c:ext xmlns:c16="http://schemas.microsoft.com/office/drawing/2014/chart" uri="{C3380CC4-5D6E-409C-BE32-E72D297353CC}">
                <c16:uniqueId val="{0000000F-7A1A-4667-951A-5D21D071038F}"/>
              </c:ext>
            </c:extLst>
          </c:dPt>
          <c:dPt>
            <c:idx val="16"/>
            <c:invertIfNegative val="0"/>
            <c:bubble3D val="0"/>
            <c:extLst>
              <c:ext xmlns:c16="http://schemas.microsoft.com/office/drawing/2014/chart" uri="{C3380CC4-5D6E-409C-BE32-E72D297353CC}">
                <c16:uniqueId val="{00000010-7A1A-4667-951A-5D21D071038F}"/>
              </c:ext>
            </c:extLst>
          </c:dPt>
          <c:dPt>
            <c:idx val="17"/>
            <c:invertIfNegative val="0"/>
            <c:bubble3D val="0"/>
            <c:extLst>
              <c:ext xmlns:c16="http://schemas.microsoft.com/office/drawing/2014/chart" uri="{C3380CC4-5D6E-409C-BE32-E72D297353CC}">
                <c16:uniqueId val="{00000011-7A1A-4667-951A-5D21D071038F}"/>
              </c:ext>
            </c:extLst>
          </c:dPt>
          <c:dPt>
            <c:idx val="18"/>
            <c:invertIfNegative val="0"/>
            <c:bubble3D val="0"/>
            <c:extLst>
              <c:ext xmlns:c16="http://schemas.microsoft.com/office/drawing/2014/chart" uri="{C3380CC4-5D6E-409C-BE32-E72D297353CC}">
                <c16:uniqueId val="{00000012-7A1A-4667-951A-5D21D071038F}"/>
              </c:ext>
            </c:extLst>
          </c:dPt>
          <c:dPt>
            <c:idx val="19"/>
            <c:invertIfNegative val="0"/>
            <c:bubble3D val="0"/>
            <c:extLst>
              <c:ext xmlns:c16="http://schemas.microsoft.com/office/drawing/2014/chart" uri="{C3380CC4-5D6E-409C-BE32-E72D297353CC}">
                <c16:uniqueId val="{00000013-7A1A-4667-951A-5D21D071038F}"/>
              </c:ext>
            </c:extLst>
          </c:dPt>
          <c:dPt>
            <c:idx val="20"/>
            <c:invertIfNegative val="0"/>
            <c:bubble3D val="0"/>
            <c:extLst>
              <c:ext xmlns:c16="http://schemas.microsoft.com/office/drawing/2014/chart" uri="{C3380CC4-5D6E-409C-BE32-E72D297353CC}">
                <c16:uniqueId val="{00000014-7A1A-4667-951A-5D21D071038F}"/>
              </c:ext>
            </c:extLst>
          </c:dPt>
          <c:dPt>
            <c:idx val="21"/>
            <c:invertIfNegative val="0"/>
            <c:bubble3D val="0"/>
            <c:extLst>
              <c:ext xmlns:c16="http://schemas.microsoft.com/office/drawing/2014/chart" uri="{C3380CC4-5D6E-409C-BE32-E72D297353CC}">
                <c16:uniqueId val="{00000015-7A1A-4667-951A-5D21D071038F}"/>
              </c:ext>
            </c:extLst>
          </c:dPt>
          <c:dPt>
            <c:idx val="22"/>
            <c:invertIfNegative val="0"/>
            <c:bubble3D val="0"/>
            <c:extLst>
              <c:ext xmlns:c16="http://schemas.microsoft.com/office/drawing/2014/chart" uri="{C3380CC4-5D6E-409C-BE32-E72D297353CC}">
                <c16:uniqueId val="{00000016-7A1A-4667-951A-5D21D071038F}"/>
              </c:ext>
            </c:extLst>
          </c:dPt>
          <c:dPt>
            <c:idx val="23"/>
            <c:invertIfNegative val="0"/>
            <c:bubble3D val="0"/>
            <c:extLst>
              <c:ext xmlns:c16="http://schemas.microsoft.com/office/drawing/2014/chart" uri="{C3380CC4-5D6E-409C-BE32-E72D297353CC}">
                <c16:uniqueId val="{00000017-7A1A-4667-951A-5D21D071038F}"/>
              </c:ext>
            </c:extLst>
          </c:dPt>
          <c:dLbls>
            <c:spPr>
              <a:noFill/>
              <a:ln>
                <a:noFill/>
              </a:ln>
              <a:effectLst/>
            </c:spPr>
            <c:txPr>
              <a:bodyPr wrap="square" lIns="38100" tIns="19050" rIns="38100" bIns="19050" anchor="ctr">
                <a:spAutoFit/>
              </a:bodyPr>
              <a:lstStyle/>
              <a:p>
                <a:pPr>
                  <a:defRPr sz="1000" b="1">
                    <a:solidFill>
                      <a:srgbClr val="C00000"/>
                    </a:solidFill>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Sheet1!$A$2:$A$8</c:f>
              <c:strCache>
                <c:ptCount val="7"/>
                <c:pt idx="0">
                  <c:v>Allows me to discover new and interesting places</c:v>
                </c:pt>
                <c:pt idx="1">
                  <c:v>Gives me rich experiences</c:v>
                </c:pt>
                <c:pt idx="2">
                  <c:v>Allows me to broaden my knowledge</c:v>
                </c:pt>
                <c:pt idx="3">
                  <c:v>Allows me to broaden my horizon</c:v>
                </c:pt>
                <c:pt idx="4">
                  <c:v>Enriches my view on the world</c:v>
                </c:pt>
                <c:pt idx="5">
                  <c:v>Helps me to escape from my hectic daily life</c:v>
                </c:pt>
                <c:pt idx="6">
                  <c:v>Allows me to share good times with others</c:v>
                </c:pt>
              </c:strCache>
            </c:strRef>
          </c:cat>
          <c:val>
            <c:numRef>
              <c:f>Sheet1!$B$2:$B$8</c:f>
              <c:numCache>
                <c:formatCode>0%</c:formatCode>
                <c:ptCount val="7"/>
                <c:pt idx="0">
                  <c:v>0.53507208812570839</c:v>
                </c:pt>
                <c:pt idx="1">
                  <c:v>0.49862303580106998</c:v>
                </c:pt>
                <c:pt idx="2">
                  <c:v>0.46573789081483913</c:v>
                </c:pt>
                <c:pt idx="3">
                  <c:v>0.46508990766240105</c:v>
                </c:pt>
                <c:pt idx="4">
                  <c:v>0.45731410983314535</c:v>
                </c:pt>
                <c:pt idx="5">
                  <c:v>0.4394945731410993</c:v>
                </c:pt>
                <c:pt idx="6">
                  <c:v>0.43884658998866083</c:v>
                </c:pt>
              </c:numCache>
            </c:numRef>
          </c:val>
          <c:extLst>
            <c:ext xmlns:c16="http://schemas.microsoft.com/office/drawing/2014/chart" uri="{C3380CC4-5D6E-409C-BE32-E72D297353CC}">
              <c16:uniqueId val="{00000018-7A1A-4667-951A-5D21D071038F}"/>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txPr>
          <a:bodyPr/>
          <a:lstStyle/>
          <a:p>
            <a:pPr>
              <a:defRPr sz="900" b="0">
                <a:solidFill>
                  <a:srgbClr val="C00000"/>
                </a:solidFill>
                <a:latin typeface="+mn-lt"/>
                <a:ea typeface="Open Sans" panose="020B0606030504020204" pitchFamily="34" charset="0"/>
                <a:cs typeface="Open Sans" panose="020B0606030504020204" pitchFamily="34" charset="0"/>
              </a:defRPr>
            </a:pPr>
            <a:endParaRPr lang="nb-NO"/>
          </a:p>
        </c:txPr>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800"/>
      </a:pPr>
      <a:endParaRPr lang="nb-NO"/>
    </a:p>
  </c:txPr>
  <c:externalData r:id="rId1">
    <c:autoUpdate val="0"/>
  </c:externalData>
</c:chartSpace>
</file>

<file path=ppt/charts/chart1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Sheet2!$E$10</c:f>
              <c:strCache>
                <c:ptCount val="1"/>
                <c:pt idx="0">
                  <c:v>Norway</c:v>
                </c:pt>
              </c:strCache>
            </c:strRef>
          </c:tx>
          <c:spPr>
            <a:solidFill>
              <a:schemeClr val="accent1"/>
            </a:solidFill>
            <a:ln>
              <a:noFill/>
            </a:ln>
            <a:effectLst/>
          </c:spPr>
          <c:invertIfNegative val="0"/>
          <c:dPt>
            <c:idx val="0"/>
            <c:invertIfNegative val="0"/>
            <c:bubble3D val="0"/>
            <c:spPr>
              <a:solidFill>
                <a:srgbClr val="FFFF99"/>
              </a:solidFill>
              <a:ln>
                <a:noFill/>
              </a:ln>
              <a:effectLst/>
            </c:spPr>
            <c:extLst>
              <c:ext xmlns:c16="http://schemas.microsoft.com/office/drawing/2014/chart" uri="{C3380CC4-5D6E-409C-BE32-E72D297353CC}">
                <c16:uniqueId val="{00000003-DBB5-47BE-9D6F-E4CCC694B609}"/>
              </c:ext>
            </c:extLst>
          </c:dPt>
          <c:dPt>
            <c:idx val="1"/>
            <c:invertIfNegative val="0"/>
            <c:bubble3D val="0"/>
            <c:spPr>
              <a:solidFill>
                <a:srgbClr val="FF9966"/>
              </a:solidFill>
              <a:ln>
                <a:noFill/>
              </a:ln>
              <a:effectLst/>
            </c:spPr>
            <c:extLst>
              <c:ext xmlns:c16="http://schemas.microsoft.com/office/drawing/2014/chart" uri="{C3380CC4-5D6E-409C-BE32-E72D297353CC}">
                <c16:uniqueId val="{00000008-DBB5-47BE-9D6F-E4CCC694B609}"/>
              </c:ext>
            </c:extLst>
          </c:dPt>
          <c:dPt>
            <c:idx val="2"/>
            <c:invertIfNegative val="0"/>
            <c:bubble3D val="0"/>
            <c:spPr>
              <a:solidFill>
                <a:srgbClr val="91D04F"/>
              </a:solidFill>
              <a:ln>
                <a:noFill/>
              </a:ln>
              <a:effectLst/>
            </c:spPr>
            <c:extLst>
              <c:ext xmlns:c16="http://schemas.microsoft.com/office/drawing/2014/chart" uri="{C3380CC4-5D6E-409C-BE32-E72D297353CC}">
                <c16:uniqueId val="{00000002-DBB5-47BE-9D6F-E4CCC694B609}"/>
              </c:ext>
            </c:extLst>
          </c:dPt>
          <c:dPt>
            <c:idx val="3"/>
            <c:invertIfNegative val="0"/>
            <c:bubble3D val="0"/>
            <c:spPr>
              <a:solidFill>
                <a:srgbClr val="91D04F"/>
              </a:solidFill>
              <a:ln>
                <a:noFill/>
              </a:ln>
              <a:effectLst/>
            </c:spPr>
            <c:extLst>
              <c:ext xmlns:c16="http://schemas.microsoft.com/office/drawing/2014/chart" uri="{C3380CC4-5D6E-409C-BE32-E72D297353CC}">
                <c16:uniqueId val="{00000001-DBB5-47BE-9D6F-E4CCC694B609}"/>
              </c:ext>
            </c:extLst>
          </c:dPt>
          <c:dPt>
            <c:idx val="4"/>
            <c:invertIfNegative val="0"/>
            <c:bubble3D val="0"/>
            <c:spPr>
              <a:solidFill>
                <a:srgbClr val="FF0000"/>
              </a:solidFill>
              <a:ln>
                <a:noFill/>
              </a:ln>
              <a:effectLst/>
            </c:spPr>
            <c:extLst>
              <c:ext xmlns:c16="http://schemas.microsoft.com/office/drawing/2014/chart" uri="{C3380CC4-5D6E-409C-BE32-E72D297353CC}">
                <c16:uniqueId val="{00000007-DBB5-47BE-9D6F-E4CCC694B609}"/>
              </c:ext>
            </c:extLst>
          </c:dPt>
          <c:dPt>
            <c:idx val="5"/>
            <c:invertIfNegative val="0"/>
            <c:bubble3D val="0"/>
            <c:spPr>
              <a:solidFill>
                <a:srgbClr val="FFFF99"/>
              </a:solidFill>
              <a:ln>
                <a:noFill/>
              </a:ln>
              <a:effectLst/>
            </c:spPr>
            <c:extLst>
              <c:ext xmlns:c16="http://schemas.microsoft.com/office/drawing/2014/chart" uri="{C3380CC4-5D6E-409C-BE32-E72D297353CC}">
                <c16:uniqueId val="{00000004-DBB5-47BE-9D6F-E4CCC694B609}"/>
              </c:ext>
            </c:extLst>
          </c:dPt>
          <c:dPt>
            <c:idx val="6"/>
            <c:invertIfNegative val="0"/>
            <c:bubble3D val="0"/>
            <c:spPr>
              <a:solidFill>
                <a:srgbClr val="FFFF99"/>
              </a:solidFill>
              <a:ln>
                <a:noFill/>
              </a:ln>
              <a:effectLst/>
            </c:spPr>
            <c:extLst>
              <c:ext xmlns:c16="http://schemas.microsoft.com/office/drawing/2014/chart" uri="{C3380CC4-5D6E-409C-BE32-E72D297353CC}">
                <c16:uniqueId val="{00000005-DBB5-47BE-9D6F-E4CCC694B609}"/>
              </c:ext>
            </c:extLst>
          </c:dPt>
          <c:dPt>
            <c:idx val="7"/>
            <c:invertIfNegative val="0"/>
            <c:bubble3D val="0"/>
            <c:spPr>
              <a:solidFill>
                <a:srgbClr val="FFFF99"/>
              </a:solidFill>
              <a:ln>
                <a:noFill/>
              </a:ln>
              <a:effectLst/>
            </c:spPr>
            <c:extLst>
              <c:ext xmlns:c16="http://schemas.microsoft.com/office/drawing/2014/chart" uri="{C3380CC4-5D6E-409C-BE32-E72D297353CC}">
                <c16:uniqueId val="{00000006-DBB5-47BE-9D6F-E4CCC694B609}"/>
              </c:ext>
            </c:extLst>
          </c:dPt>
          <c:dPt>
            <c:idx val="8"/>
            <c:invertIfNegative val="0"/>
            <c:bubble3D val="0"/>
            <c:spPr>
              <a:solidFill>
                <a:srgbClr val="FF9966"/>
              </a:solidFill>
              <a:ln>
                <a:noFill/>
              </a:ln>
              <a:effectLst/>
            </c:spPr>
            <c:extLst>
              <c:ext xmlns:c16="http://schemas.microsoft.com/office/drawing/2014/chart" uri="{C3380CC4-5D6E-409C-BE32-E72D297353CC}">
                <c16:uniqueId val="{00000009-DBB5-47BE-9D6F-E4CCC694B609}"/>
              </c:ext>
            </c:extLst>
          </c:dPt>
          <c:dLbls>
            <c:spPr>
              <a:noFill/>
              <a:ln>
                <a:noFill/>
              </a:ln>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tx1">
                        <a:lumMod val="50000"/>
                        <a:lumOff val="50000"/>
                      </a:schemeClr>
                    </a:solidFill>
                    <a:latin typeface="+mn-lt"/>
                    <a:ea typeface="+mn-ea"/>
                    <a:cs typeface="+mn-cs"/>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Sheet2!$F$9:$N$9</c:f>
              <c:strCache>
                <c:ptCount val="9"/>
                <c:pt idx="0">
                  <c:v>Broadening My Cultural Horizon</c:v>
                </c:pt>
                <c:pt idx="1">
                  <c:v>Romantic Luxury</c:v>
                </c:pt>
                <c:pt idx="2">
                  <c:v>Escape</c:v>
                </c:pt>
                <c:pt idx="3">
                  <c:v>Exploring the World of Natural Beauty</c:v>
                </c:pt>
                <c:pt idx="4">
                  <c:v>Sharing &amp; Caring</c:v>
                </c:pt>
                <c:pt idx="5">
                  <c:v>Control</c:v>
                </c:pt>
                <c:pt idx="6">
                  <c:v>Energy</c:v>
                </c:pt>
                <c:pt idx="7">
                  <c:v>Playful Liberation</c:v>
                </c:pt>
                <c:pt idx="8">
                  <c:v>Social Immersion</c:v>
                </c:pt>
              </c:strCache>
            </c:strRef>
          </c:cat>
          <c:val>
            <c:numRef>
              <c:f>Sheet2!$F$10:$N$10</c:f>
              <c:numCache>
                <c:formatCode>General</c:formatCode>
                <c:ptCount val="9"/>
                <c:pt idx="0">
                  <c:v>0.06</c:v>
                </c:pt>
                <c:pt idx="1">
                  <c:v>-0.13</c:v>
                </c:pt>
                <c:pt idx="2">
                  <c:v>0.22</c:v>
                </c:pt>
                <c:pt idx="3">
                  <c:v>0.28000000000000003</c:v>
                </c:pt>
                <c:pt idx="4">
                  <c:v>-0.22</c:v>
                </c:pt>
                <c:pt idx="5">
                  <c:v>0.03</c:v>
                </c:pt>
                <c:pt idx="6">
                  <c:v>-0.03</c:v>
                </c:pt>
                <c:pt idx="7">
                  <c:v>-0.06</c:v>
                </c:pt>
                <c:pt idx="8">
                  <c:v>-0.16</c:v>
                </c:pt>
              </c:numCache>
            </c:numRef>
          </c:val>
          <c:extLst>
            <c:ext xmlns:c16="http://schemas.microsoft.com/office/drawing/2014/chart" uri="{C3380CC4-5D6E-409C-BE32-E72D297353CC}">
              <c16:uniqueId val="{00000000-DBB5-47BE-9D6F-E4CCC694B609}"/>
            </c:ext>
          </c:extLst>
        </c:ser>
        <c:dLbls>
          <c:dLblPos val="outEnd"/>
          <c:showLegendKey val="0"/>
          <c:showVal val="1"/>
          <c:showCatName val="0"/>
          <c:showSerName val="0"/>
          <c:showPercent val="0"/>
          <c:showBubbleSize val="0"/>
        </c:dLbls>
        <c:gapWidth val="90"/>
        <c:overlap val="-44"/>
        <c:axId val="239196672"/>
        <c:axId val="239195688"/>
      </c:barChart>
      <c:catAx>
        <c:axId val="239196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cap="all" spc="120" normalizeH="0" baseline="0">
                <a:solidFill>
                  <a:schemeClr val="tx1">
                    <a:lumMod val="65000"/>
                    <a:lumOff val="35000"/>
                  </a:schemeClr>
                </a:solidFill>
                <a:latin typeface="+mn-lt"/>
                <a:ea typeface="+mn-ea"/>
                <a:cs typeface="+mn-cs"/>
              </a:defRPr>
            </a:pPr>
            <a:endParaRPr lang="nb-NO"/>
          </a:p>
        </c:txPr>
        <c:crossAx val="239195688"/>
        <c:crosses val="autoZero"/>
        <c:auto val="1"/>
        <c:lblAlgn val="ctr"/>
        <c:lblOffset val="100"/>
        <c:noMultiLvlLbl val="0"/>
      </c:catAx>
      <c:valAx>
        <c:axId val="239195688"/>
        <c:scaling>
          <c:orientation val="minMax"/>
        </c:scaling>
        <c:delete val="1"/>
        <c:axPos val="l"/>
        <c:numFmt formatCode="General" sourceLinked="1"/>
        <c:majorTickMark val="none"/>
        <c:minorTickMark val="none"/>
        <c:tickLblPos val="nextTo"/>
        <c:crossAx val="239196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Series 1</c:v>
                </c:pt>
              </c:strCache>
            </c:strRef>
          </c:tx>
          <c:spPr>
            <a:solidFill>
              <a:srgbClr val="00B050"/>
            </a:solidFill>
            <a:ln>
              <a:noFill/>
            </a:ln>
            <a:effectLst/>
          </c:spPr>
          <c:invertIfNegative val="0"/>
          <c:dPt>
            <c:idx val="5"/>
            <c:invertIfNegative val="0"/>
            <c:bubble3D val="0"/>
            <c:spPr>
              <a:solidFill>
                <a:srgbClr val="EF2B2D"/>
              </a:solidFill>
              <a:ln>
                <a:noFill/>
              </a:ln>
              <a:effectLst/>
            </c:spPr>
            <c:extLst>
              <c:ext xmlns:c16="http://schemas.microsoft.com/office/drawing/2014/chart" uri="{C3380CC4-5D6E-409C-BE32-E72D297353CC}">
                <c16:uniqueId val="{0000000F-499B-4F28-8EB4-25618624A8AD}"/>
              </c:ext>
            </c:extLst>
          </c:dPt>
          <c:dLbls>
            <c:spPr>
              <a:noFill/>
              <a:ln>
                <a:noFill/>
              </a:ln>
              <a:effectLst/>
            </c:spPr>
            <c:txPr>
              <a:bodyPr rot="0" spcFirstLastPara="1" vertOverflow="ellipsis" vert="horz" wrap="square" anchor="ctr" anchorCtr="1"/>
              <a:lstStyle/>
              <a:p>
                <a:pPr>
                  <a:defRPr sz="24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New Zealand</c:v>
                </c:pt>
                <c:pt idx="1">
                  <c:v>Iceland</c:v>
                </c:pt>
                <c:pt idx="2">
                  <c:v>South Africa</c:v>
                </c:pt>
                <c:pt idx="3">
                  <c:v>Canada</c:v>
                </c:pt>
                <c:pt idx="4">
                  <c:v>Scotland</c:v>
                </c:pt>
                <c:pt idx="5">
                  <c:v>Norway</c:v>
                </c:pt>
                <c:pt idx="6">
                  <c:v>Finland</c:v>
                </c:pt>
                <c:pt idx="7">
                  <c:v>Sweden</c:v>
                </c:pt>
              </c:strCache>
            </c:strRef>
          </c:cat>
          <c:val>
            <c:numRef>
              <c:f>Sheet1!$B$2:$B$9</c:f>
              <c:numCache>
                <c:formatCode>0.00</c:formatCode>
                <c:ptCount val="8"/>
                <c:pt idx="0">
                  <c:v>0.62964040435618984</c:v>
                </c:pt>
                <c:pt idx="1">
                  <c:v>0.60709863890919169</c:v>
                </c:pt>
                <c:pt idx="2">
                  <c:v>0.56625868857015427</c:v>
                </c:pt>
                <c:pt idx="3">
                  <c:v>0.34117560633349558</c:v>
                </c:pt>
                <c:pt idx="4">
                  <c:v>0.30538991025255252</c:v>
                </c:pt>
                <c:pt idx="5">
                  <c:v>0.27934538695547845</c:v>
                </c:pt>
                <c:pt idx="6">
                  <c:v>0.22336265559587823</c:v>
                </c:pt>
                <c:pt idx="7">
                  <c:v>5.6219703749714162E-2</c:v>
                </c:pt>
              </c:numCache>
            </c:numRef>
          </c:val>
          <c:extLst>
            <c:ext xmlns:c16="http://schemas.microsoft.com/office/drawing/2014/chart" uri="{C3380CC4-5D6E-409C-BE32-E72D297353CC}">
              <c16:uniqueId val="{00000000-499B-4F28-8EB4-25618624A8AD}"/>
            </c:ext>
          </c:extLst>
        </c:ser>
        <c:dLbls>
          <c:showLegendKey val="0"/>
          <c:showVal val="0"/>
          <c:showCatName val="0"/>
          <c:showSerName val="0"/>
          <c:showPercent val="0"/>
          <c:showBubbleSize val="0"/>
        </c:dLbls>
        <c:gapWidth val="54"/>
        <c:axId val="800475608"/>
        <c:axId val="800474624"/>
      </c:barChart>
      <c:catAx>
        <c:axId val="8004756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nb-NO"/>
          </a:p>
        </c:txPr>
        <c:crossAx val="800474624"/>
        <c:crosses val="autoZero"/>
        <c:auto val="1"/>
        <c:lblAlgn val="ctr"/>
        <c:lblOffset val="100"/>
        <c:noMultiLvlLbl val="0"/>
      </c:catAx>
      <c:valAx>
        <c:axId val="800474624"/>
        <c:scaling>
          <c:orientation val="minMax"/>
        </c:scaling>
        <c:delete val="1"/>
        <c:axPos val="t"/>
        <c:numFmt formatCode="0.00" sourceLinked="1"/>
        <c:majorTickMark val="none"/>
        <c:minorTickMark val="none"/>
        <c:tickLblPos val="nextTo"/>
        <c:crossAx val="800475608"/>
        <c:crosses val="autoZero"/>
        <c:crossBetween val="between"/>
      </c:valAx>
      <c:spPr>
        <a:noFill/>
        <a:ln>
          <a:noFill/>
        </a:ln>
        <a:effectLst/>
      </c:spPr>
    </c:plotArea>
    <c:plotVisOnly val="1"/>
    <c:dispBlanksAs val="gap"/>
    <c:showDLblsOverMax val="0"/>
  </c:chart>
  <c:spPr>
    <a:noFill/>
    <a:ln>
      <a:noFill/>
    </a:ln>
    <a:effectLst/>
  </c:spPr>
  <c:txPr>
    <a:bodyPr/>
    <a:lstStyle/>
    <a:p>
      <a:pPr>
        <a:defRPr sz="2400"/>
      </a:pPr>
      <a:endParaRPr lang="nb-NO"/>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6"/>
            <c:invertIfNegative val="0"/>
            <c:bubble3D val="0"/>
            <c:spPr>
              <a:solidFill>
                <a:srgbClr val="92D050"/>
              </a:solidFill>
              <a:ln>
                <a:noFill/>
              </a:ln>
              <a:effectLst/>
            </c:spPr>
            <c:extLst>
              <c:ext xmlns:c16="http://schemas.microsoft.com/office/drawing/2014/chart" uri="{C3380CC4-5D6E-409C-BE32-E72D297353CC}">
                <c16:uniqueId val="{00000000-B773-411E-BB2D-BC7A6BE29186}"/>
              </c:ext>
            </c:extLst>
          </c:dPt>
          <c:dPt>
            <c:idx val="8"/>
            <c:invertIfNegative val="0"/>
            <c:bubble3D val="0"/>
            <c:spPr>
              <a:solidFill>
                <a:srgbClr val="92D050"/>
              </a:solidFill>
              <a:ln>
                <a:noFill/>
              </a:ln>
              <a:effectLst/>
            </c:spPr>
            <c:extLst>
              <c:ext xmlns:c16="http://schemas.microsoft.com/office/drawing/2014/chart" uri="{C3380CC4-5D6E-409C-BE32-E72D297353CC}">
                <c16:uniqueId val="{00000001-B773-411E-BB2D-BC7A6BE29186}"/>
              </c:ext>
            </c:extLst>
          </c:dPt>
          <c:dPt>
            <c:idx val="10"/>
            <c:invertIfNegative val="0"/>
            <c:bubble3D val="0"/>
            <c:spPr>
              <a:solidFill>
                <a:srgbClr val="92D050"/>
              </a:solidFill>
              <a:ln>
                <a:noFill/>
              </a:ln>
              <a:effectLst/>
            </c:spPr>
            <c:extLst>
              <c:ext xmlns:c16="http://schemas.microsoft.com/office/drawing/2014/chart" uri="{C3380CC4-5D6E-409C-BE32-E72D297353CC}">
                <c16:uniqueId val="{00000002-B773-411E-BB2D-BC7A6BE29186}"/>
              </c:ext>
            </c:extLst>
          </c:dPt>
          <c:dPt>
            <c:idx val="12"/>
            <c:invertIfNegative val="0"/>
            <c:bubble3D val="0"/>
            <c:spPr>
              <a:solidFill>
                <a:srgbClr val="92D050"/>
              </a:solidFill>
              <a:ln>
                <a:noFill/>
              </a:ln>
              <a:effectLst/>
            </c:spPr>
            <c:extLst>
              <c:ext xmlns:c16="http://schemas.microsoft.com/office/drawing/2014/chart" uri="{C3380CC4-5D6E-409C-BE32-E72D297353CC}">
                <c16:uniqueId val="{00000003-B773-411E-BB2D-BC7A6BE2918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Visits to historic sites</c:v>
                </c:pt>
                <c:pt idx="2">
                  <c:v>Cultural experience (focus on art, theatre etc)</c:v>
                </c:pt>
                <c:pt idx="3">
                  <c:v>Sightseeing/round trip</c:v>
                </c:pt>
                <c:pt idx="4">
                  <c:v>Holiday to experience nature, scenery and wildlife</c:v>
                </c:pt>
                <c:pt idx="5">
                  <c:v>City break (cultural, shopping, Club, restaurant visits etc.)</c:v>
                </c:pt>
                <c:pt idx="6">
                  <c:v>Culinary trip</c:v>
                </c:pt>
                <c:pt idx="7">
                  <c:v>Visiting friends and relatives</c:v>
                </c:pt>
                <c:pt idx="8">
                  <c:v>Party &amp; fun</c:v>
                </c:pt>
                <c:pt idx="9">
                  <c:v>Sports/active holiday</c:v>
                </c:pt>
                <c:pt idx="10">
                  <c:v>Ski holiday</c:v>
                </c:pt>
                <c:pt idx="11">
                  <c:v>Health travel</c:v>
                </c:pt>
                <c:pt idx="12">
                  <c:v>Event holiday (festivals, sports etc)</c:v>
                </c:pt>
                <c:pt idx="13">
                  <c:v>Travel to cottage/holiday home</c:v>
                </c:pt>
                <c:pt idx="14">
                  <c:v>Countryside holiday</c:v>
                </c:pt>
                <c:pt idx="15">
                  <c:v>Other type of winterholiday with snow</c:v>
                </c:pt>
                <c:pt idx="16">
                  <c:v>Cruise</c:v>
                </c:pt>
              </c:strCache>
            </c:strRef>
          </c:cat>
          <c:val>
            <c:numRef>
              <c:f>Sheet1!$B$2:$B$18</c:f>
              <c:numCache>
                <c:formatCode>0%</c:formatCode>
                <c:ptCount val="17"/>
                <c:pt idx="0">
                  <c:v>0.58411999999999997</c:v>
                </c:pt>
                <c:pt idx="1">
                  <c:v>0.56787999999999994</c:v>
                </c:pt>
                <c:pt idx="2">
                  <c:v>0.49390999999999996</c:v>
                </c:pt>
                <c:pt idx="3">
                  <c:v>0.48668999999999996</c:v>
                </c:pt>
                <c:pt idx="4">
                  <c:v>0.45828000000000002</c:v>
                </c:pt>
                <c:pt idx="5">
                  <c:v>0.41045999999999999</c:v>
                </c:pt>
                <c:pt idx="6">
                  <c:v>0.28506999999999999</c:v>
                </c:pt>
                <c:pt idx="7">
                  <c:v>0.28281000000000001</c:v>
                </c:pt>
                <c:pt idx="8">
                  <c:v>0.23454999999999998</c:v>
                </c:pt>
                <c:pt idx="9">
                  <c:v>0.16870000000000002</c:v>
                </c:pt>
                <c:pt idx="10">
                  <c:v>0.15290999999999999</c:v>
                </c:pt>
                <c:pt idx="11">
                  <c:v>0.15110999999999999</c:v>
                </c:pt>
                <c:pt idx="12">
                  <c:v>0.14072999999999999</c:v>
                </c:pt>
                <c:pt idx="13">
                  <c:v>0.13351000000000002</c:v>
                </c:pt>
                <c:pt idx="14">
                  <c:v>0.12404</c:v>
                </c:pt>
                <c:pt idx="15">
                  <c:v>0.10419</c:v>
                </c:pt>
                <c:pt idx="16">
                  <c:v>7.442E-2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1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0.53389609707130037"/>
          <c:y val="2.6836113609692028E-2"/>
          <c:w val="0.46610390292869969"/>
          <c:h val="0.9660326140885438"/>
        </c:manualLayout>
      </c:layout>
      <c:barChart>
        <c:barDir val="bar"/>
        <c:grouping val="clustered"/>
        <c:varyColors val="0"/>
        <c:ser>
          <c:idx val="0"/>
          <c:order val="0"/>
          <c:tx>
            <c:strRef>
              <c:f>Sheet1!$B$1</c:f>
              <c:strCache>
                <c:ptCount val="1"/>
                <c:pt idx="0">
                  <c:v>Column1</c:v>
                </c:pt>
              </c:strCache>
            </c:strRef>
          </c:tx>
          <c:spPr>
            <a:solidFill>
              <a:srgbClr val="FFC000"/>
            </a:solidFill>
          </c:spPr>
          <c:invertIfNegative val="0"/>
          <c:dPt>
            <c:idx val="0"/>
            <c:invertIfNegative val="0"/>
            <c:bubble3D val="0"/>
            <c:extLst>
              <c:ext xmlns:c16="http://schemas.microsoft.com/office/drawing/2014/chart" uri="{C3380CC4-5D6E-409C-BE32-E72D297353CC}">
                <c16:uniqueId val="{00000000-0C32-4BBE-AB1E-4EB81BB28413}"/>
              </c:ext>
            </c:extLst>
          </c:dPt>
          <c:dPt>
            <c:idx val="1"/>
            <c:invertIfNegative val="0"/>
            <c:bubble3D val="0"/>
            <c:extLst>
              <c:ext xmlns:c16="http://schemas.microsoft.com/office/drawing/2014/chart" uri="{C3380CC4-5D6E-409C-BE32-E72D297353CC}">
                <c16:uniqueId val="{00000001-0C32-4BBE-AB1E-4EB81BB28413}"/>
              </c:ext>
            </c:extLst>
          </c:dPt>
          <c:dPt>
            <c:idx val="2"/>
            <c:invertIfNegative val="0"/>
            <c:bubble3D val="0"/>
            <c:extLst>
              <c:ext xmlns:c16="http://schemas.microsoft.com/office/drawing/2014/chart" uri="{C3380CC4-5D6E-409C-BE32-E72D297353CC}">
                <c16:uniqueId val="{00000002-0C32-4BBE-AB1E-4EB81BB28413}"/>
              </c:ext>
            </c:extLst>
          </c:dPt>
          <c:dPt>
            <c:idx val="3"/>
            <c:invertIfNegative val="0"/>
            <c:bubble3D val="0"/>
            <c:extLst>
              <c:ext xmlns:c16="http://schemas.microsoft.com/office/drawing/2014/chart" uri="{C3380CC4-5D6E-409C-BE32-E72D297353CC}">
                <c16:uniqueId val="{00000003-0C32-4BBE-AB1E-4EB81BB28413}"/>
              </c:ext>
            </c:extLst>
          </c:dPt>
          <c:dPt>
            <c:idx val="4"/>
            <c:invertIfNegative val="0"/>
            <c:bubble3D val="0"/>
            <c:extLst>
              <c:ext xmlns:c16="http://schemas.microsoft.com/office/drawing/2014/chart" uri="{C3380CC4-5D6E-409C-BE32-E72D297353CC}">
                <c16:uniqueId val="{00000004-0C32-4BBE-AB1E-4EB81BB28413}"/>
              </c:ext>
            </c:extLst>
          </c:dPt>
          <c:dPt>
            <c:idx val="5"/>
            <c:invertIfNegative val="0"/>
            <c:bubble3D val="0"/>
            <c:extLst>
              <c:ext xmlns:c16="http://schemas.microsoft.com/office/drawing/2014/chart" uri="{C3380CC4-5D6E-409C-BE32-E72D297353CC}">
                <c16:uniqueId val="{00000005-0C32-4BBE-AB1E-4EB81BB28413}"/>
              </c:ext>
            </c:extLst>
          </c:dPt>
          <c:dPt>
            <c:idx val="6"/>
            <c:invertIfNegative val="0"/>
            <c:bubble3D val="0"/>
            <c:extLst>
              <c:ext xmlns:c16="http://schemas.microsoft.com/office/drawing/2014/chart" uri="{C3380CC4-5D6E-409C-BE32-E72D297353CC}">
                <c16:uniqueId val="{00000006-0C32-4BBE-AB1E-4EB81BB28413}"/>
              </c:ext>
            </c:extLst>
          </c:dPt>
          <c:dPt>
            <c:idx val="7"/>
            <c:invertIfNegative val="0"/>
            <c:bubble3D val="0"/>
            <c:extLst>
              <c:ext xmlns:c16="http://schemas.microsoft.com/office/drawing/2014/chart" uri="{C3380CC4-5D6E-409C-BE32-E72D297353CC}">
                <c16:uniqueId val="{00000007-0C32-4BBE-AB1E-4EB81BB28413}"/>
              </c:ext>
            </c:extLst>
          </c:dPt>
          <c:dPt>
            <c:idx val="8"/>
            <c:invertIfNegative val="0"/>
            <c:bubble3D val="0"/>
            <c:extLst>
              <c:ext xmlns:c16="http://schemas.microsoft.com/office/drawing/2014/chart" uri="{C3380CC4-5D6E-409C-BE32-E72D297353CC}">
                <c16:uniqueId val="{00000008-0C32-4BBE-AB1E-4EB81BB28413}"/>
              </c:ext>
            </c:extLst>
          </c:dPt>
          <c:dPt>
            <c:idx val="9"/>
            <c:invertIfNegative val="0"/>
            <c:bubble3D val="0"/>
            <c:extLst>
              <c:ext xmlns:c16="http://schemas.microsoft.com/office/drawing/2014/chart" uri="{C3380CC4-5D6E-409C-BE32-E72D297353CC}">
                <c16:uniqueId val="{00000009-0C32-4BBE-AB1E-4EB81BB28413}"/>
              </c:ext>
            </c:extLst>
          </c:dPt>
          <c:dPt>
            <c:idx val="10"/>
            <c:invertIfNegative val="0"/>
            <c:bubble3D val="0"/>
            <c:extLst>
              <c:ext xmlns:c16="http://schemas.microsoft.com/office/drawing/2014/chart" uri="{C3380CC4-5D6E-409C-BE32-E72D297353CC}">
                <c16:uniqueId val="{0000000A-0C32-4BBE-AB1E-4EB81BB28413}"/>
              </c:ext>
            </c:extLst>
          </c:dPt>
          <c:dPt>
            <c:idx val="11"/>
            <c:invertIfNegative val="0"/>
            <c:bubble3D val="0"/>
            <c:extLst>
              <c:ext xmlns:c16="http://schemas.microsoft.com/office/drawing/2014/chart" uri="{C3380CC4-5D6E-409C-BE32-E72D297353CC}">
                <c16:uniqueId val="{0000000B-0C32-4BBE-AB1E-4EB81BB28413}"/>
              </c:ext>
            </c:extLst>
          </c:dPt>
          <c:dPt>
            <c:idx val="12"/>
            <c:invertIfNegative val="0"/>
            <c:bubble3D val="0"/>
            <c:extLst>
              <c:ext xmlns:c16="http://schemas.microsoft.com/office/drawing/2014/chart" uri="{C3380CC4-5D6E-409C-BE32-E72D297353CC}">
                <c16:uniqueId val="{0000000C-0C32-4BBE-AB1E-4EB81BB28413}"/>
              </c:ext>
            </c:extLst>
          </c:dPt>
          <c:dPt>
            <c:idx val="13"/>
            <c:invertIfNegative val="0"/>
            <c:bubble3D val="0"/>
            <c:extLst>
              <c:ext xmlns:c16="http://schemas.microsoft.com/office/drawing/2014/chart" uri="{C3380CC4-5D6E-409C-BE32-E72D297353CC}">
                <c16:uniqueId val="{0000000D-0C32-4BBE-AB1E-4EB81BB28413}"/>
              </c:ext>
            </c:extLst>
          </c:dPt>
          <c:dPt>
            <c:idx val="14"/>
            <c:invertIfNegative val="0"/>
            <c:bubble3D val="0"/>
            <c:extLst>
              <c:ext xmlns:c16="http://schemas.microsoft.com/office/drawing/2014/chart" uri="{C3380CC4-5D6E-409C-BE32-E72D297353CC}">
                <c16:uniqueId val="{0000000E-0C32-4BBE-AB1E-4EB81BB28413}"/>
              </c:ext>
            </c:extLst>
          </c:dPt>
          <c:dPt>
            <c:idx val="15"/>
            <c:invertIfNegative val="0"/>
            <c:bubble3D val="0"/>
            <c:extLst>
              <c:ext xmlns:c16="http://schemas.microsoft.com/office/drawing/2014/chart" uri="{C3380CC4-5D6E-409C-BE32-E72D297353CC}">
                <c16:uniqueId val="{0000000F-0C32-4BBE-AB1E-4EB81BB28413}"/>
              </c:ext>
            </c:extLst>
          </c:dPt>
          <c:dPt>
            <c:idx val="16"/>
            <c:invertIfNegative val="0"/>
            <c:bubble3D val="0"/>
            <c:extLst>
              <c:ext xmlns:c16="http://schemas.microsoft.com/office/drawing/2014/chart" uri="{C3380CC4-5D6E-409C-BE32-E72D297353CC}">
                <c16:uniqueId val="{00000010-0C32-4BBE-AB1E-4EB81BB28413}"/>
              </c:ext>
            </c:extLst>
          </c:dPt>
          <c:dPt>
            <c:idx val="17"/>
            <c:invertIfNegative val="0"/>
            <c:bubble3D val="0"/>
            <c:extLst>
              <c:ext xmlns:c16="http://schemas.microsoft.com/office/drawing/2014/chart" uri="{C3380CC4-5D6E-409C-BE32-E72D297353CC}">
                <c16:uniqueId val="{00000011-0C32-4BBE-AB1E-4EB81BB28413}"/>
              </c:ext>
            </c:extLst>
          </c:dPt>
          <c:dPt>
            <c:idx val="18"/>
            <c:invertIfNegative val="0"/>
            <c:bubble3D val="0"/>
            <c:extLst>
              <c:ext xmlns:c16="http://schemas.microsoft.com/office/drawing/2014/chart" uri="{C3380CC4-5D6E-409C-BE32-E72D297353CC}">
                <c16:uniqueId val="{00000012-0C32-4BBE-AB1E-4EB81BB28413}"/>
              </c:ext>
            </c:extLst>
          </c:dPt>
          <c:dPt>
            <c:idx val="19"/>
            <c:invertIfNegative val="0"/>
            <c:bubble3D val="0"/>
            <c:extLst>
              <c:ext xmlns:c16="http://schemas.microsoft.com/office/drawing/2014/chart" uri="{C3380CC4-5D6E-409C-BE32-E72D297353CC}">
                <c16:uniqueId val="{00000013-0C32-4BBE-AB1E-4EB81BB28413}"/>
              </c:ext>
            </c:extLst>
          </c:dPt>
          <c:dPt>
            <c:idx val="20"/>
            <c:invertIfNegative val="0"/>
            <c:bubble3D val="0"/>
            <c:extLst>
              <c:ext xmlns:c16="http://schemas.microsoft.com/office/drawing/2014/chart" uri="{C3380CC4-5D6E-409C-BE32-E72D297353CC}">
                <c16:uniqueId val="{00000014-0C32-4BBE-AB1E-4EB81BB28413}"/>
              </c:ext>
            </c:extLst>
          </c:dPt>
          <c:dPt>
            <c:idx val="21"/>
            <c:invertIfNegative val="0"/>
            <c:bubble3D val="0"/>
            <c:extLst>
              <c:ext xmlns:c16="http://schemas.microsoft.com/office/drawing/2014/chart" uri="{C3380CC4-5D6E-409C-BE32-E72D297353CC}">
                <c16:uniqueId val="{00000015-0C32-4BBE-AB1E-4EB81BB28413}"/>
              </c:ext>
            </c:extLst>
          </c:dPt>
          <c:dPt>
            <c:idx val="22"/>
            <c:invertIfNegative val="0"/>
            <c:bubble3D val="0"/>
            <c:extLst>
              <c:ext xmlns:c16="http://schemas.microsoft.com/office/drawing/2014/chart" uri="{C3380CC4-5D6E-409C-BE32-E72D297353CC}">
                <c16:uniqueId val="{00000016-0C32-4BBE-AB1E-4EB81BB28413}"/>
              </c:ext>
            </c:extLst>
          </c:dPt>
          <c:dPt>
            <c:idx val="23"/>
            <c:invertIfNegative val="0"/>
            <c:bubble3D val="0"/>
            <c:extLst>
              <c:ext xmlns:c16="http://schemas.microsoft.com/office/drawing/2014/chart" uri="{C3380CC4-5D6E-409C-BE32-E72D297353CC}">
                <c16:uniqueId val="{00000017-0C32-4BBE-AB1E-4EB81BB28413}"/>
              </c:ext>
            </c:extLst>
          </c:dPt>
          <c:dLbls>
            <c:spPr>
              <a:noFill/>
              <a:ln>
                <a:noFill/>
              </a:ln>
              <a:effectLst/>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Sheet1!$A$2:$A$14</c:f>
              <c:strCache>
                <c:ptCount val="13"/>
                <c:pt idx="0">
                  <c:v>Observe beauty of nature</c:v>
                </c:pt>
                <c:pt idx="1">
                  <c:v>Relaxation</c:v>
                </c:pt>
                <c:pt idx="2">
                  <c:v>Visit historical buildings/sites</c:v>
                </c:pt>
                <c:pt idx="3">
                  <c:v>Discover local culture and lifestyle</c:v>
                </c:pt>
                <c:pt idx="4">
                  <c:v>Visit cities</c:v>
                </c:pt>
                <c:pt idx="5">
                  <c:v>Taste local food and drink</c:v>
                </c:pt>
                <c:pt idx="6">
                  <c:v>Experience mountains,  the wilderness or the wildlife</c:v>
                </c:pt>
                <c:pt idx="7">
                  <c:v>Observe natural phenomenon (i.e. volcanoes, northern lights, midnight sun, breaking waves, sand dune)</c:v>
                </c:pt>
                <c:pt idx="8">
                  <c:v>Visit the countryside</c:v>
                </c:pt>
                <c:pt idx="9">
                  <c:v>Hiking (less than two hours)</c:v>
                </c:pt>
                <c:pt idx="10">
                  <c:v>Attend sightseeing tours</c:v>
                </c:pt>
                <c:pt idx="11">
                  <c:v>Visit museums</c:v>
                </c:pt>
                <c:pt idx="12">
                  <c:v>Visit restaurants</c:v>
                </c:pt>
              </c:strCache>
            </c:strRef>
          </c:cat>
          <c:val>
            <c:numRef>
              <c:f>Sheet1!$B$2:$B$14</c:f>
              <c:numCache>
                <c:formatCode>0%</c:formatCode>
                <c:ptCount val="13"/>
                <c:pt idx="0">
                  <c:v>0.63</c:v>
                </c:pt>
                <c:pt idx="1">
                  <c:v>0.52</c:v>
                </c:pt>
                <c:pt idx="2">
                  <c:v>0.38</c:v>
                </c:pt>
                <c:pt idx="3">
                  <c:v>0.38</c:v>
                </c:pt>
                <c:pt idx="4">
                  <c:v>0.36</c:v>
                </c:pt>
                <c:pt idx="5">
                  <c:v>0.35</c:v>
                </c:pt>
                <c:pt idx="6">
                  <c:v>0.31</c:v>
                </c:pt>
                <c:pt idx="7">
                  <c:v>0.28999999999999998</c:v>
                </c:pt>
                <c:pt idx="8">
                  <c:v>0.27</c:v>
                </c:pt>
                <c:pt idx="9">
                  <c:v>0.26</c:v>
                </c:pt>
                <c:pt idx="10">
                  <c:v>0.24</c:v>
                </c:pt>
                <c:pt idx="11">
                  <c:v>0.24</c:v>
                </c:pt>
                <c:pt idx="12">
                  <c:v>0.22</c:v>
                </c:pt>
              </c:numCache>
            </c:numRef>
          </c:val>
          <c:extLst>
            <c:ext xmlns:c16="http://schemas.microsoft.com/office/drawing/2014/chart" uri="{C3380CC4-5D6E-409C-BE32-E72D297353CC}">
              <c16:uniqueId val="{00000018-0C32-4BBE-AB1E-4EB81BB28413}"/>
            </c:ext>
          </c:extLst>
        </c:ser>
        <c:dLbls>
          <c:dLblPos val="outEnd"/>
          <c:showLegendKey val="0"/>
          <c:showVal val="1"/>
          <c:showCatName val="0"/>
          <c:showSerName val="0"/>
          <c:showPercent val="0"/>
          <c:showBubbleSize val="0"/>
        </c:dLbls>
        <c:gapWidth val="75"/>
        <c:axId val="25633920"/>
        <c:axId val="25635456"/>
      </c:barChart>
      <c:catAx>
        <c:axId val="25633920"/>
        <c:scaling>
          <c:orientation val="maxMin"/>
        </c:scaling>
        <c:delete val="0"/>
        <c:axPos val="l"/>
        <c:numFmt formatCode="General" sourceLinked="0"/>
        <c:majorTickMark val="out"/>
        <c:minorTickMark val="none"/>
        <c:tickLblPos val="nextTo"/>
        <c:crossAx val="25635456"/>
        <c:crosses val="autoZero"/>
        <c:auto val="1"/>
        <c:lblAlgn val="ctr"/>
        <c:lblOffset val="100"/>
        <c:noMultiLvlLbl val="0"/>
      </c:catAx>
      <c:valAx>
        <c:axId val="25635456"/>
        <c:scaling>
          <c:orientation val="minMax"/>
          <c:max val="1"/>
          <c:min val="0"/>
        </c:scaling>
        <c:delete val="1"/>
        <c:axPos val="t"/>
        <c:numFmt formatCode="0%" sourceLinked="0"/>
        <c:majorTickMark val="out"/>
        <c:minorTickMark val="none"/>
        <c:tickLblPos val="nextTo"/>
        <c:crossAx val="25633920"/>
        <c:crosses val="autoZero"/>
        <c:crossBetween val="between"/>
        <c:majorUnit val="1"/>
      </c:valAx>
      <c:spPr>
        <a:noFill/>
        <a:ln w="25400">
          <a:noFill/>
        </a:ln>
      </c:spPr>
    </c:plotArea>
    <c:plotVisOnly val="1"/>
    <c:dispBlanksAs val="gap"/>
    <c:showDLblsOverMax val="0"/>
  </c:chart>
  <c:txPr>
    <a:bodyPr/>
    <a:lstStyle/>
    <a:p>
      <a:pPr>
        <a:defRPr sz="1600"/>
      </a:pPr>
      <a:endParaRPr lang="nb-NO"/>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7030A0"/>
            </a:solidFill>
            <a:ln>
              <a:noFill/>
            </a:ln>
            <a:effectLst/>
          </c:spPr>
          <c:invertIfNegative val="0"/>
          <c:dLbls>
            <c:spPr>
              <a:noFill/>
              <a:ln>
                <a:noFill/>
              </a:ln>
              <a:effectLst/>
            </c:spPr>
            <c:txPr>
              <a:bodyPr/>
              <a:lstStyle/>
              <a:p>
                <a:pPr>
                  <a:defRPr sz="2000" b="1">
                    <a:solidFill>
                      <a:srgbClr val="7030A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Has interesting sights</c:v>
                </c:pt>
                <c:pt idx="1">
                  <c:v>Has beautiful nature</c:v>
                </c:pt>
                <c:pt idx="2">
                  <c:v>Good value for money</c:v>
                </c:pt>
                <c:pt idx="3">
                  <c:v>Has friendly people</c:v>
                </c:pt>
                <c:pt idx="4">
                  <c:v>Is easy to travel to</c:v>
                </c:pt>
                <c:pt idx="5">
                  <c:v>Has good local cuisine</c:v>
                </c:pt>
                <c:pt idx="6">
                  <c:v>Has rich cultural heritage</c:v>
                </c:pt>
              </c:strCache>
            </c:strRef>
          </c:cat>
          <c:val>
            <c:numRef>
              <c:f>Sheet1!$B$2:$B$8</c:f>
              <c:numCache>
                <c:formatCode>0</c:formatCode>
                <c:ptCount val="7"/>
                <c:pt idx="0">
                  <c:v>186.82310331971445</c:v>
                </c:pt>
                <c:pt idx="1">
                  <c:v>184.48568406796232</c:v>
                </c:pt>
                <c:pt idx="2">
                  <c:v>175.23339952977634</c:v>
                </c:pt>
                <c:pt idx="3">
                  <c:v>173.04206898126034</c:v>
                </c:pt>
                <c:pt idx="4">
                  <c:v>151.031371027262</c:v>
                </c:pt>
                <c:pt idx="5">
                  <c:v>148.9374329475678</c:v>
                </c:pt>
                <c:pt idx="6">
                  <c:v>146.3321844065521</c:v>
                </c:pt>
              </c:numCache>
            </c:numRef>
          </c:val>
          <c:extLst>
            <c:ext xmlns:c16="http://schemas.microsoft.com/office/drawing/2014/chart" uri="{C3380CC4-5D6E-409C-BE32-E72D297353CC}">
              <c16:uniqueId val="{00000000-7DF6-4115-9DDA-CA962A2FBD2A}"/>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2000" b="1">
                <a:solidFill>
                  <a:srgbClr val="7030A0"/>
                </a:solidFill>
              </a:defRPr>
            </a:pPr>
            <a:endParaRPr lang="nb-NO"/>
          </a:p>
        </c:txPr>
        <c:crossAx val="211374848"/>
        <c:crosses val="autoZero"/>
        <c:auto val="1"/>
        <c:lblAlgn val="ctr"/>
        <c:lblOffset val="100"/>
        <c:noMultiLvlLbl val="0"/>
      </c:catAx>
      <c:valAx>
        <c:axId val="211374848"/>
        <c:scaling>
          <c:orientation val="minMax"/>
          <c:max val="28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0.21966999999999998</c:v>
                </c:pt>
                <c:pt idx="1">
                  <c:v>0.22869</c:v>
                </c:pt>
                <c:pt idx="2">
                  <c:v>0.23545000000000002</c:v>
                </c:pt>
                <c:pt idx="3">
                  <c:v>0.19756000000000001</c:v>
                </c:pt>
                <c:pt idx="4">
                  <c:v>0.11863</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 </c:v>
                </c:pt>
                <c:pt idx="2">
                  <c:v>Bus </c:v>
                </c:pt>
                <c:pt idx="3">
                  <c:v>Ferry / boat / cruise</c:v>
                </c:pt>
                <c:pt idx="4">
                  <c:v>Train </c:v>
                </c:pt>
                <c:pt idx="5">
                  <c:v>Car w/ caravan</c:v>
                </c:pt>
                <c:pt idx="6">
                  <c:v>Camper van</c:v>
                </c:pt>
                <c:pt idx="7">
                  <c:v>Scheduled plane</c:v>
                </c:pt>
                <c:pt idx="8">
                  <c:v>Charter plane </c:v>
                </c:pt>
                <c:pt idx="9">
                  <c:v>Motorbike</c:v>
                </c:pt>
              </c:strCache>
            </c:strRef>
          </c:cat>
          <c:val>
            <c:numRef>
              <c:f>Sheet1!$B$2:$B$11</c:f>
              <c:numCache>
                <c:formatCode>0%</c:formatCode>
                <c:ptCount val="10"/>
                <c:pt idx="0">
                  <c:v>0.70546000000000009</c:v>
                </c:pt>
                <c:pt idx="1">
                  <c:v>0.29815000000000003</c:v>
                </c:pt>
                <c:pt idx="2">
                  <c:v>0.10149</c:v>
                </c:pt>
                <c:pt idx="3">
                  <c:v>7.9390000000000002E-2</c:v>
                </c:pt>
                <c:pt idx="4">
                  <c:v>5.774E-2</c:v>
                </c:pt>
                <c:pt idx="5">
                  <c:v>3.2480000000000002E-2</c:v>
                </c:pt>
                <c:pt idx="6">
                  <c:v>3.0670000000000003E-2</c:v>
                </c:pt>
                <c:pt idx="7">
                  <c:v>2.7970000000000002E-2</c:v>
                </c:pt>
                <c:pt idx="8">
                  <c:v>2.4809999999999999E-2</c:v>
                </c:pt>
                <c:pt idx="9">
                  <c:v>1.353E-2</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Rented cabin / holiday home / flat</c:v>
                </c:pt>
                <c:pt idx="4">
                  <c:v>Guest house / Bed &amp; Breakfast</c:v>
                </c:pt>
                <c:pt idx="5">
                  <c:v>Stayed with friends / acquaintances</c:v>
                </c:pt>
                <c:pt idx="6">
                  <c:v>In a private person's home through AirBnb or other types of sharing services</c:v>
                </c:pt>
                <c:pt idx="7">
                  <c:v>Borrowed cabin / holiday home / flat</c:v>
                </c:pt>
                <c:pt idx="8">
                  <c:v>Stayed with family</c:v>
                </c:pt>
                <c:pt idx="9">
                  <c:v>Owned cabin / holiday home / flat</c:v>
                </c:pt>
                <c:pt idx="10">
                  <c:v>Tent</c:v>
                </c:pt>
                <c:pt idx="11">
                  <c:v>Caravan / camper van</c:v>
                </c:pt>
                <c:pt idx="12">
                  <c:v>Camping cabin</c:v>
                </c:pt>
              </c:strCache>
            </c:strRef>
          </c:cat>
          <c:val>
            <c:numRef>
              <c:f>Sheet1!$B$2:$B$14</c:f>
              <c:numCache>
                <c:formatCode>0%</c:formatCode>
                <c:ptCount val="13"/>
                <c:pt idx="0">
                  <c:v>0.40325000000000005</c:v>
                </c:pt>
                <c:pt idx="1">
                  <c:v>0.20884</c:v>
                </c:pt>
                <c:pt idx="2">
                  <c:v>0.18764</c:v>
                </c:pt>
                <c:pt idx="3">
                  <c:v>0.1263</c:v>
                </c:pt>
                <c:pt idx="4">
                  <c:v>0.10464999999999999</c:v>
                </c:pt>
                <c:pt idx="5">
                  <c:v>6.54E-2</c:v>
                </c:pt>
                <c:pt idx="6">
                  <c:v>5.638E-2</c:v>
                </c:pt>
                <c:pt idx="7">
                  <c:v>4.4199999999999996E-2</c:v>
                </c:pt>
                <c:pt idx="8">
                  <c:v>4.24E-2</c:v>
                </c:pt>
                <c:pt idx="9">
                  <c:v>3.6080000000000001E-2</c:v>
                </c:pt>
                <c:pt idx="10">
                  <c:v>2.6160000000000003E-2</c:v>
                </c:pt>
                <c:pt idx="11">
                  <c:v>2.12E-2</c:v>
                </c:pt>
                <c:pt idx="12">
                  <c:v>1.985E-2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Rented car</c:v>
                </c:pt>
                <c:pt idx="1">
                  <c:v>Bus</c:v>
                </c:pt>
                <c:pt idx="2">
                  <c:v>Plane</c:v>
                </c:pt>
                <c:pt idx="3">
                  <c:v>Own car</c:v>
                </c:pt>
                <c:pt idx="4">
                  <c:v>Train</c:v>
                </c:pt>
                <c:pt idx="5">
                  <c:v>Ferry / boat / cruise</c:v>
                </c:pt>
                <c:pt idx="6">
                  <c:v>No transportation</c:v>
                </c:pt>
                <c:pt idx="7">
                  <c:v>Other</c:v>
                </c:pt>
                <c:pt idx="8">
                  <c:v>Car w/ caravan</c:v>
                </c:pt>
                <c:pt idx="9">
                  <c:v>Bicycle</c:v>
                </c:pt>
                <c:pt idx="10">
                  <c:v>Camper van</c:v>
                </c:pt>
                <c:pt idx="11">
                  <c:v>Motorbike</c:v>
                </c:pt>
              </c:strCache>
            </c:strRef>
          </c:cat>
          <c:val>
            <c:numRef>
              <c:f>Sheet1!$B$2:$B$13</c:f>
              <c:numCache>
                <c:formatCode>0%</c:formatCode>
                <c:ptCount val="12"/>
                <c:pt idx="0">
                  <c:v>0.32024999999999998</c:v>
                </c:pt>
                <c:pt idx="1">
                  <c:v>0.27515000000000001</c:v>
                </c:pt>
                <c:pt idx="2">
                  <c:v>0.20974000000000001</c:v>
                </c:pt>
                <c:pt idx="3">
                  <c:v>0.18223</c:v>
                </c:pt>
                <c:pt idx="4">
                  <c:v>0.11412000000000001</c:v>
                </c:pt>
                <c:pt idx="5">
                  <c:v>9.2020000000000005E-2</c:v>
                </c:pt>
                <c:pt idx="6">
                  <c:v>5.5930000000000001E-2</c:v>
                </c:pt>
                <c:pt idx="7">
                  <c:v>5.5930000000000001E-2</c:v>
                </c:pt>
                <c:pt idx="8">
                  <c:v>4.8259999999999997E-2</c:v>
                </c:pt>
                <c:pt idx="9">
                  <c:v>4.6460000000000001E-2</c:v>
                </c:pt>
                <c:pt idx="10">
                  <c:v>3.7440000000000001E-2</c:v>
                </c:pt>
                <c:pt idx="11">
                  <c:v>2.1649999999999999E-2</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8"/>
            <c:invertIfNegative val="0"/>
            <c:bubble3D val="0"/>
            <c:spPr>
              <a:solidFill>
                <a:schemeClr val="accent2"/>
              </a:solidFill>
              <a:ln>
                <a:noFill/>
              </a:ln>
              <a:effectLst/>
            </c:spPr>
            <c:extLst>
              <c:ext xmlns:c16="http://schemas.microsoft.com/office/drawing/2014/chart" uri="{C3380CC4-5D6E-409C-BE32-E72D297353CC}">
                <c16:uniqueId val="{00000001-D1FC-4E48-89DA-A502A091444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3-D1FC-4E48-89DA-A502A0914445}"/>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5-D1FC-4E48-89DA-A502A091444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7-D1FC-4E48-89DA-A502A0914445}"/>
              </c:ext>
            </c:extLst>
          </c:dPt>
          <c:dPt>
            <c:idx val="15"/>
            <c:invertIfNegative val="0"/>
            <c:bubble3D val="0"/>
            <c:spPr>
              <a:solidFill>
                <a:srgbClr val="92D050"/>
              </a:solidFill>
              <a:ln>
                <a:noFill/>
              </a:ln>
              <a:effectLst/>
            </c:spPr>
            <c:extLst>
              <c:ext xmlns:c16="http://schemas.microsoft.com/office/drawing/2014/chart" uri="{C3380CC4-5D6E-409C-BE32-E72D297353CC}">
                <c16:uniqueId val="{00000009-D1FC-4E48-89DA-A502A091444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B-D1FC-4E48-89DA-A502A091444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D-D1FC-4E48-89DA-A502A0914445}"/>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F-D1FC-4E48-89DA-A502A0914445}"/>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11-D1FC-4E48-89DA-A502A0914445}"/>
              </c:ext>
            </c:extLst>
          </c:dPt>
          <c:dPt>
            <c:idx val="21"/>
            <c:invertIfNegative val="0"/>
            <c:bubble3D val="0"/>
            <c:spPr>
              <a:solidFill>
                <a:srgbClr val="92D050"/>
              </a:solidFill>
              <a:ln>
                <a:noFill/>
              </a:ln>
              <a:effectLst/>
            </c:spPr>
            <c:extLst>
              <c:ext xmlns:c16="http://schemas.microsoft.com/office/drawing/2014/chart" uri="{C3380CC4-5D6E-409C-BE32-E72D297353CC}">
                <c16:uniqueId val="{00000013-D1FC-4E48-89DA-A502A0914445}"/>
              </c:ext>
            </c:extLst>
          </c:dPt>
          <c:dPt>
            <c:idx val="22"/>
            <c:invertIfNegative val="0"/>
            <c:bubble3D val="0"/>
            <c:spPr>
              <a:solidFill>
                <a:srgbClr val="92D050"/>
              </a:solidFill>
              <a:ln>
                <a:noFill/>
              </a:ln>
              <a:effectLst/>
            </c:spPr>
            <c:extLst>
              <c:ext xmlns:c16="http://schemas.microsoft.com/office/drawing/2014/chart" uri="{C3380CC4-5D6E-409C-BE32-E72D297353CC}">
                <c16:uniqueId val="{00000015-D1FC-4E48-89DA-A502A091444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17-D1FC-4E48-89DA-A502A091444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19-D1FC-4E48-89DA-A502A091444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Observe beauty of nature</c:v>
                </c:pt>
                <c:pt idx="3">
                  <c:v>Visit cities</c:v>
                </c:pt>
                <c:pt idx="4">
                  <c:v>Visit historical buildings/sites</c:v>
                </c:pt>
                <c:pt idx="5">
                  <c:v>Visit restaurants</c:v>
                </c:pt>
                <c:pt idx="6">
                  <c:v>Discover local culture and lifestyle</c:v>
                </c:pt>
                <c:pt idx="7">
                  <c:v>Shopping</c:v>
                </c:pt>
                <c:pt idx="8">
                  <c:v>Attend sightseeing tours</c:v>
                </c:pt>
                <c:pt idx="9">
                  <c:v>Sunbathing and swimming</c:v>
                </c:pt>
                <c:pt idx="10">
                  <c:v>Visit parks and gardens</c:v>
                </c:pt>
                <c:pt idx="11">
                  <c:v>Discover local history and legends</c:v>
                </c:pt>
                <c:pt idx="12">
                  <c:v>Visit museums</c:v>
                </c:pt>
                <c:pt idx="13">
                  <c:v>Experience local architecture</c:v>
                </c:pt>
                <c:pt idx="14">
                  <c:v>Visit the countryside</c:v>
                </c:pt>
                <c:pt idx="15">
                  <c:v>Experience city nightlife</c:v>
                </c:pt>
                <c:pt idx="16">
                  <c:v>Observe natural phenomenon (i.e. volcanoes, northern lights, midnight sun, breaking waves, sand dune)</c:v>
                </c:pt>
                <c:pt idx="17">
                  <c:v>Hiking (less than two hours)</c:v>
                </c:pt>
                <c:pt idx="18">
                  <c:v>Experience national festivals and traditional celebrations</c:v>
                </c:pt>
                <c:pt idx="19">
                  <c:v>Experience mountains, the wilderness or the wildlife</c:v>
                </c:pt>
                <c:pt idx="20">
                  <c:v>Get pampered</c:v>
                </c:pt>
                <c:pt idx="21">
                  <c:v>Visit spa resorts</c:v>
                </c:pt>
                <c:pt idx="22">
                  <c:v>Visit amusement parks</c:v>
                </c:pt>
                <c:pt idx="23">
                  <c:v>Visit art exhibitions</c:v>
                </c:pt>
                <c:pt idx="24">
                  <c:v>Attend concerts/festivals</c:v>
                </c:pt>
                <c:pt idx="25">
                  <c:v>Hiking (more than two hours)</c:v>
                </c:pt>
                <c:pt idx="26">
                  <c:v>Do winter activities (Alpine skiing/snowboarding, cross country skiing, dog-sleigh, snowmobile etc)</c:v>
                </c:pt>
                <c:pt idx="27">
                  <c:v>Fresh or salt water fishing</c:v>
                </c:pt>
              </c:strCache>
            </c:strRef>
          </c:cat>
          <c:val>
            <c:numRef>
              <c:f>Sheet1!$B$2:$B$29</c:f>
              <c:numCache>
                <c:formatCode>0%</c:formatCode>
                <c:ptCount val="28"/>
                <c:pt idx="0">
                  <c:v>0.56000000000000005</c:v>
                </c:pt>
                <c:pt idx="1">
                  <c:v>0.48353999999999997</c:v>
                </c:pt>
                <c:pt idx="2">
                  <c:v>0.47045999999999999</c:v>
                </c:pt>
                <c:pt idx="3">
                  <c:v>0.45737</c:v>
                </c:pt>
                <c:pt idx="4">
                  <c:v>0.35633999999999999</c:v>
                </c:pt>
                <c:pt idx="5">
                  <c:v>0.3392</c:v>
                </c:pt>
                <c:pt idx="6">
                  <c:v>0.33378000000000002</c:v>
                </c:pt>
                <c:pt idx="7">
                  <c:v>0.29949999999999999</c:v>
                </c:pt>
                <c:pt idx="8">
                  <c:v>0.24132000000000001</c:v>
                </c:pt>
                <c:pt idx="9">
                  <c:v>0.21289999999999998</c:v>
                </c:pt>
                <c:pt idx="10">
                  <c:v>0.20117000000000002</c:v>
                </c:pt>
                <c:pt idx="11">
                  <c:v>0.19034999999999999</c:v>
                </c:pt>
                <c:pt idx="12">
                  <c:v>0.18853999999999999</c:v>
                </c:pt>
                <c:pt idx="13">
                  <c:v>0.18809000000000001</c:v>
                </c:pt>
                <c:pt idx="14">
                  <c:v>0.18629000000000001</c:v>
                </c:pt>
                <c:pt idx="15">
                  <c:v>0.17817</c:v>
                </c:pt>
                <c:pt idx="16">
                  <c:v>0.13577</c:v>
                </c:pt>
                <c:pt idx="17">
                  <c:v>0.13036</c:v>
                </c:pt>
                <c:pt idx="18">
                  <c:v>0.12494</c:v>
                </c:pt>
                <c:pt idx="19">
                  <c:v>0.11547</c:v>
                </c:pt>
                <c:pt idx="20">
                  <c:v>0.10871</c:v>
                </c:pt>
                <c:pt idx="21">
                  <c:v>0.10871</c:v>
                </c:pt>
                <c:pt idx="22">
                  <c:v>0.10239000000000001</c:v>
                </c:pt>
                <c:pt idx="23">
                  <c:v>9.5619999999999997E-2</c:v>
                </c:pt>
                <c:pt idx="24">
                  <c:v>8.4350000000000008E-2</c:v>
                </c:pt>
                <c:pt idx="25">
                  <c:v>7.2169999999999998E-2</c:v>
                </c:pt>
                <c:pt idx="26">
                  <c:v>4.8259999999999997E-2</c:v>
                </c:pt>
                <c:pt idx="27">
                  <c:v>4.6460000000000001E-2</c:v>
                </c:pt>
              </c:numCache>
            </c:numRef>
          </c:val>
          <c:extLst>
            <c:ext xmlns:c16="http://schemas.microsoft.com/office/drawing/2014/chart" uri="{C3380CC4-5D6E-409C-BE32-E72D297353CC}">
              <c16:uniqueId val="{0000001A-D1FC-4E48-89DA-A502A091444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7.9839999999999994E-2</c:v>
                </c:pt>
                <c:pt idx="1">
                  <c:v>0.17004999999999998</c:v>
                </c:pt>
                <c:pt idx="2">
                  <c:v>0.22327000000000002</c:v>
                </c:pt>
                <c:pt idx="3">
                  <c:v>0.18492999999999998</c:v>
                </c:pt>
                <c:pt idx="4">
                  <c:v>0.14569000000000001</c:v>
                </c:pt>
                <c:pt idx="5">
                  <c:v>0.11276</c:v>
                </c:pt>
                <c:pt idx="6">
                  <c:v>5.4130000000000005E-2</c:v>
                </c:pt>
                <c:pt idx="7">
                  <c:v>7.6699999999999997E-3</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9690-4BE4-9890-BC0A344A95B7}"/>
              </c:ext>
            </c:extLst>
          </c:dPt>
          <c:dPt>
            <c:idx val="4"/>
            <c:invertIfNegative val="0"/>
            <c:bubble3D val="0"/>
            <c:spPr>
              <a:solidFill>
                <a:srgbClr val="92D050"/>
              </a:solidFill>
              <a:ln>
                <a:noFill/>
              </a:ln>
              <a:effectLst/>
            </c:spPr>
            <c:extLst>
              <c:ext xmlns:c16="http://schemas.microsoft.com/office/drawing/2014/chart" uri="{C3380CC4-5D6E-409C-BE32-E72D297353CC}">
                <c16:uniqueId val="{00000001-9690-4BE4-9890-BC0A344A95B7}"/>
              </c:ext>
            </c:extLst>
          </c:dPt>
          <c:dPt>
            <c:idx val="5"/>
            <c:invertIfNegative val="0"/>
            <c:bubble3D val="0"/>
            <c:spPr>
              <a:solidFill>
                <a:srgbClr val="92D050"/>
              </a:solidFill>
              <a:ln>
                <a:noFill/>
              </a:ln>
              <a:effectLst/>
            </c:spPr>
            <c:extLst>
              <c:ext xmlns:c16="http://schemas.microsoft.com/office/drawing/2014/chart" uri="{C3380CC4-5D6E-409C-BE32-E72D297353CC}">
                <c16:uniqueId val="{00000002-9690-4BE4-9890-BC0A344A95B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Friends/acquaintances/colleagues</c:v>
                </c:pt>
                <c:pt idx="2">
                  <c:v>Parents/other relatives</c:v>
                </c:pt>
                <c:pt idx="3">
                  <c:v>Nobody except myself</c:v>
                </c:pt>
                <c:pt idx="4">
                  <c:v>Children 7-14 years</c:v>
                </c:pt>
                <c:pt idx="5">
                  <c:v>Children 0-6 years</c:v>
                </c:pt>
                <c:pt idx="6">
                  <c:v>Children 15 years and older</c:v>
                </c:pt>
                <c:pt idx="7">
                  <c:v>Other</c:v>
                </c:pt>
              </c:strCache>
            </c:strRef>
          </c:cat>
          <c:val>
            <c:numRef>
              <c:f>Sheet1!$B$2:$B$9</c:f>
              <c:numCache>
                <c:formatCode>0%</c:formatCode>
                <c:ptCount val="8"/>
                <c:pt idx="0">
                  <c:v>0.55210000000000004</c:v>
                </c:pt>
                <c:pt idx="1">
                  <c:v>0.25800999999999996</c:v>
                </c:pt>
                <c:pt idx="2">
                  <c:v>0.13170999999999999</c:v>
                </c:pt>
                <c:pt idx="3">
                  <c:v>0.12134</c:v>
                </c:pt>
                <c:pt idx="4">
                  <c:v>0.11141</c:v>
                </c:pt>
                <c:pt idx="5">
                  <c:v>6.5850000000000006E-2</c:v>
                </c:pt>
                <c:pt idx="6">
                  <c:v>5.9089999999999997E-2</c:v>
                </c:pt>
                <c:pt idx="7">
                  <c:v>2.2099999999999998E-2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82C5-4F96-A714-8F9C99E8E9DA}"/>
              </c:ext>
            </c:extLst>
          </c:dPt>
          <c:dPt>
            <c:idx val="2"/>
            <c:invertIfNegative val="0"/>
            <c:bubble3D val="0"/>
            <c:spPr>
              <a:solidFill>
                <a:srgbClr val="92D050"/>
              </a:solidFill>
              <a:ln>
                <a:noFill/>
              </a:ln>
              <a:effectLst/>
            </c:spPr>
            <c:extLst>
              <c:ext xmlns:c16="http://schemas.microsoft.com/office/drawing/2014/chart" uri="{C3380CC4-5D6E-409C-BE32-E72D297353CC}">
                <c16:uniqueId val="{00000001-82C5-4F96-A714-8F9C99E8E9DA}"/>
              </c:ext>
            </c:extLst>
          </c:dPt>
          <c:dPt>
            <c:idx val="4"/>
            <c:invertIfNegative val="0"/>
            <c:bubble3D val="0"/>
            <c:spPr>
              <a:solidFill>
                <a:srgbClr val="92D050"/>
              </a:solidFill>
              <a:ln>
                <a:noFill/>
              </a:ln>
              <a:effectLst/>
            </c:spPr>
            <c:extLst>
              <c:ext xmlns:c16="http://schemas.microsoft.com/office/drawing/2014/chart" uri="{C3380CC4-5D6E-409C-BE32-E72D297353CC}">
                <c16:uniqueId val="{00000002-82C5-4F96-A714-8F9C99E8E9D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c:v>
                </c:pt>
                <c:pt idx="2">
                  <c:v>Children 7-14 year</c:v>
                </c:pt>
                <c:pt idx="3">
                  <c:v>Other family/relatives</c:v>
                </c:pt>
                <c:pt idx="4">
                  <c:v>Children 0-6 years</c:v>
                </c:pt>
                <c:pt idx="5">
                  <c:v>Children 15 years and above</c:v>
                </c:pt>
                <c:pt idx="6">
                  <c:v>Alone</c:v>
                </c:pt>
                <c:pt idx="7">
                  <c:v>Other people</c:v>
                </c:pt>
              </c:strCache>
            </c:strRef>
          </c:cat>
          <c:val>
            <c:numRef>
              <c:f>Sheet1!$B$2:$B$9</c:f>
              <c:numCache>
                <c:formatCode>0%</c:formatCode>
                <c:ptCount val="8"/>
                <c:pt idx="0">
                  <c:v>0.67118</c:v>
                </c:pt>
                <c:pt idx="1">
                  <c:v>0.24672999999999998</c:v>
                </c:pt>
                <c:pt idx="2">
                  <c:v>0.17411000000000001</c:v>
                </c:pt>
                <c:pt idx="3">
                  <c:v>0.15156</c:v>
                </c:pt>
                <c:pt idx="4">
                  <c:v>0.12224</c:v>
                </c:pt>
                <c:pt idx="5">
                  <c:v>8.345000000000001E-2</c:v>
                </c:pt>
                <c:pt idx="6">
                  <c:v>6.0890000000000007E-2</c:v>
                </c:pt>
                <c:pt idx="7">
                  <c:v>2.8420000000000001E-2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2681-414C-8E97-D9C920900742}"/>
              </c:ext>
            </c:extLst>
          </c:dPt>
          <c:dPt>
            <c:idx val="3"/>
            <c:invertIfNegative val="0"/>
            <c:bubble3D val="0"/>
            <c:spPr>
              <a:solidFill>
                <a:srgbClr val="92D050"/>
              </a:solidFill>
              <a:ln>
                <a:noFill/>
              </a:ln>
              <a:effectLst/>
            </c:spPr>
            <c:extLst>
              <c:ext xmlns:c16="http://schemas.microsoft.com/office/drawing/2014/chart" uri="{C3380CC4-5D6E-409C-BE32-E72D297353CC}">
                <c16:uniqueId val="{00000001-2681-414C-8E97-D9C92090074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6.7700000000000008E-3</c:v>
                </c:pt>
                <c:pt idx="1">
                  <c:v>8.4350000000000008E-2</c:v>
                </c:pt>
                <c:pt idx="2">
                  <c:v>0.35228000000000004</c:v>
                </c:pt>
                <c:pt idx="3">
                  <c:v>0.17094999999999999</c:v>
                </c:pt>
                <c:pt idx="4">
                  <c:v>0.15201000000000001</c:v>
                </c:pt>
                <c:pt idx="5">
                  <c:v>0.23</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0.30536999999999997</c:v>
                </c:pt>
                <c:pt idx="1">
                  <c:v>0.13848000000000002</c:v>
                </c:pt>
                <c:pt idx="2">
                  <c:v>0.54081999999999997</c:v>
                </c:pt>
                <c:pt idx="3">
                  <c:v>1.5339999999999999E-2</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00B0F0"/>
            </a:solidFill>
            <a:ln>
              <a:noFill/>
            </a:ln>
            <a:effectLst/>
          </c:spPr>
          <c:invertIfNegative val="0"/>
          <c:dLbls>
            <c:spPr>
              <a:noFill/>
              <a:ln>
                <a:noFill/>
              </a:ln>
              <a:effectLst/>
            </c:spPr>
            <c:txPr>
              <a:bodyPr/>
              <a:lstStyle/>
              <a:p>
                <a:pPr>
                  <a:defRPr sz="2400" b="1">
                    <a:solidFill>
                      <a:srgbClr val="00B0F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Relaxed</c:v>
                </c:pt>
                <c:pt idx="1">
                  <c:v>Friendly</c:v>
                </c:pt>
                <c:pt idx="2">
                  <c:v>Cozy</c:v>
                </c:pt>
              </c:strCache>
            </c:strRef>
          </c:cat>
          <c:val>
            <c:numRef>
              <c:f>Sheet1!$B$2:$B$4</c:f>
              <c:numCache>
                <c:formatCode>0</c:formatCode>
                <c:ptCount val="3"/>
                <c:pt idx="0">
                  <c:v>225.59066974511421</c:v>
                </c:pt>
                <c:pt idx="1">
                  <c:v>189.97800673486736</c:v>
                </c:pt>
                <c:pt idx="2">
                  <c:v>151.97802498654031</c:v>
                </c:pt>
              </c:numCache>
            </c:numRef>
          </c:val>
          <c:extLst>
            <c:ext xmlns:c16="http://schemas.microsoft.com/office/drawing/2014/chart" uri="{C3380CC4-5D6E-409C-BE32-E72D297353CC}">
              <c16:uniqueId val="{00000000-B5FD-4973-AB1A-B9B131DAECB3}"/>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2400" b="1">
                <a:solidFill>
                  <a:srgbClr val="00B0F0"/>
                </a:solidFill>
              </a:defRPr>
            </a:pPr>
            <a:endParaRPr lang="nb-NO"/>
          </a:p>
        </c:txPr>
        <c:crossAx val="630774400"/>
        <c:crosses val="autoZero"/>
        <c:auto val="1"/>
        <c:lblAlgn val="ctr"/>
        <c:lblOffset val="100"/>
        <c:noMultiLvlLbl val="0"/>
      </c:catAx>
      <c:valAx>
        <c:axId val="630774400"/>
        <c:scaling>
          <c:orientation val="minMax"/>
          <c:max val="28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0-ABE3-4A9D-B695-15A1453C925B}"/>
              </c:ext>
            </c:extLst>
          </c:dPt>
          <c:dPt>
            <c:idx val="8"/>
            <c:invertIfNegative val="0"/>
            <c:bubble3D val="0"/>
            <c:spPr>
              <a:solidFill>
                <a:srgbClr val="92D050"/>
              </a:solidFill>
              <a:ln>
                <a:noFill/>
              </a:ln>
              <a:effectLst/>
            </c:spPr>
            <c:extLst>
              <c:ext xmlns:c16="http://schemas.microsoft.com/office/drawing/2014/chart" uri="{C3380CC4-5D6E-409C-BE32-E72D297353CC}">
                <c16:uniqueId val="{00000001-ABE3-4A9D-B695-15A1453C925B}"/>
              </c:ext>
            </c:extLst>
          </c:dPt>
          <c:dPt>
            <c:idx val="13"/>
            <c:invertIfNegative val="0"/>
            <c:bubble3D val="0"/>
            <c:spPr>
              <a:solidFill>
                <a:srgbClr val="92D050"/>
              </a:solidFill>
              <a:ln>
                <a:noFill/>
              </a:ln>
              <a:effectLst/>
            </c:spPr>
            <c:extLst>
              <c:ext xmlns:c16="http://schemas.microsoft.com/office/drawing/2014/chart" uri="{C3380CC4-5D6E-409C-BE32-E72D297353CC}">
                <c16:uniqueId val="{00000002-ABE3-4A9D-B695-15A1453C925B}"/>
              </c:ext>
            </c:extLst>
          </c:dPt>
          <c:dPt>
            <c:idx val="14"/>
            <c:invertIfNegative val="0"/>
            <c:bubble3D val="0"/>
            <c:spPr>
              <a:solidFill>
                <a:srgbClr val="92D050"/>
              </a:solidFill>
              <a:ln>
                <a:noFill/>
              </a:ln>
              <a:effectLst/>
            </c:spPr>
            <c:extLst>
              <c:ext xmlns:c16="http://schemas.microsoft.com/office/drawing/2014/chart" uri="{C3380CC4-5D6E-409C-BE32-E72D297353CC}">
                <c16:uniqueId val="{00000003-ABE3-4A9D-B695-15A1453C925B}"/>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for attractions and sights</c:v>
                </c:pt>
                <c:pt idx="4">
                  <c:v>Advice from friends / family</c:v>
                </c:pt>
                <c:pt idx="5">
                  <c:v>Booking sites such as Expedia and Lastminute</c:v>
                </c:pt>
                <c:pt idx="6">
                  <c:v>Guidebooks</c:v>
                </c:pt>
                <c:pt idx="7">
                  <c:v>Travel apps/portals like Tripadvisor etc</c:v>
                </c:pt>
                <c:pt idx="8">
                  <c:v>Social media such as Facebook or blogs</c:v>
                </c:pt>
                <c:pt idx="9">
                  <c:v>Homepages of carriers, including airlines etc.</c:v>
                </c:pt>
                <c:pt idx="10">
                  <c:v>Reviews from other travelers online</c:v>
                </c:pt>
                <c:pt idx="11">
                  <c:v>Travel agent in homeland</c:v>
                </c:pt>
                <c:pt idx="12">
                  <c:v>Catalogs or brochures</c:v>
                </c:pt>
                <c:pt idx="13">
                  <c:v>Newspapers or magazines</c:v>
                </c:pt>
                <c:pt idx="14">
                  <c:v>TV or radio</c:v>
                </c:pt>
                <c:pt idx="15">
                  <c:v>Travel fairs</c:v>
                </c:pt>
                <c:pt idx="16">
                  <c:v>Other</c:v>
                </c:pt>
              </c:strCache>
            </c:strRef>
          </c:cat>
          <c:val>
            <c:numRef>
              <c:f>Sheet1!$B$2:$B$18</c:f>
              <c:numCache>
                <c:formatCode>0%</c:formatCode>
                <c:ptCount val="17"/>
                <c:pt idx="0">
                  <c:v>0.69147000000000003</c:v>
                </c:pt>
                <c:pt idx="1">
                  <c:v>0.28190999999999999</c:v>
                </c:pt>
                <c:pt idx="2">
                  <c:v>0.27244000000000002</c:v>
                </c:pt>
                <c:pt idx="3">
                  <c:v>0.22643000000000002</c:v>
                </c:pt>
                <c:pt idx="4">
                  <c:v>0.19034999999999999</c:v>
                </c:pt>
                <c:pt idx="5">
                  <c:v>0.18899000000000002</c:v>
                </c:pt>
                <c:pt idx="6">
                  <c:v>0.17771999999999999</c:v>
                </c:pt>
                <c:pt idx="7">
                  <c:v>0.17094999999999999</c:v>
                </c:pt>
                <c:pt idx="8">
                  <c:v>0.16914999999999999</c:v>
                </c:pt>
                <c:pt idx="9">
                  <c:v>0.16778999999999999</c:v>
                </c:pt>
                <c:pt idx="10">
                  <c:v>0.16238</c:v>
                </c:pt>
                <c:pt idx="11">
                  <c:v>0.15065000000000001</c:v>
                </c:pt>
                <c:pt idx="12">
                  <c:v>0.11502000000000001</c:v>
                </c:pt>
                <c:pt idx="13">
                  <c:v>7.6230000000000006E-2</c:v>
                </c:pt>
                <c:pt idx="14">
                  <c:v>4.5560000000000003E-2</c:v>
                </c:pt>
                <c:pt idx="15">
                  <c:v>4.1950000000000001E-2</c:v>
                </c:pt>
                <c:pt idx="16">
                  <c:v>2.9319999999999999E-2</c:v>
                </c:pt>
              </c:numCache>
            </c:numRef>
          </c:val>
          <c:extLst>
            <c:ext xmlns:c16="http://schemas.microsoft.com/office/drawing/2014/chart" uri="{C3380CC4-5D6E-409C-BE32-E72D297353CC}">
              <c16:uniqueId val="{00000000-80CC-4146-A350-871EB1A4F81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8.7505638249887205E-2</c:v>
                </c:pt>
                <c:pt idx="1">
                  <c:v>0.43031123139377497</c:v>
                </c:pt>
                <c:pt idx="2">
                  <c:v>0.21019395579612102</c:v>
                </c:pt>
                <c:pt idx="3">
                  <c:v>0.27198917456021598</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451E-4B2D-B357-639E82264BFF}"/>
              </c:ext>
            </c:extLst>
          </c:dPt>
          <c:dPt>
            <c:idx val="1"/>
            <c:invertIfNegative val="0"/>
            <c:bubble3D val="0"/>
            <c:spPr>
              <a:solidFill>
                <a:srgbClr val="FF0000"/>
              </a:solidFill>
              <a:ln>
                <a:noFill/>
              </a:ln>
              <a:effectLst/>
            </c:spPr>
            <c:extLst>
              <c:ext xmlns:c16="http://schemas.microsoft.com/office/drawing/2014/chart" uri="{C3380CC4-5D6E-409C-BE32-E72D297353CC}">
                <c16:uniqueId val="{00000003-451E-4B2D-B357-639E82264BFF}"/>
              </c:ext>
            </c:extLst>
          </c:dPt>
          <c:dPt>
            <c:idx val="2"/>
            <c:invertIfNegative val="0"/>
            <c:bubble3D val="0"/>
            <c:spPr>
              <a:solidFill>
                <a:srgbClr val="FF0000"/>
              </a:solidFill>
              <a:ln>
                <a:noFill/>
              </a:ln>
              <a:effectLst/>
            </c:spPr>
            <c:extLst>
              <c:ext xmlns:c16="http://schemas.microsoft.com/office/drawing/2014/chart" uri="{C3380CC4-5D6E-409C-BE32-E72D297353CC}">
                <c16:uniqueId val="{00000005-451E-4B2D-B357-639E82264BF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7-451E-4B2D-B357-639E82264BFF}"/>
              </c:ext>
            </c:extLst>
          </c:dPt>
          <c:dPt>
            <c:idx val="5"/>
            <c:invertIfNegative val="0"/>
            <c:bubble3D val="0"/>
            <c:spPr>
              <a:solidFill>
                <a:srgbClr val="92D050"/>
              </a:solidFill>
              <a:ln>
                <a:noFill/>
              </a:ln>
              <a:effectLst/>
            </c:spPr>
            <c:extLst>
              <c:ext xmlns:c16="http://schemas.microsoft.com/office/drawing/2014/chart" uri="{C3380CC4-5D6E-409C-BE32-E72D297353CC}">
                <c16:uniqueId val="{00000009-451E-4B2D-B357-639E82264BFF}"/>
              </c:ext>
            </c:extLst>
          </c:dPt>
          <c:dPt>
            <c:idx val="6"/>
            <c:invertIfNegative val="0"/>
            <c:bubble3D val="0"/>
            <c:spPr>
              <a:solidFill>
                <a:srgbClr val="92D050"/>
              </a:solidFill>
              <a:ln>
                <a:noFill/>
              </a:ln>
              <a:effectLst/>
            </c:spPr>
            <c:extLst>
              <c:ext xmlns:c16="http://schemas.microsoft.com/office/drawing/2014/chart" uri="{C3380CC4-5D6E-409C-BE32-E72D297353CC}">
                <c16:uniqueId val="{0000000B-451E-4B2D-B357-639E82264BFF}"/>
              </c:ext>
            </c:extLst>
          </c:dPt>
          <c:dLbls>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7.1749999999999994E-2</c:v>
                </c:pt>
                <c:pt idx="1">
                  <c:v>7.8109999999999999E-2</c:v>
                </c:pt>
                <c:pt idx="2">
                  <c:v>0.13214999999999999</c:v>
                </c:pt>
                <c:pt idx="3">
                  <c:v>0.15486</c:v>
                </c:pt>
                <c:pt idx="4">
                  <c:v>0.16803000000000001</c:v>
                </c:pt>
                <c:pt idx="5">
                  <c:v>0.1099</c:v>
                </c:pt>
                <c:pt idx="6">
                  <c:v>0.28520000000000001</c:v>
                </c:pt>
              </c:numCache>
            </c:numRef>
          </c:val>
          <c:extLst>
            <c:ext xmlns:c16="http://schemas.microsoft.com/office/drawing/2014/chart" uri="{C3380CC4-5D6E-409C-BE32-E72D297353CC}">
              <c16:uniqueId val="{0000000C-451E-4B2D-B357-639E82264BF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who are always looking to connect with others</c:v>
                </c:pt>
                <c:pt idx="1">
                  <c:v>People who have an active and busy social life</c:v>
                </c:pt>
                <c:pt idx="2">
                  <c:v>People who enjoy spending time with friends</c:v>
                </c:pt>
                <c:pt idx="3">
                  <c:v>People who are interested to learn more</c:v>
                </c:pt>
                <c:pt idx="4">
                  <c:v>People who like to explore and have new experiences</c:v>
                </c:pt>
              </c:strCache>
            </c:strRef>
          </c:cat>
          <c:val>
            <c:numRef>
              <c:f>Sheet1!$B$2:$B$6</c:f>
              <c:numCache>
                <c:formatCode>0</c:formatCode>
                <c:ptCount val="5"/>
                <c:pt idx="0">
                  <c:v>251</c:v>
                </c:pt>
                <c:pt idx="1">
                  <c:v>161</c:v>
                </c:pt>
                <c:pt idx="2">
                  <c:v>159</c:v>
                </c:pt>
                <c:pt idx="3">
                  <c:v>135</c:v>
                </c:pt>
                <c:pt idx="4" formatCode="General">
                  <c:v>124</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Sociable</c:v>
                </c:pt>
                <c:pt idx="1">
                  <c:v>Outgoing</c:v>
                </c:pt>
                <c:pt idx="2">
                  <c:v>Open-minded</c:v>
                </c:pt>
                <c:pt idx="3">
                  <c:v>Friendly</c:v>
                </c:pt>
                <c:pt idx="4">
                  <c:v>Authentic</c:v>
                </c:pt>
              </c:strCache>
            </c:strRef>
          </c:cat>
          <c:val>
            <c:numRef>
              <c:f>Sheet1!$B$2:$B$6</c:f>
              <c:numCache>
                <c:formatCode>0</c:formatCode>
                <c:ptCount val="5"/>
                <c:pt idx="0">
                  <c:v>198.85503986914742</c:v>
                </c:pt>
                <c:pt idx="1">
                  <c:v>183.95860284605433</c:v>
                </c:pt>
                <c:pt idx="2">
                  <c:v>170.37761690471532</c:v>
                </c:pt>
                <c:pt idx="3">
                  <c:v>167.84387086988397</c:v>
                </c:pt>
                <c:pt idx="4" formatCode="General">
                  <c:v>126</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Has good opportunities to meet local people</c:v>
                </c:pt>
                <c:pt idx="1">
                  <c:v>Has friendly people</c:v>
                </c:pt>
                <c:pt idx="2">
                  <c:v>Has good local cuisine</c:v>
                </c:pt>
                <c:pt idx="3">
                  <c:v>Has interesting sights</c:v>
                </c:pt>
                <c:pt idx="4">
                  <c:v>Has interesting culture &amp; art</c:v>
                </c:pt>
                <c:pt idx="5">
                  <c:v>Has rich cultural heritage</c:v>
                </c:pt>
              </c:strCache>
            </c:strRef>
          </c:cat>
          <c:val>
            <c:numRef>
              <c:f>Sheet1!$B$2:$B$7</c:f>
              <c:numCache>
                <c:formatCode>0</c:formatCode>
                <c:ptCount val="6"/>
                <c:pt idx="0">
                  <c:v>260.84820460949356</c:v>
                </c:pt>
                <c:pt idx="1">
                  <c:v>188.17685353737929</c:v>
                </c:pt>
                <c:pt idx="2">
                  <c:v>174.8422712933754</c:v>
                </c:pt>
                <c:pt idx="3">
                  <c:v>127.9635345221765</c:v>
                </c:pt>
                <c:pt idx="4">
                  <c:v>124.61226437604391</c:v>
                </c:pt>
                <c:pt idx="5">
                  <c:v>124.27028604786923</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Helps me to meet new people</c:v>
                </c:pt>
                <c:pt idx="1">
                  <c:v>Allows me to immerse myself in the local life</c:v>
                </c:pt>
                <c:pt idx="2">
                  <c:v>Allows me to broaden my knowledge</c:v>
                </c:pt>
                <c:pt idx="3">
                  <c:v>Enriches my view on the world</c:v>
                </c:pt>
                <c:pt idx="4">
                  <c:v>Allows me to broaden my horizon</c:v>
                </c:pt>
                <c:pt idx="5">
                  <c:v>Allows me to discover new and interesting places</c:v>
                </c:pt>
              </c:strCache>
            </c:strRef>
          </c:cat>
          <c:val>
            <c:numRef>
              <c:f>Sheet1!$B$2:$B$7</c:f>
              <c:numCache>
                <c:formatCode>0</c:formatCode>
                <c:ptCount val="6"/>
                <c:pt idx="0">
                  <c:v>241</c:v>
                </c:pt>
                <c:pt idx="1">
                  <c:v>236</c:v>
                </c:pt>
                <c:pt idx="2">
                  <c:v>139</c:v>
                </c:pt>
                <c:pt idx="3" formatCode="General">
                  <c:v>131</c:v>
                </c:pt>
                <c:pt idx="4" formatCode="General">
                  <c:v>130</c:v>
                </c:pt>
                <c:pt idx="5" formatCode="General">
                  <c:v>130</c:v>
                </c:pt>
              </c:numCache>
            </c:numRef>
          </c:val>
          <c:extLst>
            <c:ext xmlns:c16="http://schemas.microsoft.com/office/drawing/2014/chart" uri="{C3380CC4-5D6E-409C-BE32-E72D297353CC}">
              <c16:uniqueId val="{00000000-653E-4182-9B83-5E4FFA344092}"/>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dLbl>
              <c:idx val="1"/>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D52E-45CD-8FB5-248060B01A86}"/>
                </c:ext>
              </c:extLst>
            </c:dLbl>
            <c:dLbl>
              <c:idx val="8"/>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D52E-45CD-8FB5-248060B01A8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4.4960000000000007E-2</c:v>
                </c:pt>
                <c:pt idx="1">
                  <c:v>5.6769999999999994E-2</c:v>
                </c:pt>
                <c:pt idx="2">
                  <c:v>7.9020000000000007E-2</c:v>
                </c:pt>
                <c:pt idx="3">
                  <c:v>9.9000000000000005E-2</c:v>
                </c:pt>
                <c:pt idx="4">
                  <c:v>0.11398999999999999</c:v>
                </c:pt>
                <c:pt idx="5">
                  <c:v>0.10217999999999999</c:v>
                </c:pt>
                <c:pt idx="6">
                  <c:v>0.10127000000000001</c:v>
                </c:pt>
                <c:pt idx="7">
                  <c:v>0.1158</c:v>
                </c:pt>
                <c:pt idx="8">
                  <c:v>0.12625</c:v>
                </c:pt>
                <c:pt idx="9">
                  <c:v>6.9940000000000002E-2</c:v>
                </c:pt>
                <c:pt idx="10">
                  <c:v>4.2229999999999997E-2</c:v>
                </c:pt>
                <c:pt idx="11">
                  <c:v>4.8590000000000001E-2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0"/>
            <c:invertIfNegative val="0"/>
            <c:bubble3D val="0"/>
            <c:spPr>
              <a:solidFill>
                <a:srgbClr val="FF0000"/>
              </a:solidFill>
              <a:ln>
                <a:noFill/>
              </a:ln>
              <a:effectLst/>
            </c:spPr>
            <c:extLst>
              <c:ext xmlns:c16="http://schemas.microsoft.com/office/drawing/2014/chart" uri="{C3380CC4-5D6E-409C-BE32-E72D297353CC}">
                <c16:uniqueId val="{00000000-F9DE-4C47-A619-A5B91EFC144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Visits to historic sites</c:v>
                </c:pt>
                <c:pt idx="1">
                  <c:v>Sightseeing/round trip</c:v>
                </c:pt>
                <c:pt idx="2">
                  <c:v>Sun and beach holiday</c:v>
                </c:pt>
                <c:pt idx="3">
                  <c:v>Holiday to experience nature, scenery and wildlife</c:v>
                </c:pt>
                <c:pt idx="4">
                  <c:v>City break (cultural, shopping, Club, restaurant visits etc.)</c:v>
                </c:pt>
                <c:pt idx="5">
                  <c:v>Cultural experience (focus on art, theatre etc)</c:v>
                </c:pt>
                <c:pt idx="6">
                  <c:v>Visiting friends and relatives</c:v>
                </c:pt>
                <c:pt idx="7">
                  <c:v>Culinary trip</c:v>
                </c:pt>
                <c:pt idx="8">
                  <c:v>Party &amp; fun</c:v>
                </c:pt>
                <c:pt idx="9">
                  <c:v>Travel to cottage/holiday home</c:v>
                </c:pt>
                <c:pt idx="10">
                  <c:v>Sports/active holiday</c:v>
                </c:pt>
                <c:pt idx="11">
                  <c:v>Countryside holiday</c:v>
                </c:pt>
                <c:pt idx="12">
                  <c:v>Event holiday (festivals, sports etc)</c:v>
                </c:pt>
                <c:pt idx="13">
                  <c:v>Cruise</c:v>
                </c:pt>
                <c:pt idx="14">
                  <c:v>Ski holiday</c:v>
                </c:pt>
                <c:pt idx="15">
                  <c:v>Health travel</c:v>
                </c:pt>
                <c:pt idx="16">
                  <c:v>Other type of winterholiday with snow</c:v>
                </c:pt>
              </c:strCache>
            </c:strRef>
          </c:cat>
          <c:val>
            <c:numRef>
              <c:f>Sheet1!$B$2:$B$18</c:f>
              <c:numCache>
                <c:formatCode>0%</c:formatCode>
                <c:ptCount val="17"/>
                <c:pt idx="0">
                  <c:v>0.61216999999999999</c:v>
                </c:pt>
                <c:pt idx="1">
                  <c:v>0.48320000000000002</c:v>
                </c:pt>
                <c:pt idx="2">
                  <c:v>0.47775000000000001</c:v>
                </c:pt>
                <c:pt idx="3">
                  <c:v>0.44868000000000002</c:v>
                </c:pt>
                <c:pt idx="4">
                  <c:v>0.44051000000000001</c:v>
                </c:pt>
                <c:pt idx="5">
                  <c:v>0.42779000000000006</c:v>
                </c:pt>
                <c:pt idx="6">
                  <c:v>0.36512</c:v>
                </c:pt>
                <c:pt idx="7">
                  <c:v>0.18664999999999998</c:v>
                </c:pt>
                <c:pt idx="8">
                  <c:v>0.15076999999999999</c:v>
                </c:pt>
                <c:pt idx="9">
                  <c:v>0.12262000000000001</c:v>
                </c:pt>
                <c:pt idx="10">
                  <c:v>0.10308999999999999</c:v>
                </c:pt>
                <c:pt idx="11">
                  <c:v>9.1730000000000006E-2</c:v>
                </c:pt>
                <c:pt idx="12">
                  <c:v>9.0370000000000006E-2</c:v>
                </c:pt>
                <c:pt idx="13">
                  <c:v>7.2209999999999996E-2</c:v>
                </c:pt>
                <c:pt idx="14">
                  <c:v>5.9040000000000002E-2</c:v>
                </c:pt>
                <c:pt idx="15">
                  <c:v>5.5399999999999998E-2</c:v>
                </c:pt>
                <c:pt idx="16">
                  <c:v>4.4960000000000007E-2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0.17074999999999999</c:v>
                </c:pt>
                <c:pt idx="1">
                  <c:v>0.18800999999999998</c:v>
                </c:pt>
                <c:pt idx="2">
                  <c:v>0.19755</c:v>
                </c:pt>
                <c:pt idx="3">
                  <c:v>0.25295000000000001</c:v>
                </c:pt>
                <c:pt idx="4">
                  <c:v>0.19074000000000002</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00B050"/>
            </a:solidFill>
            <a:ln>
              <a:noFill/>
            </a:ln>
            <a:effectLst/>
          </c:spPr>
          <c:invertIfNegative val="0"/>
          <c:dLbls>
            <c:spPr>
              <a:noFill/>
              <a:ln>
                <a:noFill/>
              </a:ln>
              <a:effectLst/>
            </c:spPr>
            <c:txPr>
              <a:bodyPr/>
              <a:lstStyle/>
              <a:p>
                <a:pPr>
                  <a:defRPr sz="2000" b="1">
                    <a:solidFill>
                      <a:srgbClr val="00B050"/>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People who like to explore and have new experiences</c:v>
                </c:pt>
                <c:pt idx="1">
                  <c:v>People who are interested to learn more</c:v>
                </c:pt>
                <c:pt idx="2">
                  <c:v>People who want to escape from the demands of life</c:v>
                </c:pt>
                <c:pt idx="3">
                  <c:v>People who enjoy spending time with friends</c:v>
                </c:pt>
              </c:strCache>
            </c:strRef>
          </c:cat>
          <c:val>
            <c:numRef>
              <c:f>Sheet1!$B$2:$B$5</c:f>
              <c:numCache>
                <c:formatCode>0</c:formatCode>
                <c:ptCount val="4"/>
                <c:pt idx="0">
                  <c:v>201.01951337027296</c:v>
                </c:pt>
                <c:pt idx="1">
                  <c:v>170.26066008190733</c:v>
                </c:pt>
                <c:pt idx="2">
                  <c:v>169.91375572151298</c:v>
                </c:pt>
                <c:pt idx="3">
                  <c:v>166.86099735003725</c:v>
                </c:pt>
              </c:numCache>
            </c:numRef>
          </c:val>
          <c:extLst>
            <c:ext xmlns:c16="http://schemas.microsoft.com/office/drawing/2014/chart" uri="{C3380CC4-5D6E-409C-BE32-E72D297353CC}">
              <c16:uniqueId val="{00000000-67D4-414A-B505-7EEFDD3D6C40}"/>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2000" b="1">
                <a:solidFill>
                  <a:srgbClr val="00B050"/>
                </a:solidFill>
                <a:effectLst/>
              </a:defRPr>
            </a:pPr>
            <a:endParaRPr lang="nb-NO"/>
          </a:p>
        </c:txPr>
        <c:crossAx val="181324416"/>
        <c:crosses val="autoZero"/>
        <c:auto val="1"/>
        <c:lblAlgn val="ctr"/>
        <c:lblOffset val="100"/>
        <c:noMultiLvlLbl val="0"/>
      </c:catAx>
      <c:valAx>
        <c:axId val="181324416"/>
        <c:scaling>
          <c:orientation val="minMax"/>
          <c:max val="28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 </c:v>
                </c:pt>
                <c:pt idx="2">
                  <c:v>Bus </c:v>
                </c:pt>
                <c:pt idx="3">
                  <c:v>Train </c:v>
                </c:pt>
                <c:pt idx="4">
                  <c:v>Ferry / boat / cruise</c:v>
                </c:pt>
                <c:pt idx="5">
                  <c:v>Scheduled plane</c:v>
                </c:pt>
                <c:pt idx="6">
                  <c:v>Charter plane </c:v>
                </c:pt>
                <c:pt idx="7">
                  <c:v>Camper van</c:v>
                </c:pt>
                <c:pt idx="8">
                  <c:v>Car w/ caravan</c:v>
                </c:pt>
                <c:pt idx="9">
                  <c:v>Motorbike</c:v>
                </c:pt>
              </c:strCache>
            </c:strRef>
          </c:cat>
          <c:val>
            <c:numRef>
              <c:f>Sheet1!$B$2:$B$11</c:f>
              <c:numCache>
                <c:formatCode>0%</c:formatCode>
                <c:ptCount val="10"/>
                <c:pt idx="0">
                  <c:v>0.65394999999999992</c:v>
                </c:pt>
                <c:pt idx="1">
                  <c:v>0.29655000000000004</c:v>
                </c:pt>
                <c:pt idx="2">
                  <c:v>0.12307</c:v>
                </c:pt>
                <c:pt idx="3">
                  <c:v>6.402999999999999E-2</c:v>
                </c:pt>
                <c:pt idx="4">
                  <c:v>5.9950000000000003E-2</c:v>
                </c:pt>
                <c:pt idx="5">
                  <c:v>3.0430000000000002E-2</c:v>
                </c:pt>
                <c:pt idx="6">
                  <c:v>1.907E-2</c:v>
                </c:pt>
                <c:pt idx="7">
                  <c:v>1.5440000000000001E-2</c:v>
                </c:pt>
                <c:pt idx="8">
                  <c:v>1.1350000000000001E-2</c:v>
                </c:pt>
                <c:pt idx="9">
                  <c:v>7.2699999999999996E-3</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92D050"/>
              </a:solidFill>
              <a:ln>
                <a:noFill/>
              </a:ln>
              <a:effectLst/>
            </c:spPr>
            <c:extLst>
              <c:ext xmlns:c16="http://schemas.microsoft.com/office/drawing/2014/chart" uri="{C3380CC4-5D6E-409C-BE32-E72D297353CC}">
                <c16:uniqueId val="{00000000-AB3B-4F91-B5EE-DB5CD2BA9D6E}"/>
              </c:ext>
            </c:extLst>
          </c:dPt>
          <c:dPt>
            <c:idx val="4"/>
            <c:invertIfNegative val="0"/>
            <c:bubble3D val="0"/>
            <c:spPr>
              <a:solidFill>
                <a:srgbClr val="FF0000"/>
              </a:solidFill>
              <a:ln>
                <a:noFill/>
              </a:ln>
              <a:effectLst/>
            </c:spPr>
            <c:extLst>
              <c:ext xmlns:c16="http://schemas.microsoft.com/office/drawing/2014/chart" uri="{C3380CC4-5D6E-409C-BE32-E72D297353CC}">
                <c16:uniqueId val="{00000001-AB3B-4F91-B5EE-DB5CD2BA9D6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Stayed with friends / acquaintances</c:v>
                </c:pt>
                <c:pt idx="4">
                  <c:v>Rented cabin / holiday home / flat</c:v>
                </c:pt>
                <c:pt idx="5">
                  <c:v>Guest house / Bed &amp; Breakfast</c:v>
                </c:pt>
                <c:pt idx="6">
                  <c:v>Stayed with family</c:v>
                </c:pt>
                <c:pt idx="7">
                  <c:v>In a private person's home through AirBnb or other types of sharing services</c:v>
                </c:pt>
                <c:pt idx="8">
                  <c:v>Caravan / camper van</c:v>
                </c:pt>
                <c:pt idx="9">
                  <c:v>Owned cabin / holiday home / flat</c:v>
                </c:pt>
                <c:pt idx="10">
                  <c:v>Borrowed cabin / holiday home / flat</c:v>
                </c:pt>
                <c:pt idx="11">
                  <c:v>Tent</c:v>
                </c:pt>
                <c:pt idx="12">
                  <c:v>Camping cabin</c:v>
                </c:pt>
              </c:strCache>
            </c:strRef>
          </c:cat>
          <c:val>
            <c:numRef>
              <c:f>Sheet1!$B$2:$B$14</c:f>
              <c:numCache>
                <c:formatCode>0%</c:formatCode>
                <c:ptCount val="13"/>
                <c:pt idx="0">
                  <c:v>0.44142000000000003</c:v>
                </c:pt>
                <c:pt idx="1">
                  <c:v>0.16440000000000002</c:v>
                </c:pt>
                <c:pt idx="2">
                  <c:v>0.12942999999999999</c:v>
                </c:pt>
                <c:pt idx="3">
                  <c:v>0.10445</c:v>
                </c:pt>
                <c:pt idx="4">
                  <c:v>9.7180000000000002E-2</c:v>
                </c:pt>
                <c:pt idx="5">
                  <c:v>8.5830000000000004E-2</c:v>
                </c:pt>
                <c:pt idx="6">
                  <c:v>5.4949999999999999E-2</c:v>
                </c:pt>
                <c:pt idx="7">
                  <c:v>5.0860000000000002E-2</c:v>
                </c:pt>
                <c:pt idx="8">
                  <c:v>2.2250000000000002E-2</c:v>
                </c:pt>
                <c:pt idx="9">
                  <c:v>2.0889999999999999E-2</c:v>
                </c:pt>
                <c:pt idx="10">
                  <c:v>1.8169999999999999E-2</c:v>
                </c:pt>
                <c:pt idx="11">
                  <c:v>1.1810000000000001E-2</c:v>
                </c:pt>
                <c:pt idx="12">
                  <c:v>1.1350000000000001E-2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1A-A10F-44B1-9F2C-8B8AA5DDD08D}"/>
              </c:ext>
            </c:extLst>
          </c:dPt>
          <c:dPt>
            <c:idx val="1"/>
            <c:invertIfNegative val="0"/>
            <c:bubble3D val="0"/>
            <c:spPr>
              <a:solidFill>
                <a:srgbClr val="92D050"/>
              </a:solidFill>
              <a:ln>
                <a:noFill/>
              </a:ln>
              <a:effectLst/>
            </c:spPr>
            <c:extLst>
              <c:ext xmlns:c16="http://schemas.microsoft.com/office/drawing/2014/chart" uri="{C3380CC4-5D6E-409C-BE32-E72D297353CC}">
                <c16:uniqueId val="{0000001B-A10F-44B1-9F2C-8B8AA5DDD08D}"/>
              </c:ext>
            </c:extLst>
          </c:dPt>
          <c:dPt>
            <c:idx val="2"/>
            <c:invertIfNegative val="0"/>
            <c:bubble3D val="0"/>
            <c:spPr>
              <a:solidFill>
                <a:srgbClr val="92D050"/>
              </a:solidFill>
              <a:ln>
                <a:noFill/>
              </a:ln>
              <a:effectLst/>
            </c:spPr>
            <c:extLst>
              <c:ext xmlns:c16="http://schemas.microsoft.com/office/drawing/2014/chart" uri="{C3380CC4-5D6E-409C-BE32-E72D297353CC}">
                <c16:uniqueId val="{0000001C-A10F-44B1-9F2C-8B8AA5DDD08D}"/>
              </c:ext>
            </c:extLst>
          </c:dPt>
          <c:dPt>
            <c:idx val="3"/>
            <c:invertIfNegative val="0"/>
            <c:bubble3D val="0"/>
            <c:spPr>
              <a:solidFill>
                <a:srgbClr val="92D050"/>
              </a:solidFill>
              <a:ln>
                <a:noFill/>
              </a:ln>
              <a:effectLst/>
            </c:spPr>
            <c:extLst>
              <c:ext xmlns:c16="http://schemas.microsoft.com/office/drawing/2014/chart" uri="{C3380CC4-5D6E-409C-BE32-E72D297353CC}">
                <c16:uniqueId val="{0000001D-A10F-44B1-9F2C-8B8AA5DDD08D}"/>
              </c:ext>
            </c:extLst>
          </c:dPt>
          <c:dPt>
            <c:idx val="7"/>
            <c:invertIfNegative val="0"/>
            <c:bubble3D val="0"/>
            <c:spPr>
              <a:solidFill>
                <a:srgbClr val="92D050"/>
              </a:solidFill>
              <a:ln>
                <a:noFill/>
              </a:ln>
              <a:effectLst/>
            </c:spPr>
            <c:extLst>
              <c:ext xmlns:c16="http://schemas.microsoft.com/office/drawing/2014/chart" uri="{C3380CC4-5D6E-409C-BE32-E72D297353CC}">
                <c16:uniqueId val="{0000001E-A10F-44B1-9F2C-8B8AA5DDD08D}"/>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4-68B9-42D0-AA17-7C2C897E5F05}"/>
              </c:ext>
            </c:extLst>
          </c:dPt>
          <c:dPt>
            <c:idx val="9"/>
            <c:invertIfNegative val="0"/>
            <c:bubble3D val="0"/>
            <c:spPr>
              <a:solidFill>
                <a:srgbClr val="92D050"/>
              </a:solidFill>
              <a:ln>
                <a:noFill/>
              </a:ln>
              <a:effectLst/>
            </c:spPr>
            <c:extLst>
              <c:ext xmlns:c16="http://schemas.microsoft.com/office/drawing/2014/chart" uri="{C3380CC4-5D6E-409C-BE32-E72D297353CC}">
                <c16:uniqueId val="{00000005-68B9-42D0-AA17-7C2C897E5F05}"/>
              </c:ext>
            </c:extLst>
          </c:dPt>
          <c:dPt>
            <c:idx val="10"/>
            <c:invertIfNegative val="0"/>
            <c:bubble3D val="0"/>
            <c:spPr>
              <a:solidFill>
                <a:srgbClr val="92D050"/>
              </a:solidFill>
              <a:ln>
                <a:noFill/>
              </a:ln>
              <a:effectLst/>
            </c:spPr>
            <c:extLst>
              <c:ext xmlns:c16="http://schemas.microsoft.com/office/drawing/2014/chart" uri="{C3380CC4-5D6E-409C-BE32-E72D297353CC}">
                <c16:uniqueId val="{0000001F-A10F-44B1-9F2C-8B8AA5DDD08D}"/>
              </c:ext>
            </c:extLst>
          </c:dPt>
          <c:dPt>
            <c:idx val="11"/>
            <c:invertIfNegative val="0"/>
            <c:bubble3D val="0"/>
            <c:spPr>
              <a:solidFill>
                <a:schemeClr val="accent2"/>
              </a:solidFill>
              <a:ln>
                <a:noFill/>
              </a:ln>
              <a:effectLst/>
            </c:spPr>
            <c:extLst>
              <c:ext xmlns:c16="http://schemas.microsoft.com/office/drawing/2014/chart" uri="{C3380CC4-5D6E-409C-BE32-E72D297353CC}">
                <c16:uniqueId val="{0000000C-68B9-42D0-AA17-7C2C897E5F0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9-68B9-42D0-AA17-7C2C897E5F05}"/>
              </c:ext>
            </c:extLst>
          </c:dPt>
          <c:dPt>
            <c:idx val="14"/>
            <c:invertIfNegative val="0"/>
            <c:bubble3D val="0"/>
            <c:spPr>
              <a:solidFill>
                <a:srgbClr val="92D050"/>
              </a:solidFill>
              <a:ln>
                <a:noFill/>
              </a:ln>
              <a:effectLst/>
            </c:spPr>
            <c:extLst>
              <c:ext xmlns:c16="http://schemas.microsoft.com/office/drawing/2014/chart" uri="{C3380CC4-5D6E-409C-BE32-E72D297353CC}">
                <c16:uniqueId val="{00000020-A10F-44B1-9F2C-8B8AA5DDD08D}"/>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7-68B9-42D0-AA17-7C2C897E5F0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8-68B9-42D0-AA17-7C2C897E5F05}"/>
              </c:ext>
            </c:extLst>
          </c:dPt>
          <c:dPt>
            <c:idx val="17"/>
            <c:invertIfNegative val="0"/>
            <c:bubble3D val="0"/>
            <c:spPr>
              <a:solidFill>
                <a:srgbClr val="92D050"/>
              </a:solidFill>
              <a:ln>
                <a:noFill/>
              </a:ln>
              <a:effectLst/>
            </c:spPr>
            <c:extLst>
              <c:ext xmlns:c16="http://schemas.microsoft.com/office/drawing/2014/chart" uri="{C3380CC4-5D6E-409C-BE32-E72D297353CC}">
                <c16:uniqueId val="{0000000B-68B9-42D0-AA17-7C2C897E5F05}"/>
              </c:ext>
            </c:extLst>
          </c:dPt>
          <c:dPt>
            <c:idx val="19"/>
            <c:invertIfNegative val="0"/>
            <c:bubble3D val="0"/>
            <c:spPr>
              <a:solidFill>
                <a:schemeClr val="accent2"/>
              </a:solidFill>
              <a:ln>
                <a:noFill/>
              </a:ln>
              <a:effectLst/>
            </c:spPr>
            <c:extLst>
              <c:ext xmlns:c16="http://schemas.microsoft.com/office/drawing/2014/chart" uri="{C3380CC4-5D6E-409C-BE32-E72D297353CC}">
                <c16:uniqueId val="{0000000A-68B9-42D0-AA17-7C2C897E5F05}"/>
              </c:ext>
            </c:extLst>
          </c:dPt>
          <c:dPt>
            <c:idx val="20"/>
            <c:invertIfNegative val="0"/>
            <c:bubble3D val="0"/>
            <c:spPr>
              <a:solidFill>
                <a:srgbClr val="92D050"/>
              </a:solidFill>
              <a:ln>
                <a:noFill/>
              </a:ln>
              <a:effectLst/>
            </c:spPr>
            <c:extLst>
              <c:ext xmlns:c16="http://schemas.microsoft.com/office/drawing/2014/chart" uri="{C3380CC4-5D6E-409C-BE32-E72D297353CC}">
                <c16:uniqueId val="{00000006-68B9-42D0-AA17-7C2C897E5F05}"/>
              </c:ext>
            </c:extLst>
          </c:dPt>
          <c:dPt>
            <c:idx val="21"/>
            <c:invertIfNegative val="0"/>
            <c:bubble3D val="0"/>
            <c:spPr>
              <a:solidFill>
                <a:srgbClr val="92D050"/>
              </a:solidFill>
              <a:ln>
                <a:noFill/>
              </a:ln>
              <a:effectLst/>
            </c:spPr>
            <c:extLst>
              <c:ext xmlns:c16="http://schemas.microsoft.com/office/drawing/2014/chart" uri="{C3380CC4-5D6E-409C-BE32-E72D297353CC}">
                <c16:uniqueId val="{00000000-68B9-42D0-AA17-7C2C897E5F0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01-68B9-42D0-AA17-7C2C897E5F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02-68B9-42D0-AA17-7C2C897E5F0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03-68B9-42D0-AA17-7C2C897E5F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Taste local food and drink</c:v>
                </c:pt>
                <c:pt idx="1">
                  <c:v>Visit cities</c:v>
                </c:pt>
                <c:pt idx="2">
                  <c:v>Discover local culture and lifestyle</c:v>
                </c:pt>
                <c:pt idx="3">
                  <c:v>Visit historical buildings/sites</c:v>
                </c:pt>
                <c:pt idx="4">
                  <c:v>Relaxation</c:v>
                </c:pt>
                <c:pt idx="5">
                  <c:v>Observe beauty of nature</c:v>
                </c:pt>
                <c:pt idx="6">
                  <c:v>Visit restaurants</c:v>
                </c:pt>
                <c:pt idx="7">
                  <c:v>Discover local history and legends</c:v>
                </c:pt>
                <c:pt idx="8">
                  <c:v>Shopping</c:v>
                </c:pt>
                <c:pt idx="9">
                  <c:v>Visit museums</c:v>
                </c:pt>
                <c:pt idx="10">
                  <c:v>Experience local architecture</c:v>
                </c:pt>
                <c:pt idx="11">
                  <c:v>Attend sightseeing tours</c:v>
                </c:pt>
                <c:pt idx="12">
                  <c:v>Visit the countryside</c:v>
                </c:pt>
                <c:pt idx="13">
                  <c:v>Visit parks and gardens</c:v>
                </c:pt>
                <c:pt idx="14">
                  <c:v>Experience national festivals and traditional celebrations</c:v>
                </c:pt>
                <c:pt idx="15">
                  <c:v>Sunbathing and swimming</c:v>
                </c:pt>
                <c:pt idx="16">
                  <c:v>Hiking (less than two hours)</c:v>
                </c:pt>
                <c:pt idx="17">
                  <c:v>Experience city nightlife</c:v>
                </c:pt>
                <c:pt idx="18">
                  <c:v>Observe natural phenomenon (i.e. volcanoes, northern lights, midnight sun, breaking waves, sand dune)</c:v>
                </c:pt>
                <c:pt idx="19">
                  <c:v>Experience mountains, the wilderness or the wildlife</c:v>
                </c:pt>
                <c:pt idx="20">
                  <c:v>Visit art exhibitions</c:v>
                </c:pt>
                <c:pt idx="21">
                  <c:v>Attend concerts/festivals</c:v>
                </c:pt>
                <c:pt idx="22">
                  <c:v>Get pampered</c:v>
                </c:pt>
                <c:pt idx="23">
                  <c:v>Hiking (more than two hours)</c:v>
                </c:pt>
                <c:pt idx="24">
                  <c:v>Visit spa resorts</c:v>
                </c:pt>
                <c:pt idx="25">
                  <c:v>Visit amusement parks</c:v>
                </c:pt>
                <c:pt idx="26">
                  <c:v>Fresh or salt water fishing</c:v>
                </c:pt>
                <c:pt idx="27">
                  <c:v>Do winter activities (Alpine skiing/snowboarding, cross country skiing, dog-sleigh, snowmobile etc)</c:v>
                </c:pt>
              </c:strCache>
            </c:strRef>
          </c:cat>
          <c:val>
            <c:numRef>
              <c:f>Sheet1!$B$2:$B$29</c:f>
              <c:numCache>
                <c:formatCode>0%</c:formatCode>
                <c:ptCount val="28"/>
                <c:pt idx="0">
                  <c:v>0.63624000000000003</c:v>
                </c:pt>
                <c:pt idx="1">
                  <c:v>0.57130000000000003</c:v>
                </c:pt>
                <c:pt idx="2">
                  <c:v>0.56357999999999997</c:v>
                </c:pt>
                <c:pt idx="3">
                  <c:v>0.55132000000000003</c:v>
                </c:pt>
                <c:pt idx="4">
                  <c:v>0.52134000000000003</c:v>
                </c:pt>
                <c:pt idx="5">
                  <c:v>0.47956000000000004</c:v>
                </c:pt>
                <c:pt idx="6">
                  <c:v>0.42233999999999999</c:v>
                </c:pt>
                <c:pt idx="7">
                  <c:v>0.32652000000000003</c:v>
                </c:pt>
                <c:pt idx="8">
                  <c:v>0.32106999999999997</c:v>
                </c:pt>
                <c:pt idx="9">
                  <c:v>0.31425999999999998</c:v>
                </c:pt>
                <c:pt idx="10">
                  <c:v>0.29064000000000001</c:v>
                </c:pt>
                <c:pt idx="11">
                  <c:v>0.28111000000000003</c:v>
                </c:pt>
                <c:pt idx="12">
                  <c:v>0.26611999999999997</c:v>
                </c:pt>
                <c:pt idx="13">
                  <c:v>0.24931999999999999</c:v>
                </c:pt>
                <c:pt idx="14">
                  <c:v>0.23297000000000001</c:v>
                </c:pt>
                <c:pt idx="15">
                  <c:v>0.23024999999999998</c:v>
                </c:pt>
                <c:pt idx="16">
                  <c:v>0.19300999999999999</c:v>
                </c:pt>
                <c:pt idx="17">
                  <c:v>0.18482999999999999</c:v>
                </c:pt>
                <c:pt idx="18">
                  <c:v>0.16076000000000001</c:v>
                </c:pt>
                <c:pt idx="19">
                  <c:v>0.15712999999999999</c:v>
                </c:pt>
                <c:pt idx="20">
                  <c:v>0.13986999999999999</c:v>
                </c:pt>
                <c:pt idx="21">
                  <c:v>0.12897</c:v>
                </c:pt>
                <c:pt idx="22">
                  <c:v>0.11762</c:v>
                </c:pt>
                <c:pt idx="23">
                  <c:v>7.8109999999999999E-2</c:v>
                </c:pt>
                <c:pt idx="24">
                  <c:v>6.676E-2</c:v>
                </c:pt>
                <c:pt idx="25">
                  <c:v>6.3579999999999998E-2</c:v>
                </c:pt>
                <c:pt idx="26">
                  <c:v>2.8610000000000003E-2</c:v>
                </c:pt>
                <c:pt idx="27">
                  <c:v>2.6339999999999999E-2</c:v>
                </c:pt>
              </c:numCache>
            </c:numRef>
          </c:val>
          <c:extLst>
            <c:ext xmlns:c16="http://schemas.microsoft.com/office/drawing/2014/chart" uri="{C3380CC4-5D6E-409C-BE32-E72D297353CC}">
              <c16:uniqueId val="{00000000-3F36-42A1-92F5-FC8EB0D1223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4A19-4533-BD3B-B87232AB4549}"/>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Bus</c:v>
                </c:pt>
                <c:pt idx="1">
                  <c:v>Rented car</c:v>
                </c:pt>
                <c:pt idx="2">
                  <c:v>Own car</c:v>
                </c:pt>
                <c:pt idx="3">
                  <c:v>Train</c:v>
                </c:pt>
                <c:pt idx="4">
                  <c:v>Plane</c:v>
                </c:pt>
                <c:pt idx="5">
                  <c:v>Other</c:v>
                </c:pt>
                <c:pt idx="6">
                  <c:v>No transportation</c:v>
                </c:pt>
                <c:pt idx="7">
                  <c:v>Ferry / boat / cruise</c:v>
                </c:pt>
                <c:pt idx="8">
                  <c:v>Bicycle</c:v>
                </c:pt>
                <c:pt idx="9">
                  <c:v>Camper van</c:v>
                </c:pt>
                <c:pt idx="10">
                  <c:v>Car w/ caravan</c:v>
                </c:pt>
                <c:pt idx="11">
                  <c:v>Motorbike</c:v>
                </c:pt>
              </c:strCache>
            </c:strRef>
          </c:cat>
          <c:val>
            <c:numRef>
              <c:f>Sheet1!$B$2:$B$13</c:f>
              <c:numCache>
                <c:formatCode>0%</c:formatCode>
                <c:ptCount val="12"/>
                <c:pt idx="0">
                  <c:v>0.33515</c:v>
                </c:pt>
                <c:pt idx="1">
                  <c:v>0.22661000000000001</c:v>
                </c:pt>
                <c:pt idx="2">
                  <c:v>0.19755</c:v>
                </c:pt>
                <c:pt idx="3">
                  <c:v>0.13533000000000001</c:v>
                </c:pt>
                <c:pt idx="4">
                  <c:v>0.13305999999999998</c:v>
                </c:pt>
                <c:pt idx="5">
                  <c:v>9.8549999999999999E-2</c:v>
                </c:pt>
                <c:pt idx="6">
                  <c:v>8.0839999999999995E-2</c:v>
                </c:pt>
                <c:pt idx="7">
                  <c:v>7.084E-2</c:v>
                </c:pt>
                <c:pt idx="8">
                  <c:v>2.316E-2</c:v>
                </c:pt>
                <c:pt idx="9">
                  <c:v>1.9530000000000002E-2</c:v>
                </c:pt>
                <c:pt idx="10">
                  <c:v>1.635E-2</c:v>
                </c:pt>
                <c:pt idx="11">
                  <c:v>1.272E-2</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Friends/acquaintances/colleagues</c:v>
                </c:pt>
                <c:pt idx="2">
                  <c:v>Nobody except myself</c:v>
                </c:pt>
                <c:pt idx="3">
                  <c:v>Parents/other relatives</c:v>
                </c:pt>
                <c:pt idx="4">
                  <c:v>Children 15 years and older</c:v>
                </c:pt>
                <c:pt idx="5">
                  <c:v>Children 7-14 years</c:v>
                </c:pt>
                <c:pt idx="6">
                  <c:v>Other</c:v>
                </c:pt>
                <c:pt idx="7">
                  <c:v>Children 0-6 years</c:v>
                </c:pt>
              </c:strCache>
            </c:strRef>
          </c:cat>
          <c:val>
            <c:numRef>
              <c:f>Sheet1!$B$2:$B$9</c:f>
              <c:numCache>
                <c:formatCode>0%</c:formatCode>
                <c:ptCount val="8"/>
                <c:pt idx="0">
                  <c:v>0.53178999999999998</c:v>
                </c:pt>
                <c:pt idx="1">
                  <c:v>0.2475</c:v>
                </c:pt>
                <c:pt idx="2">
                  <c:v>0.17393</c:v>
                </c:pt>
                <c:pt idx="3">
                  <c:v>0.11898</c:v>
                </c:pt>
                <c:pt idx="4">
                  <c:v>6.2220000000000004E-2</c:v>
                </c:pt>
                <c:pt idx="5">
                  <c:v>3.3610000000000001E-2</c:v>
                </c:pt>
                <c:pt idx="6">
                  <c:v>2.7699999999999999E-2</c:v>
                </c:pt>
                <c:pt idx="7">
                  <c:v>2.2250000000000002E-2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0-9642-4DE0-A22F-D9F7DF131B88}"/>
              </c:ext>
            </c:extLst>
          </c:dPt>
          <c:dPt>
            <c:idx val="8"/>
            <c:invertIfNegative val="0"/>
            <c:bubble3D val="0"/>
            <c:spPr>
              <a:solidFill>
                <a:srgbClr val="92D050"/>
              </a:solidFill>
              <a:ln>
                <a:noFill/>
              </a:ln>
              <a:effectLst/>
            </c:spPr>
            <c:extLst>
              <c:ext xmlns:c16="http://schemas.microsoft.com/office/drawing/2014/chart" uri="{C3380CC4-5D6E-409C-BE32-E72D297353CC}">
                <c16:uniqueId val="{00000001-9642-4DE0-A22F-D9F7DF131B88}"/>
              </c:ext>
            </c:extLst>
          </c:dPt>
          <c:dPt>
            <c:idx val="13"/>
            <c:invertIfNegative val="0"/>
            <c:bubble3D val="0"/>
            <c:spPr>
              <a:solidFill>
                <a:srgbClr val="92D050"/>
              </a:solidFill>
              <a:ln>
                <a:noFill/>
              </a:ln>
              <a:effectLst/>
            </c:spPr>
            <c:extLst>
              <c:ext xmlns:c16="http://schemas.microsoft.com/office/drawing/2014/chart" uri="{C3380CC4-5D6E-409C-BE32-E72D297353CC}">
                <c16:uniqueId val="{00000002-9642-4DE0-A22F-D9F7DF131B8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Homepages for attractions and sights</c:v>
                </c:pt>
                <c:pt idx="4">
                  <c:v>Advice from friends / family</c:v>
                </c:pt>
                <c:pt idx="5">
                  <c:v>Booking sites such as Expedia and Lastminute</c:v>
                </c:pt>
                <c:pt idx="6">
                  <c:v>Guidebooks</c:v>
                </c:pt>
                <c:pt idx="7">
                  <c:v>Travel apps/portals like Tripadvisor etc</c:v>
                </c:pt>
                <c:pt idx="8">
                  <c:v>Social media such as Facebook or blogs</c:v>
                </c:pt>
                <c:pt idx="9">
                  <c:v>Homepages of carriers, including airlines etc.</c:v>
                </c:pt>
                <c:pt idx="10">
                  <c:v>Reviews from other travelers online</c:v>
                </c:pt>
                <c:pt idx="11">
                  <c:v>Travel agent in homeland</c:v>
                </c:pt>
                <c:pt idx="12">
                  <c:v>Catalogs or brochures</c:v>
                </c:pt>
                <c:pt idx="13">
                  <c:v>Newspapers or magazines</c:v>
                </c:pt>
                <c:pt idx="14">
                  <c:v>TV or radio</c:v>
                </c:pt>
                <c:pt idx="15">
                  <c:v>Travel fairs</c:v>
                </c:pt>
                <c:pt idx="16">
                  <c:v>Other</c:v>
                </c:pt>
              </c:strCache>
            </c:strRef>
          </c:cat>
          <c:val>
            <c:numRef>
              <c:f>Sheet1!$B$2:$B$18</c:f>
              <c:numCache>
                <c:formatCode>0%</c:formatCode>
                <c:ptCount val="17"/>
                <c:pt idx="0">
                  <c:v>0.69147000000000003</c:v>
                </c:pt>
                <c:pt idx="1">
                  <c:v>0.28190999999999999</c:v>
                </c:pt>
                <c:pt idx="2">
                  <c:v>0.27244000000000002</c:v>
                </c:pt>
                <c:pt idx="3">
                  <c:v>0.22643000000000002</c:v>
                </c:pt>
                <c:pt idx="4">
                  <c:v>0.19034999999999999</c:v>
                </c:pt>
                <c:pt idx="5">
                  <c:v>0.18899000000000002</c:v>
                </c:pt>
                <c:pt idx="6">
                  <c:v>0.17771999999999999</c:v>
                </c:pt>
                <c:pt idx="7">
                  <c:v>0.17094999999999999</c:v>
                </c:pt>
                <c:pt idx="8">
                  <c:v>0.16914999999999999</c:v>
                </c:pt>
                <c:pt idx="9">
                  <c:v>0.16778999999999999</c:v>
                </c:pt>
                <c:pt idx="10">
                  <c:v>0.16238</c:v>
                </c:pt>
                <c:pt idx="11">
                  <c:v>0.15065000000000001</c:v>
                </c:pt>
                <c:pt idx="12">
                  <c:v>0.11502000000000001</c:v>
                </c:pt>
                <c:pt idx="13">
                  <c:v>7.6230000000000006E-2</c:v>
                </c:pt>
                <c:pt idx="14">
                  <c:v>4.5560000000000003E-2</c:v>
                </c:pt>
                <c:pt idx="15">
                  <c:v>4.1950000000000001E-2</c:v>
                </c:pt>
                <c:pt idx="16">
                  <c:v>2.9319999999999999E-2</c:v>
                </c:pt>
              </c:numCache>
            </c:numRef>
          </c:val>
          <c:extLst>
            <c:ext xmlns:c16="http://schemas.microsoft.com/office/drawing/2014/chart" uri="{C3380CC4-5D6E-409C-BE32-E72D297353CC}">
              <c16:uniqueId val="{00000000-4C5B-40D2-A853-24A6528A963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B560-4223-83B9-9CFB83713D5F}"/>
              </c:ext>
            </c:extLst>
          </c:dPt>
          <c:dPt>
            <c:idx val="7"/>
            <c:invertIfNegative val="0"/>
            <c:bubble3D val="0"/>
            <c:spPr>
              <a:solidFill>
                <a:srgbClr val="92D050"/>
              </a:solidFill>
              <a:ln>
                <a:noFill/>
              </a:ln>
              <a:effectLst/>
            </c:spPr>
            <c:extLst>
              <c:ext xmlns:c16="http://schemas.microsoft.com/office/drawing/2014/chart" uri="{C3380CC4-5D6E-409C-BE32-E72D297353CC}">
                <c16:uniqueId val="{00000001-B560-4223-83B9-9CFB83713D5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c:v>
                </c:pt>
                <c:pt idx="2">
                  <c:v>Other family/relatives</c:v>
                </c:pt>
                <c:pt idx="3">
                  <c:v>Children 15 years and above</c:v>
                </c:pt>
                <c:pt idx="4">
                  <c:v>Children 7-14 year</c:v>
                </c:pt>
                <c:pt idx="5">
                  <c:v>Alone</c:v>
                </c:pt>
                <c:pt idx="6">
                  <c:v>Children 0-6 years</c:v>
                </c:pt>
                <c:pt idx="7">
                  <c:v>Other people</c:v>
                </c:pt>
              </c:strCache>
            </c:strRef>
          </c:cat>
          <c:val>
            <c:numRef>
              <c:f>Sheet1!$B$2:$B$9</c:f>
              <c:numCache>
                <c:formatCode>0%</c:formatCode>
                <c:ptCount val="8"/>
                <c:pt idx="0">
                  <c:v>0.64123999999999992</c:v>
                </c:pt>
                <c:pt idx="1">
                  <c:v>0.24976999999999999</c:v>
                </c:pt>
                <c:pt idx="2">
                  <c:v>0.13986999999999999</c:v>
                </c:pt>
                <c:pt idx="3">
                  <c:v>8.8100000000000012E-2</c:v>
                </c:pt>
                <c:pt idx="4">
                  <c:v>8.6289999999999992E-2</c:v>
                </c:pt>
                <c:pt idx="5">
                  <c:v>7.9469999999999999E-2</c:v>
                </c:pt>
                <c:pt idx="6">
                  <c:v>4.9500000000000002E-2</c:v>
                </c:pt>
                <c:pt idx="7">
                  <c:v>4.9500000000000002E-2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0F5F-42D4-82FD-DC44F2037F5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2.4070000000000001E-2</c:v>
                </c:pt>
                <c:pt idx="1">
                  <c:v>0.13034000000000001</c:v>
                </c:pt>
                <c:pt idx="2">
                  <c:v>0.35921999999999998</c:v>
                </c:pt>
                <c:pt idx="3">
                  <c:v>0.12670000000000001</c:v>
                </c:pt>
                <c:pt idx="4">
                  <c:v>0.13986999999999999</c:v>
                </c:pt>
                <c:pt idx="5">
                  <c:v>0.22</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0.25068000000000001</c:v>
                </c:pt>
                <c:pt idx="1">
                  <c:v>0.11262</c:v>
                </c:pt>
                <c:pt idx="2">
                  <c:v>0.59899999999999998</c:v>
                </c:pt>
                <c:pt idx="3">
                  <c:v>3.7690000000000001E-2</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7B61-43D8-8D28-54B7028BFAD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5.2229999999999999E-2</c:v>
                </c:pt>
                <c:pt idx="1">
                  <c:v>0.10308999999999999</c:v>
                </c:pt>
                <c:pt idx="2">
                  <c:v>0.13714999999999999</c:v>
                </c:pt>
                <c:pt idx="3">
                  <c:v>0.17484000000000002</c:v>
                </c:pt>
                <c:pt idx="4">
                  <c:v>0.16485</c:v>
                </c:pt>
                <c:pt idx="5">
                  <c:v>0.22661000000000001</c:v>
                </c:pt>
                <c:pt idx="6">
                  <c:v>0.10808</c:v>
                </c:pt>
                <c:pt idx="7">
                  <c:v>1.1350000000000001E-2</c:v>
                </c:pt>
              </c:numCache>
            </c:numRef>
          </c:val>
          <c:extLst>
            <c:ext xmlns:c16="http://schemas.microsoft.com/office/drawing/2014/chart" uri="{C3380CC4-5D6E-409C-BE32-E72D297353CC}">
              <c16:uniqueId val="{00000002-7B61-43D8-8D28-54B7028BFAD0}"/>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tx1">
                  <a:lumMod val="90000"/>
                  <a:lumOff val="10000"/>
                </a:schemeClr>
              </a:solidFill>
              <a:round/>
            </a:ln>
            <a:effectLst/>
          </c:spPr>
          <c:marker>
            <c:symbol val="circle"/>
            <c:size val="5"/>
            <c:spPr>
              <a:solidFill>
                <a:schemeClr val="bg1"/>
              </a:solidFill>
              <a:ln w="9525">
                <a:solidFill>
                  <a:schemeClr val="tx1">
                    <a:lumMod val="90000"/>
                    <a:lumOff val="1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5.194E-2</c:v>
                </c:pt>
                <c:pt idx="1">
                  <c:v>7.1959999999999996E-2</c:v>
                </c:pt>
                <c:pt idx="2">
                  <c:v>7.8479999999999994E-2</c:v>
                </c:pt>
                <c:pt idx="3">
                  <c:v>9.4079999999999997E-2</c:v>
                </c:pt>
                <c:pt idx="4">
                  <c:v>0.1011</c:v>
                </c:pt>
                <c:pt idx="5">
                  <c:v>8.8880000000000001E-2</c:v>
                </c:pt>
                <c:pt idx="6">
                  <c:v>0.1208</c:v>
                </c:pt>
                <c:pt idx="7">
                  <c:v>0.12992999999999999</c:v>
                </c:pt>
                <c:pt idx="8">
                  <c:v>9.759000000000001E-2</c:v>
                </c:pt>
                <c:pt idx="9">
                  <c:v>7.3970000000000008E-2</c:v>
                </c:pt>
                <c:pt idx="10">
                  <c:v>3.9359999999999999E-2</c:v>
                </c:pt>
                <c:pt idx="11">
                  <c:v>5.1900000000000002E-2</c:v>
                </c:pt>
              </c:numCache>
            </c:numRef>
          </c:val>
          <c:smooth val="1"/>
          <c:extLst>
            <c:ext xmlns:c16="http://schemas.microsoft.com/office/drawing/2014/chart" uri="{C3380CC4-5D6E-409C-BE32-E72D297353CC}">
              <c16:uniqueId val="{00000002-3426-40FC-862B-2B2BFD77A906}"/>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9.9455040871934589E-2</c:v>
                </c:pt>
                <c:pt idx="1">
                  <c:v>0.45004541326067199</c:v>
                </c:pt>
                <c:pt idx="2">
                  <c:v>0.192552225249773</c:v>
                </c:pt>
                <c:pt idx="3">
                  <c:v>0.25794732061761999</c:v>
                </c:pt>
              </c:numCache>
            </c:numRef>
          </c:val>
          <c:extLst>
            <c:ext xmlns:c16="http://schemas.microsoft.com/office/drawing/2014/chart" uri="{C3380CC4-5D6E-409C-BE32-E72D297353CC}">
              <c16:uniqueId val="{00000000-A5D2-4033-928E-DCF4DAF6782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68AC-4FEE-955E-070ABF2801B5}"/>
              </c:ext>
            </c:extLst>
          </c:dPt>
          <c:dPt>
            <c:idx val="1"/>
            <c:invertIfNegative val="0"/>
            <c:bubble3D val="0"/>
            <c:spPr>
              <a:solidFill>
                <a:srgbClr val="FF0000"/>
              </a:solidFill>
              <a:ln>
                <a:noFill/>
              </a:ln>
              <a:effectLst/>
            </c:spPr>
            <c:extLst>
              <c:ext xmlns:c16="http://schemas.microsoft.com/office/drawing/2014/chart" uri="{C3380CC4-5D6E-409C-BE32-E72D297353CC}">
                <c16:uniqueId val="{00000003-68AC-4FEE-955E-070ABF2801B5}"/>
              </c:ext>
            </c:extLst>
          </c:dPt>
          <c:dPt>
            <c:idx val="2"/>
            <c:invertIfNegative val="0"/>
            <c:bubble3D val="0"/>
            <c:spPr>
              <a:solidFill>
                <a:srgbClr val="FF0000"/>
              </a:solidFill>
              <a:ln>
                <a:noFill/>
              </a:ln>
              <a:effectLst/>
            </c:spPr>
            <c:extLst>
              <c:ext xmlns:c16="http://schemas.microsoft.com/office/drawing/2014/chart" uri="{C3380CC4-5D6E-409C-BE32-E72D297353CC}">
                <c16:uniqueId val="{00000005-68AC-4FEE-955E-070ABF2801B5}"/>
              </c:ext>
            </c:extLst>
          </c:dPt>
          <c:dPt>
            <c:idx val="3"/>
            <c:invertIfNegative val="0"/>
            <c:bubble3D val="0"/>
            <c:spPr>
              <a:solidFill>
                <a:srgbClr val="92D050"/>
              </a:solidFill>
              <a:ln>
                <a:noFill/>
              </a:ln>
              <a:effectLst/>
            </c:spPr>
            <c:extLst>
              <c:ext xmlns:c16="http://schemas.microsoft.com/office/drawing/2014/chart" uri="{C3380CC4-5D6E-409C-BE32-E72D297353CC}">
                <c16:uniqueId val="{00000007-68AC-4FEE-955E-070ABF2801B5}"/>
              </c:ext>
            </c:extLst>
          </c:dPt>
          <c:dPt>
            <c:idx val="4"/>
            <c:invertIfNegative val="0"/>
            <c:bubble3D val="0"/>
            <c:spPr>
              <a:solidFill>
                <a:srgbClr val="92D050"/>
              </a:solidFill>
              <a:ln>
                <a:noFill/>
              </a:ln>
              <a:effectLst/>
            </c:spPr>
            <c:extLst>
              <c:ext xmlns:c16="http://schemas.microsoft.com/office/drawing/2014/chart" uri="{C3380CC4-5D6E-409C-BE32-E72D297353CC}">
                <c16:uniqueId val="{00000009-68AC-4FEE-955E-070ABF2801B5}"/>
              </c:ext>
            </c:extLst>
          </c:dPt>
          <c:dPt>
            <c:idx val="5"/>
            <c:invertIfNegative val="0"/>
            <c:bubble3D val="0"/>
            <c:spPr>
              <a:solidFill>
                <a:srgbClr val="92D050"/>
              </a:solidFill>
              <a:ln>
                <a:noFill/>
              </a:ln>
              <a:effectLst/>
            </c:spPr>
            <c:extLst>
              <c:ext xmlns:c16="http://schemas.microsoft.com/office/drawing/2014/chart" uri="{C3380CC4-5D6E-409C-BE32-E72D297353CC}">
                <c16:uniqueId val="{0000000B-68AC-4FEE-955E-070ABF2801B5}"/>
              </c:ext>
            </c:extLst>
          </c:dPt>
          <c:dPt>
            <c:idx val="6"/>
            <c:invertIfNegative val="0"/>
            <c:bubble3D val="0"/>
            <c:spPr>
              <a:solidFill>
                <a:srgbClr val="92D050"/>
              </a:solidFill>
              <a:ln>
                <a:noFill/>
              </a:ln>
              <a:effectLst/>
            </c:spPr>
            <c:extLst>
              <c:ext xmlns:c16="http://schemas.microsoft.com/office/drawing/2014/chart" uri="{C3380CC4-5D6E-409C-BE32-E72D297353CC}">
                <c16:uniqueId val="{0000000D-68AC-4FEE-955E-070ABF2801B5}"/>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5.6509999999999998E-2</c:v>
                </c:pt>
                <c:pt idx="1">
                  <c:v>6.1810000000000004E-2</c:v>
                </c:pt>
                <c:pt idx="2">
                  <c:v>0.13775000000000001</c:v>
                </c:pt>
                <c:pt idx="3">
                  <c:v>0.20971000000000001</c:v>
                </c:pt>
                <c:pt idx="4">
                  <c:v>0.19161</c:v>
                </c:pt>
                <c:pt idx="5">
                  <c:v>0.10993</c:v>
                </c:pt>
                <c:pt idx="6">
                  <c:v>0.23266999999999999</c:v>
                </c:pt>
              </c:numCache>
            </c:numRef>
          </c:val>
          <c:extLst>
            <c:ext xmlns:c16="http://schemas.microsoft.com/office/drawing/2014/chart" uri="{C3380CC4-5D6E-409C-BE32-E72D297353CC}">
              <c16:uniqueId val="{0000000E-68AC-4FEE-955E-070ABF2801B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Sheet1!$A$2:$A$6</c:f>
              <c:strCache>
                <c:ptCount val="5"/>
                <c:pt idx="0">
                  <c:v>People for whom family comes first above all</c:v>
                </c:pt>
                <c:pt idx="1">
                  <c:v>People who have strong family values</c:v>
                </c:pt>
                <c:pt idx="2">
                  <c:v>People who enjoy spending time with friends</c:v>
                </c:pt>
                <c:pt idx="3">
                  <c:v>People who enjoy taking care of others</c:v>
                </c:pt>
                <c:pt idx="4">
                  <c:v>People who want to escape from the demands of life and relax and unwind</c:v>
                </c:pt>
              </c:strCache>
            </c:strRef>
          </c:cat>
          <c:val>
            <c:numRef>
              <c:f>Sheet1!$B$2:$B$6</c:f>
              <c:numCache>
                <c:formatCode>0</c:formatCode>
                <c:ptCount val="5"/>
                <c:pt idx="0">
                  <c:v>267</c:v>
                </c:pt>
                <c:pt idx="1">
                  <c:v>253</c:v>
                </c:pt>
                <c:pt idx="2">
                  <c:v>201</c:v>
                </c:pt>
                <c:pt idx="3">
                  <c:v>187</c:v>
                </c:pt>
                <c:pt idx="4" formatCode="General">
                  <c:v>122</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Allows me to spoil my loved ones</c:v>
                </c:pt>
                <c:pt idx="1">
                  <c:v>Allows me to intensify the relationship with my loved one(s)</c:v>
                </c:pt>
                <c:pt idx="2">
                  <c:v>Creates precious moments of togetherness</c:v>
                </c:pt>
                <c:pt idx="3">
                  <c:v>Allows me to share good times with others</c:v>
                </c:pt>
                <c:pt idx="4">
                  <c:v>Helps me to escape from my hectic daily life</c:v>
                </c:pt>
                <c:pt idx="5">
                  <c:v>Allows me to pamper myself</c:v>
                </c:pt>
              </c:strCache>
            </c:strRef>
          </c:cat>
          <c:val>
            <c:numRef>
              <c:f>Sheet1!$B$2:$B$7</c:f>
              <c:numCache>
                <c:formatCode>0</c:formatCode>
                <c:ptCount val="6"/>
                <c:pt idx="0" formatCode="General">
                  <c:v>206</c:v>
                </c:pt>
                <c:pt idx="1">
                  <c:v>200</c:v>
                </c:pt>
                <c:pt idx="2">
                  <c:v>193</c:v>
                </c:pt>
                <c:pt idx="3">
                  <c:v>177</c:v>
                </c:pt>
                <c:pt idx="4" formatCode="General">
                  <c:v>126</c:v>
                </c:pt>
                <c:pt idx="5">
                  <c:v>122</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General"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Sociable</c:v>
                </c:pt>
                <c:pt idx="1">
                  <c:v>Friendly</c:v>
                </c:pt>
                <c:pt idx="2">
                  <c:v>Relaxed</c:v>
                </c:pt>
                <c:pt idx="3">
                  <c:v>Cozy</c:v>
                </c:pt>
                <c:pt idx="4">
                  <c:v>Harmonious</c:v>
                </c:pt>
                <c:pt idx="5">
                  <c:v>Peaceful</c:v>
                </c:pt>
              </c:strCache>
            </c:strRef>
          </c:cat>
          <c:val>
            <c:numRef>
              <c:f>Sheet1!$B$2:$B$7</c:f>
              <c:numCache>
                <c:formatCode>0</c:formatCode>
                <c:ptCount val="6"/>
                <c:pt idx="0">
                  <c:v>218</c:v>
                </c:pt>
                <c:pt idx="1">
                  <c:v>178</c:v>
                </c:pt>
                <c:pt idx="2" formatCode="General">
                  <c:v>160</c:v>
                </c:pt>
                <c:pt idx="3">
                  <c:v>151</c:v>
                </c:pt>
                <c:pt idx="4" formatCode="General">
                  <c:v>140</c:v>
                </c:pt>
                <c:pt idx="5" formatCode="General">
                  <c:v>139</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Is easy to travel to</c:v>
                </c:pt>
                <c:pt idx="1">
                  <c:v>Has few language barriers</c:v>
                </c:pt>
                <c:pt idx="2">
                  <c:v>Good value for money</c:v>
                </c:pt>
                <c:pt idx="3">
                  <c:v>Has guaranteed sunshine</c:v>
                </c:pt>
                <c:pt idx="4">
                  <c:v>Has friendly people</c:v>
                </c:pt>
                <c:pt idx="5">
                  <c:v>Has good beaches</c:v>
                </c:pt>
                <c:pt idx="6">
                  <c:v>Has good local cuisine</c:v>
                </c:pt>
                <c:pt idx="7">
                  <c:v>Has a variety of different restaurant offers</c:v>
                </c:pt>
                <c:pt idx="8">
                  <c:v>Is easy to travel around</c:v>
                </c:pt>
              </c:strCache>
            </c:strRef>
          </c:cat>
          <c:val>
            <c:numRef>
              <c:f>Sheet1!$B$2:$B$10</c:f>
              <c:numCache>
                <c:formatCode>General</c:formatCode>
                <c:ptCount val="9"/>
                <c:pt idx="0">
                  <c:v>190</c:v>
                </c:pt>
                <c:pt idx="1">
                  <c:v>156</c:v>
                </c:pt>
                <c:pt idx="2">
                  <c:v>145</c:v>
                </c:pt>
                <c:pt idx="3" formatCode="0">
                  <c:v>141</c:v>
                </c:pt>
                <c:pt idx="4" formatCode="0">
                  <c:v>141</c:v>
                </c:pt>
                <c:pt idx="5" formatCode="0">
                  <c:v>133</c:v>
                </c:pt>
                <c:pt idx="6">
                  <c:v>129</c:v>
                </c:pt>
                <c:pt idx="7">
                  <c:v>129</c:v>
                </c:pt>
                <c:pt idx="8">
                  <c:v>127</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3A8F-4029-A11A-E7BB73B6FBA7}"/>
                </c:ext>
              </c:extLst>
            </c:dLbl>
            <c:dLbl>
              <c:idx val="2"/>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3A8F-4029-A11A-E7BB73B6FBA7}"/>
                </c:ext>
              </c:extLst>
            </c:dLbl>
            <c:dLbl>
              <c:idx val="6"/>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2-3A8F-4029-A11A-E7BB73B6FBA7}"/>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3.6639999999999999E-2</c:v>
                </c:pt>
                <c:pt idx="1">
                  <c:v>5.8280000000000005E-2</c:v>
                </c:pt>
                <c:pt idx="2">
                  <c:v>6.0039999999999996E-2</c:v>
                </c:pt>
                <c:pt idx="3">
                  <c:v>0.10022</c:v>
                </c:pt>
                <c:pt idx="4">
                  <c:v>0.10904999999999999</c:v>
                </c:pt>
                <c:pt idx="5">
                  <c:v>9.4039999999999999E-2</c:v>
                </c:pt>
                <c:pt idx="6">
                  <c:v>0.1457</c:v>
                </c:pt>
                <c:pt idx="7">
                  <c:v>0.15099000000000001</c:v>
                </c:pt>
                <c:pt idx="8">
                  <c:v>9.3599999999999989E-2</c:v>
                </c:pt>
                <c:pt idx="9">
                  <c:v>6.5339999999999995E-2</c:v>
                </c:pt>
                <c:pt idx="10">
                  <c:v>3.2230000000000002E-2</c:v>
                </c:pt>
                <c:pt idx="11">
                  <c:v>5.3859999999999998E-2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FF0000"/>
              </a:solidFill>
              <a:ln>
                <a:noFill/>
              </a:ln>
              <a:effectLst/>
            </c:spPr>
            <c:extLst>
              <c:ext xmlns:c16="http://schemas.microsoft.com/office/drawing/2014/chart" uri="{C3380CC4-5D6E-409C-BE32-E72D297353CC}">
                <c16:uniqueId val="{00000000-2F10-487C-8E02-A2CA26B79511}"/>
              </c:ext>
            </c:extLst>
          </c:dPt>
          <c:dPt>
            <c:idx val="2"/>
            <c:invertIfNegative val="0"/>
            <c:bubble3D val="0"/>
            <c:spPr>
              <a:solidFill>
                <a:srgbClr val="92D050"/>
              </a:solidFill>
              <a:ln>
                <a:noFill/>
              </a:ln>
              <a:effectLst/>
            </c:spPr>
            <c:extLst>
              <c:ext xmlns:c16="http://schemas.microsoft.com/office/drawing/2014/chart" uri="{C3380CC4-5D6E-409C-BE32-E72D297353CC}">
                <c16:uniqueId val="{00000006-2F10-487C-8E02-A2CA26B79511}"/>
              </c:ext>
            </c:extLst>
          </c:dPt>
          <c:dPt>
            <c:idx val="4"/>
            <c:invertIfNegative val="0"/>
            <c:bubble3D val="0"/>
            <c:spPr>
              <a:solidFill>
                <a:srgbClr val="FF0000"/>
              </a:solidFill>
              <a:ln>
                <a:noFill/>
              </a:ln>
              <a:effectLst/>
            </c:spPr>
            <c:extLst>
              <c:ext xmlns:c16="http://schemas.microsoft.com/office/drawing/2014/chart" uri="{C3380CC4-5D6E-409C-BE32-E72D297353CC}">
                <c16:uniqueId val="{00000001-2F10-487C-8E02-A2CA26B79511}"/>
              </c:ext>
            </c:extLst>
          </c:dPt>
          <c:dPt>
            <c:idx val="5"/>
            <c:invertIfNegative val="0"/>
            <c:bubble3D val="0"/>
            <c:spPr>
              <a:solidFill>
                <a:srgbClr val="FF0000"/>
              </a:solidFill>
              <a:ln>
                <a:noFill/>
              </a:ln>
              <a:effectLst/>
            </c:spPr>
            <c:extLst>
              <c:ext xmlns:c16="http://schemas.microsoft.com/office/drawing/2014/chart" uri="{C3380CC4-5D6E-409C-BE32-E72D297353CC}">
                <c16:uniqueId val="{00000002-2F10-487C-8E02-A2CA26B79511}"/>
              </c:ext>
            </c:extLst>
          </c:dPt>
          <c:dPt>
            <c:idx val="6"/>
            <c:invertIfNegative val="0"/>
            <c:bubble3D val="0"/>
            <c:spPr>
              <a:solidFill>
                <a:srgbClr val="FF0000"/>
              </a:solidFill>
              <a:ln>
                <a:noFill/>
              </a:ln>
              <a:effectLst/>
            </c:spPr>
            <c:extLst>
              <c:ext xmlns:c16="http://schemas.microsoft.com/office/drawing/2014/chart" uri="{C3380CC4-5D6E-409C-BE32-E72D297353CC}">
                <c16:uniqueId val="{00000003-2F10-487C-8E02-A2CA26B79511}"/>
              </c:ext>
            </c:extLst>
          </c:dPt>
          <c:dPt>
            <c:idx val="7"/>
            <c:invertIfNegative val="0"/>
            <c:bubble3D val="0"/>
            <c:spPr>
              <a:solidFill>
                <a:srgbClr val="92D050"/>
              </a:solidFill>
              <a:ln>
                <a:noFill/>
              </a:ln>
              <a:effectLst/>
            </c:spPr>
            <c:extLst>
              <c:ext xmlns:c16="http://schemas.microsoft.com/office/drawing/2014/chart" uri="{C3380CC4-5D6E-409C-BE32-E72D297353CC}">
                <c16:uniqueId val="{00000007-2F10-487C-8E02-A2CA26B79511}"/>
              </c:ext>
            </c:extLst>
          </c:dPt>
          <c:dPt>
            <c:idx val="9"/>
            <c:invertIfNegative val="0"/>
            <c:bubble3D val="0"/>
            <c:spPr>
              <a:solidFill>
                <a:srgbClr val="FF0000"/>
              </a:solidFill>
              <a:ln>
                <a:noFill/>
              </a:ln>
              <a:effectLst/>
            </c:spPr>
            <c:extLst>
              <c:ext xmlns:c16="http://schemas.microsoft.com/office/drawing/2014/chart" uri="{C3380CC4-5D6E-409C-BE32-E72D297353CC}">
                <c16:uniqueId val="{00000004-2F10-487C-8E02-A2CA26B79511}"/>
              </c:ext>
            </c:extLst>
          </c:dPt>
          <c:dPt>
            <c:idx val="10"/>
            <c:invertIfNegative val="0"/>
            <c:bubble3D val="0"/>
            <c:spPr>
              <a:solidFill>
                <a:srgbClr val="FF0000"/>
              </a:solidFill>
              <a:ln>
                <a:noFill/>
              </a:ln>
              <a:effectLst/>
            </c:spPr>
            <c:extLst>
              <c:ext xmlns:c16="http://schemas.microsoft.com/office/drawing/2014/chart" uri="{C3380CC4-5D6E-409C-BE32-E72D297353CC}">
                <c16:uniqueId val="{00000005-2F10-487C-8E02-A2CA26B7951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Visits to historic sites</c:v>
                </c:pt>
                <c:pt idx="2">
                  <c:v>Visiting friends and relatives</c:v>
                </c:pt>
                <c:pt idx="3">
                  <c:v>City break (cultural, shopping, Club, restaurant visits etc.)</c:v>
                </c:pt>
                <c:pt idx="4">
                  <c:v>Sightseeing/round trip</c:v>
                </c:pt>
                <c:pt idx="5">
                  <c:v>Holiday to experience nature, scenery and wildlife</c:v>
                </c:pt>
                <c:pt idx="6">
                  <c:v>Cultural experience (focus on art, theatre etc)</c:v>
                </c:pt>
                <c:pt idx="7">
                  <c:v>Travel to cottage/holiday home</c:v>
                </c:pt>
                <c:pt idx="8">
                  <c:v>Party &amp; fun</c:v>
                </c:pt>
                <c:pt idx="9">
                  <c:v>Culinary trip</c:v>
                </c:pt>
                <c:pt idx="10">
                  <c:v>Sports/active holiday</c:v>
                </c:pt>
                <c:pt idx="11">
                  <c:v>Countryside holiday</c:v>
                </c:pt>
                <c:pt idx="12">
                  <c:v>Ski holiday</c:v>
                </c:pt>
                <c:pt idx="13">
                  <c:v>Event holiday (festivals, sports etc)</c:v>
                </c:pt>
                <c:pt idx="14">
                  <c:v>Cruise</c:v>
                </c:pt>
                <c:pt idx="15">
                  <c:v>Health travel</c:v>
                </c:pt>
                <c:pt idx="16">
                  <c:v>Other type of winterholiday with snow</c:v>
                </c:pt>
              </c:strCache>
            </c:strRef>
          </c:cat>
          <c:val>
            <c:numRef>
              <c:f>Sheet1!$B$2:$B$18</c:f>
              <c:numCache>
                <c:formatCode>0%</c:formatCode>
                <c:ptCount val="17"/>
                <c:pt idx="0">
                  <c:v>0.56555999999999995</c:v>
                </c:pt>
                <c:pt idx="1">
                  <c:v>0.42119000000000001</c:v>
                </c:pt>
                <c:pt idx="2">
                  <c:v>0.41853999999999997</c:v>
                </c:pt>
                <c:pt idx="3">
                  <c:v>0.38057000000000002</c:v>
                </c:pt>
                <c:pt idx="4">
                  <c:v>0.33731</c:v>
                </c:pt>
                <c:pt idx="5">
                  <c:v>0.30992999999999998</c:v>
                </c:pt>
                <c:pt idx="6">
                  <c:v>0.26049</c:v>
                </c:pt>
                <c:pt idx="7">
                  <c:v>0.18454999999999999</c:v>
                </c:pt>
                <c:pt idx="8">
                  <c:v>0.14437</c:v>
                </c:pt>
                <c:pt idx="9">
                  <c:v>0.11832000000000001</c:v>
                </c:pt>
                <c:pt idx="10">
                  <c:v>9.9779999999999994E-2</c:v>
                </c:pt>
                <c:pt idx="11">
                  <c:v>7.7259999999999995E-2</c:v>
                </c:pt>
                <c:pt idx="12">
                  <c:v>7.2410000000000002E-2</c:v>
                </c:pt>
                <c:pt idx="13">
                  <c:v>6.0039999999999996E-2</c:v>
                </c:pt>
                <c:pt idx="14">
                  <c:v>5.0770000000000003E-2</c:v>
                </c:pt>
                <c:pt idx="15">
                  <c:v>4.6359999999999998E-2</c:v>
                </c:pt>
                <c:pt idx="16">
                  <c:v>3.4000000000000002E-2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0.19868</c:v>
                </c:pt>
                <c:pt idx="1">
                  <c:v>0.16908999999999999</c:v>
                </c:pt>
                <c:pt idx="2">
                  <c:v>0.23709</c:v>
                </c:pt>
                <c:pt idx="3">
                  <c:v>0.24459</c:v>
                </c:pt>
                <c:pt idx="4">
                  <c:v>0.15054999999999999</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130A-46CB-ABDA-B14052A55FE0}"/>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 </c:v>
                </c:pt>
                <c:pt idx="2">
                  <c:v>Bus </c:v>
                </c:pt>
                <c:pt idx="3">
                  <c:v>Ferry / boat / cruise</c:v>
                </c:pt>
                <c:pt idx="4">
                  <c:v>Train </c:v>
                </c:pt>
                <c:pt idx="5">
                  <c:v>Scheduled plane</c:v>
                </c:pt>
                <c:pt idx="6">
                  <c:v>Charter plane </c:v>
                </c:pt>
                <c:pt idx="7">
                  <c:v>Camper van</c:v>
                </c:pt>
                <c:pt idx="8">
                  <c:v>Car w/ caravan</c:v>
                </c:pt>
                <c:pt idx="9">
                  <c:v>Motorbike</c:v>
                </c:pt>
              </c:strCache>
            </c:strRef>
          </c:cat>
          <c:val>
            <c:numRef>
              <c:f>Sheet1!$B$2:$B$11</c:f>
              <c:numCache>
                <c:formatCode>0%</c:formatCode>
                <c:ptCount val="10"/>
                <c:pt idx="0">
                  <c:v>0.52936000000000005</c:v>
                </c:pt>
                <c:pt idx="1">
                  <c:v>0.46667000000000003</c:v>
                </c:pt>
                <c:pt idx="2">
                  <c:v>7.2410000000000002E-2</c:v>
                </c:pt>
                <c:pt idx="3">
                  <c:v>5.4299999999999994E-2</c:v>
                </c:pt>
                <c:pt idx="4">
                  <c:v>4.7240000000000004E-2</c:v>
                </c:pt>
                <c:pt idx="5">
                  <c:v>2.384E-2</c:v>
                </c:pt>
                <c:pt idx="6">
                  <c:v>1.2800000000000001E-2</c:v>
                </c:pt>
                <c:pt idx="7">
                  <c:v>9.7099999999999999E-3</c:v>
                </c:pt>
                <c:pt idx="8">
                  <c:v>5.7399999999999994E-3</c:v>
                </c:pt>
                <c:pt idx="9">
                  <c:v>3.0899999999999999E-3</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9078805698845187E-2"/>
          <c:y val="0.12253867217368004"/>
          <c:w val="0.87780745184284736"/>
          <c:h val="0.76308841501271107"/>
        </c:manualLayout>
      </c:layout>
      <c:barChart>
        <c:barDir val="bar"/>
        <c:grouping val="clustered"/>
        <c:varyColors val="0"/>
        <c:ser>
          <c:idx val="0"/>
          <c:order val="0"/>
          <c:tx>
            <c:strRef>
              <c:f>Sheet1!$B$1</c:f>
              <c:strCache>
                <c:ptCount val="1"/>
                <c:pt idx="0">
                  <c:v>Column1</c:v>
                </c:pt>
              </c:strCache>
            </c:strRef>
          </c:tx>
          <c: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c:spPr>
          <c:invertIfNegative val="0"/>
          <c:pictureOptions>
            <c:pictureFormat val="stackScale"/>
            <c:pictureStackUnit val="10"/>
          </c:pictureOptions>
          <c:dPt>
            <c:idx val="0"/>
            <c:invertIfNegative val="0"/>
            <c:bubble3D val="0"/>
            <c:extLst>
              <c:ext xmlns:c16="http://schemas.microsoft.com/office/drawing/2014/chart" uri="{C3380CC4-5D6E-409C-BE32-E72D297353CC}">
                <c16:uniqueId val="{00000000-8A04-4ADE-BF32-41256842EEA5}"/>
              </c:ext>
            </c:extLst>
          </c:dPt>
          <c:dLbls>
            <c:delete val="1"/>
          </c:dLbls>
          <c:cat>
            <c:strRef>
              <c:f>Sheet1!$A$2</c:f>
              <c:strCache>
                <c:ptCount val="1"/>
                <c:pt idx="0">
                  <c:v>Bus</c:v>
                </c:pt>
              </c:strCache>
            </c:strRef>
          </c:cat>
          <c:val>
            <c:numRef>
              <c:f>Sheet1!$B$2</c:f>
              <c:numCache>
                <c:formatCode>General</c:formatCode>
                <c:ptCount val="1"/>
                <c:pt idx="0">
                  <c:v>100</c:v>
                </c:pt>
              </c:numCache>
            </c:numRef>
          </c:val>
          <c:extLst>
            <c:ext xmlns:c16="http://schemas.microsoft.com/office/drawing/2014/chart" uri="{C3380CC4-5D6E-409C-BE32-E72D297353CC}">
              <c16:uniqueId val="{00000001-8A04-4ADE-BF32-41256842EEA5}"/>
            </c:ext>
          </c:extLst>
        </c:ser>
        <c:ser>
          <c:idx val="1"/>
          <c:order val="1"/>
          <c:tx>
            <c:strRef>
              <c:f>Sheet1!$C$1</c:f>
              <c:strCache>
                <c:ptCount val="1"/>
                <c:pt idx="0">
                  <c:v>percentage fig</c:v>
                </c:pt>
              </c:strCache>
            </c:strRef>
          </c:tx>
          <c:spPr>
            <a:blipFill>
              <a:blip xmlns:r="http://schemas.openxmlformats.org/officeDocument/2006/relationships" r:embed="rId2"/>
              <a:stretch>
                <a:fillRect/>
              </a:stretch>
            </a:blipFill>
          </c:spPr>
          <c:invertIfNegative val="0"/>
          <c:pictureOptions>
            <c:pictureFormat val="stackScale"/>
            <c:pictureStackUnit val="10"/>
          </c:pictureOptions>
          <c:dPt>
            <c:idx val="0"/>
            <c:invertIfNegative val="0"/>
            <c:bubble3D val="0"/>
            <c:extLst>
              <c:ext xmlns:c16="http://schemas.microsoft.com/office/drawing/2014/chart" uri="{C3380CC4-5D6E-409C-BE32-E72D297353CC}">
                <c16:uniqueId val="{00000002-8A04-4ADE-BF32-41256842EEA5}"/>
              </c:ext>
            </c:extLst>
          </c:dPt>
          <c:dLbls>
            <c:dLbl>
              <c:idx val="0"/>
              <c:layout>
                <c:manualLayout>
                  <c:x val="0.55352362587044901"/>
                  <c:y val="0.10717811964657929"/>
                </c:manualLayout>
              </c:layout>
              <c:tx>
                <c:rich>
                  <a:bodyPr/>
                  <a:lstStyle/>
                  <a:p>
                    <a:fld id="{2429B5BC-167E-4995-BB21-89E1FEBF9356}" type="VALUE">
                      <a:rPr lang="en-US">
                        <a:solidFill>
                          <a:srgbClr val="E87722"/>
                        </a:solidFill>
                      </a:rPr>
                      <a:pPr/>
                      <a:t>[VERDI]</a:t>
                    </a:fld>
                    <a:endParaRPr lang="nb-NO"/>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A04-4ADE-BF32-41256842EEA5}"/>
                </c:ext>
              </c:extLst>
            </c:dLbl>
            <c:spPr>
              <a:noFill/>
              <a:ln>
                <a:noFill/>
              </a:ln>
              <a:effectLst/>
            </c:spPr>
            <c:txPr>
              <a:bodyPr/>
              <a:lstStyle/>
              <a:p>
                <a:pPr>
                  <a:defRPr sz="4400" b="1">
                    <a:solidFill>
                      <a:schemeClr val="accent1"/>
                    </a:solidFill>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Bus</c:v>
                </c:pt>
              </c:strCache>
            </c:strRef>
          </c:cat>
          <c:val>
            <c:numRef>
              <c:f>Sheet1!$C$2</c:f>
              <c:numCache>
                <c:formatCode>General</c:formatCode>
                <c:ptCount val="1"/>
                <c:pt idx="0">
                  <c:v>28</c:v>
                </c:pt>
              </c:numCache>
            </c:numRef>
          </c:val>
          <c:extLst>
            <c:ext xmlns:c16="http://schemas.microsoft.com/office/drawing/2014/chart" uri="{C3380CC4-5D6E-409C-BE32-E72D297353CC}">
              <c16:uniqueId val="{00000003-8A04-4ADE-BF32-41256842EEA5}"/>
            </c:ext>
          </c:extLst>
        </c:ser>
        <c:dLbls>
          <c:dLblPos val="outEnd"/>
          <c:showLegendKey val="0"/>
          <c:showVal val="1"/>
          <c:showCatName val="0"/>
          <c:showSerName val="0"/>
          <c:showPercent val="0"/>
          <c:showBubbleSize val="0"/>
        </c:dLbls>
        <c:gapWidth val="87"/>
        <c:overlap val="100"/>
        <c:axId val="296578048"/>
        <c:axId val="296606720"/>
      </c:barChart>
      <c:catAx>
        <c:axId val="296578048"/>
        <c:scaling>
          <c:orientation val="maxMin"/>
        </c:scaling>
        <c:delete val="0"/>
        <c:axPos val="l"/>
        <c:numFmt formatCode="General" sourceLinked="0"/>
        <c:majorTickMark val="out"/>
        <c:minorTickMark val="none"/>
        <c:tickLblPos val="nextTo"/>
        <c:spPr>
          <a:ln>
            <a:noFill/>
          </a:ln>
        </c:spPr>
        <c:txPr>
          <a:bodyPr/>
          <a:lstStyle/>
          <a:p>
            <a:pPr algn="r">
              <a:defRPr sz="1100" b="1">
                <a:solidFill>
                  <a:srgbClr val="E87722"/>
                </a:solidFill>
              </a:defRPr>
            </a:pPr>
            <a:endParaRPr lang="nb-NO"/>
          </a:p>
        </c:txPr>
        <c:crossAx val="296606720"/>
        <c:crosses val="autoZero"/>
        <c:auto val="1"/>
        <c:lblAlgn val="ctr"/>
        <c:lblOffset val="100"/>
        <c:noMultiLvlLbl val="0"/>
      </c:catAx>
      <c:valAx>
        <c:axId val="296606720"/>
        <c:scaling>
          <c:orientation val="minMax"/>
          <c:max val="150"/>
          <c:min val="0"/>
        </c:scaling>
        <c:delete val="1"/>
        <c:axPos val="t"/>
        <c:numFmt formatCode="General" sourceLinked="1"/>
        <c:majorTickMark val="out"/>
        <c:minorTickMark val="none"/>
        <c:tickLblPos val="nextTo"/>
        <c:crossAx val="296578048"/>
        <c:crosses val="autoZero"/>
        <c:crossBetween val="between"/>
      </c:valAx>
    </c:plotArea>
    <c:plotVisOnly val="1"/>
    <c:dispBlanksAs val="gap"/>
    <c:showDLblsOverMax val="0"/>
  </c:chart>
  <c:txPr>
    <a:bodyPr/>
    <a:lstStyle/>
    <a:p>
      <a:pPr>
        <a:defRPr sz="1800"/>
      </a:pPr>
      <a:endParaRPr lang="nb-NO"/>
    </a:p>
  </c:txPr>
  <c:externalData r:id="rId3">
    <c:autoUpdate val="0"/>
  </c:externalData>
  <c:userShapes r:id="rId4"/>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1818-4555-8628-8FA499403B18}"/>
              </c:ext>
            </c:extLst>
          </c:dPt>
          <c:dPt>
            <c:idx val="1"/>
            <c:invertIfNegative val="0"/>
            <c:bubble3D val="0"/>
            <c:spPr>
              <a:solidFill>
                <a:srgbClr val="92D050"/>
              </a:solidFill>
              <a:ln>
                <a:noFill/>
              </a:ln>
              <a:effectLst/>
            </c:spPr>
            <c:extLst>
              <c:ext xmlns:c16="http://schemas.microsoft.com/office/drawing/2014/chart" uri="{C3380CC4-5D6E-409C-BE32-E72D297353CC}">
                <c16:uniqueId val="{00000004-1818-4555-8628-8FA499403B18}"/>
              </c:ext>
            </c:extLst>
          </c:dPt>
          <c:dPt>
            <c:idx val="2"/>
            <c:invertIfNegative val="0"/>
            <c:bubble3D val="0"/>
            <c:spPr>
              <a:solidFill>
                <a:srgbClr val="FF0000"/>
              </a:solidFill>
              <a:ln>
                <a:noFill/>
              </a:ln>
              <a:effectLst/>
            </c:spPr>
            <c:extLst>
              <c:ext xmlns:c16="http://schemas.microsoft.com/office/drawing/2014/chart" uri="{C3380CC4-5D6E-409C-BE32-E72D297353CC}">
                <c16:uniqueId val="{00000001-1818-4555-8628-8FA499403B18}"/>
              </c:ext>
            </c:extLst>
          </c:dPt>
          <c:dPt>
            <c:idx val="3"/>
            <c:invertIfNegative val="0"/>
            <c:bubble3D val="0"/>
            <c:spPr>
              <a:solidFill>
                <a:srgbClr val="92D050"/>
              </a:solidFill>
              <a:ln>
                <a:noFill/>
              </a:ln>
              <a:effectLst/>
            </c:spPr>
            <c:extLst>
              <c:ext xmlns:c16="http://schemas.microsoft.com/office/drawing/2014/chart" uri="{C3380CC4-5D6E-409C-BE32-E72D297353CC}">
                <c16:uniqueId val="{00000005-1818-4555-8628-8FA499403B18}"/>
              </c:ext>
            </c:extLst>
          </c:dPt>
          <c:dPt>
            <c:idx val="4"/>
            <c:invertIfNegative val="0"/>
            <c:bubble3D val="0"/>
            <c:spPr>
              <a:solidFill>
                <a:srgbClr val="FF0000"/>
              </a:solidFill>
              <a:ln>
                <a:noFill/>
              </a:ln>
              <a:effectLst/>
            </c:spPr>
            <c:extLst>
              <c:ext xmlns:c16="http://schemas.microsoft.com/office/drawing/2014/chart" uri="{C3380CC4-5D6E-409C-BE32-E72D297353CC}">
                <c16:uniqueId val="{00000002-1818-4555-8628-8FA499403B18}"/>
              </c:ext>
            </c:extLst>
          </c:dPt>
          <c:dPt>
            <c:idx val="5"/>
            <c:invertIfNegative val="0"/>
            <c:bubble3D val="0"/>
            <c:spPr>
              <a:solidFill>
                <a:srgbClr val="FF0000"/>
              </a:solidFill>
              <a:ln>
                <a:noFill/>
              </a:ln>
              <a:effectLst/>
            </c:spPr>
            <c:extLst>
              <c:ext xmlns:c16="http://schemas.microsoft.com/office/drawing/2014/chart" uri="{C3380CC4-5D6E-409C-BE32-E72D297353CC}">
                <c16:uniqueId val="{00000003-1818-4555-8628-8FA499403B1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Rented cabin / holiday home / flat</c:v>
                </c:pt>
                <c:pt idx="2">
                  <c:v>Hotel (high standard)</c:v>
                </c:pt>
                <c:pt idx="3">
                  <c:v>Stayed with family</c:v>
                </c:pt>
                <c:pt idx="4">
                  <c:v>Stayed with friends / acquaintances</c:v>
                </c:pt>
                <c:pt idx="5">
                  <c:v>Hotel (budget)</c:v>
                </c:pt>
                <c:pt idx="6">
                  <c:v>Guest house / Bed &amp; Breakfast</c:v>
                </c:pt>
                <c:pt idx="7">
                  <c:v>Owned cabin / holiday home / flat</c:v>
                </c:pt>
                <c:pt idx="8">
                  <c:v>Caravan / camper van</c:v>
                </c:pt>
                <c:pt idx="9">
                  <c:v>In a private person's home through AirBnb or other types of sharing services</c:v>
                </c:pt>
                <c:pt idx="10">
                  <c:v>Borrowed cabin / holiday home / flat</c:v>
                </c:pt>
                <c:pt idx="11">
                  <c:v>Tent</c:v>
                </c:pt>
                <c:pt idx="12">
                  <c:v>Camping cabin</c:v>
                </c:pt>
              </c:strCache>
            </c:strRef>
          </c:cat>
          <c:val>
            <c:numRef>
              <c:f>Sheet1!$B$2:$B$14</c:f>
              <c:numCache>
                <c:formatCode>0%</c:formatCode>
                <c:ptCount val="13"/>
                <c:pt idx="0">
                  <c:v>0.31302000000000002</c:v>
                </c:pt>
                <c:pt idx="1">
                  <c:v>0.20221</c:v>
                </c:pt>
                <c:pt idx="2">
                  <c:v>0.13730999999999999</c:v>
                </c:pt>
                <c:pt idx="3">
                  <c:v>0.12583</c:v>
                </c:pt>
                <c:pt idx="4">
                  <c:v>8.8739999999999999E-2</c:v>
                </c:pt>
                <c:pt idx="5">
                  <c:v>7.7699999999999991E-2</c:v>
                </c:pt>
                <c:pt idx="6">
                  <c:v>4.3270000000000003E-2</c:v>
                </c:pt>
                <c:pt idx="7">
                  <c:v>3.0910000000000003E-2</c:v>
                </c:pt>
                <c:pt idx="8">
                  <c:v>2.826E-2</c:v>
                </c:pt>
                <c:pt idx="9">
                  <c:v>2.649E-2</c:v>
                </c:pt>
                <c:pt idx="10">
                  <c:v>1.678E-2</c:v>
                </c:pt>
                <c:pt idx="11">
                  <c:v>1.5449999999999998E-2</c:v>
                </c:pt>
                <c:pt idx="12">
                  <c:v>8.8299999999999993E-3</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B9F9-4572-B5B5-1B176023DDC4}"/>
              </c:ext>
            </c:extLst>
          </c:dPt>
          <c:dPt>
            <c:idx val="6"/>
            <c:invertIfNegative val="0"/>
            <c:bubble3D val="0"/>
            <c:spPr>
              <a:solidFill>
                <a:srgbClr val="92D050"/>
              </a:solidFill>
              <a:ln>
                <a:noFill/>
              </a:ln>
              <a:effectLst/>
            </c:spPr>
            <c:extLst>
              <c:ext xmlns:c16="http://schemas.microsoft.com/office/drawing/2014/chart" uri="{C3380CC4-5D6E-409C-BE32-E72D297353CC}">
                <c16:uniqueId val="{00000001-B9F9-4572-B5B5-1B176023DDC4}"/>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4-68B9-42D0-AA17-7C2C897E5F0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5-68B9-42D0-AA17-7C2C897E5F05}"/>
              </c:ext>
            </c:extLst>
          </c:dPt>
          <c:dPt>
            <c:idx val="11"/>
            <c:invertIfNegative val="0"/>
            <c:bubble3D val="0"/>
            <c:spPr>
              <a:solidFill>
                <a:srgbClr val="FF0000"/>
              </a:solidFill>
              <a:ln>
                <a:noFill/>
              </a:ln>
              <a:effectLst/>
            </c:spPr>
            <c:extLst>
              <c:ext xmlns:c16="http://schemas.microsoft.com/office/drawing/2014/chart" uri="{C3380CC4-5D6E-409C-BE32-E72D297353CC}">
                <c16:uniqueId val="{0000000C-68B9-42D0-AA17-7C2C897E5F0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9-68B9-42D0-AA17-7C2C897E5F05}"/>
              </c:ext>
            </c:extLst>
          </c:dPt>
          <c:dPt>
            <c:idx val="13"/>
            <c:invertIfNegative val="0"/>
            <c:bubble3D val="0"/>
            <c:spPr>
              <a:solidFill>
                <a:srgbClr val="FF0000"/>
              </a:solidFill>
              <a:ln>
                <a:noFill/>
              </a:ln>
              <a:effectLst/>
            </c:spPr>
            <c:extLst>
              <c:ext xmlns:c16="http://schemas.microsoft.com/office/drawing/2014/chart" uri="{C3380CC4-5D6E-409C-BE32-E72D297353CC}">
                <c16:uniqueId val="{00000002-B9F9-4572-B5B5-1B176023DDC4}"/>
              </c:ext>
            </c:extLst>
          </c:dPt>
          <c:dPt>
            <c:idx val="14"/>
            <c:invertIfNegative val="0"/>
            <c:bubble3D val="0"/>
            <c:spPr>
              <a:solidFill>
                <a:srgbClr val="FF0000"/>
              </a:solidFill>
              <a:ln>
                <a:noFill/>
              </a:ln>
              <a:effectLst/>
            </c:spPr>
            <c:extLst>
              <c:ext xmlns:c16="http://schemas.microsoft.com/office/drawing/2014/chart" uri="{C3380CC4-5D6E-409C-BE32-E72D297353CC}">
                <c16:uniqueId val="{00000003-B9F9-4572-B5B5-1B176023DDC4}"/>
              </c:ext>
            </c:extLst>
          </c:dPt>
          <c:dPt>
            <c:idx val="15"/>
            <c:invertIfNegative val="0"/>
            <c:bubble3D val="0"/>
            <c:spPr>
              <a:solidFill>
                <a:srgbClr val="92D050"/>
              </a:solidFill>
              <a:ln>
                <a:noFill/>
              </a:ln>
              <a:effectLst/>
            </c:spPr>
            <c:extLst>
              <c:ext xmlns:c16="http://schemas.microsoft.com/office/drawing/2014/chart" uri="{C3380CC4-5D6E-409C-BE32-E72D297353CC}">
                <c16:uniqueId val="{00000007-68B9-42D0-AA17-7C2C897E5F05}"/>
              </c:ext>
            </c:extLst>
          </c:dPt>
          <c:dPt>
            <c:idx val="16"/>
            <c:invertIfNegative val="0"/>
            <c:bubble3D val="0"/>
            <c:spPr>
              <a:solidFill>
                <a:srgbClr val="FF0000"/>
              </a:solidFill>
              <a:ln>
                <a:noFill/>
              </a:ln>
              <a:effectLst/>
            </c:spPr>
            <c:extLst>
              <c:ext xmlns:c16="http://schemas.microsoft.com/office/drawing/2014/chart" uri="{C3380CC4-5D6E-409C-BE32-E72D297353CC}">
                <c16:uniqueId val="{00000008-68B9-42D0-AA17-7C2C897E5F05}"/>
              </c:ext>
            </c:extLst>
          </c:dPt>
          <c:dPt>
            <c:idx val="17"/>
            <c:invertIfNegative val="0"/>
            <c:bubble3D val="0"/>
            <c:spPr>
              <a:solidFill>
                <a:schemeClr val="accent2"/>
              </a:solidFill>
              <a:ln>
                <a:noFill/>
              </a:ln>
              <a:effectLst/>
            </c:spPr>
            <c:extLst>
              <c:ext xmlns:c16="http://schemas.microsoft.com/office/drawing/2014/chart" uri="{C3380CC4-5D6E-409C-BE32-E72D297353CC}">
                <c16:uniqueId val="{0000000B-68B9-42D0-AA17-7C2C897E5F05}"/>
              </c:ext>
            </c:extLst>
          </c:dPt>
          <c:dPt>
            <c:idx val="18"/>
            <c:invertIfNegative val="0"/>
            <c:bubble3D val="0"/>
            <c:spPr>
              <a:solidFill>
                <a:srgbClr val="FF0000"/>
              </a:solidFill>
              <a:ln>
                <a:noFill/>
              </a:ln>
              <a:effectLst/>
            </c:spPr>
            <c:extLst>
              <c:ext xmlns:c16="http://schemas.microsoft.com/office/drawing/2014/chart" uri="{C3380CC4-5D6E-409C-BE32-E72D297353CC}">
                <c16:uniqueId val="{00000004-B9F9-4572-B5B5-1B176023DDC4}"/>
              </c:ext>
            </c:extLst>
          </c:dPt>
          <c:dPt>
            <c:idx val="19"/>
            <c:invertIfNegative val="0"/>
            <c:bubble3D val="0"/>
            <c:spPr>
              <a:solidFill>
                <a:srgbClr val="FF0000"/>
              </a:solidFill>
              <a:ln>
                <a:noFill/>
              </a:ln>
              <a:effectLst/>
            </c:spPr>
            <c:extLst>
              <c:ext xmlns:c16="http://schemas.microsoft.com/office/drawing/2014/chart" uri="{C3380CC4-5D6E-409C-BE32-E72D297353CC}">
                <c16:uniqueId val="{0000000A-68B9-42D0-AA17-7C2C897E5F05}"/>
              </c:ext>
            </c:extLst>
          </c:dPt>
          <c:dPt>
            <c:idx val="20"/>
            <c:invertIfNegative val="0"/>
            <c:bubble3D val="0"/>
            <c:spPr>
              <a:solidFill>
                <a:srgbClr val="FF0000"/>
              </a:solidFill>
              <a:ln>
                <a:noFill/>
              </a:ln>
              <a:effectLst/>
            </c:spPr>
            <c:extLst>
              <c:ext xmlns:c16="http://schemas.microsoft.com/office/drawing/2014/chart" uri="{C3380CC4-5D6E-409C-BE32-E72D297353CC}">
                <c16:uniqueId val="{00000006-68B9-42D0-AA17-7C2C897E5F05}"/>
              </c:ext>
            </c:extLst>
          </c:dPt>
          <c:dPt>
            <c:idx val="21"/>
            <c:invertIfNegative val="0"/>
            <c:bubble3D val="0"/>
            <c:spPr>
              <a:solidFill>
                <a:schemeClr val="accent2"/>
              </a:solidFill>
              <a:ln>
                <a:noFill/>
              </a:ln>
              <a:effectLst/>
            </c:spPr>
            <c:extLst>
              <c:ext xmlns:c16="http://schemas.microsoft.com/office/drawing/2014/chart" uri="{C3380CC4-5D6E-409C-BE32-E72D297353CC}">
                <c16:uniqueId val="{00000000-68B9-42D0-AA17-7C2C897E5F05}"/>
              </c:ext>
            </c:extLst>
          </c:dPt>
          <c:dPt>
            <c:idx val="22"/>
            <c:invertIfNegative val="0"/>
            <c:bubble3D val="0"/>
            <c:spPr>
              <a:solidFill>
                <a:srgbClr val="FF0000"/>
              </a:solidFill>
              <a:ln>
                <a:noFill/>
              </a:ln>
              <a:effectLst/>
            </c:spPr>
            <c:extLst>
              <c:ext xmlns:c16="http://schemas.microsoft.com/office/drawing/2014/chart" uri="{C3380CC4-5D6E-409C-BE32-E72D297353CC}">
                <c16:uniqueId val="{00000001-68B9-42D0-AA17-7C2C897E5F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02-68B9-42D0-AA17-7C2C897E5F05}"/>
              </c:ext>
            </c:extLst>
          </c:dPt>
          <c:dPt>
            <c:idx val="24"/>
            <c:invertIfNegative val="0"/>
            <c:bubble3D val="0"/>
            <c:spPr>
              <a:solidFill>
                <a:srgbClr val="FF0000"/>
              </a:solidFill>
              <a:ln>
                <a:noFill/>
              </a:ln>
              <a:effectLst/>
            </c:spPr>
            <c:extLst>
              <c:ext xmlns:c16="http://schemas.microsoft.com/office/drawing/2014/chart" uri="{C3380CC4-5D6E-409C-BE32-E72D297353CC}">
                <c16:uniqueId val="{00000005-B9F9-4572-B5B5-1B176023DDC4}"/>
              </c:ext>
            </c:extLst>
          </c:dPt>
          <c:dPt>
            <c:idx val="25"/>
            <c:invertIfNegative val="0"/>
            <c:bubble3D val="0"/>
            <c:spPr>
              <a:solidFill>
                <a:srgbClr val="FF0000"/>
              </a:solidFill>
              <a:ln>
                <a:noFill/>
              </a:ln>
              <a:effectLst/>
            </c:spPr>
            <c:extLst>
              <c:ext xmlns:c16="http://schemas.microsoft.com/office/drawing/2014/chart" uri="{C3380CC4-5D6E-409C-BE32-E72D297353CC}">
                <c16:uniqueId val="{00000006-B9F9-4572-B5B5-1B176023DDC4}"/>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03-68B9-42D0-AA17-7C2C897E5F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Taste local food and drink</c:v>
                </c:pt>
                <c:pt idx="2">
                  <c:v>Observe beauty of nature</c:v>
                </c:pt>
                <c:pt idx="3">
                  <c:v>Visit restaurants</c:v>
                </c:pt>
                <c:pt idx="4">
                  <c:v>Visit cities</c:v>
                </c:pt>
                <c:pt idx="5">
                  <c:v>Visit historical buildings/sites</c:v>
                </c:pt>
                <c:pt idx="6">
                  <c:v>Sunbathing and swimming</c:v>
                </c:pt>
                <c:pt idx="7">
                  <c:v>Shopping</c:v>
                </c:pt>
                <c:pt idx="8">
                  <c:v>Discover local culture and lifestyle</c:v>
                </c:pt>
                <c:pt idx="9">
                  <c:v>Hiking (less than two hours)</c:v>
                </c:pt>
                <c:pt idx="10">
                  <c:v>Visit parks and gardens</c:v>
                </c:pt>
                <c:pt idx="11">
                  <c:v>Attend sightseeing tours</c:v>
                </c:pt>
                <c:pt idx="12">
                  <c:v>Visit the countryside</c:v>
                </c:pt>
                <c:pt idx="13">
                  <c:v>Visit museums</c:v>
                </c:pt>
                <c:pt idx="14">
                  <c:v>Discover local history and legends</c:v>
                </c:pt>
                <c:pt idx="15">
                  <c:v>Get pampered</c:v>
                </c:pt>
                <c:pt idx="16">
                  <c:v>Experience local architecture</c:v>
                </c:pt>
                <c:pt idx="17">
                  <c:v>Experience national festivals and traditional celebrations</c:v>
                </c:pt>
                <c:pt idx="18">
                  <c:v>Experience mountains, the wilderness or the wildlife</c:v>
                </c:pt>
                <c:pt idx="19">
                  <c:v>Observe natural phenomenon (i.e. volcanoes, northern lights, midnight sun, breaking waves, sand dune)</c:v>
                </c:pt>
                <c:pt idx="20">
                  <c:v>Experience city nightlife</c:v>
                </c:pt>
                <c:pt idx="21">
                  <c:v>Visit amusement parks</c:v>
                </c:pt>
                <c:pt idx="22">
                  <c:v>Hiking (more than two hours)</c:v>
                </c:pt>
                <c:pt idx="23">
                  <c:v>Visit spa resorts</c:v>
                </c:pt>
                <c:pt idx="24">
                  <c:v>Visit art exhibitions</c:v>
                </c:pt>
                <c:pt idx="25">
                  <c:v>Attend concerts/festivals</c:v>
                </c:pt>
                <c:pt idx="26">
                  <c:v>Do winter activities (Alpine skiing/snowboarding, cross country skiing, dog-sleigh, snowmobile etc)</c:v>
                </c:pt>
                <c:pt idx="27">
                  <c:v>Fresh or salt water fishing</c:v>
                </c:pt>
              </c:strCache>
            </c:strRef>
          </c:cat>
          <c:val>
            <c:numRef>
              <c:f>Sheet1!$B$2:$B$29</c:f>
              <c:numCache>
                <c:formatCode>0%</c:formatCode>
                <c:ptCount val="28"/>
                <c:pt idx="0">
                  <c:v>0.70155000000000001</c:v>
                </c:pt>
                <c:pt idx="1">
                  <c:v>0.54305000000000003</c:v>
                </c:pt>
                <c:pt idx="2">
                  <c:v>0.43310999999999999</c:v>
                </c:pt>
                <c:pt idx="3">
                  <c:v>0.41588999999999998</c:v>
                </c:pt>
                <c:pt idx="4">
                  <c:v>0.40750999999999998</c:v>
                </c:pt>
                <c:pt idx="5">
                  <c:v>0.35805999999999999</c:v>
                </c:pt>
                <c:pt idx="6">
                  <c:v>0.34613999999999995</c:v>
                </c:pt>
                <c:pt idx="7">
                  <c:v>0.34305000000000002</c:v>
                </c:pt>
                <c:pt idx="8">
                  <c:v>0.33906999999999998</c:v>
                </c:pt>
                <c:pt idx="9">
                  <c:v>0.21457000000000001</c:v>
                </c:pt>
                <c:pt idx="10">
                  <c:v>0.19204999999999997</c:v>
                </c:pt>
                <c:pt idx="11">
                  <c:v>0.18719999999999998</c:v>
                </c:pt>
                <c:pt idx="12">
                  <c:v>0.18234000000000003</c:v>
                </c:pt>
                <c:pt idx="13">
                  <c:v>0.18190000000000001</c:v>
                </c:pt>
                <c:pt idx="14">
                  <c:v>0.17129999999999998</c:v>
                </c:pt>
                <c:pt idx="15">
                  <c:v>0.15497</c:v>
                </c:pt>
                <c:pt idx="16">
                  <c:v>0.1532</c:v>
                </c:pt>
                <c:pt idx="17">
                  <c:v>0.12096999999999999</c:v>
                </c:pt>
                <c:pt idx="18">
                  <c:v>0.11832000000000001</c:v>
                </c:pt>
                <c:pt idx="19">
                  <c:v>0.11082</c:v>
                </c:pt>
                <c:pt idx="20">
                  <c:v>0.10464000000000001</c:v>
                </c:pt>
                <c:pt idx="21">
                  <c:v>7.9469999999999999E-2</c:v>
                </c:pt>
                <c:pt idx="22">
                  <c:v>7.461000000000001E-2</c:v>
                </c:pt>
                <c:pt idx="23">
                  <c:v>7.1959999999999996E-2</c:v>
                </c:pt>
                <c:pt idx="24">
                  <c:v>6.8430000000000005E-2</c:v>
                </c:pt>
                <c:pt idx="25">
                  <c:v>6.6669999999999993E-2</c:v>
                </c:pt>
                <c:pt idx="26">
                  <c:v>4.1939999999999998E-2</c:v>
                </c:pt>
                <c:pt idx="27">
                  <c:v>3.1789999999999999E-2</c:v>
                </c:pt>
              </c:numCache>
            </c:numRef>
          </c:val>
          <c:extLst>
            <c:ext xmlns:c16="http://schemas.microsoft.com/office/drawing/2014/chart" uri="{C3380CC4-5D6E-409C-BE32-E72D297353CC}">
              <c16:uniqueId val="{00000000-3F36-42A1-92F5-FC8EB0D1223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ACB8-4448-A8CE-F2FB8CCC2C97}"/>
              </c:ext>
            </c:extLst>
          </c:dPt>
          <c:dPt>
            <c:idx val="1"/>
            <c:invertIfNegative val="0"/>
            <c:bubble3D val="0"/>
            <c:spPr>
              <a:solidFill>
                <a:srgbClr val="FF0000"/>
              </a:solidFill>
              <a:ln>
                <a:noFill/>
              </a:ln>
              <a:effectLst/>
            </c:spPr>
            <c:extLst>
              <c:ext xmlns:c16="http://schemas.microsoft.com/office/drawing/2014/chart" uri="{C3380CC4-5D6E-409C-BE32-E72D297353CC}">
                <c16:uniqueId val="{00000002-ACB8-4448-A8CE-F2FB8CCC2C97}"/>
              </c:ext>
            </c:extLst>
          </c:dPt>
          <c:dPt>
            <c:idx val="2"/>
            <c:invertIfNegative val="0"/>
            <c:bubble3D val="0"/>
            <c:spPr>
              <a:solidFill>
                <a:srgbClr val="FF0000"/>
              </a:solidFill>
              <a:ln>
                <a:noFill/>
              </a:ln>
              <a:effectLst/>
            </c:spPr>
            <c:extLst>
              <c:ext xmlns:c16="http://schemas.microsoft.com/office/drawing/2014/chart" uri="{C3380CC4-5D6E-409C-BE32-E72D297353CC}">
                <c16:uniqueId val="{00000003-ACB8-4448-A8CE-F2FB8CCC2C97}"/>
              </c:ext>
            </c:extLst>
          </c:dPt>
          <c:dPt>
            <c:idx val="3"/>
            <c:invertIfNegative val="0"/>
            <c:bubble3D val="0"/>
            <c:spPr>
              <a:solidFill>
                <a:srgbClr val="FF0000"/>
              </a:solidFill>
              <a:ln>
                <a:noFill/>
              </a:ln>
              <a:effectLst/>
            </c:spPr>
            <c:extLst>
              <c:ext xmlns:c16="http://schemas.microsoft.com/office/drawing/2014/chart" uri="{C3380CC4-5D6E-409C-BE32-E72D297353CC}">
                <c16:uniqueId val="{00000004-ACB8-4448-A8CE-F2FB8CCC2C97}"/>
              </c:ext>
            </c:extLst>
          </c:dPt>
          <c:dPt>
            <c:idx val="4"/>
            <c:invertIfNegative val="0"/>
            <c:bubble3D val="0"/>
            <c:spPr>
              <a:solidFill>
                <a:srgbClr val="FF0000"/>
              </a:solidFill>
              <a:ln>
                <a:noFill/>
              </a:ln>
              <a:effectLst/>
            </c:spPr>
            <c:extLst>
              <c:ext xmlns:c16="http://schemas.microsoft.com/office/drawing/2014/chart" uri="{C3380CC4-5D6E-409C-BE32-E72D297353CC}">
                <c16:uniqueId val="{00000005-ACB8-4448-A8CE-F2FB8CCC2C97}"/>
              </c:ext>
            </c:extLst>
          </c:dPt>
          <c:dPt>
            <c:idx val="10"/>
            <c:invertIfNegative val="0"/>
            <c:bubble3D val="0"/>
            <c:spPr>
              <a:solidFill>
                <a:srgbClr val="92D050"/>
              </a:solidFill>
              <a:ln>
                <a:noFill/>
              </a:ln>
              <a:effectLst/>
            </c:spPr>
            <c:extLst>
              <c:ext xmlns:c16="http://schemas.microsoft.com/office/drawing/2014/chart" uri="{C3380CC4-5D6E-409C-BE32-E72D297353CC}">
                <c16:uniqueId val="{00000000-ACB8-4448-A8CE-F2FB8CCC2C9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Own car</c:v>
                </c:pt>
                <c:pt idx="1">
                  <c:v>Bus</c:v>
                </c:pt>
                <c:pt idx="2">
                  <c:v>Rented car</c:v>
                </c:pt>
                <c:pt idx="3">
                  <c:v>Train</c:v>
                </c:pt>
                <c:pt idx="4">
                  <c:v>Plane</c:v>
                </c:pt>
                <c:pt idx="5">
                  <c:v>Ferry / boat / cruise</c:v>
                </c:pt>
                <c:pt idx="6">
                  <c:v>Bicycle</c:v>
                </c:pt>
                <c:pt idx="7">
                  <c:v>Camper van</c:v>
                </c:pt>
                <c:pt idx="8">
                  <c:v>Car w/ caravan</c:v>
                </c:pt>
                <c:pt idx="9">
                  <c:v>Motorbike</c:v>
                </c:pt>
                <c:pt idx="10">
                  <c:v>No transportation</c:v>
                </c:pt>
                <c:pt idx="11">
                  <c:v>Other</c:v>
                </c:pt>
              </c:strCache>
            </c:strRef>
          </c:cat>
          <c:val>
            <c:numRef>
              <c:f>Sheet1!$B$2:$B$13</c:f>
              <c:numCache>
                <c:formatCode>0%</c:formatCode>
                <c:ptCount val="12"/>
                <c:pt idx="0">
                  <c:v>0.37262999999999996</c:v>
                </c:pt>
                <c:pt idx="1">
                  <c:v>0.19294</c:v>
                </c:pt>
                <c:pt idx="2">
                  <c:v>0.17615999999999998</c:v>
                </c:pt>
                <c:pt idx="3">
                  <c:v>8.7859999999999994E-2</c:v>
                </c:pt>
                <c:pt idx="4">
                  <c:v>7.2849999999999998E-2</c:v>
                </c:pt>
                <c:pt idx="5">
                  <c:v>4.5919999999999996E-2</c:v>
                </c:pt>
                <c:pt idx="6">
                  <c:v>2.1190000000000001E-2</c:v>
                </c:pt>
                <c:pt idx="7">
                  <c:v>1.413E-2</c:v>
                </c:pt>
                <c:pt idx="8">
                  <c:v>7.9500000000000005E-3</c:v>
                </c:pt>
                <c:pt idx="9">
                  <c:v>6.1799999999999997E-3</c:v>
                </c:pt>
                <c:pt idx="10">
                  <c:v>0.11126</c:v>
                </c:pt>
                <c:pt idx="11">
                  <c:v>0.1</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E890-4697-B835-06BE5C386A1A}"/>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4.5469999999999997E-2</c:v>
                </c:pt>
                <c:pt idx="1">
                  <c:v>0.12009</c:v>
                </c:pt>
                <c:pt idx="2">
                  <c:v>0.1426</c:v>
                </c:pt>
                <c:pt idx="3">
                  <c:v>0.17792000000000002</c:v>
                </c:pt>
                <c:pt idx="4">
                  <c:v>0.1532</c:v>
                </c:pt>
                <c:pt idx="5">
                  <c:v>0.21457000000000001</c:v>
                </c:pt>
                <c:pt idx="6">
                  <c:v>0.11214</c:v>
                </c:pt>
                <c:pt idx="7">
                  <c:v>1.3690000000000001E-2</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92D050"/>
              </a:solidFill>
              <a:ln>
                <a:noFill/>
              </a:ln>
              <a:effectLst/>
            </c:spPr>
            <c:extLst>
              <c:ext xmlns:c16="http://schemas.microsoft.com/office/drawing/2014/chart" uri="{C3380CC4-5D6E-409C-BE32-E72D297353CC}">
                <c16:uniqueId val="{00000001-07C7-4D82-A5A2-475344BD72CE}"/>
              </c:ext>
            </c:extLst>
          </c:dPt>
          <c:dPt>
            <c:idx val="3"/>
            <c:invertIfNegative val="0"/>
            <c:bubble3D val="0"/>
            <c:spPr>
              <a:solidFill>
                <a:srgbClr val="FF0000"/>
              </a:solidFill>
              <a:ln>
                <a:noFill/>
              </a:ln>
              <a:effectLst/>
            </c:spPr>
            <c:extLst>
              <c:ext xmlns:c16="http://schemas.microsoft.com/office/drawing/2014/chart" uri="{C3380CC4-5D6E-409C-BE32-E72D297353CC}">
                <c16:uniqueId val="{00000000-07C7-4D82-A5A2-475344BD72CE}"/>
              </c:ext>
            </c:extLst>
          </c:dPt>
          <c:dPt>
            <c:idx val="4"/>
            <c:invertIfNegative val="0"/>
            <c:bubble3D val="0"/>
            <c:spPr>
              <a:solidFill>
                <a:srgbClr val="92D050"/>
              </a:solidFill>
              <a:ln>
                <a:noFill/>
              </a:ln>
              <a:effectLst/>
            </c:spPr>
            <c:extLst>
              <c:ext xmlns:c16="http://schemas.microsoft.com/office/drawing/2014/chart" uri="{C3380CC4-5D6E-409C-BE32-E72D297353CC}">
                <c16:uniqueId val="{00000002-07C7-4D82-A5A2-475344BD72C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Friends/acquaintances/colleagues</c:v>
                </c:pt>
                <c:pt idx="2">
                  <c:v>Parents/other relatives</c:v>
                </c:pt>
                <c:pt idx="3">
                  <c:v>Nobody except myself</c:v>
                </c:pt>
                <c:pt idx="4">
                  <c:v>Children 15 years and older</c:v>
                </c:pt>
                <c:pt idx="5">
                  <c:v>Children 7-14 years</c:v>
                </c:pt>
                <c:pt idx="6">
                  <c:v>Children 0-6 years</c:v>
                </c:pt>
                <c:pt idx="7">
                  <c:v>Other</c:v>
                </c:pt>
              </c:strCache>
            </c:strRef>
          </c:cat>
          <c:val>
            <c:numRef>
              <c:f>Sheet1!$B$2:$B$9</c:f>
              <c:numCache>
                <c:formatCode>0%</c:formatCode>
                <c:ptCount val="8"/>
                <c:pt idx="0">
                  <c:v>0.58145999999999998</c:v>
                </c:pt>
                <c:pt idx="1">
                  <c:v>0.19248999999999999</c:v>
                </c:pt>
                <c:pt idx="2">
                  <c:v>0.18631</c:v>
                </c:pt>
                <c:pt idx="3">
                  <c:v>0.11964999999999999</c:v>
                </c:pt>
                <c:pt idx="4">
                  <c:v>0.10640000000000001</c:v>
                </c:pt>
                <c:pt idx="5">
                  <c:v>8.0350000000000005E-2</c:v>
                </c:pt>
                <c:pt idx="6">
                  <c:v>3.8849999999999996E-2</c:v>
                </c:pt>
                <c:pt idx="7">
                  <c:v>1.3690000000000001E-2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9-7FC3-46DE-8544-23F7E37480BD}"/>
              </c:ext>
            </c:extLst>
          </c:dPt>
          <c:dPt>
            <c:idx val="3"/>
            <c:invertIfNegative val="0"/>
            <c:bubble3D val="0"/>
            <c:spPr>
              <a:solidFill>
                <a:srgbClr val="FF0000"/>
              </a:solidFill>
              <a:ln>
                <a:noFill/>
              </a:ln>
              <a:effectLst/>
            </c:spPr>
            <c:extLst>
              <c:ext xmlns:c16="http://schemas.microsoft.com/office/drawing/2014/chart" uri="{C3380CC4-5D6E-409C-BE32-E72D297353CC}">
                <c16:uniqueId val="{00000000-7FC3-46DE-8544-23F7E37480BD}"/>
              </c:ext>
            </c:extLst>
          </c:dPt>
          <c:dPt>
            <c:idx val="5"/>
            <c:invertIfNegative val="0"/>
            <c:bubble3D val="0"/>
            <c:spPr>
              <a:solidFill>
                <a:srgbClr val="FF0000"/>
              </a:solidFill>
              <a:ln>
                <a:noFill/>
              </a:ln>
              <a:effectLst/>
            </c:spPr>
            <c:extLst>
              <c:ext xmlns:c16="http://schemas.microsoft.com/office/drawing/2014/chart" uri="{C3380CC4-5D6E-409C-BE32-E72D297353CC}">
                <c16:uniqueId val="{00000001-7FC3-46DE-8544-23F7E37480BD}"/>
              </c:ext>
            </c:extLst>
          </c:dPt>
          <c:dPt>
            <c:idx val="6"/>
            <c:invertIfNegative val="0"/>
            <c:bubble3D val="0"/>
            <c:spPr>
              <a:solidFill>
                <a:srgbClr val="FF0000"/>
              </a:solidFill>
              <a:ln>
                <a:noFill/>
              </a:ln>
              <a:effectLst/>
            </c:spPr>
            <c:extLst>
              <c:ext xmlns:c16="http://schemas.microsoft.com/office/drawing/2014/chart" uri="{C3380CC4-5D6E-409C-BE32-E72D297353CC}">
                <c16:uniqueId val="{00000002-7FC3-46DE-8544-23F7E37480BD}"/>
              </c:ext>
            </c:extLst>
          </c:dPt>
          <c:dPt>
            <c:idx val="7"/>
            <c:invertIfNegative val="0"/>
            <c:bubble3D val="0"/>
            <c:spPr>
              <a:solidFill>
                <a:srgbClr val="FF0000"/>
              </a:solidFill>
              <a:ln>
                <a:noFill/>
              </a:ln>
              <a:effectLst/>
            </c:spPr>
            <c:extLst>
              <c:ext xmlns:c16="http://schemas.microsoft.com/office/drawing/2014/chart" uri="{C3380CC4-5D6E-409C-BE32-E72D297353CC}">
                <c16:uniqueId val="{00000003-7FC3-46DE-8544-23F7E37480BD}"/>
              </c:ext>
            </c:extLst>
          </c:dPt>
          <c:dPt>
            <c:idx val="8"/>
            <c:invertIfNegative val="0"/>
            <c:bubble3D val="0"/>
            <c:spPr>
              <a:solidFill>
                <a:srgbClr val="FF0000"/>
              </a:solidFill>
              <a:ln>
                <a:noFill/>
              </a:ln>
              <a:effectLst/>
            </c:spPr>
            <c:extLst>
              <c:ext xmlns:c16="http://schemas.microsoft.com/office/drawing/2014/chart" uri="{C3380CC4-5D6E-409C-BE32-E72D297353CC}">
                <c16:uniqueId val="{00000004-7FC3-46DE-8544-23F7E37480BD}"/>
              </c:ext>
            </c:extLst>
          </c:dPt>
          <c:dPt>
            <c:idx val="9"/>
            <c:invertIfNegative val="0"/>
            <c:bubble3D val="0"/>
            <c:spPr>
              <a:solidFill>
                <a:srgbClr val="FF0000"/>
              </a:solidFill>
              <a:ln>
                <a:noFill/>
              </a:ln>
              <a:effectLst/>
            </c:spPr>
            <c:extLst>
              <c:ext xmlns:c16="http://schemas.microsoft.com/office/drawing/2014/chart" uri="{C3380CC4-5D6E-409C-BE32-E72D297353CC}">
                <c16:uniqueId val="{00000005-7FC3-46DE-8544-23F7E37480BD}"/>
              </c:ext>
            </c:extLst>
          </c:dPt>
          <c:dPt>
            <c:idx val="10"/>
            <c:invertIfNegative val="0"/>
            <c:bubble3D val="0"/>
            <c:spPr>
              <a:solidFill>
                <a:srgbClr val="FF0000"/>
              </a:solidFill>
              <a:ln>
                <a:noFill/>
              </a:ln>
              <a:effectLst/>
            </c:spPr>
            <c:extLst>
              <c:ext xmlns:c16="http://schemas.microsoft.com/office/drawing/2014/chart" uri="{C3380CC4-5D6E-409C-BE32-E72D297353CC}">
                <c16:uniqueId val="{00000006-7FC3-46DE-8544-23F7E37480BD}"/>
              </c:ext>
            </c:extLst>
          </c:dPt>
          <c:dPt>
            <c:idx val="11"/>
            <c:invertIfNegative val="0"/>
            <c:bubble3D val="0"/>
            <c:spPr>
              <a:solidFill>
                <a:srgbClr val="FF0000"/>
              </a:solidFill>
              <a:ln>
                <a:noFill/>
              </a:ln>
              <a:effectLst/>
            </c:spPr>
            <c:extLst>
              <c:ext xmlns:c16="http://schemas.microsoft.com/office/drawing/2014/chart" uri="{C3380CC4-5D6E-409C-BE32-E72D297353CC}">
                <c16:uniqueId val="{00000007-7FC3-46DE-8544-23F7E37480BD}"/>
              </c:ext>
            </c:extLst>
          </c:dPt>
          <c:dPt>
            <c:idx val="12"/>
            <c:invertIfNegative val="0"/>
            <c:bubble3D val="0"/>
            <c:spPr>
              <a:solidFill>
                <a:srgbClr val="FF0000"/>
              </a:solidFill>
              <a:ln>
                <a:noFill/>
              </a:ln>
              <a:effectLst/>
            </c:spPr>
            <c:extLst>
              <c:ext xmlns:c16="http://schemas.microsoft.com/office/drawing/2014/chart" uri="{C3380CC4-5D6E-409C-BE32-E72D297353CC}">
                <c16:uniqueId val="{00000008-7FC3-46DE-8544-23F7E37480B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Advice from friends / family</c:v>
                </c:pt>
                <c:pt idx="2">
                  <c:v>Homepages for hotels/ other accommodations</c:v>
                </c:pt>
                <c:pt idx="3">
                  <c:v>Homepages for the destination</c:v>
                </c:pt>
                <c:pt idx="4">
                  <c:v>Homepages of carriers, including airlines etc.</c:v>
                </c:pt>
                <c:pt idx="5">
                  <c:v>Homepages for attractions and sights</c:v>
                </c:pt>
                <c:pt idx="6">
                  <c:v>Travel apps/portals like Tripadvisor etc</c:v>
                </c:pt>
                <c:pt idx="7">
                  <c:v>Reviews from other travelers online</c:v>
                </c:pt>
                <c:pt idx="8">
                  <c:v>Booking sites such as Expedia and Lastminute</c:v>
                </c:pt>
                <c:pt idx="9">
                  <c:v>Travel agent in homeland</c:v>
                </c:pt>
                <c:pt idx="10">
                  <c:v>Guidebooks</c:v>
                </c:pt>
                <c:pt idx="11">
                  <c:v>Catalogs or brochures</c:v>
                </c:pt>
                <c:pt idx="12">
                  <c:v>Social media such as Facebook or blogs</c:v>
                </c:pt>
                <c:pt idx="13">
                  <c:v>Newspapers or magazines</c:v>
                </c:pt>
                <c:pt idx="14">
                  <c:v>TV or radio</c:v>
                </c:pt>
                <c:pt idx="15">
                  <c:v>Travel fairs</c:v>
                </c:pt>
                <c:pt idx="16">
                  <c:v>Other</c:v>
                </c:pt>
              </c:strCache>
            </c:strRef>
          </c:cat>
          <c:val>
            <c:numRef>
              <c:f>Sheet1!$B$2:$B$18</c:f>
              <c:numCache>
                <c:formatCode>0%</c:formatCode>
                <c:ptCount val="17"/>
                <c:pt idx="0">
                  <c:v>0.61634</c:v>
                </c:pt>
                <c:pt idx="1">
                  <c:v>0.25607000000000002</c:v>
                </c:pt>
                <c:pt idx="2">
                  <c:v>0.23974000000000001</c:v>
                </c:pt>
                <c:pt idx="3">
                  <c:v>0.22914000000000001</c:v>
                </c:pt>
                <c:pt idx="4">
                  <c:v>0.15231999999999998</c:v>
                </c:pt>
                <c:pt idx="5">
                  <c:v>0.12494</c:v>
                </c:pt>
                <c:pt idx="6">
                  <c:v>0.10817</c:v>
                </c:pt>
                <c:pt idx="7">
                  <c:v>0.10507999999999999</c:v>
                </c:pt>
                <c:pt idx="8">
                  <c:v>9.9779999999999994E-2</c:v>
                </c:pt>
                <c:pt idx="9">
                  <c:v>8.9619999999999991E-2</c:v>
                </c:pt>
                <c:pt idx="10">
                  <c:v>8.3889999999999992E-2</c:v>
                </c:pt>
                <c:pt idx="11">
                  <c:v>7.5060000000000002E-2</c:v>
                </c:pt>
                <c:pt idx="12">
                  <c:v>3.4880000000000001E-2</c:v>
                </c:pt>
                <c:pt idx="13">
                  <c:v>2.2519999999999998E-2</c:v>
                </c:pt>
                <c:pt idx="14">
                  <c:v>1.06E-2</c:v>
                </c:pt>
                <c:pt idx="15">
                  <c:v>9.2700000000000005E-3</c:v>
                </c:pt>
                <c:pt idx="16">
                  <c:v>8.609E-2</c:v>
                </c:pt>
              </c:numCache>
            </c:numRef>
          </c:val>
          <c:extLst>
            <c:ext xmlns:c16="http://schemas.microsoft.com/office/drawing/2014/chart" uri="{C3380CC4-5D6E-409C-BE32-E72D297353CC}">
              <c16:uniqueId val="{00000000-4C5B-40D2-A853-24A6528A963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81B0-462C-86C3-3A82D76445CC}"/>
              </c:ext>
            </c:extLst>
          </c:dPt>
          <c:dPt>
            <c:idx val="2"/>
            <c:invertIfNegative val="0"/>
            <c:bubble3D val="0"/>
            <c:spPr>
              <a:solidFill>
                <a:srgbClr val="92D050"/>
              </a:solidFill>
              <a:ln>
                <a:noFill/>
              </a:ln>
              <a:effectLst/>
            </c:spPr>
            <c:extLst>
              <c:ext xmlns:c16="http://schemas.microsoft.com/office/drawing/2014/chart" uri="{C3380CC4-5D6E-409C-BE32-E72D297353CC}">
                <c16:uniqueId val="{00000001-81B0-462C-86C3-3A82D76445CC}"/>
              </c:ext>
            </c:extLst>
          </c:dPt>
          <c:dPt>
            <c:idx val="4"/>
            <c:invertIfNegative val="0"/>
            <c:bubble3D val="0"/>
            <c:spPr>
              <a:solidFill>
                <a:srgbClr val="92D050"/>
              </a:solidFill>
              <a:ln>
                <a:noFill/>
              </a:ln>
              <a:effectLst/>
            </c:spPr>
            <c:extLst>
              <c:ext xmlns:c16="http://schemas.microsoft.com/office/drawing/2014/chart" uri="{C3380CC4-5D6E-409C-BE32-E72D297353CC}">
                <c16:uniqueId val="{00000002-81B0-462C-86C3-3A82D76445CC}"/>
              </c:ext>
            </c:extLst>
          </c:dPt>
          <c:dPt>
            <c:idx val="5"/>
            <c:invertIfNegative val="0"/>
            <c:bubble3D val="0"/>
            <c:spPr>
              <a:solidFill>
                <a:srgbClr val="92D050"/>
              </a:solidFill>
              <a:ln>
                <a:noFill/>
              </a:ln>
              <a:effectLst/>
            </c:spPr>
            <c:extLst>
              <c:ext xmlns:c16="http://schemas.microsoft.com/office/drawing/2014/chart" uri="{C3380CC4-5D6E-409C-BE32-E72D297353CC}">
                <c16:uniqueId val="{00000003-81B0-462C-86C3-3A82D76445CC}"/>
              </c:ext>
            </c:extLst>
          </c:dPt>
          <c:dPt>
            <c:idx val="6"/>
            <c:invertIfNegative val="0"/>
            <c:bubble3D val="0"/>
            <c:spPr>
              <a:solidFill>
                <a:srgbClr val="FF0000"/>
              </a:solidFill>
              <a:ln>
                <a:noFill/>
              </a:ln>
              <a:effectLst/>
            </c:spPr>
            <c:extLst>
              <c:ext xmlns:c16="http://schemas.microsoft.com/office/drawing/2014/chart" uri="{C3380CC4-5D6E-409C-BE32-E72D297353CC}">
                <c16:uniqueId val="{00000004-81B0-462C-86C3-3A82D76445CC}"/>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Other family/relatives</c:v>
                </c:pt>
                <c:pt idx="2">
                  <c:v>Children 7-14 year</c:v>
                </c:pt>
                <c:pt idx="3">
                  <c:v>Friends</c:v>
                </c:pt>
                <c:pt idx="4">
                  <c:v>Children 15 years and above</c:v>
                </c:pt>
                <c:pt idx="5">
                  <c:v>Children 0-6 years</c:v>
                </c:pt>
                <c:pt idx="6">
                  <c:v>Alone</c:v>
                </c:pt>
                <c:pt idx="7">
                  <c:v>Other people</c:v>
                </c:pt>
              </c:strCache>
            </c:strRef>
          </c:cat>
          <c:val>
            <c:numRef>
              <c:f>Sheet1!$B$2:$B$9</c:f>
              <c:numCache>
                <c:formatCode>0%</c:formatCode>
                <c:ptCount val="8"/>
                <c:pt idx="0">
                  <c:v>0.70552000000000004</c:v>
                </c:pt>
                <c:pt idx="1">
                  <c:v>0.23179</c:v>
                </c:pt>
                <c:pt idx="2">
                  <c:v>0.17351</c:v>
                </c:pt>
                <c:pt idx="3">
                  <c:v>0.17306999999999997</c:v>
                </c:pt>
                <c:pt idx="4">
                  <c:v>0.15143000000000001</c:v>
                </c:pt>
                <c:pt idx="5">
                  <c:v>0.13067999999999999</c:v>
                </c:pt>
                <c:pt idx="6">
                  <c:v>5.5629999999999999E-2</c:v>
                </c:pt>
                <c:pt idx="7">
                  <c:v>1.634E-2</c:v>
                </c:pt>
              </c:numCache>
            </c:numRef>
          </c:val>
          <c:extLst>
            <c:ext xmlns:c16="http://schemas.microsoft.com/office/drawing/2014/chart" uri="{C3380CC4-5D6E-409C-BE32-E72D297353CC}">
              <c16:uniqueId val="{00000000-0B13-4487-944F-3176A209DEC8}"/>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1.5890000000000001E-2</c:v>
                </c:pt>
                <c:pt idx="1">
                  <c:v>0.10596</c:v>
                </c:pt>
                <c:pt idx="2">
                  <c:v>0.33862999999999999</c:v>
                </c:pt>
                <c:pt idx="3">
                  <c:v>0.1298</c:v>
                </c:pt>
                <c:pt idx="4">
                  <c:v>0.17438999999999999</c:v>
                </c:pt>
                <c:pt idx="5">
                  <c:v>0.24</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8FCD-40A3-9B6B-FA8AC0CA008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0.16203000000000001</c:v>
                </c:pt>
                <c:pt idx="1">
                  <c:v>0.11788</c:v>
                </c:pt>
                <c:pt idx="2">
                  <c:v>0.62340000000000007</c:v>
                </c:pt>
                <c:pt idx="3">
                  <c:v>9.6689999999999998E-2</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9.8896247240618088E-2</c:v>
                </c:pt>
                <c:pt idx="1">
                  <c:v>0.430905077262693</c:v>
                </c:pt>
                <c:pt idx="2">
                  <c:v>0.20573951434878601</c:v>
                </c:pt>
                <c:pt idx="3">
                  <c:v>0.26445916114790302</c:v>
                </c:pt>
              </c:numCache>
            </c:numRef>
          </c:val>
          <c:extLst>
            <c:ext xmlns:c16="http://schemas.microsoft.com/office/drawing/2014/chart" uri="{C3380CC4-5D6E-409C-BE32-E72D297353CC}">
              <c16:uniqueId val="{00000000-29D4-4A96-8F3D-5C4298823FEE}"/>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061261894331147E-2"/>
          <c:y val="0.12253867217368004"/>
          <c:w val="0.86982499564736149"/>
          <c:h val="0.76308841501271107"/>
        </c:manualLayout>
      </c:layout>
      <c:barChart>
        <c:barDir val="bar"/>
        <c:grouping val="clustered"/>
        <c:varyColors val="0"/>
        <c:ser>
          <c:idx val="0"/>
          <c:order val="0"/>
          <c:tx>
            <c:strRef>
              <c:f>Sheet1!$B$1</c:f>
              <c:strCache>
                <c:ptCount val="1"/>
                <c:pt idx="0">
                  <c:v>Column1</c:v>
                </c:pt>
              </c:strCache>
            </c:strRef>
          </c:tx>
          <c:spPr>
            <a:blipFill dpi="0" rotWithShape="1">
              <a:blip xmlns:r="http://schemas.openxmlformats.org/officeDocument/2006/relationships" r:embed="rId1"/>
              <a:srcRect/>
              <a:stretch>
                <a:fillRect/>
              </a:stretch>
            </a:blipFill>
          </c:spPr>
          <c:invertIfNegative val="0"/>
          <c:pictureOptions>
            <c:pictureFormat val="stackScale"/>
            <c:pictureStackUnit val="10"/>
          </c:pictureOptions>
          <c:dPt>
            <c:idx val="0"/>
            <c:invertIfNegative val="0"/>
            <c:bubble3D val="0"/>
            <c:extLst>
              <c:ext xmlns:c16="http://schemas.microsoft.com/office/drawing/2014/chart" uri="{C3380CC4-5D6E-409C-BE32-E72D297353CC}">
                <c16:uniqueId val="{00000000-8A04-4ADE-BF32-41256842EEA5}"/>
              </c:ext>
            </c:extLst>
          </c:dPt>
          <c:dLbls>
            <c:delete val="1"/>
          </c:dLbls>
          <c:cat>
            <c:strRef>
              <c:f>Sheet1!$A$2</c:f>
              <c:strCache>
                <c:ptCount val="1"/>
                <c:pt idx="0">
                  <c:v>Rented car </c:v>
                </c:pt>
              </c:strCache>
            </c:strRef>
          </c:cat>
          <c:val>
            <c:numRef>
              <c:f>Sheet1!$B$2</c:f>
              <c:numCache>
                <c:formatCode>General</c:formatCode>
                <c:ptCount val="1"/>
                <c:pt idx="0">
                  <c:v>100</c:v>
                </c:pt>
              </c:numCache>
            </c:numRef>
          </c:val>
          <c:extLst>
            <c:ext xmlns:c16="http://schemas.microsoft.com/office/drawing/2014/chart" uri="{C3380CC4-5D6E-409C-BE32-E72D297353CC}">
              <c16:uniqueId val="{00000001-8A04-4ADE-BF32-41256842EEA5}"/>
            </c:ext>
          </c:extLst>
        </c:ser>
        <c:ser>
          <c:idx val="1"/>
          <c:order val="1"/>
          <c:tx>
            <c:strRef>
              <c:f>Sheet1!$C$1</c:f>
              <c:strCache>
                <c:ptCount val="1"/>
                <c:pt idx="0">
                  <c:v>percentage fig</c:v>
                </c:pt>
              </c:strCache>
            </c:strRef>
          </c:tx>
          <c:spPr>
            <a:blipFill>
              <a:blip xmlns:r="http://schemas.openxmlformats.org/officeDocument/2006/relationships" r:embed="rId2"/>
              <a:stretch>
                <a:fillRect/>
              </a:stretch>
            </a:blipFill>
          </c:spPr>
          <c:invertIfNegative val="0"/>
          <c:pictureOptions>
            <c:pictureFormat val="stackScale"/>
            <c:pictureStackUnit val="10"/>
          </c:pictureOptions>
          <c:dPt>
            <c:idx val="0"/>
            <c:invertIfNegative val="0"/>
            <c:bubble3D val="0"/>
            <c:extLst>
              <c:ext xmlns:c16="http://schemas.microsoft.com/office/drawing/2014/chart" uri="{C3380CC4-5D6E-409C-BE32-E72D297353CC}">
                <c16:uniqueId val="{00000002-8A04-4ADE-BF32-41256842EEA5}"/>
              </c:ext>
            </c:extLst>
          </c:dPt>
          <c:dLbls>
            <c:dLbl>
              <c:idx val="0"/>
              <c:layout>
                <c:manualLayout>
                  <c:x val="0.55352362587044901"/>
                  <c:y val="0.10717811964657929"/>
                </c:manualLayout>
              </c:layout>
              <c:tx>
                <c:rich>
                  <a:bodyPr/>
                  <a:lstStyle/>
                  <a:p>
                    <a:fld id="{2429B5BC-167E-4995-BB21-89E1FEBF9356}" type="VALUE">
                      <a:rPr lang="en-US">
                        <a:solidFill>
                          <a:srgbClr val="418FAB"/>
                        </a:solidFill>
                      </a:rPr>
                      <a:pPr/>
                      <a:t>[VERDI]</a:t>
                    </a:fld>
                    <a:endParaRPr lang="nb-NO"/>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A04-4ADE-BF32-41256842EEA5}"/>
                </c:ext>
              </c:extLst>
            </c:dLbl>
            <c:spPr>
              <a:noFill/>
              <a:ln>
                <a:noFill/>
              </a:ln>
              <a:effectLst/>
            </c:spPr>
            <c:txPr>
              <a:bodyPr/>
              <a:lstStyle/>
              <a:p>
                <a:pPr>
                  <a:defRPr sz="4400" b="1">
                    <a:solidFill>
                      <a:srgbClr val="418FAB"/>
                    </a:solidFill>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Rented car </c:v>
                </c:pt>
              </c:strCache>
            </c:strRef>
          </c:cat>
          <c:val>
            <c:numRef>
              <c:f>Sheet1!$C$2</c:f>
              <c:numCache>
                <c:formatCode>General</c:formatCode>
                <c:ptCount val="1"/>
                <c:pt idx="0">
                  <c:v>25</c:v>
                </c:pt>
              </c:numCache>
            </c:numRef>
          </c:val>
          <c:extLst>
            <c:ext xmlns:c16="http://schemas.microsoft.com/office/drawing/2014/chart" uri="{C3380CC4-5D6E-409C-BE32-E72D297353CC}">
              <c16:uniqueId val="{00000003-8A04-4ADE-BF32-41256842EEA5}"/>
            </c:ext>
          </c:extLst>
        </c:ser>
        <c:dLbls>
          <c:dLblPos val="outEnd"/>
          <c:showLegendKey val="0"/>
          <c:showVal val="1"/>
          <c:showCatName val="0"/>
          <c:showSerName val="0"/>
          <c:showPercent val="0"/>
          <c:showBubbleSize val="0"/>
        </c:dLbls>
        <c:gapWidth val="87"/>
        <c:overlap val="100"/>
        <c:axId val="296578048"/>
        <c:axId val="296606720"/>
      </c:barChart>
      <c:catAx>
        <c:axId val="296578048"/>
        <c:scaling>
          <c:orientation val="maxMin"/>
        </c:scaling>
        <c:delete val="0"/>
        <c:axPos val="l"/>
        <c:numFmt formatCode="General" sourceLinked="0"/>
        <c:majorTickMark val="out"/>
        <c:minorTickMark val="none"/>
        <c:tickLblPos val="nextTo"/>
        <c:spPr>
          <a:ln>
            <a:noFill/>
          </a:ln>
        </c:spPr>
        <c:txPr>
          <a:bodyPr/>
          <a:lstStyle/>
          <a:p>
            <a:pPr algn="r">
              <a:defRPr sz="1100" b="1">
                <a:solidFill>
                  <a:srgbClr val="418FAB"/>
                </a:solidFill>
              </a:defRPr>
            </a:pPr>
            <a:endParaRPr lang="nb-NO"/>
          </a:p>
        </c:txPr>
        <c:crossAx val="296606720"/>
        <c:crosses val="autoZero"/>
        <c:auto val="1"/>
        <c:lblAlgn val="ctr"/>
        <c:lblOffset val="100"/>
        <c:noMultiLvlLbl val="0"/>
      </c:catAx>
      <c:valAx>
        <c:axId val="296606720"/>
        <c:scaling>
          <c:orientation val="minMax"/>
          <c:max val="150"/>
          <c:min val="0"/>
        </c:scaling>
        <c:delete val="1"/>
        <c:axPos val="t"/>
        <c:numFmt formatCode="General" sourceLinked="1"/>
        <c:majorTickMark val="out"/>
        <c:minorTickMark val="none"/>
        <c:tickLblPos val="nextTo"/>
        <c:crossAx val="296578048"/>
        <c:crosses val="autoZero"/>
        <c:crossBetween val="between"/>
      </c:valAx>
    </c:plotArea>
    <c:plotVisOnly val="1"/>
    <c:dispBlanksAs val="gap"/>
    <c:showDLblsOverMax val="0"/>
  </c:chart>
  <c:txPr>
    <a:bodyPr/>
    <a:lstStyle/>
    <a:p>
      <a:pPr>
        <a:defRPr sz="1800"/>
      </a:pPr>
      <a:endParaRPr lang="nb-NO"/>
    </a:p>
  </c:txPr>
  <c:externalData r:id="rId3">
    <c:autoUpdate val="0"/>
  </c:externalData>
  <c:userShapes r:id="rId4"/>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8E74-4957-9F6C-2EF6A1CFC26F}"/>
              </c:ext>
            </c:extLst>
          </c:dPt>
          <c:dPt>
            <c:idx val="1"/>
            <c:invertIfNegative val="0"/>
            <c:bubble3D val="0"/>
            <c:spPr>
              <a:solidFill>
                <a:srgbClr val="FF0000"/>
              </a:solidFill>
              <a:ln>
                <a:noFill/>
              </a:ln>
              <a:effectLst/>
            </c:spPr>
            <c:extLst>
              <c:ext xmlns:c16="http://schemas.microsoft.com/office/drawing/2014/chart" uri="{C3380CC4-5D6E-409C-BE32-E72D297353CC}">
                <c16:uniqueId val="{00000003-8E74-4957-9F6C-2EF6A1CFC26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8E74-4957-9F6C-2EF6A1CFC26F}"/>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8E74-4957-9F6C-2EF6A1CFC26F}"/>
              </c:ext>
            </c:extLst>
          </c:dPt>
          <c:dPt>
            <c:idx val="4"/>
            <c:invertIfNegative val="0"/>
            <c:bubble3D val="0"/>
            <c:spPr>
              <a:solidFill>
                <a:srgbClr val="92D050"/>
              </a:solidFill>
              <a:ln>
                <a:noFill/>
              </a:ln>
              <a:effectLst/>
            </c:spPr>
            <c:extLst>
              <c:ext xmlns:c16="http://schemas.microsoft.com/office/drawing/2014/chart" uri="{C3380CC4-5D6E-409C-BE32-E72D297353CC}">
                <c16:uniqueId val="{00000009-8E74-4957-9F6C-2EF6A1CFC26F}"/>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8E74-4957-9F6C-2EF6A1CFC26F}"/>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8E74-4957-9F6C-2EF6A1CFC26F}"/>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7.0709999999999995E-2</c:v>
                </c:pt>
                <c:pt idx="1">
                  <c:v>8.43E-2</c:v>
                </c:pt>
                <c:pt idx="2">
                  <c:v>0.17832000000000001</c:v>
                </c:pt>
                <c:pt idx="3">
                  <c:v>0.20513000000000001</c:v>
                </c:pt>
                <c:pt idx="4">
                  <c:v>0.19347</c:v>
                </c:pt>
                <c:pt idx="5">
                  <c:v>0.10372999999999999</c:v>
                </c:pt>
                <c:pt idx="6">
                  <c:v>0.16434000000000001</c:v>
                </c:pt>
              </c:numCache>
            </c:numRef>
          </c:val>
          <c:extLst>
            <c:ext xmlns:c16="http://schemas.microsoft.com/office/drawing/2014/chart" uri="{C3380CC4-5D6E-409C-BE32-E72D297353CC}">
              <c16:uniqueId val="{0000000E-8E74-4957-9F6C-2EF6A1CFC2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needs time for themselves</c:v>
                </c:pt>
                <c:pt idx="1">
                  <c:v>People who want to revitalize themselves</c:v>
                </c:pt>
                <c:pt idx="2">
                  <c:v>People who want to escape from the demands of life and relax and unwind</c:v>
                </c:pt>
              </c:strCache>
            </c:strRef>
          </c:cat>
          <c:val>
            <c:numRef>
              <c:f>Sheet1!$B$2:$B$4</c:f>
              <c:numCache>
                <c:formatCode>0</c:formatCode>
                <c:ptCount val="3"/>
                <c:pt idx="0">
                  <c:v>241</c:v>
                </c:pt>
                <c:pt idx="1">
                  <c:v>218</c:v>
                </c:pt>
                <c:pt idx="2">
                  <c:v>216</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Restores my sense of harmony and balance</c:v>
                </c:pt>
                <c:pt idx="1">
                  <c:v>Helps me to escape from my hectic daily life</c:v>
                </c:pt>
                <c:pt idx="2">
                  <c:v>Allows me to pamper myself</c:v>
                </c:pt>
                <c:pt idx="3">
                  <c:v>Makes me feel completely liberated</c:v>
                </c:pt>
                <c:pt idx="4">
                  <c:v>Helps me to enjoy life to the fullest</c:v>
                </c:pt>
                <c:pt idx="5">
                  <c:v>Makes me feel full of energy</c:v>
                </c:pt>
              </c:strCache>
            </c:strRef>
          </c:cat>
          <c:val>
            <c:numRef>
              <c:f>Sheet1!$B$2:$B$7</c:f>
              <c:numCache>
                <c:formatCode>0</c:formatCode>
                <c:ptCount val="6"/>
                <c:pt idx="0" formatCode="General">
                  <c:v>234</c:v>
                </c:pt>
                <c:pt idx="1">
                  <c:v>208</c:v>
                </c:pt>
                <c:pt idx="2">
                  <c:v>147</c:v>
                </c:pt>
                <c:pt idx="3">
                  <c:v>143</c:v>
                </c:pt>
                <c:pt idx="4">
                  <c:v>129</c:v>
                </c:pt>
                <c:pt idx="5">
                  <c:v>125</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General"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Peaceful</c:v>
                </c:pt>
                <c:pt idx="1">
                  <c:v>Harmonious</c:v>
                </c:pt>
                <c:pt idx="2">
                  <c:v>Relaxed</c:v>
                </c:pt>
                <c:pt idx="3">
                  <c:v>Cozy</c:v>
                </c:pt>
              </c:strCache>
            </c:strRef>
          </c:cat>
          <c:val>
            <c:numRef>
              <c:f>Sheet1!$B$2:$B$5</c:f>
              <c:numCache>
                <c:formatCode>0</c:formatCode>
                <c:ptCount val="4"/>
                <c:pt idx="0">
                  <c:v>221</c:v>
                </c:pt>
                <c:pt idx="1">
                  <c:v>204</c:v>
                </c:pt>
                <c:pt idx="2" formatCode="General">
                  <c:v>183</c:v>
                </c:pt>
                <c:pt idx="3">
                  <c:v>165</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Has quiet environments</c:v>
                </c:pt>
                <c:pt idx="1">
                  <c:v>Allows me to live close to nature</c:v>
                </c:pt>
                <c:pt idx="2">
                  <c:v>Is not ruined by tourism</c:v>
                </c:pt>
                <c:pt idx="3">
                  <c:v>Has good beaches</c:v>
                </c:pt>
                <c:pt idx="4">
                  <c:v>Has guaranteed sunshine</c:v>
                </c:pt>
                <c:pt idx="5">
                  <c:v>Has unspoiled nature</c:v>
                </c:pt>
                <c:pt idx="6">
                  <c:v>Has beautiful nature</c:v>
                </c:pt>
                <c:pt idx="7">
                  <c:v>Good value for money</c:v>
                </c:pt>
              </c:strCache>
            </c:strRef>
          </c:cat>
          <c:val>
            <c:numRef>
              <c:f>Sheet1!$B$2:$B$9</c:f>
              <c:numCache>
                <c:formatCode>General</c:formatCode>
                <c:ptCount val="8"/>
                <c:pt idx="0">
                  <c:v>232</c:v>
                </c:pt>
                <c:pt idx="1">
                  <c:v>184</c:v>
                </c:pt>
                <c:pt idx="2">
                  <c:v>172</c:v>
                </c:pt>
                <c:pt idx="3" formatCode="0">
                  <c:v>167</c:v>
                </c:pt>
                <c:pt idx="4" formatCode="0">
                  <c:v>163</c:v>
                </c:pt>
                <c:pt idx="5">
                  <c:v>157</c:v>
                </c:pt>
                <c:pt idx="6">
                  <c:v>154</c:v>
                </c:pt>
                <c:pt idx="7" formatCode="0">
                  <c:v>126</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General"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3-4E80-4212-8226-B641427F6EB8}"/>
                </c:ext>
              </c:extLst>
            </c:dLbl>
            <c:dLbl>
              <c:idx val="6"/>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0-4E80-4212-8226-B641427F6EB8}"/>
                </c:ext>
              </c:extLst>
            </c:dLbl>
            <c:dLbl>
              <c:idx val="7"/>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92D05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1-4E80-4212-8226-B641427F6EB8}"/>
                </c:ext>
              </c:extLst>
            </c:dLbl>
            <c:dLbl>
              <c:idx val="1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FF0000"/>
                      </a:solidFill>
                      <a:latin typeface="+mn-lt"/>
                      <a:ea typeface="+mn-ea"/>
                      <a:cs typeface="+mn-cs"/>
                    </a:defRPr>
                  </a:pPr>
                  <a:endParaRPr lang="nb-NO"/>
                </a:p>
              </c:txPr>
              <c:dLblPos val="t"/>
              <c:showLegendKey val="0"/>
              <c:showVal val="1"/>
              <c:showCatName val="0"/>
              <c:showSerName val="0"/>
              <c:showPercent val="0"/>
              <c:showBubbleSize val="0"/>
              <c:extLst>
                <c:ext xmlns:c16="http://schemas.microsoft.com/office/drawing/2014/chart" uri="{C3380CC4-5D6E-409C-BE32-E72D297353CC}">
                  <c16:uniqueId val="{00000002-4E80-4212-8226-B641427F6EB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3.9629999999999999E-2</c:v>
                </c:pt>
                <c:pt idx="1">
                  <c:v>5.8280000000000005E-2</c:v>
                </c:pt>
                <c:pt idx="2">
                  <c:v>6.8760000000000002E-2</c:v>
                </c:pt>
                <c:pt idx="3">
                  <c:v>8.6639999999999995E-2</c:v>
                </c:pt>
                <c:pt idx="4">
                  <c:v>9.4019999999999992E-2</c:v>
                </c:pt>
                <c:pt idx="5">
                  <c:v>9.0519999999999989E-2</c:v>
                </c:pt>
                <c:pt idx="6">
                  <c:v>0.15695000000000001</c:v>
                </c:pt>
                <c:pt idx="7">
                  <c:v>0.15851000000000001</c:v>
                </c:pt>
                <c:pt idx="8">
                  <c:v>0.10606</c:v>
                </c:pt>
                <c:pt idx="9">
                  <c:v>7.1480000000000002E-2</c:v>
                </c:pt>
                <c:pt idx="10">
                  <c:v>2.7200000000000002E-2</c:v>
                </c:pt>
                <c:pt idx="11">
                  <c:v>4.1959999999999997E-2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3"/>
            <c:invertIfNegative val="0"/>
            <c:bubble3D val="0"/>
            <c:spPr>
              <a:solidFill>
                <a:srgbClr val="FF0000"/>
              </a:solidFill>
              <a:ln>
                <a:noFill/>
              </a:ln>
              <a:effectLst/>
            </c:spPr>
            <c:extLst>
              <c:ext xmlns:c16="http://schemas.microsoft.com/office/drawing/2014/chart" uri="{C3380CC4-5D6E-409C-BE32-E72D297353CC}">
                <c16:uniqueId val="{00000000-AE88-49CD-9C12-167218FAC542}"/>
              </c:ext>
            </c:extLst>
          </c:dPt>
          <c:dPt>
            <c:idx val="5"/>
            <c:invertIfNegative val="0"/>
            <c:bubble3D val="0"/>
            <c:spPr>
              <a:solidFill>
                <a:srgbClr val="FF0000"/>
              </a:solidFill>
              <a:ln>
                <a:noFill/>
              </a:ln>
              <a:effectLst/>
            </c:spPr>
            <c:extLst>
              <c:ext xmlns:c16="http://schemas.microsoft.com/office/drawing/2014/chart" uri="{C3380CC4-5D6E-409C-BE32-E72D297353CC}">
                <c16:uniqueId val="{00000001-AE88-49CD-9C12-167218FAC542}"/>
              </c:ext>
            </c:extLst>
          </c:dPt>
          <c:dPt>
            <c:idx val="7"/>
            <c:invertIfNegative val="0"/>
            <c:bubble3D val="0"/>
            <c:spPr>
              <a:solidFill>
                <a:srgbClr val="92D050"/>
              </a:solidFill>
              <a:ln>
                <a:noFill/>
              </a:ln>
              <a:effectLst/>
            </c:spPr>
            <c:extLst>
              <c:ext xmlns:c16="http://schemas.microsoft.com/office/drawing/2014/chart" uri="{C3380CC4-5D6E-409C-BE32-E72D297353CC}">
                <c16:uniqueId val="{0000000A-AE88-49CD-9C12-167218FAC542}"/>
              </c:ext>
            </c:extLst>
          </c:dPt>
          <c:dPt>
            <c:idx val="8"/>
            <c:invertIfNegative val="0"/>
            <c:bubble3D val="0"/>
            <c:spPr>
              <a:solidFill>
                <a:srgbClr val="FF0000"/>
              </a:solidFill>
              <a:ln>
                <a:noFill/>
              </a:ln>
              <a:effectLst/>
            </c:spPr>
            <c:extLst>
              <c:ext xmlns:c16="http://schemas.microsoft.com/office/drawing/2014/chart" uri="{C3380CC4-5D6E-409C-BE32-E72D297353CC}">
                <c16:uniqueId val="{00000002-AE88-49CD-9C12-167218FAC542}"/>
              </c:ext>
            </c:extLst>
          </c:dPt>
          <c:dPt>
            <c:idx val="9"/>
            <c:invertIfNegative val="0"/>
            <c:bubble3D val="0"/>
            <c:spPr>
              <a:solidFill>
                <a:srgbClr val="92D050"/>
              </a:solidFill>
              <a:ln>
                <a:noFill/>
              </a:ln>
              <a:effectLst/>
            </c:spPr>
            <c:extLst>
              <c:ext xmlns:c16="http://schemas.microsoft.com/office/drawing/2014/chart" uri="{C3380CC4-5D6E-409C-BE32-E72D297353CC}">
                <c16:uniqueId val="{0000000B-AE88-49CD-9C12-167218FAC542}"/>
              </c:ext>
            </c:extLst>
          </c:dPt>
          <c:dPt>
            <c:idx val="10"/>
            <c:invertIfNegative val="0"/>
            <c:bubble3D val="0"/>
            <c:spPr>
              <a:solidFill>
                <a:srgbClr val="FF0000"/>
              </a:solidFill>
              <a:ln>
                <a:noFill/>
              </a:ln>
              <a:effectLst/>
            </c:spPr>
            <c:extLst>
              <c:ext xmlns:c16="http://schemas.microsoft.com/office/drawing/2014/chart" uri="{C3380CC4-5D6E-409C-BE32-E72D297353CC}">
                <c16:uniqueId val="{00000003-AE88-49CD-9C12-167218FAC542}"/>
              </c:ext>
            </c:extLst>
          </c:dPt>
          <c:dPt>
            <c:idx val="11"/>
            <c:invertIfNegative val="0"/>
            <c:bubble3D val="0"/>
            <c:spPr>
              <a:solidFill>
                <a:srgbClr val="FF0000"/>
              </a:solidFill>
              <a:ln>
                <a:noFill/>
              </a:ln>
              <a:effectLst/>
            </c:spPr>
            <c:extLst>
              <c:ext xmlns:c16="http://schemas.microsoft.com/office/drawing/2014/chart" uri="{C3380CC4-5D6E-409C-BE32-E72D297353CC}">
                <c16:uniqueId val="{00000004-AE88-49CD-9C12-167218FAC542}"/>
              </c:ext>
            </c:extLst>
          </c:dPt>
          <c:dPt>
            <c:idx val="12"/>
            <c:invertIfNegative val="0"/>
            <c:bubble3D val="0"/>
            <c:spPr>
              <a:solidFill>
                <a:srgbClr val="FF0000"/>
              </a:solidFill>
              <a:ln>
                <a:noFill/>
              </a:ln>
              <a:effectLst/>
            </c:spPr>
            <c:extLst>
              <c:ext xmlns:c16="http://schemas.microsoft.com/office/drawing/2014/chart" uri="{C3380CC4-5D6E-409C-BE32-E72D297353CC}">
                <c16:uniqueId val="{00000005-AE88-49CD-9C12-167218FAC542}"/>
              </c:ext>
            </c:extLst>
          </c:dPt>
          <c:dPt>
            <c:idx val="13"/>
            <c:invertIfNegative val="0"/>
            <c:bubble3D val="0"/>
            <c:spPr>
              <a:solidFill>
                <a:srgbClr val="FF0000"/>
              </a:solidFill>
              <a:ln>
                <a:noFill/>
              </a:ln>
              <a:effectLst/>
            </c:spPr>
            <c:extLst>
              <c:ext xmlns:c16="http://schemas.microsoft.com/office/drawing/2014/chart" uri="{C3380CC4-5D6E-409C-BE32-E72D297353CC}">
                <c16:uniqueId val="{00000006-AE88-49CD-9C12-167218FAC542}"/>
              </c:ext>
            </c:extLst>
          </c:dPt>
          <c:dPt>
            <c:idx val="14"/>
            <c:invertIfNegative val="0"/>
            <c:bubble3D val="0"/>
            <c:spPr>
              <a:solidFill>
                <a:srgbClr val="FF0000"/>
              </a:solidFill>
              <a:ln>
                <a:noFill/>
              </a:ln>
              <a:effectLst/>
            </c:spPr>
            <c:extLst>
              <c:ext xmlns:c16="http://schemas.microsoft.com/office/drawing/2014/chart" uri="{C3380CC4-5D6E-409C-BE32-E72D297353CC}">
                <c16:uniqueId val="{00000007-AE88-49CD-9C12-167218FAC542}"/>
              </c:ext>
            </c:extLst>
          </c:dPt>
          <c:dPt>
            <c:idx val="15"/>
            <c:invertIfNegative val="0"/>
            <c:bubble3D val="0"/>
            <c:spPr>
              <a:solidFill>
                <a:srgbClr val="FF0000"/>
              </a:solidFill>
              <a:ln>
                <a:noFill/>
              </a:ln>
              <a:effectLst/>
            </c:spPr>
            <c:extLst>
              <c:ext xmlns:c16="http://schemas.microsoft.com/office/drawing/2014/chart" uri="{C3380CC4-5D6E-409C-BE32-E72D297353CC}">
                <c16:uniqueId val="{00000008-AE88-49CD-9C12-167218FAC542}"/>
              </c:ext>
            </c:extLst>
          </c:dPt>
          <c:dPt>
            <c:idx val="16"/>
            <c:invertIfNegative val="0"/>
            <c:bubble3D val="0"/>
            <c:spPr>
              <a:solidFill>
                <a:srgbClr val="FF0000"/>
              </a:solidFill>
              <a:ln>
                <a:noFill/>
              </a:ln>
              <a:effectLst/>
            </c:spPr>
            <c:extLst>
              <c:ext xmlns:c16="http://schemas.microsoft.com/office/drawing/2014/chart" uri="{C3380CC4-5D6E-409C-BE32-E72D297353CC}">
                <c16:uniqueId val="{00000009-AE88-49CD-9C12-167218FAC542}"/>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Sun and beach holiday</c:v>
                </c:pt>
                <c:pt idx="1">
                  <c:v>Holiday to experience nature, scenery and wildlife</c:v>
                </c:pt>
                <c:pt idx="2">
                  <c:v>Visits to historic sites</c:v>
                </c:pt>
                <c:pt idx="3">
                  <c:v>Sightseeing/round trip</c:v>
                </c:pt>
                <c:pt idx="4">
                  <c:v>City break (cultural, shopping, Club, restaurant visits etc.)</c:v>
                </c:pt>
                <c:pt idx="5">
                  <c:v>Cultural experience (focus on art, theatre etc)</c:v>
                </c:pt>
                <c:pt idx="6">
                  <c:v>Visiting friends and relatives</c:v>
                </c:pt>
                <c:pt idx="7">
                  <c:v>Travel to cottage/holiday home</c:v>
                </c:pt>
                <c:pt idx="8">
                  <c:v>Culinary trip</c:v>
                </c:pt>
                <c:pt idx="9">
                  <c:v>Countryside holiday</c:v>
                </c:pt>
                <c:pt idx="10">
                  <c:v>Party &amp; fun</c:v>
                </c:pt>
                <c:pt idx="11">
                  <c:v>Sports/active holiday</c:v>
                </c:pt>
                <c:pt idx="12">
                  <c:v>Health travel</c:v>
                </c:pt>
                <c:pt idx="13">
                  <c:v>Ski holiday</c:v>
                </c:pt>
                <c:pt idx="14">
                  <c:v>Cruise</c:v>
                </c:pt>
                <c:pt idx="15">
                  <c:v>Event holiday (festivals, sports etc)</c:v>
                </c:pt>
                <c:pt idx="16">
                  <c:v>Other type of winterholiday with snow</c:v>
                </c:pt>
              </c:strCache>
            </c:strRef>
          </c:cat>
          <c:val>
            <c:numRef>
              <c:f>Sheet1!$B$2:$B$18</c:f>
              <c:numCache>
                <c:formatCode>0%</c:formatCode>
                <c:ptCount val="17"/>
                <c:pt idx="0">
                  <c:v>0.63014999999999999</c:v>
                </c:pt>
                <c:pt idx="1">
                  <c:v>0.50622</c:v>
                </c:pt>
                <c:pt idx="2">
                  <c:v>0.47009000000000001</c:v>
                </c:pt>
                <c:pt idx="3">
                  <c:v>0.35897000000000001</c:v>
                </c:pt>
                <c:pt idx="4">
                  <c:v>0.34226999999999996</c:v>
                </c:pt>
                <c:pt idx="5">
                  <c:v>0.29021000000000002</c:v>
                </c:pt>
                <c:pt idx="6">
                  <c:v>0.26495999999999997</c:v>
                </c:pt>
                <c:pt idx="7">
                  <c:v>0.19890999999999998</c:v>
                </c:pt>
                <c:pt idx="8">
                  <c:v>0.13208999999999999</c:v>
                </c:pt>
                <c:pt idx="9">
                  <c:v>0.12432</c:v>
                </c:pt>
                <c:pt idx="10">
                  <c:v>0.10723000000000001</c:v>
                </c:pt>
                <c:pt idx="11">
                  <c:v>0.10412</c:v>
                </c:pt>
                <c:pt idx="12">
                  <c:v>7.458999999999999E-2</c:v>
                </c:pt>
                <c:pt idx="13">
                  <c:v>6.8760000000000002E-2</c:v>
                </c:pt>
                <c:pt idx="14">
                  <c:v>5.7110000000000001E-2</c:v>
                </c:pt>
                <c:pt idx="15">
                  <c:v>4.8170000000000004E-2</c:v>
                </c:pt>
                <c:pt idx="16">
                  <c:v>4.4679999999999997E-2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6F0F-4F22-B3D6-1304DF390EEE}"/>
              </c:ext>
            </c:extLst>
          </c:dPt>
          <c:dPt>
            <c:idx val="1"/>
            <c:invertIfNegative val="0"/>
            <c:bubble3D val="0"/>
            <c:spPr>
              <a:solidFill>
                <a:srgbClr val="FF0000"/>
              </a:solidFill>
              <a:ln>
                <a:noFill/>
              </a:ln>
              <a:effectLst/>
            </c:spPr>
            <c:extLst>
              <c:ext xmlns:c16="http://schemas.microsoft.com/office/drawing/2014/chart" uri="{C3380CC4-5D6E-409C-BE32-E72D297353CC}">
                <c16:uniqueId val="{00000002-6F0F-4F22-B3D6-1304DF390EEE}"/>
              </c:ext>
            </c:extLst>
          </c:dPt>
          <c:dPt>
            <c:idx val="2"/>
            <c:invertIfNegative val="0"/>
            <c:bubble3D val="0"/>
            <c:spPr>
              <a:solidFill>
                <a:srgbClr val="92D050"/>
              </a:solidFill>
              <a:ln>
                <a:noFill/>
              </a:ln>
              <a:effectLst/>
            </c:spPr>
            <c:extLst>
              <c:ext xmlns:c16="http://schemas.microsoft.com/office/drawing/2014/chart" uri="{C3380CC4-5D6E-409C-BE32-E72D297353CC}">
                <c16:uniqueId val="{00000000-6F0F-4F22-B3D6-1304DF390EEE}"/>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0.14063999999999999</c:v>
                </c:pt>
                <c:pt idx="1">
                  <c:v>0.14180000000000001</c:v>
                </c:pt>
                <c:pt idx="2">
                  <c:v>0.28827000000000003</c:v>
                </c:pt>
                <c:pt idx="3">
                  <c:v>0.27039999999999997</c:v>
                </c:pt>
                <c:pt idx="4">
                  <c:v>0.15890000000000001</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EFE6-45DC-9198-FD4E98A388A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Plane</c:v>
                </c:pt>
                <c:pt idx="1">
                  <c:v>Car </c:v>
                </c:pt>
                <c:pt idx="2">
                  <c:v>Bus </c:v>
                </c:pt>
                <c:pt idx="3">
                  <c:v>Ferry / boat / cruise</c:v>
                </c:pt>
                <c:pt idx="4">
                  <c:v>Train </c:v>
                </c:pt>
                <c:pt idx="5">
                  <c:v>Scheduled plane</c:v>
                </c:pt>
                <c:pt idx="6">
                  <c:v>Camper van</c:v>
                </c:pt>
                <c:pt idx="7">
                  <c:v>Charter plane </c:v>
                </c:pt>
                <c:pt idx="8">
                  <c:v>Car w/ caravan</c:v>
                </c:pt>
              </c:strCache>
            </c:strRef>
          </c:cat>
          <c:val>
            <c:numRef>
              <c:f>Sheet1!$B$2:$B$10</c:f>
              <c:numCache>
                <c:formatCode>0%</c:formatCode>
                <c:ptCount val="9"/>
                <c:pt idx="0">
                  <c:v>0.56254999999999999</c:v>
                </c:pt>
                <c:pt idx="1">
                  <c:v>0.41375000000000001</c:v>
                </c:pt>
                <c:pt idx="2">
                  <c:v>7.6149999999999995E-2</c:v>
                </c:pt>
                <c:pt idx="3">
                  <c:v>7.458999999999999E-2</c:v>
                </c:pt>
                <c:pt idx="4">
                  <c:v>4.7789999999999999E-2</c:v>
                </c:pt>
                <c:pt idx="5">
                  <c:v>2.214E-2</c:v>
                </c:pt>
                <c:pt idx="6">
                  <c:v>1.9039999999999998E-2</c:v>
                </c:pt>
                <c:pt idx="7">
                  <c:v>1.6709999999999999E-2</c:v>
                </c:pt>
                <c:pt idx="8">
                  <c:v>1.593E-2</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0-2676-4752-8771-E3E704CC0D64}"/>
              </c:ext>
            </c:extLst>
          </c:dPt>
          <c:dPt>
            <c:idx val="3"/>
            <c:invertIfNegative val="0"/>
            <c:bubble3D val="0"/>
            <c:spPr>
              <a:solidFill>
                <a:srgbClr val="FF0000"/>
              </a:solidFill>
              <a:ln>
                <a:noFill/>
              </a:ln>
              <a:effectLst/>
            </c:spPr>
            <c:extLst>
              <c:ext xmlns:c16="http://schemas.microsoft.com/office/drawing/2014/chart" uri="{C3380CC4-5D6E-409C-BE32-E72D297353CC}">
                <c16:uniqueId val="{00000001-2676-4752-8771-E3E704CC0D64}"/>
              </c:ext>
            </c:extLst>
          </c:dPt>
          <c:dPt>
            <c:idx val="4"/>
            <c:invertIfNegative val="0"/>
            <c:bubble3D val="0"/>
            <c:spPr>
              <a:solidFill>
                <a:srgbClr val="FF0000"/>
              </a:solidFill>
              <a:ln>
                <a:noFill/>
              </a:ln>
              <a:effectLst/>
            </c:spPr>
            <c:extLst>
              <c:ext xmlns:c16="http://schemas.microsoft.com/office/drawing/2014/chart" uri="{C3380CC4-5D6E-409C-BE32-E72D297353CC}">
                <c16:uniqueId val="{00000002-2676-4752-8771-E3E704CC0D6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Rented cabin / holiday home / flat</c:v>
                </c:pt>
                <c:pt idx="2">
                  <c:v>Hotel (high standard)</c:v>
                </c:pt>
                <c:pt idx="3">
                  <c:v>Hotel (budget)</c:v>
                </c:pt>
                <c:pt idx="4">
                  <c:v>Guest house / Bed &amp; Breakfast</c:v>
                </c:pt>
                <c:pt idx="5">
                  <c:v>Stayed with family</c:v>
                </c:pt>
                <c:pt idx="6">
                  <c:v>Stayed with friends / acquaintances</c:v>
                </c:pt>
                <c:pt idx="7">
                  <c:v>Caravan / camper van</c:v>
                </c:pt>
                <c:pt idx="8">
                  <c:v>In a private person's home through AirBnb or other types of sharing services</c:v>
                </c:pt>
                <c:pt idx="9">
                  <c:v>Owned cabin / holiday home / flat</c:v>
                </c:pt>
                <c:pt idx="10">
                  <c:v>Tent</c:v>
                </c:pt>
                <c:pt idx="11">
                  <c:v>Borrowed cabin / holiday home / flat</c:v>
                </c:pt>
                <c:pt idx="12">
                  <c:v>Camping cabin</c:v>
                </c:pt>
              </c:strCache>
            </c:strRef>
          </c:cat>
          <c:val>
            <c:numRef>
              <c:f>Sheet1!$B$2:$B$14</c:f>
              <c:numCache>
                <c:formatCode>0%</c:formatCode>
                <c:ptCount val="13"/>
                <c:pt idx="0">
                  <c:v>0.34421000000000002</c:v>
                </c:pt>
                <c:pt idx="1">
                  <c:v>0.20552000000000001</c:v>
                </c:pt>
                <c:pt idx="2">
                  <c:v>0.16705999999999999</c:v>
                </c:pt>
                <c:pt idx="3">
                  <c:v>0.10372999999999999</c:v>
                </c:pt>
                <c:pt idx="4">
                  <c:v>7.1480000000000002E-2</c:v>
                </c:pt>
                <c:pt idx="5">
                  <c:v>4.623E-2</c:v>
                </c:pt>
                <c:pt idx="6">
                  <c:v>4.5839999999999999E-2</c:v>
                </c:pt>
                <c:pt idx="7">
                  <c:v>3.3410000000000002E-2</c:v>
                </c:pt>
                <c:pt idx="8">
                  <c:v>3.1859999999999999E-2</c:v>
                </c:pt>
                <c:pt idx="9">
                  <c:v>2.836E-2</c:v>
                </c:pt>
                <c:pt idx="10">
                  <c:v>2.758E-2</c:v>
                </c:pt>
                <c:pt idx="11">
                  <c:v>2.2530000000000001E-2</c:v>
                </c:pt>
                <c:pt idx="12">
                  <c:v>1.2430000000000002E-2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061261894331147E-2"/>
          <c:y val="0.12253867217368004"/>
          <c:w val="0.86982499564736149"/>
          <c:h val="0.76308841501271107"/>
        </c:manualLayout>
      </c:layout>
      <c:barChart>
        <c:barDir val="bar"/>
        <c:grouping val="clustered"/>
        <c:varyColors val="0"/>
        <c:ser>
          <c:idx val="0"/>
          <c:order val="0"/>
          <c:tx>
            <c:strRef>
              <c:f>Sheet1!$B$1</c:f>
              <c:strCache>
                <c:ptCount val="1"/>
                <c:pt idx="0">
                  <c:v>Column1</c:v>
                </c:pt>
              </c:strCache>
            </c:strRef>
          </c:tx>
          <c:spPr>
            <a:blipFill dpi="0" rotWithShape="1">
              <a:blip xmlns:r="http://schemas.openxmlformats.org/officeDocument/2006/relationships" r:embed="rId1"/>
              <a:srcRect/>
              <a:stretch>
                <a:fillRect/>
              </a:stretch>
            </a:blipFill>
          </c:spPr>
          <c:invertIfNegative val="0"/>
          <c:pictureOptions>
            <c:pictureFormat val="stackScale"/>
            <c:pictureStackUnit val="10"/>
          </c:pictureOptions>
          <c:dPt>
            <c:idx val="0"/>
            <c:invertIfNegative val="0"/>
            <c:bubble3D val="0"/>
            <c:extLst>
              <c:ext xmlns:c16="http://schemas.microsoft.com/office/drawing/2014/chart" uri="{C3380CC4-5D6E-409C-BE32-E72D297353CC}">
                <c16:uniqueId val="{00000000-8A04-4ADE-BF32-41256842EEA5}"/>
              </c:ext>
            </c:extLst>
          </c:dPt>
          <c:dLbls>
            <c:delete val="1"/>
          </c:dLbls>
          <c:cat>
            <c:strRef>
              <c:f>Sheet1!$A$2</c:f>
              <c:strCache>
                <c:ptCount val="1"/>
                <c:pt idx="0">
                  <c:v>Plane</c:v>
                </c:pt>
              </c:strCache>
            </c:strRef>
          </c:cat>
          <c:val>
            <c:numRef>
              <c:f>Sheet1!$B$2</c:f>
              <c:numCache>
                <c:formatCode>General</c:formatCode>
                <c:ptCount val="1"/>
                <c:pt idx="0">
                  <c:v>100</c:v>
                </c:pt>
              </c:numCache>
            </c:numRef>
          </c:val>
          <c:extLst>
            <c:ext xmlns:c16="http://schemas.microsoft.com/office/drawing/2014/chart" uri="{C3380CC4-5D6E-409C-BE32-E72D297353CC}">
              <c16:uniqueId val="{00000001-8A04-4ADE-BF32-41256842EEA5}"/>
            </c:ext>
          </c:extLst>
        </c:ser>
        <c:ser>
          <c:idx val="1"/>
          <c:order val="1"/>
          <c:tx>
            <c:strRef>
              <c:f>Sheet1!$C$1</c:f>
              <c:strCache>
                <c:ptCount val="1"/>
                <c:pt idx="0">
                  <c:v>percentage fig</c:v>
                </c:pt>
              </c:strCache>
            </c:strRef>
          </c:tx>
          <c:spPr>
            <a:blipFill>
              <a:blip xmlns:r="http://schemas.openxmlformats.org/officeDocument/2006/relationships" r:embed="rId2"/>
              <a:stretch>
                <a:fillRect/>
              </a:stretch>
            </a:blipFill>
          </c:spPr>
          <c:invertIfNegative val="0"/>
          <c:pictureOptions>
            <c:pictureFormat val="stackScale"/>
            <c:pictureStackUnit val="10"/>
          </c:pictureOptions>
          <c:dPt>
            <c:idx val="0"/>
            <c:invertIfNegative val="0"/>
            <c:bubble3D val="0"/>
            <c:extLst>
              <c:ext xmlns:c16="http://schemas.microsoft.com/office/drawing/2014/chart" uri="{C3380CC4-5D6E-409C-BE32-E72D297353CC}">
                <c16:uniqueId val="{00000002-8A04-4ADE-BF32-41256842EEA5}"/>
              </c:ext>
            </c:extLst>
          </c:dPt>
          <c:dLbls>
            <c:dLbl>
              <c:idx val="0"/>
              <c:layout>
                <c:manualLayout>
                  <c:x val="0.60141836304336471"/>
                  <c:y val="0.10717896353555727"/>
                </c:manualLayout>
              </c:layout>
              <c:tx>
                <c:rich>
                  <a:bodyPr/>
                  <a:lstStyle/>
                  <a:p>
                    <a:fld id="{2429B5BC-167E-4995-BB21-89E1FEBF9356}" type="VALUE">
                      <a:rPr lang="en-US">
                        <a:solidFill>
                          <a:schemeClr val="accent6">
                            <a:lumMod val="50000"/>
                          </a:schemeClr>
                        </a:solidFill>
                      </a:rPr>
                      <a:pPr/>
                      <a:t>[VERDI]</a:t>
                    </a:fld>
                    <a:endParaRPr lang="nb-NO"/>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A04-4ADE-BF32-41256842EEA5}"/>
                </c:ext>
              </c:extLst>
            </c:dLbl>
            <c:spPr>
              <a:noFill/>
              <a:ln>
                <a:noFill/>
              </a:ln>
              <a:effectLst/>
            </c:spPr>
            <c:txPr>
              <a:bodyPr/>
              <a:lstStyle/>
              <a:p>
                <a:pPr>
                  <a:defRPr sz="4400" b="1">
                    <a:solidFill>
                      <a:schemeClr val="accent6">
                        <a:lumMod val="50000"/>
                      </a:schemeClr>
                    </a:solidFill>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Plane</c:v>
                </c:pt>
              </c:strCache>
            </c:strRef>
          </c:cat>
          <c:val>
            <c:numRef>
              <c:f>Sheet1!$C$2</c:f>
              <c:numCache>
                <c:formatCode>General</c:formatCode>
                <c:ptCount val="1"/>
                <c:pt idx="0">
                  <c:v>15</c:v>
                </c:pt>
              </c:numCache>
            </c:numRef>
          </c:val>
          <c:extLst>
            <c:ext xmlns:c16="http://schemas.microsoft.com/office/drawing/2014/chart" uri="{C3380CC4-5D6E-409C-BE32-E72D297353CC}">
              <c16:uniqueId val="{00000003-8A04-4ADE-BF32-41256842EEA5}"/>
            </c:ext>
          </c:extLst>
        </c:ser>
        <c:dLbls>
          <c:dLblPos val="outEnd"/>
          <c:showLegendKey val="0"/>
          <c:showVal val="1"/>
          <c:showCatName val="0"/>
          <c:showSerName val="0"/>
          <c:showPercent val="0"/>
          <c:showBubbleSize val="0"/>
        </c:dLbls>
        <c:gapWidth val="87"/>
        <c:overlap val="100"/>
        <c:axId val="296578048"/>
        <c:axId val="296606720"/>
      </c:barChart>
      <c:catAx>
        <c:axId val="296578048"/>
        <c:scaling>
          <c:orientation val="maxMin"/>
        </c:scaling>
        <c:delete val="0"/>
        <c:axPos val="l"/>
        <c:numFmt formatCode="General" sourceLinked="0"/>
        <c:majorTickMark val="out"/>
        <c:minorTickMark val="none"/>
        <c:tickLblPos val="nextTo"/>
        <c:spPr>
          <a:ln>
            <a:noFill/>
          </a:ln>
        </c:spPr>
        <c:txPr>
          <a:bodyPr/>
          <a:lstStyle/>
          <a:p>
            <a:pPr algn="r">
              <a:defRPr sz="1100" b="1">
                <a:solidFill>
                  <a:schemeClr val="accent6">
                    <a:lumMod val="50000"/>
                  </a:schemeClr>
                </a:solidFill>
              </a:defRPr>
            </a:pPr>
            <a:endParaRPr lang="nb-NO"/>
          </a:p>
        </c:txPr>
        <c:crossAx val="296606720"/>
        <c:crosses val="autoZero"/>
        <c:auto val="1"/>
        <c:lblAlgn val="ctr"/>
        <c:lblOffset val="100"/>
        <c:noMultiLvlLbl val="0"/>
      </c:catAx>
      <c:valAx>
        <c:axId val="296606720"/>
        <c:scaling>
          <c:orientation val="minMax"/>
          <c:max val="150"/>
          <c:min val="0"/>
        </c:scaling>
        <c:delete val="1"/>
        <c:axPos val="t"/>
        <c:numFmt formatCode="General" sourceLinked="1"/>
        <c:majorTickMark val="out"/>
        <c:minorTickMark val="none"/>
        <c:tickLblPos val="nextTo"/>
        <c:crossAx val="296578048"/>
        <c:crosses val="autoZero"/>
        <c:crossBetween val="between"/>
      </c:valAx>
    </c:plotArea>
    <c:plotVisOnly val="1"/>
    <c:dispBlanksAs val="gap"/>
    <c:showDLblsOverMax val="0"/>
  </c:chart>
  <c:txPr>
    <a:bodyPr/>
    <a:lstStyle/>
    <a:p>
      <a:pPr>
        <a:defRPr sz="1800"/>
      </a:pPr>
      <a:endParaRPr lang="nb-NO"/>
    </a:p>
  </c:txPr>
  <c:externalData r:id="rId3">
    <c:autoUpdate val="0"/>
  </c:externalData>
  <c:userShapes r:id="rId4"/>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4024-451B-87D1-BAB54CD279E6}"/>
              </c:ext>
            </c:extLst>
          </c:dPt>
          <c:dPt>
            <c:idx val="1"/>
            <c:invertIfNegative val="0"/>
            <c:bubble3D val="0"/>
            <c:spPr>
              <a:solidFill>
                <a:srgbClr val="92D050"/>
              </a:solidFill>
              <a:ln>
                <a:noFill/>
              </a:ln>
              <a:effectLst/>
            </c:spPr>
            <c:extLst>
              <c:ext xmlns:c16="http://schemas.microsoft.com/office/drawing/2014/chart" uri="{C3380CC4-5D6E-409C-BE32-E72D297353CC}">
                <c16:uniqueId val="{00000001-4024-451B-87D1-BAB54CD279E6}"/>
              </c:ext>
            </c:extLst>
          </c:dPt>
          <c:dPt>
            <c:idx val="3"/>
            <c:invertIfNegative val="0"/>
            <c:bubble3D val="0"/>
            <c:spPr>
              <a:solidFill>
                <a:srgbClr val="92D050"/>
              </a:solidFill>
              <a:ln>
                <a:noFill/>
              </a:ln>
              <a:effectLst/>
            </c:spPr>
            <c:extLst>
              <c:ext xmlns:c16="http://schemas.microsoft.com/office/drawing/2014/chart" uri="{C3380CC4-5D6E-409C-BE32-E72D297353CC}">
                <c16:uniqueId val="{00000002-4024-451B-87D1-BAB54CD279E6}"/>
              </c:ext>
            </c:extLst>
          </c:dPt>
          <c:dPt>
            <c:idx val="8"/>
            <c:invertIfNegative val="0"/>
            <c:bubble3D val="0"/>
            <c:spPr>
              <a:solidFill>
                <a:srgbClr val="92D050"/>
              </a:solidFill>
              <a:ln>
                <a:noFill/>
              </a:ln>
              <a:effectLst/>
            </c:spPr>
            <c:extLst>
              <c:ext xmlns:c16="http://schemas.microsoft.com/office/drawing/2014/chart" uri="{C3380CC4-5D6E-409C-BE32-E72D297353CC}">
                <c16:uniqueId val="{00000004-68B9-42D0-AA17-7C2C897E5F05}"/>
              </c:ext>
            </c:extLst>
          </c:dPt>
          <c:dPt>
            <c:idx val="9"/>
            <c:invertIfNegative val="0"/>
            <c:bubble3D val="0"/>
            <c:spPr>
              <a:solidFill>
                <a:schemeClr val="accent2"/>
              </a:solidFill>
              <a:ln>
                <a:noFill/>
              </a:ln>
              <a:effectLst/>
            </c:spPr>
            <c:extLst>
              <c:ext xmlns:c16="http://schemas.microsoft.com/office/drawing/2014/chart" uri="{C3380CC4-5D6E-409C-BE32-E72D297353CC}">
                <c16:uniqueId val="{00000005-68B9-42D0-AA17-7C2C897E5F05}"/>
              </c:ext>
            </c:extLst>
          </c:dPt>
          <c:dPt>
            <c:idx val="10"/>
            <c:invertIfNegative val="0"/>
            <c:bubble3D val="0"/>
            <c:spPr>
              <a:solidFill>
                <a:srgbClr val="92D050"/>
              </a:solidFill>
              <a:ln>
                <a:noFill/>
              </a:ln>
              <a:effectLst/>
            </c:spPr>
            <c:extLst>
              <c:ext xmlns:c16="http://schemas.microsoft.com/office/drawing/2014/chart" uri="{C3380CC4-5D6E-409C-BE32-E72D297353CC}">
                <c16:uniqueId val="{00000003-4024-451B-87D1-BAB54CD279E6}"/>
              </c:ext>
            </c:extLst>
          </c:dPt>
          <c:dPt>
            <c:idx val="11"/>
            <c:invertIfNegative val="0"/>
            <c:bubble3D val="0"/>
            <c:spPr>
              <a:solidFill>
                <a:srgbClr val="92D050"/>
              </a:solidFill>
              <a:ln>
                <a:noFill/>
              </a:ln>
              <a:effectLst/>
            </c:spPr>
            <c:extLst>
              <c:ext xmlns:c16="http://schemas.microsoft.com/office/drawing/2014/chart" uri="{C3380CC4-5D6E-409C-BE32-E72D297353CC}">
                <c16:uniqueId val="{0000000C-68B9-42D0-AA17-7C2C897E5F05}"/>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09-68B9-42D0-AA17-7C2C897E5F05}"/>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07-68B9-42D0-AA17-7C2C897E5F05}"/>
              </c:ext>
            </c:extLst>
          </c:dPt>
          <c:dPt>
            <c:idx val="16"/>
            <c:invertIfNegative val="0"/>
            <c:bubble3D val="0"/>
            <c:spPr>
              <a:solidFill>
                <a:schemeClr val="accent2"/>
              </a:solidFill>
              <a:ln>
                <a:noFill/>
              </a:ln>
              <a:effectLst/>
            </c:spPr>
            <c:extLst>
              <c:ext xmlns:c16="http://schemas.microsoft.com/office/drawing/2014/chart" uri="{C3380CC4-5D6E-409C-BE32-E72D297353CC}">
                <c16:uniqueId val="{00000008-68B9-42D0-AA17-7C2C897E5F05}"/>
              </c:ext>
            </c:extLst>
          </c:dPt>
          <c:dPt>
            <c:idx val="17"/>
            <c:invertIfNegative val="0"/>
            <c:bubble3D val="0"/>
            <c:spPr>
              <a:solidFill>
                <a:srgbClr val="92D050"/>
              </a:solidFill>
              <a:ln>
                <a:noFill/>
              </a:ln>
              <a:effectLst/>
            </c:spPr>
            <c:extLst>
              <c:ext xmlns:c16="http://schemas.microsoft.com/office/drawing/2014/chart" uri="{C3380CC4-5D6E-409C-BE32-E72D297353CC}">
                <c16:uniqueId val="{0000000B-68B9-42D0-AA17-7C2C897E5F05}"/>
              </c:ext>
            </c:extLst>
          </c:dPt>
          <c:dPt>
            <c:idx val="18"/>
            <c:invertIfNegative val="0"/>
            <c:bubble3D val="0"/>
            <c:spPr>
              <a:solidFill>
                <a:srgbClr val="FF0000"/>
              </a:solidFill>
              <a:ln>
                <a:noFill/>
              </a:ln>
              <a:effectLst/>
            </c:spPr>
            <c:extLst>
              <c:ext xmlns:c16="http://schemas.microsoft.com/office/drawing/2014/chart" uri="{C3380CC4-5D6E-409C-BE32-E72D297353CC}">
                <c16:uniqueId val="{00000004-4024-451B-87D1-BAB54CD279E6}"/>
              </c:ext>
            </c:extLst>
          </c:dPt>
          <c:dPt>
            <c:idx val="19"/>
            <c:invertIfNegative val="0"/>
            <c:bubble3D val="0"/>
            <c:spPr>
              <a:solidFill>
                <a:srgbClr val="92D050"/>
              </a:solidFill>
              <a:ln>
                <a:noFill/>
              </a:ln>
              <a:effectLst/>
            </c:spPr>
            <c:extLst>
              <c:ext xmlns:c16="http://schemas.microsoft.com/office/drawing/2014/chart" uri="{C3380CC4-5D6E-409C-BE32-E72D297353CC}">
                <c16:uniqueId val="{0000000A-68B9-42D0-AA17-7C2C897E5F05}"/>
              </c:ext>
            </c:extLst>
          </c:dPt>
          <c:dPt>
            <c:idx val="20"/>
            <c:invertIfNegative val="0"/>
            <c:bubble3D val="0"/>
            <c:spPr>
              <a:solidFill>
                <a:schemeClr val="accent2"/>
              </a:solidFill>
              <a:ln>
                <a:noFill/>
              </a:ln>
              <a:effectLst/>
            </c:spPr>
            <c:extLst>
              <c:ext xmlns:c16="http://schemas.microsoft.com/office/drawing/2014/chart" uri="{C3380CC4-5D6E-409C-BE32-E72D297353CC}">
                <c16:uniqueId val="{00000006-68B9-42D0-AA17-7C2C897E5F05}"/>
              </c:ext>
            </c:extLst>
          </c:dPt>
          <c:dPt>
            <c:idx val="21"/>
            <c:invertIfNegative val="0"/>
            <c:bubble3D val="0"/>
            <c:spPr>
              <a:solidFill>
                <a:srgbClr val="FF0000"/>
              </a:solidFill>
              <a:ln>
                <a:noFill/>
              </a:ln>
              <a:effectLst/>
            </c:spPr>
            <c:extLst>
              <c:ext xmlns:c16="http://schemas.microsoft.com/office/drawing/2014/chart" uri="{C3380CC4-5D6E-409C-BE32-E72D297353CC}">
                <c16:uniqueId val="{00000000-68B9-42D0-AA17-7C2C897E5F0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01-68B9-42D0-AA17-7C2C897E5F05}"/>
              </c:ext>
            </c:extLst>
          </c:dPt>
          <c:dPt>
            <c:idx val="23"/>
            <c:invertIfNegative val="0"/>
            <c:bubble3D val="0"/>
            <c:spPr>
              <a:solidFill>
                <a:srgbClr val="FF0000"/>
              </a:solidFill>
              <a:ln>
                <a:noFill/>
              </a:ln>
              <a:effectLst/>
            </c:spPr>
            <c:extLst>
              <c:ext xmlns:c16="http://schemas.microsoft.com/office/drawing/2014/chart" uri="{C3380CC4-5D6E-409C-BE32-E72D297353CC}">
                <c16:uniqueId val="{00000002-68B9-42D0-AA17-7C2C897E5F05}"/>
              </c:ext>
            </c:extLst>
          </c:dPt>
          <c:dPt>
            <c:idx val="24"/>
            <c:invertIfNegative val="0"/>
            <c:bubble3D val="0"/>
            <c:spPr>
              <a:solidFill>
                <a:srgbClr val="FF0000"/>
              </a:solidFill>
              <a:ln>
                <a:noFill/>
              </a:ln>
              <a:effectLst/>
            </c:spPr>
            <c:extLst>
              <c:ext xmlns:c16="http://schemas.microsoft.com/office/drawing/2014/chart" uri="{C3380CC4-5D6E-409C-BE32-E72D297353CC}">
                <c16:uniqueId val="{00000005-4024-451B-87D1-BAB54CD279E6}"/>
              </c:ext>
            </c:extLst>
          </c:dPt>
          <c:dPt>
            <c:idx val="25"/>
            <c:invertIfNegative val="0"/>
            <c:bubble3D val="0"/>
            <c:spPr>
              <a:solidFill>
                <a:srgbClr val="92D050"/>
              </a:solidFill>
              <a:ln>
                <a:noFill/>
              </a:ln>
              <a:effectLst/>
            </c:spPr>
            <c:extLst>
              <c:ext xmlns:c16="http://schemas.microsoft.com/office/drawing/2014/chart" uri="{C3380CC4-5D6E-409C-BE32-E72D297353CC}">
                <c16:uniqueId val="{00000006-4024-451B-87D1-BAB54CD279E6}"/>
              </c:ext>
            </c:extLst>
          </c:dPt>
          <c:dPt>
            <c:idx val="26"/>
            <c:invertIfNegative val="0"/>
            <c:bubble3D val="0"/>
            <c:spPr>
              <a:solidFill>
                <a:srgbClr val="FF0000"/>
              </a:solidFill>
              <a:ln>
                <a:noFill/>
              </a:ln>
              <a:effectLst/>
            </c:spPr>
            <c:extLst>
              <c:ext xmlns:c16="http://schemas.microsoft.com/office/drawing/2014/chart" uri="{C3380CC4-5D6E-409C-BE32-E72D297353CC}">
                <c16:uniqueId val="{00000003-68B9-42D0-AA17-7C2C897E5F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Observe beauty of nature</c:v>
                </c:pt>
                <c:pt idx="2">
                  <c:v>Taste local food and drink</c:v>
                </c:pt>
                <c:pt idx="3">
                  <c:v>Sunbathing and swimming</c:v>
                </c:pt>
                <c:pt idx="4">
                  <c:v>Discover local culture and lifestyle</c:v>
                </c:pt>
                <c:pt idx="5">
                  <c:v>Visit cities</c:v>
                </c:pt>
                <c:pt idx="6">
                  <c:v>Visit historical buildings/sites</c:v>
                </c:pt>
                <c:pt idx="7">
                  <c:v>Visit restaurants</c:v>
                </c:pt>
                <c:pt idx="8">
                  <c:v>Hiking (less than two hours)</c:v>
                </c:pt>
                <c:pt idx="9">
                  <c:v>Shopping</c:v>
                </c:pt>
                <c:pt idx="10">
                  <c:v>Visit the countryside</c:v>
                </c:pt>
                <c:pt idx="11">
                  <c:v>Experience mountains, the wilderness or the wildlife</c:v>
                </c:pt>
                <c:pt idx="12">
                  <c:v>Discover local history and legends</c:v>
                </c:pt>
                <c:pt idx="13">
                  <c:v>Visit parks and gardens</c:v>
                </c:pt>
                <c:pt idx="14">
                  <c:v>Observe natural phenomenon (i.e. volcanoes, northern lights, midnight sun, breaking waves, sand dune)</c:v>
                </c:pt>
                <c:pt idx="15">
                  <c:v>Attend sightseeing tours</c:v>
                </c:pt>
                <c:pt idx="16">
                  <c:v>Experience local architecture</c:v>
                </c:pt>
                <c:pt idx="17">
                  <c:v>Get pampered</c:v>
                </c:pt>
                <c:pt idx="18">
                  <c:v>Visit museums</c:v>
                </c:pt>
                <c:pt idx="19">
                  <c:v>Hiking (more than two hours)</c:v>
                </c:pt>
                <c:pt idx="20">
                  <c:v>Experience national festivals and traditional celebrations</c:v>
                </c:pt>
                <c:pt idx="21">
                  <c:v>Experience city nightlife</c:v>
                </c:pt>
                <c:pt idx="22">
                  <c:v>Visit spa resorts</c:v>
                </c:pt>
                <c:pt idx="23">
                  <c:v>Visit art exhibitions</c:v>
                </c:pt>
                <c:pt idx="24">
                  <c:v>Attend concerts/festivals</c:v>
                </c:pt>
                <c:pt idx="25">
                  <c:v>Fresh or salt water fishing</c:v>
                </c:pt>
                <c:pt idx="26">
                  <c:v>Visit amusement parks</c:v>
                </c:pt>
                <c:pt idx="27">
                  <c:v>Do winter activities (Alpine skiing/snowboarding, cross country skiing, dog-sleigh, snowmobile etc)</c:v>
                </c:pt>
              </c:strCache>
            </c:strRef>
          </c:cat>
          <c:val>
            <c:numRef>
              <c:f>Sheet1!$B$2:$B$29</c:f>
              <c:numCache>
                <c:formatCode>0%</c:formatCode>
                <c:ptCount val="28"/>
                <c:pt idx="0">
                  <c:v>0.77894000000000008</c:v>
                </c:pt>
                <c:pt idx="1">
                  <c:v>0.63053999999999999</c:v>
                </c:pt>
                <c:pt idx="2">
                  <c:v>0.52758000000000005</c:v>
                </c:pt>
                <c:pt idx="3">
                  <c:v>0.39354999999999996</c:v>
                </c:pt>
                <c:pt idx="4">
                  <c:v>0.39122000000000001</c:v>
                </c:pt>
                <c:pt idx="5">
                  <c:v>0.38384000000000001</c:v>
                </c:pt>
                <c:pt idx="6">
                  <c:v>0.37024000000000001</c:v>
                </c:pt>
                <c:pt idx="7">
                  <c:v>0.35509000000000002</c:v>
                </c:pt>
                <c:pt idx="8">
                  <c:v>0.27777999999999997</c:v>
                </c:pt>
                <c:pt idx="9">
                  <c:v>0.27622000000000002</c:v>
                </c:pt>
                <c:pt idx="10">
                  <c:v>0.27078000000000002</c:v>
                </c:pt>
                <c:pt idx="11">
                  <c:v>0.22727</c:v>
                </c:pt>
                <c:pt idx="12">
                  <c:v>0.21251</c:v>
                </c:pt>
                <c:pt idx="13">
                  <c:v>0.21251</c:v>
                </c:pt>
                <c:pt idx="14">
                  <c:v>0.19579999999999997</c:v>
                </c:pt>
                <c:pt idx="15">
                  <c:v>0.19308</c:v>
                </c:pt>
                <c:pt idx="16">
                  <c:v>0.18337000000000001</c:v>
                </c:pt>
                <c:pt idx="17">
                  <c:v>0.17483000000000001</c:v>
                </c:pt>
                <c:pt idx="18">
                  <c:v>0.16550000000000001</c:v>
                </c:pt>
                <c:pt idx="19">
                  <c:v>0.14801999999999998</c:v>
                </c:pt>
                <c:pt idx="20">
                  <c:v>0.14141000000000001</c:v>
                </c:pt>
                <c:pt idx="21">
                  <c:v>8.1969999999999987E-2</c:v>
                </c:pt>
                <c:pt idx="22">
                  <c:v>8.0809999999999993E-2</c:v>
                </c:pt>
                <c:pt idx="23">
                  <c:v>7.3819999999999997E-2</c:v>
                </c:pt>
                <c:pt idx="24">
                  <c:v>5.6329999999999998E-2</c:v>
                </c:pt>
                <c:pt idx="25">
                  <c:v>5.3220000000000003E-2</c:v>
                </c:pt>
                <c:pt idx="26">
                  <c:v>4.6620000000000002E-2</c:v>
                </c:pt>
                <c:pt idx="27">
                  <c:v>4.3899999999999995E-2</c:v>
                </c:pt>
              </c:numCache>
            </c:numRef>
          </c:val>
          <c:extLst>
            <c:ext xmlns:c16="http://schemas.microsoft.com/office/drawing/2014/chart" uri="{C3380CC4-5D6E-409C-BE32-E72D297353CC}">
              <c16:uniqueId val="{00000000-3F36-42A1-92F5-FC8EB0D1223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E20C-4849-A564-642A2F15A4C8}"/>
              </c:ext>
            </c:extLst>
          </c:dPt>
          <c:dPt>
            <c:idx val="2"/>
            <c:invertIfNegative val="0"/>
            <c:bubble3D val="0"/>
            <c:spPr>
              <a:solidFill>
                <a:srgbClr val="FF0000"/>
              </a:solidFill>
              <a:ln>
                <a:noFill/>
              </a:ln>
              <a:effectLst/>
            </c:spPr>
            <c:extLst>
              <c:ext xmlns:c16="http://schemas.microsoft.com/office/drawing/2014/chart" uri="{C3380CC4-5D6E-409C-BE32-E72D297353CC}">
                <c16:uniqueId val="{00000002-E20C-4849-A564-642A2F15A4C8}"/>
              </c:ext>
            </c:extLst>
          </c:dPt>
          <c:dPt>
            <c:idx val="3"/>
            <c:invertIfNegative val="0"/>
            <c:bubble3D val="0"/>
            <c:spPr>
              <a:solidFill>
                <a:srgbClr val="FF0000"/>
              </a:solidFill>
              <a:ln>
                <a:noFill/>
              </a:ln>
              <a:effectLst/>
            </c:spPr>
            <c:extLst>
              <c:ext xmlns:c16="http://schemas.microsoft.com/office/drawing/2014/chart" uri="{C3380CC4-5D6E-409C-BE32-E72D297353CC}">
                <c16:uniqueId val="{00000003-E20C-4849-A564-642A2F15A4C8}"/>
              </c:ext>
            </c:extLst>
          </c:dPt>
          <c:dPt>
            <c:idx val="10"/>
            <c:invertIfNegative val="0"/>
            <c:bubble3D val="0"/>
            <c:spPr>
              <a:solidFill>
                <a:srgbClr val="92D050"/>
              </a:solidFill>
              <a:ln>
                <a:noFill/>
              </a:ln>
              <a:effectLst/>
            </c:spPr>
            <c:extLst>
              <c:ext xmlns:c16="http://schemas.microsoft.com/office/drawing/2014/chart" uri="{C3380CC4-5D6E-409C-BE32-E72D297353CC}">
                <c16:uniqueId val="{00000001-E20C-4849-A564-642A2F15A4C8}"/>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Own car</c:v>
                </c:pt>
                <c:pt idx="1">
                  <c:v>Rented car</c:v>
                </c:pt>
                <c:pt idx="2">
                  <c:v>Bus</c:v>
                </c:pt>
                <c:pt idx="3">
                  <c:v>Plane</c:v>
                </c:pt>
                <c:pt idx="4">
                  <c:v>Ferry / boat / cruise</c:v>
                </c:pt>
                <c:pt idx="5">
                  <c:v>Train</c:v>
                </c:pt>
                <c:pt idx="6">
                  <c:v>Bicycle</c:v>
                </c:pt>
                <c:pt idx="7">
                  <c:v>Camper van</c:v>
                </c:pt>
                <c:pt idx="8">
                  <c:v>Car w/ caravan</c:v>
                </c:pt>
                <c:pt idx="9">
                  <c:v>Motorbike</c:v>
                </c:pt>
                <c:pt idx="10">
                  <c:v>No transportation</c:v>
                </c:pt>
                <c:pt idx="11">
                  <c:v>Other</c:v>
                </c:pt>
              </c:strCache>
            </c:strRef>
          </c:cat>
          <c:val>
            <c:numRef>
              <c:f>Sheet1!$B$2:$B$13</c:f>
              <c:numCache>
                <c:formatCode>0%</c:formatCode>
                <c:ptCount val="12"/>
                <c:pt idx="0">
                  <c:v>0.32323000000000002</c:v>
                </c:pt>
                <c:pt idx="1">
                  <c:v>0.24009</c:v>
                </c:pt>
                <c:pt idx="2">
                  <c:v>0.21562000000000001</c:v>
                </c:pt>
                <c:pt idx="3">
                  <c:v>8.6249999999999993E-2</c:v>
                </c:pt>
                <c:pt idx="4">
                  <c:v>7.4980000000000005E-2</c:v>
                </c:pt>
                <c:pt idx="5">
                  <c:v>6.1379999999999997E-2</c:v>
                </c:pt>
                <c:pt idx="6">
                  <c:v>3.8849999999999996E-2</c:v>
                </c:pt>
                <c:pt idx="7">
                  <c:v>2.4479999999999998E-2</c:v>
                </c:pt>
                <c:pt idx="8">
                  <c:v>1.4370000000000001E-2</c:v>
                </c:pt>
                <c:pt idx="9">
                  <c:v>1.0489999999999999E-2</c:v>
                </c:pt>
                <c:pt idx="10">
                  <c:v>9.7509999999999999E-2</c:v>
                </c:pt>
                <c:pt idx="11">
                  <c:v>6.9150000000000003E-2</c:v>
                </c:pt>
              </c:numCache>
            </c:numRef>
          </c:val>
          <c:extLst>
            <c:ext xmlns:c16="http://schemas.microsoft.com/office/drawing/2014/chart" uri="{C3380CC4-5D6E-409C-BE32-E72D297353CC}">
              <c16:uniqueId val="{00000000-F5C0-4C60-ACAE-BF61570415C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Less than one week before departure</c:v>
                </c:pt>
                <c:pt idx="1">
                  <c:v>1-3 weeks before departure</c:v>
                </c:pt>
                <c:pt idx="2">
                  <c:v>Up to 1 month before departure</c:v>
                </c:pt>
                <c:pt idx="3">
                  <c:v>Up to 2 months before departure</c:v>
                </c:pt>
                <c:pt idx="4">
                  <c:v>Up to 3 months before departure</c:v>
                </c:pt>
                <c:pt idx="5">
                  <c:v>Up to 4-6 months before departure</c:v>
                </c:pt>
                <c:pt idx="6">
                  <c:v>Up to 6-12 months before departure</c:v>
                </c:pt>
                <c:pt idx="7">
                  <c:v>More than one year before departure</c:v>
                </c:pt>
              </c:strCache>
            </c:strRef>
          </c:cat>
          <c:val>
            <c:numRef>
              <c:f>Sheet1!$B$2:$B$9</c:f>
              <c:numCache>
                <c:formatCode>0%</c:formatCode>
                <c:ptCount val="8"/>
                <c:pt idx="0">
                  <c:v>5.4000000000000006E-2</c:v>
                </c:pt>
                <c:pt idx="1">
                  <c:v>0.10994999999999999</c:v>
                </c:pt>
                <c:pt idx="2">
                  <c:v>0.14917999999999998</c:v>
                </c:pt>
                <c:pt idx="3">
                  <c:v>0.16939000000000001</c:v>
                </c:pt>
                <c:pt idx="4">
                  <c:v>0.15579000000000001</c:v>
                </c:pt>
                <c:pt idx="5">
                  <c:v>0.20745999999999998</c:v>
                </c:pt>
                <c:pt idx="6">
                  <c:v>0.11344</c:v>
                </c:pt>
                <c:pt idx="7">
                  <c:v>1.593E-2</c:v>
                </c:pt>
              </c:numCache>
            </c:numRef>
          </c:val>
          <c:extLst>
            <c:ext xmlns:c16="http://schemas.microsoft.com/office/drawing/2014/chart" uri="{C3380CC4-5D6E-409C-BE32-E72D297353CC}">
              <c16:uniqueId val="{00000000-A298-48CE-845F-23D3C35FD36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0-3C08-48E9-9A86-C428166BEE74}"/>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Nobody except myself</c:v>
                </c:pt>
                <c:pt idx="2">
                  <c:v>Friends/acquaintances/colleagues</c:v>
                </c:pt>
                <c:pt idx="3">
                  <c:v>Parents/other relatives</c:v>
                </c:pt>
                <c:pt idx="4">
                  <c:v>Children 15 years and older</c:v>
                </c:pt>
                <c:pt idx="5">
                  <c:v>Children 7-14 years</c:v>
                </c:pt>
                <c:pt idx="6">
                  <c:v>Children 0-6 years</c:v>
                </c:pt>
                <c:pt idx="7">
                  <c:v>Other</c:v>
                </c:pt>
              </c:strCache>
            </c:strRef>
          </c:cat>
          <c:val>
            <c:numRef>
              <c:f>Sheet1!$B$2:$B$9</c:f>
              <c:numCache>
                <c:formatCode>0%</c:formatCode>
                <c:ptCount val="8"/>
                <c:pt idx="0">
                  <c:v>0.60411999999999999</c:v>
                </c:pt>
                <c:pt idx="1">
                  <c:v>0.16200000000000001</c:v>
                </c:pt>
                <c:pt idx="2">
                  <c:v>0.14452000000000001</c:v>
                </c:pt>
                <c:pt idx="3">
                  <c:v>0.13986000000000001</c:v>
                </c:pt>
                <c:pt idx="4">
                  <c:v>6.216E-2</c:v>
                </c:pt>
                <c:pt idx="5">
                  <c:v>6.0609999999999997E-2</c:v>
                </c:pt>
                <c:pt idx="6">
                  <c:v>2.564E-2</c:v>
                </c:pt>
                <c:pt idx="7">
                  <c:v>1.0489999999999999E-2</c:v>
                </c:pt>
              </c:numCache>
            </c:numRef>
          </c:val>
          <c:extLst>
            <c:ext xmlns:c16="http://schemas.microsoft.com/office/drawing/2014/chart" uri="{C3380CC4-5D6E-409C-BE32-E72D297353CC}">
              <c16:uniqueId val="{00000000-DF84-4C69-981E-08883F76650B}"/>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0"/>
            <c:invertIfNegative val="0"/>
            <c:bubble3D val="0"/>
            <c:spPr>
              <a:solidFill>
                <a:srgbClr val="FF0000"/>
              </a:solidFill>
              <a:ln>
                <a:noFill/>
              </a:ln>
              <a:effectLst/>
            </c:spPr>
            <c:extLst>
              <c:ext xmlns:c16="http://schemas.microsoft.com/office/drawing/2014/chart" uri="{C3380CC4-5D6E-409C-BE32-E72D297353CC}">
                <c16:uniqueId val="{00000000-AFF8-4791-9A07-0C88CA581B8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Internet in general</c:v>
                </c:pt>
                <c:pt idx="1">
                  <c:v>Homepages for the destination</c:v>
                </c:pt>
                <c:pt idx="2">
                  <c:v>Homepages for hotels/ other accommodations</c:v>
                </c:pt>
                <c:pt idx="3">
                  <c:v>Advice from friends / family</c:v>
                </c:pt>
                <c:pt idx="4">
                  <c:v>Homepages for attractions and sights</c:v>
                </c:pt>
                <c:pt idx="5">
                  <c:v>Guidebooks</c:v>
                </c:pt>
                <c:pt idx="6">
                  <c:v>Booking sites such as Expedia and Lastminute</c:v>
                </c:pt>
                <c:pt idx="7">
                  <c:v>Travel apps/portals like Tripadvisor etc</c:v>
                </c:pt>
                <c:pt idx="8">
                  <c:v>Reviews from other travelers online</c:v>
                </c:pt>
                <c:pt idx="9">
                  <c:v>Travel agent in homeland</c:v>
                </c:pt>
                <c:pt idx="10">
                  <c:v>Homepages of carriers, including airlines etc.</c:v>
                </c:pt>
                <c:pt idx="11">
                  <c:v>Catalogs or brochures</c:v>
                </c:pt>
                <c:pt idx="12">
                  <c:v>Social media such as Facebook or blogs</c:v>
                </c:pt>
                <c:pt idx="13">
                  <c:v>Newspapers or magazines</c:v>
                </c:pt>
                <c:pt idx="14">
                  <c:v>TV or radio</c:v>
                </c:pt>
                <c:pt idx="15">
                  <c:v>Travel fairs</c:v>
                </c:pt>
                <c:pt idx="16">
                  <c:v>Other</c:v>
                </c:pt>
              </c:strCache>
            </c:strRef>
          </c:cat>
          <c:val>
            <c:numRef>
              <c:f>Sheet1!$B$2:$B$18</c:f>
              <c:numCache>
                <c:formatCode>0%</c:formatCode>
                <c:ptCount val="17"/>
                <c:pt idx="0">
                  <c:v>0.68492999999999993</c:v>
                </c:pt>
                <c:pt idx="1">
                  <c:v>0.30847000000000002</c:v>
                </c:pt>
                <c:pt idx="2">
                  <c:v>0.26417999999999997</c:v>
                </c:pt>
                <c:pt idx="3">
                  <c:v>0.19852</c:v>
                </c:pt>
                <c:pt idx="4">
                  <c:v>0.17172000000000001</c:v>
                </c:pt>
                <c:pt idx="5">
                  <c:v>0.15890000000000001</c:v>
                </c:pt>
                <c:pt idx="6">
                  <c:v>0.15773000000000001</c:v>
                </c:pt>
                <c:pt idx="7">
                  <c:v>0.14724000000000001</c:v>
                </c:pt>
                <c:pt idx="8">
                  <c:v>0.14608000000000002</c:v>
                </c:pt>
                <c:pt idx="9">
                  <c:v>0.13946999999999998</c:v>
                </c:pt>
                <c:pt idx="10">
                  <c:v>0.13326000000000002</c:v>
                </c:pt>
                <c:pt idx="11">
                  <c:v>0.11772000000000001</c:v>
                </c:pt>
                <c:pt idx="12">
                  <c:v>4.7789999999999999E-2</c:v>
                </c:pt>
                <c:pt idx="13">
                  <c:v>3.6520000000000004E-2</c:v>
                </c:pt>
                <c:pt idx="14">
                  <c:v>1.6319999999999998E-2</c:v>
                </c:pt>
                <c:pt idx="15">
                  <c:v>1.2430000000000002E-2</c:v>
                </c:pt>
                <c:pt idx="16">
                  <c:v>7.0709999999999995E-2</c:v>
                </c:pt>
              </c:numCache>
            </c:numRef>
          </c:val>
          <c:extLst>
            <c:ext xmlns:c16="http://schemas.microsoft.com/office/drawing/2014/chart" uri="{C3380CC4-5D6E-409C-BE32-E72D297353CC}">
              <c16:uniqueId val="{00000000-4C5B-40D2-A853-24A6528A9632}"/>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1-F46C-4F5F-858E-0535B704AE37}"/>
              </c:ext>
            </c:extLst>
          </c:dPt>
          <c:dPt>
            <c:idx val="5"/>
            <c:invertIfNegative val="0"/>
            <c:bubble3D val="0"/>
            <c:spPr>
              <a:solidFill>
                <a:srgbClr val="FF0000"/>
              </a:solidFill>
              <a:ln>
                <a:noFill/>
              </a:ln>
              <a:effectLst/>
            </c:spPr>
            <c:extLst>
              <c:ext xmlns:c16="http://schemas.microsoft.com/office/drawing/2014/chart" uri="{C3380CC4-5D6E-409C-BE32-E72D297353CC}">
                <c16:uniqueId val="{00000000-F46C-4F5F-858E-0535B704AE37}"/>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0</c:v>
                </c:pt>
                <c:pt idx="1">
                  <c:v>1</c:v>
                </c:pt>
                <c:pt idx="2">
                  <c:v>2</c:v>
                </c:pt>
                <c:pt idx="3">
                  <c:v>3</c:v>
                </c:pt>
                <c:pt idx="4">
                  <c:v>4</c:v>
                </c:pt>
                <c:pt idx="5">
                  <c:v>5 or more</c:v>
                </c:pt>
              </c:strCache>
            </c:strRef>
          </c:cat>
          <c:val>
            <c:numRef>
              <c:f>Sheet1!$B$2:$B$7</c:f>
              <c:numCache>
                <c:formatCode>0%</c:formatCode>
                <c:ptCount val="6"/>
                <c:pt idx="0">
                  <c:v>2.564E-2</c:v>
                </c:pt>
                <c:pt idx="1">
                  <c:v>0.14957000000000001</c:v>
                </c:pt>
                <c:pt idx="2">
                  <c:v>0.39083000000000001</c:v>
                </c:pt>
                <c:pt idx="3">
                  <c:v>0.13015000000000002</c:v>
                </c:pt>
                <c:pt idx="4">
                  <c:v>0.13480999999999999</c:v>
                </c:pt>
                <c:pt idx="5">
                  <c:v>0.17</c:v>
                </c:pt>
              </c:numCache>
            </c:numRef>
          </c:val>
          <c:extLst>
            <c:ext xmlns:c16="http://schemas.microsoft.com/office/drawing/2014/chart" uri="{C3380CC4-5D6E-409C-BE32-E72D297353CC}">
              <c16:uniqueId val="{00000000-0A51-408D-BF39-E2A4FF8A31C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0-01EF-419F-B474-972C6624CCB1}"/>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I/we travelled in a group with an organized tour </c:v>
                </c:pt>
                <c:pt idx="1">
                  <c:v>I/we had the trip organized by others and travelled independently</c:v>
                </c:pt>
                <c:pt idx="2">
                  <c:v>I/we organized the trip myself/ourselves and travelled independently</c:v>
                </c:pt>
                <c:pt idx="3">
                  <c:v>Don’t know</c:v>
                </c:pt>
              </c:strCache>
            </c:strRef>
          </c:cat>
          <c:val>
            <c:numRef>
              <c:f>Sheet1!$B$2:$B$5</c:f>
              <c:numCache>
                <c:formatCode>0%</c:formatCode>
                <c:ptCount val="4"/>
                <c:pt idx="0">
                  <c:v>0.19075</c:v>
                </c:pt>
                <c:pt idx="1">
                  <c:v>0.10723000000000001</c:v>
                </c:pt>
                <c:pt idx="2">
                  <c:v>0.65073999999999999</c:v>
                </c:pt>
                <c:pt idx="3">
                  <c:v>5.1279999999999999E-2</c:v>
                </c:pt>
              </c:numCache>
            </c:numRef>
          </c:val>
          <c:extLst>
            <c:ext xmlns:c16="http://schemas.microsoft.com/office/drawing/2014/chart" uri="{C3380CC4-5D6E-409C-BE32-E72D297353CC}">
              <c16:uniqueId val="{00000000-219A-4D1A-90D0-95C5571D2F75}"/>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1-43D9-44D6-B9DE-D0696A223B53}"/>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Spouse/partner</c:v>
                </c:pt>
                <c:pt idx="1">
                  <c:v>Other family/relatives</c:v>
                </c:pt>
                <c:pt idx="2">
                  <c:v>Friends</c:v>
                </c:pt>
                <c:pt idx="3">
                  <c:v>Children 7-14 year</c:v>
                </c:pt>
                <c:pt idx="4">
                  <c:v>Children 15 years and above</c:v>
                </c:pt>
                <c:pt idx="5">
                  <c:v>Children 0-6 years</c:v>
                </c:pt>
                <c:pt idx="6">
                  <c:v>Alone</c:v>
                </c:pt>
                <c:pt idx="7">
                  <c:v>Other people</c:v>
                </c:pt>
              </c:strCache>
            </c:strRef>
          </c:cat>
          <c:val>
            <c:numRef>
              <c:f>Sheet1!$B$2:$B$9</c:f>
              <c:numCache>
                <c:formatCode>0%</c:formatCode>
                <c:ptCount val="8"/>
                <c:pt idx="0">
                  <c:v>0.71444999999999992</c:v>
                </c:pt>
                <c:pt idx="1">
                  <c:v>0.16200000000000001</c:v>
                </c:pt>
                <c:pt idx="2">
                  <c:v>0.13791999999999999</c:v>
                </c:pt>
                <c:pt idx="3">
                  <c:v>0.12976000000000001</c:v>
                </c:pt>
                <c:pt idx="4">
                  <c:v>0.10061999999999999</c:v>
                </c:pt>
                <c:pt idx="5">
                  <c:v>8.43E-2</c:v>
                </c:pt>
                <c:pt idx="6">
                  <c:v>6.7210000000000006E-2</c:v>
                </c:pt>
                <c:pt idx="7">
                  <c:v>0.02</c:v>
                </c:pt>
              </c:numCache>
            </c:numRef>
          </c:val>
          <c:extLst>
            <c:ext xmlns:c16="http://schemas.microsoft.com/office/drawing/2014/chart" uri="{C3380CC4-5D6E-409C-BE32-E72D297353CC}">
              <c16:uniqueId val="{00000000-43D9-44D6-B9DE-D0696A223B53}"/>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6760019799836033"/>
          <c:y val="2.8198049228214074E-3"/>
          <c:w val="0.4963836940100340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1"/>
            <c:invertIfNegative val="0"/>
            <c:bubble3D val="0"/>
            <c:spPr>
              <a:solidFill>
                <a:srgbClr val="92D050"/>
              </a:solidFill>
              <a:ln>
                <a:noFill/>
              </a:ln>
              <a:effectLst/>
            </c:spPr>
            <c:extLst>
              <c:ext xmlns:c16="http://schemas.microsoft.com/office/drawing/2014/chart" uri="{C3380CC4-5D6E-409C-BE32-E72D297353CC}">
                <c16:uniqueId val="{00000001-016F-4A4C-9FF2-47E4C30C9C16}"/>
              </c:ext>
            </c:extLst>
          </c:dPt>
          <c:dPt>
            <c:idx val="3"/>
            <c:invertIfNegative val="0"/>
            <c:bubble3D val="0"/>
            <c:spPr>
              <a:solidFill>
                <a:srgbClr val="FF0000"/>
              </a:solidFill>
              <a:ln>
                <a:noFill/>
              </a:ln>
              <a:effectLst/>
            </c:spPr>
            <c:extLst>
              <c:ext xmlns:c16="http://schemas.microsoft.com/office/drawing/2014/chart" uri="{C3380CC4-5D6E-409C-BE32-E72D297353CC}">
                <c16:uniqueId val="{00000002-016F-4A4C-9FF2-47E4C30C9C16}"/>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1 time</c:v>
                </c:pt>
                <c:pt idx="1">
                  <c:v>2 to 3 times</c:v>
                </c:pt>
                <c:pt idx="2">
                  <c:v>4 to 5 times</c:v>
                </c:pt>
                <c:pt idx="3">
                  <c:v>6 times or more</c:v>
                </c:pt>
              </c:strCache>
            </c:strRef>
          </c:cat>
          <c:val>
            <c:numRef>
              <c:f>Sheet1!$B$2:$B$5</c:f>
              <c:numCache>
                <c:formatCode>0%</c:formatCode>
                <c:ptCount val="4"/>
                <c:pt idx="0">
                  <c:v>0.103341103341103</c:v>
                </c:pt>
                <c:pt idx="1">
                  <c:v>0.46775446775446805</c:v>
                </c:pt>
                <c:pt idx="2">
                  <c:v>0.20745920745920698</c:v>
                </c:pt>
                <c:pt idx="3">
                  <c:v>0.221445221445221</c:v>
                </c:pt>
              </c:numCache>
            </c:numRef>
          </c:val>
          <c:extLst>
            <c:ext xmlns:c16="http://schemas.microsoft.com/office/drawing/2014/chart" uri="{C3380CC4-5D6E-409C-BE32-E72D297353CC}">
              <c16:uniqueId val="{00000000-016F-4A4C-9FF2-47E4C30C9C1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9364868076210424"/>
          <c:y val="2.8198049228214074E-3"/>
          <c:w val="0.4679896960835138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5D2E-4E12-A783-D8AC4DABD9F9}"/>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5D2E-4E12-A783-D8AC4DABD9F9}"/>
              </c:ext>
            </c:extLst>
          </c:dPt>
          <c:dPt>
            <c:idx val="2"/>
            <c:invertIfNegative val="0"/>
            <c:bubble3D val="0"/>
            <c:spPr>
              <a:solidFill>
                <a:srgbClr val="92D050"/>
              </a:solidFill>
              <a:ln>
                <a:noFill/>
              </a:ln>
              <a:effectLst/>
            </c:spPr>
            <c:extLst>
              <c:ext xmlns:c16="http://schemas.microsoft.com/office/drawing/2014/chart" uri="{C3380CC4-5D6E-409C-BE32-E72D297353CC}">
                <c16:uniqueId val="{00000005-5D2E-4E12-A783-D8AC4DABD9F9}"/>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5D2E-4E12-A783-D8AC4DABD9F9}"/>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5D2E-4E12-A783-D8AC4DABD9F9}"/>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5D2E-4E12-A783-D8AC4DABD9F9}"/>
              </c:ext>
            </c:extLst>
          </c:dPt>
          <c:dPt>
            <c:idx val="6"/>
            <c:invertIfNegative val="0"/>
            <c:bubble3D val="0"/>
            <c:spPr>
              <a:solidFill>
                <a:schemeClr val="accent2"/>
              </a:solidFill>
              <a:ln>
                <a:noFill/>
              </a:ln>
              <a:effectLst/>
            </c:spPr>
            <c:extLst>
              <c:ext xmlns:c16="http://schemas.microsoft.com/office/drawing/2014/chart" uri="{C3380CC4-5D6E-409C-BE32-E72D297353CC}">
                <c16:uniqueId val="{0000000D-5D2E-4E12-A783-D8AC4DABD9F9}"/>
              </c:ext>
            </c:extLst>
          </c:dPt>
          <c:dLbls>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18-24</c:v>
                </c:pt>
                <c:pt idx="1">
                  <c:v>25-29</c:v>
                </c:pt>
                <c:pt idx="2">
                  <c:v>30-39</c:v>
                </c:pt>
                <c:pt idx="3">
                  <c:v>40-49</c:v>
                </c:pt>
                <c:pt idx="4">
                  <c:v>50-59</c:v>
                </c:pt>
                <c:pt idx="5">
                  <c:v>60-65</c:v>
                </c:pt>
                <c:pt idx="6">
                  <c:v>Older than 65 years </c:v>
                </c:pt>
              </c:strCache>
            </c:strRef>
          </c:cat>
          <c:val>
            <c:numRef>
              <c:f>Sheet1!$B$2:$B$8</c:f>
              <c:numCache>
                <c:formatCode>0%</c:formatCode>
                <c:ptCount val="7"/>
                <c:pt idx="0">
                  <c:v>8.9840000000000003E-2</c:v>
                </c:pt>
                <c:pt idx="1">
                  <c:v>0.11898</c:v>
                </c:pt>
                <c:pt idx="2">
                  <c:v>0.25536000000000003</c:v>
                </c:pt>
                <c:pt idx="3">
                  <c:v>0.15945000000000001</c:v>
                </c:pt>
                <c:pt idx="4">
                  <c:v>0.12384000000000001</c:v>
                </c:pt>
                <c:pt idx="5">
                  <c:v>8.0530000000000004E-2</c:v>
                </c:pt>
                <c:pt idx="6">
                  <c:v>0.17199999999999999</c:v>
                </c:pt>
              </c:numCache>
            </c:numRef>
          </c:val>
          <c:extLst>
            <c:ext xmlns:c16="http://schemas.microsoft.com/office/drawing/2014/chart" uri="{C3380CC4-5D6E-409C-BE32-E72D297353CC}">
              <c16:uniqueId val="{0000000E-5D2E-4E12-A783-D8AC4DABD9F9}"/>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bg1"/>
          </a:solidFill>
        </a:defRPr>
      </a:pPr>
      <a:endParaRPr lang="nb-N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061261894331147E-2"/>
          <c:y val="0.12253867217368004"/>
          <c:w val="0.86982499564736149"/>
          <c:h val="0.76308841501271107"/>
        </c:manualLayout>
      </c:layout>
      <c:barChart>
        <c:barDir val="bar"/>
        <c:grouping val="clustered"/>
        <c:varyColors val="0"/>
        <c:ser>
          <c:idx val="0"/>
          <c:order val="0"/>
          <c:tx>
            <c:strRef>
              <c:f>Sheet1!$B$1</c:f>
              <c:strCache>
                <c:ptCount val="1"/>
                <c:pt idx="0">
                  <c:v>Column1</c:v>
                </c:pt>
              </c:strCache>
            </c:strRef>
          </c:tx>
          <c:spPr>
            <a:blipFill dpi="0" rotWithShape="1">
              <a:blip xmlns:r="http://schemas.openxmlformats.org/officeDocument/2006/relationships" r:embed="rId1"/>
              <a:srcRect/>
              <a:stretch>
                <a:fillRect/>
              </a:stretch>
            </a:blipFill>
          </c:spPr>
          <c:invertIfNegative val="0"/>
          <c:pictureOptions>
            <c:pictureFormat val="stackScale"/>
            <c:pictureStackUnit val="10"/>
          </c:pictureOptions>
          <c:dPt>
            <c:idx val="0"/>
            <c:invertIfNegative val="0"/>
            <c:bubble3D val="0"/>
            <c:extLst>
              <c:ext xmlns:c16="http://schemas.microsoft.com/office/drawing/2014/chart" uri="{C3380CC4-5D6E-409C-BE32-E72D297353CC}">
                <c16:uniqueId val="{00000000-8A04-4ADE-BF32-41256842EEA5}"/>
              </c:ext>
            </c:extLst>
          </c:dPt>
          <c:dLbls>
            <c:delete val="1"/>
          </c:dLbls>
          <c:cat>
            <c:strRef>
              <c:f>Sheet1!$A$2</c:f>
              <c:strCache>
                <c:ptCount val="1"/>
                <c:pt idx="0">
                  <c:v>Train</c:v>
                </c:pt>
              </c:strCache>
            </c:strRef>
          </c:cat>
          <c:val>
            <c:numRef>
              <c:f>Sheet1!$B$2</c:f>
              <c:numCache>
                <c:formatCode>General</c:formatCode>
                <c:ptCount val="1"/>
                <c:pt idx="0">
                  <c:v>100</c:v>
                </c:pt>
              </c:numCache>
            </c:numRef>
          </c:val>
          <c:extLst>
            <c:ext xmlns:c16="http://schemas.microsoft.com/office/drawing/2014/chart" uri="{C3380CC4-5D6E-409C-BE32-E72D297353CC}">
              <c16:uniqueId val="{00000001-8A04-4ADE-BF32-41256842EEA5}"/>
            </c:ext>
          </c:extLst>
        </c:ser>
        <c:ser>
          <c:idx val="1"/>
          <c:order val="1"/>
          <c:tx>
            <c:strRef>
              <c:f>Sheet1!$C$1</c:f>
              <c:strCache>
                <c:ptCount val="1"/>
                <c:pt idx="0">
                  <c:v>percentage fig</c:v>
                </c:pt>
              </c:strCache>
            </c:strRef>
          </c:tx>
          <c:spPr>
            <a:blipFill>
              <a:blip xmlns:r="http://schemas.openxmlformats.org/officeDocument/2006/relationships" r:embed="rId2"/>
              <a:stretch>
                <a:fillRect/>
              </a:stretch>
            </a:blipFill>
          </c:spPr>
          <c:invertIfNegative val="0"/>
          <c:pictureOptions>
            <c:pictureFormat val="stackScale"/>
            <c:pictureStackUnit val="10"/>
          </c:pictureOptions>
          <c:dPt>
            <c:idx val="0"/>
            <c:invertIfNegative val="0"/>
            <c:bubble3D val="0"/>
            <c:extLst>
              <c:ext xmlns:c16="http://schemas.microsoft.com/office/drawing/2014/chart" uri="{C3380CC4-5D6E-409C-BE32-E72D297353CC}">
                <c16:uniqueId val="{00000002-8A04-4ADE-BF32-41256842EEA5}"/>
              </c:ext>
            </c:extLst>
          </c:dPt>
          <c:dLbls>
            <c:dLbl>
              <c:idx val="0"/>
              <c:layout>
                <c:manualLayout>
                  <c:x val="0.61419029295614236"/>
                  <c:y val="0.10717980742453526"/>
                </c:manualLayout>
              </c:layout>
              <c:tx>
                <c:rich>
                  <a:bodyPr/>
                  <a:lstStyle/>
                  <a:p>
                    <a:fld id="{2429B5BC-167E-4995-BB21-89E1FEBF9356}" type="VALUE">
                      <a:rPr lang="en-US">
                        <a:solidFill>
                          <a:schemeClr val="accent1">
                            <a:lumMod val="50000"/>
                          </a:schemeClr>
                        </a:solidFill>
                      </a:rPr>
                      <a:pPr/>
                      <a:t>[VERDI]</a:t>
                    </a:fld>
                    <a:endParaRPr lang="nb-NO"/>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8A04-4ADE-BF32-41256842EEA5}"/>
                </c:ext>
              </c:extLst>
            </c:dLbl>
            <c:spPr>
              <a:noFill/>
              <a:ln>
                <a:noFill/>
              </a:ln>
              <a:effectLst/>
            </c:spPr>
            <c:txPr>
              <a:bodyPr/>
              <a:lstStyle/>
              <a:p>
                <a:pPr>
                  <a:defRPr sz="4400" b="1">
                    <a:solidFill>
                      <a:schemeClr val="accent1">
                        <a:lumMod val="50000"/>
                      </a:schemeClr>
                    </a:solidFill>
                  </a:defRPr>
                </a:pPr>
                <a:endParaRPr lang="nb-N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c:f>
              <c:strCache>
                <c:ptCount val="1"/>
                <c:pt idx="0">
                  <c:v>Train</c:v>
                </c:pt>
              </c:strCache>
            </c:strRef>
          </c:cat>
          <c:val>
            <c:numRef>
              <c:f>Sheet1!$C$2</c:f>
              <c:numCache>
                <c:formatCode>General</c:formatCode>
                <c:ptCount val="1"/>
                <c:pt idx="0">
                  <c:v>12</c:v>
                </c:pt>
              </c:numCache>
            </c:numRef>
          </c:val>
          <c:extLst>
            <c:ext xmlns:c16="http://schemas.microsoft.com/office/drawing/2014/chart" uri="{C3380CC4-5D6E-409C-BE32-E72D297353CC}">
              <c16:uniqueId val="{00000003-8A04-4ADE-BF32-41256842EEA5}"/>
            </c:ext>
          </c:extLst>
        </c:ser>
        <c:dLbls>
          <c:dLblPos val="outEnd"/>
          <c:showLegendKey val="0"/>
          <c:showVal val="1"/>
          <c:showCatName val="0"/>
          <c:showSerName val="0"/>
          <c:showPercent val="0"/>
          <c:showBubbleSize val="0"/>
        </c:dLbls>
        <c:gapWidth val="87"/>
        <c:overlap val="100"/>
        <c:axId val="296578048"/>
        <c:axId val="296606720"/>
      </c:barChart>
      <c:catAx>
        <c:axId val="296578048"/>
        <c:scaling>
          <c:orientation val="maxMin"/>
        </c:scaling>
        <c:delete val="0"/>
        <c:axPos val="l"/>
        <c:numFmt formatCode="General" sourceLinked="0"/>
        <c:majorTickMark val="out"/>
        <c:minorTickMark val="none"/>
        <c:tickLblPos val="nextTo"/>
        <c:spPr>
          <a:ln>
            <a:noFill/>
          </a:ln>
        </c:spPr>
        <c:txPr>
          <a:bodyPr/>
          <a:lstStyle/>
          <a:p>
            <a:pPr algn="r">
              <a:defRPr sz="1100" b="1">
                <a:solidFill>
                  <a:schemeClr val="accent1">
                    <a:lumMod val="50000"/>
                  </a:schemeClr>
                </a:solidFill>
              </a:defRPr>
            </a:pPr>
            <a:endParaRPr lang="nb-NO"/>
          </a:p>
        </c:txPr>
        <c:crossAx val="296606720"/>
        <c:crosses val="autoZero"/>
        <c:auto val="1"/>
        <c:lblAlgn val="ctr"/>
        <c:lblOffset val="100"/>
        <c:noMultiLvlLbl val="0"/>
      </c:catAx>
      <c:valAx>
        <c:axId val="296606720"/>
        <c:scaling>
          <c:orientation val="minMax"/>
          <c:max val="150"/>
          <c:min val="0"/>
        </c:scaling>
        <c:delete val="1"/>
        <c:axPos val="t"/>
        <c:numFmt formatCode="General" sourceLinked="1"/>
        <c:majorTickMark val="out"/>
        <c:minorTickMark val="none"/>
        <c:tickLblPos val="nextTo"/>
        <c:crossAx val="296578048"/>
        <c:crosses val="autoZero"/>
        <c:crossBetween val="between"/>
      </c:valAx>
    </c:plotArea>
    <c:plotVisOnly val="1"/>
    <c:dispBlanksAs val="gap"/>
    <c:showDLblsOverMax val="0"/>
  </c:chart>
  <c:txPr>
    <a:bodyPr/>
    <a:lstStyle/>
    <a:p>
      <a:pPr>
        <a:defRPr sz="1800"/>
      </a:pPr>
      <a:endParaRPr lang="nb-NO"/>
    </a:p>
  </c:txPr>
  <c:externalData r:id="rId3">
    <c:autoUpdate val="0"/>
  </c:externalData>
  <c:userShapes r:id="rId4"/>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42E-2"/>
          <c:w val="0.47762633589480002"/>
          <c:h val="0.96043295691678643"/>
        </c:manualLayout>
      </c:layout>
      <c:barChart>
        <c:barDir val="bar"/>
        <c:grouping val="clustered"/>
        <c:varyColors val="0"/>
        <c:ser>
          <c:idx val="0"/>
          <c:order val="0"/>
          <c:tx>
            <c:strRef>
              <c:f>Sheet1!$B$1</c:f>
              <c:strCache>
                <c:ptCount val="1"/>
                <c:pt idx="0">
                  <c:v>Social Identity Index</c:v>
                </c:pt>
              </c:strCache>
            </c:strRef>
          </c:tx>
          <c:spPr>
            <a:solidFill>
              <a:srgbClr val="50B4B4"/>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People who make rational choices</c:v>
                </c:pt>
                <c:pt idx="1">
                  <c:v>People who prefer the familiar over the unknown</c:v>
                </c:pt>
                <c:pt idx="2">
                  <c:v>People who avoid risk</c:v>
                </c:pt>
              </c:strCache>
            </c:strRef>
          </c:cat>
          <c:val>
            <c:numRef>
              <c:f>Sheet1!$B$2:$B$4</c:f>
              <c:numCache>
                <c:formatCode>0</c:formatCode>
                <c:ptCount val="3"/>
                <c:pt idx="0">
                  <c:v>307</c:v>
                </c:pt>
                <c:pt idx="1">
                  <c:v>288</c:v>
                </c:pt>
                <c:pt idx="2">
                  <c:v>278</c:v>
                </c:pt>
              </c:numCache>
            </c:numRef>
          </c:val>
          <c:extLst>
            <c:ext xmlns:c16="http://schemas.microsoft.com/office/drawing/2014/chart" uri="{C3380CC4-5D6E-409C-BE32-E72D297353CC}">
              <c16:uniqueId val="{00000000-9A4B-419F-B92B-61F8F92C5AD6}"/>
            </c:ext>
          </c:extLst>
        </c:ser>
        <c:dLbls>
          <c:showLegendKey val="0"/>
          <c:showVal val="0"/>
          <c:showCatName val="0"/>
          <c:showSerName val="0"/>
          <c:showPercent val="0"/>
          <c:showBubbleSize val="0"/>
        </c:dLbls>
        <c:gapWidth val="50"/>
        <c:axId val="180680192"/>
        <c:axId val="181324416"/>
      </c:barChart>
      <c:catAx>
        <c:axId val="18068019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181324416"/>
        <c:crosses val="autoZero"/>
        <c:auto val="1"/>
        <c:lblAlgn val="ctr"/>
        <c:lblOffset val="100"/>
        <c:noMultiLvlLbl val="0"/>
      </c:catAx>
      <c:valAx>
        <c:axId val="181324416"/>
        <c:scaling>
          <c:orientation val="minMax"/>
          <c:max val="370"/>
          <c:min val="0"/>
        </c:scaling>
        <c:delete val="1"/>
        <c:axPos val="t"/>
        <c:numFmt formatCode="0" sourceLinked="1"/>
        <c:majorTickMark val="out"/>
        <c:minorTickMark val="none"/>
        <c:tickLblPos val="none"/>
        <c:crossAx val="180680192"/>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Emotional Index</c:v>
                </c:pt>
              </c:strCache>
            </c:strRef>
          </c:tx>
          <c:spPr>
            <a:solidFill>
              <a:srgbClr val="C86EA0"/>
            </a:solidFill>
            <a:ln>
              <a:solidFill>
                <a:schemeClr val="bg1"/>
              </a:solidFill>
            </a:ln>
            <a:effectLst>
              <a:outerShdw blurRad="50800" dist="38100" dir="2700000" algn="ctr" rotWithShape="0">
                <a:srgbClr val="000000">
                  <a:alpha val="40000"/>
                </a:srgbClr>
              </a:outerShdw>
            </a:effectLst>
          </c:spPr>
          <c:invertIfNegative val="0"/>
          <c:dLbls>
            <c:numFmt formatCode="#,##0" sourceLinked="0"/>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Allows me to keep everything under control</c:v>
                </c:pt>
                <c:pt idx="1">
                  <c:v>Helps me avoid too much surprises</c:v>
                </c:pt>
                <c:pt idx="2">
                  <c:v>Gives me a safe feeling</c:v>
                </c:pt>
              </c:strCache>
            </c:strRef>
          </c:cat>
          <c:val>
            <c:numRef>
              <c:f>Sheet1!$B$2:$B$4</c:f>
              <c:numCache>
                <c:formatCode>0</c:formatCode>
                <c:ptCount val="3"/>
                <c:pt idx="0">
                  <c:v>325</c:v>
                </c:pt>
                <c:pt idx="1">
                  <c:v>297</c:v>
                </c:pt>
                <c:pt idx="2">
                  <c:v>228</c:v>
                </c:pt>
              </c:numCache>
            </c:numRef>
          </c:val>
          <c:extLst>
            <c:ext xmlns:c16="http://schemas.microsoft.com/office/drawing/2014/chart" uri="{C3380CC4-5D6E-409C-BE32-E72D297353CC}">
              <c16:uniqueId val="{00000000-3A45-4139-9E7A-2060EBDA348D}"/>
            </c:ext>
          </c:extLst>
        </c:ser>
        <c:dLbls>
          <c:showLegendKey val="0"/>
          <c:showVal val="0"/>
          <c:showCatName val="0"/>
          <c:showSerName val="0"/>
          <c:showPercent val="0"/>
          <c:showBubbleSize val="0"/>
        </c:dLbls>
        <c:gapWidth val="50"/>
        <c:axId val="209943552"/>
        <c:axId val="210141952"/>
      </c:barChart>
      <c:catAx>
        <c:axId val="209943552"/>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0141952"/>
        <c:crosses val="autoZero"/>
        <c:auto val="1"/>
        <c:lblAlgn val="ctr"/>
        <c:lblOffset val="100"/>
        <c:noMultiLvlLbl val="0"/>
      </c:catAx>
      <c:valAx>
        <c:axId val="210141952"/>
        <c:scaling>
          <c:orientation val="minMax"/>
          <c:max val="370"/>
          <c:min val="0"/>
        </c:scaling>
        <c:delete val="1"/>
        <c:axPos val="t"/>
        <c:numFmt formatCode="0" sourceLinked="1"/>
        <c:majorTickMark val="out"/>
        <c:minorTickMark val="none"/>
        <c:tickLblPos val="none"/>
        <c:crossAx val="209943552"/>
        <c:crosses val="autoZero"/>
        <c:crossBetween val="between"/>
        <c:majorUnit val="100"/>
      </c:valAx>
    </c:plotArea>
    <c:plotVisOnly val="1"/>
    <c:dispBlanksAs val="gap"/>
    <c:showDLblsOverMax val="0"/>
  </c:chart>
  <c:spPr>
    <a:noFill/>
  </c:spPr>
  <c:txPr>
    <a:bodyPr/>
    <a:lstStyle/>
    <a:p>
      <a:pPr>
        <a:defRPr sz="800"/>
      </a:pPr>
      <a:endParaRPr lang="nb-NO"/>
    </a:p>
  </c:txPr>
  <c:externalData r:id="rId1">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Personality Index</c:v>
                </c:pt>
              </c:strCache>
            </c:strRef>
          </c:tx>
          <c:spPr>
            <a:solidFill>
              <a:srgbClr val="4A7EC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Practical</c:v>
                </c:pt>
                <c:pt idx="1">
                  <c:v>Predictable</c:v>
                </c:pt>
                <c:pt idx="2">
                  <c:v>Structured</c:v>
                </c:pt>
              </c:strCache>
            </c:strRef>
          </c:cat>
          <c:val>
            <c:numRef>
              <c:f>Sheet1!$B$2:$B$4</c:f>
              <c:numCache>
                <c:formatCode>0</c:formatCode>
                <c:ptCount val="3"/>
                <c:pt idx="0">
                  <c:v>340</c:v>
                </c:pt>
                <c:pt idx="1">
                  <c:v>338</c:v>
                </c:pt>
                <c:pt idx="2">
                  <c:v>317</c:v>
                </c:pt>
              </c:numCache>
            </c:numRef>
          </c:val>
          <c:extLst>
            <c:ext xmlns:c16="http://schemas.microsoft.com/office/drawing/2014/chart" uri="{C3380CC4-5D6E-409C-BE32-E72D297353CC}">
              <c16:uniqueId val="{00000000-3527-4317-A1C6-39BAAF8F678E}"/>
            </c:ext>
          </c:extLst>
        </c:ser>
        <c:dLbls>
          <c:showLegendKey val="0"/>
          <c:showVal val="0"/>
          <c:showCatName val="0"/>
          <c:showSerName val="0"/>
          <c:showPercent val="0"/>
          <c:showBubbleSize val="0"/>
        </c:dLbls>
        <c:gapWidth val="50"/>
        <c:axId val="324868736"/>
        <c:axId val="630774400"/>
      </c:barChart>
      <c:catAx>
        <c:axId val="324868736"/>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630774400"/>
        <c:crosses val="autoZero"/>
        <c:auto val="1"/>
        <c:lblAlgn val="ctr"/>
        <c:lblOffset val="100"/>
        <c:noMultiLvlLbl val="0"/>
      </c:catAx>
      <c:valAx>
        <c:axId val="630774400"/>
        <c:scaling>
          <c:orientation val="minMax"/>
          <c:max val="370"/>
          <c:min val="0"/>
        </c:scaling>
        <c:delete val="1"/>
        <c:axPos val="t"/>
        <c:numFmt formatCode="0" sourceLinked="1"/>
        <c:majorTickMark val="out"/>
        <c:minorTickMark val="none"/>
        <c:tickLblPos val="none"/>
        <c:crossAx val="324868736"/>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84619867851736"/>
          <c:y val="2.3740225849928132E-2"/>
          <c:w val="0.47762633589480002"/>
          <c:h val="0.96043295691678643"/>
        </c:manualLayout>
      </c:layout>
      <c:barChart>
        <c:barDir val="bar"/>
        <c:grouping val="clustered"/>
        <c:varyColors val="0"/>
        <c:ser>
          <c:idx val="0"/>
          <c:order val="0"/>
          <c:tx>
            <c:strRef>
              <c:f>Sheet1!$B$1</c:f>
              <c:strCache>
                <c:ptCount val="1"/>
                <c:pt idx="0">
                  <c:v>Functional Index</c:v>
                </c:pt>
              </c:strCache>
            </c:strRef>
          </c:tx>
          <c:spPr>
            <a:solidFill>
              <a:srgbClr val="8282AA"/>
            </a:solidFill>
            <a:ln>
              <a:solidFill>
                <a:schemeClr val="bg1"/>
              </a:solidFill>
            </a:ln>
            <a:effectLst>
              <a:outerShdw blurRad="50800" dist="38100" dir="2700000" algn="ctr" rotWithShape="0">
                <a:srgbClr val="000000">
                  <a:alpha val="40000"/>
                </a:srgbClr>
              </a:outerShdw>
            </a:effectLst>
          </c:spPr>
          <c:invertIfNegative val="0"/>
          <c:dLbls>
            <c:spPr>
              <a:noFill/>
              <a:ln>
                <a:noFill/>
              </a:ln>
              <a:effectLst/>
            </c:spPr>
            <c:txPr>
              <a:bodyPr/>
              <a:lstStyle/>
              <a:p>
                <a:pPr>
                  <a:defRPr sz="1000">
                    <a:solidFill>
                      <a:schemeClr val="tx1"/>
                    </a:solidFill>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Is well organized</c:v>
                </c:pt>
                <c:pt idx="1">
                  <c:v>Is not too warm</c:v>
                </c:pt>
                <c:pt idx="2">
                  <c:v>Has good service</c:v>
                </c:pt>
                <c:pt idx="3">
                  <c:v>Is easy to travel to</c:v>
                </c:pt>
              </c:strCache>
            </c:strRef>
          </c:cat>
          <c:val>
            <c:numRef>
              <c:f>Sheet1!$B$2:$B$5</c:f>
              <c:numCache>
                <c:formatCode>0</c:formatCode>
                <c:ptCount val="4"/>
                <c:pt idx="0">
                  <c:v>143</c:v>
                </c:pt>
                <c:pt idx="1">
                  <c:v>140</c:v>
                </c:pt>
                <c:pt idx="2">
                  <c:v>131</c:v>
                </c:pt>
                <c:pt idx="3">
                  <c:v>120</c:v>
                </c:pt>
              </c:numCache>
            </c:numRef>
          </c:val>
          <c:extLst>
            <c:ext xmlns:c16="http://schemas.microsoft.com/office/drawing/2014/chart" uri="{C3380CC4-5D6E-409C-BE32-E72D297353CC}">
              <c16:uniqueId val="{00000000-51F0-4F92-9354-4B48939E9A39}"/>
            </c:ext>
          </c:extLst>
        </c:ser>
        <c:dLbls>
          <c:showLegendKey val="0"/>
          <c:showVal val="0"/>
          <c:showCatName val="0"/>
          <c:showSerName val="0"/>
          <c:showPercent val="0"/>
          <c:showBubbleSize val="0"/>
        </c:dLbls>
        <c:gapWidth val="50"/>
        <c:axId val="662856064"/>
        <c:axId val="211374848"/>
      </c:barChart>
      <c:catAx>
        <c:axId val="662856064"/>
        <c:scaling>
          <c:orientation val="maxMin"/>
        </c:scaling>
        <c:delete val="0"/>
        <c:axPos val="l"/>
        <c:numFmt formatCode="General" sourceLinked="0"/>
        <c:majorTickMark val="none"/>
        <c:minorTickMark val="none"/>
        <c:tickLblPos val="nextTo"/>
        <c:txPr>
          <a:bodyPr/>
          <a:lstStyle/>
          <a:p>
            <a:pPr>
              <a:defRPr sz="1000">
                <a:solidFill>
                  <a:schemeClr val="tx1"/>
                </a:solidFill>
              </a:defRPr>
            </a:pPr>
            <a:endParaRPr lang="nb-NO"/>
          </a:p>
        </c:txPr>
        <c:crossAx val="211374848"/>
        <c:crosses val="autoZero"/>
        <c:auto val="1"/>
        <c:lblAlgn val="ctr"/>
        <c:lblOffset val="100"/>
        <c:noMultiLvlLbl val="0"/>
      </c:catAx>
      <c:valAx>
        <c:axId val="211374848"/>
        <c:scaling>
          <c:orientation val="minMax"/>
          <c:max val="370"/>
          <c:min val="0"/>
        </c:scaling>
        <c:delete val="1"/>
        <c:axPos val="t"/>
        <c:numFmt formatCode="0" sourceLinked="1"/>
        <c:majorTickMark val="out"/>
        <c:minorTickMark val="none"/>
        <c:tickLblPos val="none"/>
        <c:crossAx val="662856064"/>
        <c:crosses val="autoZero"/>
        <c:crossBetween val="between"/>
        <c:majorUnit val="100"/>
      </c:valAx>
    </c:plotArea>
    <c:plotVisOnly val="1"/>
    <c:dispBlanksAs val="gap"/>
    <c:showDLblsOverMax val="0"/>
  </c:chart>
  <c:spPr>
    <a:noFill/>
  </c:spPr>
  <c:txPr>
    <a:bodyPr/>
    <a:lstStyle/>
    <a:p>
      <a:pPr>
        <a:defRPr sz="1000"/>
      </a:pPr>
      <a:endParaRPr lang="nb-NO"/>
    </a:p>
  </c:txPr>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Series 1</c:v>
                </c:pt>
              </c:strCache>
            </c:strRef>
          </c:tx>
          <c:spPr>
            <a:ln w="28575" cap="rnd">
              <a:solidFill>
                <a:schemeClr val="accent2"/>
              </a:solidFill>
              <a:round/>
            </a:ln>
            <a:effectLst/>
          </c:spPr>
          <c:marker>
            <c:symbol val="circle"/>
            <c:size val="5"/>
            <c:spPr>
              <a:solidFill>
                <a:schemeClr val="bg1"/>
              </a:solidFill>
              <a:ln w="9525">
                <a:solidFill>
                  <a:schemeClr val="tx1">
                    <a:lumMod val="50000"/>
                    <a:lumOff val="50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Sheet1!$B$2:$B$13</c:f>
              <c:numCache>
                <c:formatCode>0%</c:formatCode>
                <c:ptCount val="12"/>
                <c:pt idx="0">
                  <c:v>6.1509999999999995E-2</c:v>
                </c:pt>
                <c:pt idx="1">
                  <c:v>7.8109999999999999E-2</c:v>
                </c:pt>
                <c:pt idx="2">
                  <c:v>8.2959999999999992E-2</c:v>
                </c:pt>
                <c:pt idx="3">
                  <c:v>9.3480000000000008E-2</c:v>
                </c:pt>
                <c:pt idx="4">
                  <c:v>9.9960000000000007E-2</c:v>
                </c:pt>
                <c:pt idx="5">
                  <c:v>8.2959999999999992E-2</c:v>
                </c:pt>
                <c:pt idx="6">
                  <c:v>0.12384000000000001</c:v>
                </c:pt>
                <c:pt idx="7">
                  <c:v>0.11695999999999999</c:v>
                </c:pt>
                <c:pt idx="8">
                  <c:v>8.8219999999999993E-2</c:v>
                </c:pt>
                <c:pt idx="9">
                  <c:v>6.88E-2</c:v>
                </c:pt>
                <c:pt idx="10">
                  <c:v>4.6940000000000003E-2</c:v>
                </c:pt>
                <c:pt idx="11">
                  <c:v>5.6250000000000001E-2</c:v>
                </c:pt>
              </c:numCache>
            </c:numRef>
          </c:val>
          <c:smooth val="1"/>
          <c:extLst>
            <c:ext xmlns:c16="http://schemas.microsoft.com/office/drawing/2014/chart" uri="{C3380CC4-5D6E-409C-BE32-E72D297353CC}">
              <c16:uniqueId val="{00000000-8B0F-43BE-A5F8-192073FCE737}"/>
            </c:ext>
          </c:extLst>
        </c:ser>
        <c:dLbls>
          <c:showLegendKey val="0"/>
          <c:showVal val="0"/>
          <c:showCatName val="0"/>
          <c:showSerName val="0"/>
          <c:showPercent val="0"/>
          <c:showBubbleSize val="0"/>
        </c:dLbls>
        <c:marker val="1"/>
        <c:smooth val="0"/>
        <c:axId val="928450464"/>
        <c:axId val="928445216"/>
      </c:lineChart>
      <c:catAx>
        <c:axId val="9284504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928445216"/>
        <c:crosses val="autoZero"/>
        <c:auto val="1"/>
        <c:lblAlgn val="ctr"/>
        <c:lblOffset val="100"/>
        <c:noMultiLvlLbl val="0"/>
      </c:catAx>
      <c:valAx>
        <c:axId val="928445216"/>
        <c:scaling>
          <c:orientation val="minMax"/>
        </c:scaling>
        <c:delete val="1"/>
        <c:axPos val="l"/>
        <c:numFmt formatCode="0%" sourceLinked="1"/>
        <c:majorTickMark val="none"/>
        <c:minorTickMark val="none"/>
        <c:tickLblPos val="nextTo"/>
        <c:crossAx val="928450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8"/>
            <c:invertIfNegative val="0"/>
            <c:bubble3D val="0"/>
            <c:spPr>
              <a:solidFill>
                <a:srgbClr val="92D050"/>
              </a:solidFill>
              <a:ln>
                <a:noFill/>
              </a:ln>
              <a:effectLst/>
            </c:spPr>
            <c:extLst>
              <c:ext xmlns:c16="http://schemas.microsoft.com/office/drawing/2014/chart" uri="{C3380CC4-5D6E-409C-BE32-E72D297353CC}">
                <c16:uniqueId val="{00000000-616D-4831-BE99-9FFB282A5ADF}"/>
              </c:ext>
            </c:extLst>
          </c:dPt>
          <c:dPt>
            <c:idx val="9"/>
            <c:invertIfNegative val="0"/>
            <c:bubble3D val="0"/>
            <c:spPr>
              <a:solidFill>
                <a:srgbClr val="92D050"/>
              </a:solidFill>
              <a:ln>
                <a:noFill/>
              </a:ln>
              <a:effectLst/>
            </c:spPr>
            <c:extLst>
              <c:ext xmlns:c16="http://schemas.microsoft.com/office/drawing/2014/chart" uri="{C3380CC4-5D6E-409C-BE32-E72D297353CC}">
                <c16:uniqueId val="{00000001-616D-4831-BE99-9FFB282A5ADF}"/>
              </c:ext>
            </c:extLst>
          </c:dPt>
          <c:dPt>
            <c:idx val="12"/>
            <c:invertIfNegative val="0"/>
            <c:bubble3D val="0"/>
            <c:spPr>
              <a:solidFill>
                <a:srgbClr val="92D050"/>
              </a:solidFill>
              <a:ln>
                <a:noFill/>
              </a:ln>
              <a:effectLst/>
            </c:spPr>
            <c:extLst>
              <c:ext xmlns:c16="http://schemas.microsoft.com/office/drawing/2014/chart" uri="{C3380CC4-5D6E-409C-BE32-E72D297353CC}">
                <c16:uniqueId val="{00000002-616D-4831-BE99-9FFB282A5ADF}"/>
              </c:ext>
            </c:extLst>
          </c:dPt>
          <c:dPt>
            <c:idx val="13"/>
            <c:invertIfNegative val="0"/>
            <c:bubble3D val="0"/>
            <c:spPr>
              <a:solidFill>
                <a:srgbClr val="92D050"/>
              </a:solidFill>
              <a:ln>
                <a:noFill/>
              </a:ln>
              <a:effectLst/>
            </c:spPr>
            <c:extLst>
              <c:ext xmlns:c16="http://schemas.microsoft.com/office/drawing/2014/chart" uri="{C3380CC4-5D6E-409C-BE32-E72D297353CC}">
                <c16:uniqueId val="{00000003-616D-4831-BE99-9FFB282A5ADF}"/>
              </c:ext>
            </c:extLst>
          </c:dPt>
          <c:dPt>
            <c:idx val="14"/>
            <c:invertIfNegative val="0"/>
            <c:bubble3D val="0"/>
            <c:spPr>
              <a:solidFill>
                <a:srgbClr val="92D050"/>
              </a:solidFill>
              <a:ln>
                <a:noFill/>
              </a:ln>
              <a:effectLst/>
            </c:spPr>
            <c:extLst>
              <c:ext xmlns:c16="http://schemas.microsoft.com/office/drawing/2014/chart" uri="{C3380CC4-5D6E-409C-BE32-E72D297353CC}">
                <c16:uniqueId val="{00000004-616D-4831-BE99-9FFB282A5AD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Visits to historic sites</c:v>
                </c:pt>
                <c:pt idx="1">
                  <c:v>Sun and beach holiday</c:v>
                </c:pt>
                <c:pt idx="2">
                  <c:v>Sightseeing/round trip</c:v>
                </c:pt>
                <c:pt idx="3">
                  <c:v>Cultural experience (focus on art, theatre etc)</c:v>
                </c:pt>
                <c:pt idx="4">
                  <c:v>Holiday to experience nature, scenery and wildlife</c:v>
                </c:pt>
                <c:pt idx="5">
                  <c:v>City break (cultural, shopping, Club, restaurant visits etc.)</c:v>
                </c:pt>
                <c:pt idx="6">
                  <c:v>Visiting friends and relatives</c:v>
                </c:pt>
                <c:pt idx="7">
                  <c:v>Culinary trip</c:v>
                </c:pt>
                <c:pt idx="8">
                  <c:v>Sports/active holiday</c:v>
                </c:pt>
                <c:pt idx="9">
                  <c:v>Ski holiday</c:v>
                </c:pt>
                <c:pt idx="10">
                  <c:v>Party &amp; fun</c:v>
                </c:pt>
                <c:pt idx="11">
                  <c:v>Travel to cottage/holiday home</c:v>
                </c:pt>
                <c:pt idx="12">
                  <c:v>Health travel</c:v>
                </c:pt>
                <c:pt idx="13">
                  <c:v>Event holiday (festivals, sports etc)</c:v>
                </c:pt>
                <c:pt idx="14">
                  <c:v>Other type of winterholiday with snow</c:v>
                </c:pt>
                <c:pt idx="15">
                  <c:v>Countryside holiday</c:v>
                </c:pt>
                <c:pt idx="16">
                  <c:v>Cruise</c:v>
                </c:pt>
              </c:strCache>
            </c:strRef>
          </c:cat>
          <c:val>
            <c:numRef>
              <c:f>Sheet1!$B$2:$B$18</c:f>
              <c:numCache>
                <c:formatCode>0%</c:formatCode>
                <c:ptCount val="17"/>
                <c:pt idx="0">
                  <c:v>0.56333</c:v>
                </c:pt>
                <c:pt idx="1">
                  <c:v>0.51841000000000004</c:v>
                </c:pt>
                <c:pt idx="2">
                  <c:v>0.46338000000000001</c:v>
                </c:pt>
                <c:pt idx="3">
                  <c:v>0.43262</c:v>
                </c:pt>
                <c:pt idx="4">
                  <c:v>0.42613999999999996</c:v>
                </c:pt>
                <c:pt idx="5">
                  <c:v>0.39377000000000001</c:v>
                </c:pt>
                <c:pt idx="6">
                  <c:v>0.30595</c:v>
                </c:pt>
                <c:pt idx="7">
                  <c:v>0.21449000000000001</c:v>
                </c:pt>
                <c:pt idx="8">
                  <c:v>0.18818000000000001</c:v>
                </c:pt>
                <c:pt idx="9">
                  <c:v>0.16632999999999998</c:v>
                </c:pt>
                <c:pt idx="10">
                  <c:v>0.16471</c:v>
                </c:pt>
                <c:pt idx="11">
                  <c:v>0.14932999999999999</c:v>
                </c:pt>
                <c:pt idx="12">
                  <c:v>0.14852000000000001</c:v>
                </c:pt>
                <c:pt idx="13">
                  <c:v>0.12504999999999999</c:v>
                </c:pt>
                <c:pt idx="14">
                  <c:v>0.12303000000000001</c:v>
                </c:pt>
                <c:pt idx="15">
                  <c:v>9.8339999999999997E-2</c:v>
                </c:pt>
                <c:pt idx="16">
                  <c:v>6.5159999999999996E-2</c:v>
                </c:pt>
              </c:numCache>
            </c:numRef>
          </c:val>
          <c:extLst>
            <c:ext xmlns:c16="http://schemas.microsoft.com/office/drawing/2014/chart" uri="{C3380CC4-5D6E-409C-BE32-E72D297353CC}">
              <c16:uniqueId val="{00000000-6136-4504-83F6-B3FCEA17F976}"/>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0-7687-4996-BCB8-73DF0A627F0D}"/>
              </c:ext>
            </c:extLst>
          </c:dPt>
          <c:dPt>
            <c:idx val="4"/>
            <c:invertIfNegative val="0"/>
            <c:bubble3D val="0"/>
            <c:spPr>
              <a:solidFill>
                <a:srgbClr val="FF0000"/>
              </a:solidFill>
              <a:ln>
                <a:noFill/>
              </a:ln>
              <a:effectLst/>
            </c:spPr>
            <c:extLst>
              <c:ext xmlns:c16="http://schemas.microsoft.com/office/drawing/2014/chart" uri="{C3380CC4-5D6E-409C-BE32-E72D297353CC}">
                <c16:uniqueId val="{00000001-7687-4996-BCB8-73DF0A627F0D}"/>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3 to 4 days</c:v>
                </c:pt>
                <c:pt idx="1">
                  <c:v>5 to 6 days</c:v>
                </c:pt>
                <c:pt idx="2">
                  <c:v>7 to 8 days</c:v>
                </c:pt>
                <c:pt idx="3">
                  <c:v>9 to 14 days</c:v>
                </c:pt>
                <c:pt idx="4">
                  <c:v>15 or more days</c:v>
                </c:pt>
              </c:strCache>
            </c:strRef>
          </c:cat>
          <c:val>
            <c:numRef>
              <c:f>Sheet1!$B$2:$B$6</c:f>
              <c:numCache>
                <c:formatCode>0%</c:formatCode>
                <c:ptCount val="5"/>
                <c:pt idx="0">
                  <c:v>0.23513000000000001</c:v>
                </c:pt>
                <c:pt idx="1">
                  <c:v>0.22217999999999999</c:v>
                </c:pt>
                <c:pt idx="2">
                  <c:v>0.22056000000000001</c:v>
                </c:pt>
                <c:pt idx="3">
                  <c:v>0.19466</c:v>
                </c:pt>
                <c:pt idx="4">
                  <c:v>0.12747999999999998</c:v>
                </c:pt>
              </c:numCache>
            </c:numRef>
          </c:val>
          <c:extLst>
            <c:ext xmlns:c16="http://schemas.microsoft.com/office/drawing/2014/chart" uri="{C3380CC4-5D6E-409C-BE32-E72D297353CC}">
              <c16:uniqueId val="{00000000-7424-419A-91D4-576EDB7219BF}"/>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rgbClr val="6E6E71"/>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Plane</c:v>
                </c:pt>
                <c:pt idx="1">
                  <c:v>Car </c:v>
                </c:pt>
                <c:pt idx="2">
                  <c:v>Bus </c:v>
                </c:pt>
                <c:pt idx="3">
                  <c:v>Ferry / boat / cruise</c:v>
                </c:pt>
                <c:pt idx="4">
                  <c:v>Train </c:v>
                </c:pt>
                <c:pt idx="5">
                  <c:v>Camper van</c:v>
                </c:pt>
                <c:pt idx="6">
                  <c:v>Car w/ caravan</c:v>
                </c:pt>
                <c:pt idx="7">
                  <c:v>Scheduled plane</c:v>
                </c:pt>
                <c:pt idx="8">
                  <c:v>Charter plane </c:v>
                </c:pt>
                <c:pt idx="9">
                  <c:v>Motorbike</c:v>
                </c:pt>
              </c:strCache>
            </c:strRef>
          </c:cat>
          <c:val>
            <c:numRef>
              <c:f>Sheet1!$B$2:$B$11</c:f>
              <c:numCache>
                <c:formatCode>0%</c:formatCode>
                <c:ptCount val="10"/>
                <c:pt idx="0">
                  <c:v>0.60947000000000007</c:v>
                </c:pt>
                <c:pt idx="1">
                  <c:v>0.34075000000000005</c:v>
                </c:pt>
                <c:pt idx="2">
                  <c:v>0.12180999999999999</c:v>
                </c:pt>
                <c:pt idx="3">
                  <c:v>7.8109999999999999E-2</c:v>
                </c:pt>
                <c:pt idx="4">
                  <c:v>6.232E-2</c:v>
                </c:pt>
                <c:pt idx="5">
                  <c:v>4.9779999999999998E-2</c:v>
                </c:pt>
                <c:pt idx="6">
                  <c:v>4.1280000000000004E-2</c:v>
                </c:pt>
                <c:pt idx="7">
                  <c:v>4.0469999999999999E-2</c:v>
                </c:pt>
                <c:pt idx="8">
                  <c:v>2.7519999999999999E-2</c:v>
                </c:pt>
                <c:pt idx="9">
                  <c:v>1.9019999999999999E-2</c:v>
                </c:pt>
              </c:numCache>
            </c:numRef>
          </c:val>
          <c:extLst>
            <c:ext xmlns:c16="http://schemas.microsoft.com/office/drawing/2014/chart" uri="{C3380CC4-5D6E-409C-BE32-E72D297353CC}">
              <c16:uniqueId val="{00000000-93E9-4664-930D-A947489BE74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2176151509995308"/>
          <c:y val="2.8198049228214074E-3"/>
          <c:w val="0.54222237690844122"/>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5"/>
            <c:invertIfNegative val="0"/>
            <c:bubble3D val="0"/>
            <c:spPr>
              <a:solidFill>
                <a:srgbClr val="92D050"/>
              </a:solidFill>
              <a:ln>
                <a:noFill/>
              </a:ln>
              <a:effectLst/>
            </c:spPr>
            <c:extLst>
              <c:ext xmlns:c16="http://schemas.microsoft.com/office/drawing/2014/chart" uri="{C3380CC4-5D6E-409C-BE32-E72D297353CC}">
                <c16:uniqueId val="{00000000-6AC2-4AC7-889D-60392C51015F}"/>
              </c:ext>
            </c:extLst>
          </c:dPt>
          <c:dPt>
            <c:idx val="6"/>
            <c:invertIfNegative val="0"/>
            <c:bubble3D val="0"/>
            <c:spPr>
              <a:solidFill>
                <a:srgbClr val="92D050"/>
              </a:solidFill>
              <a:ln>
                <a:noFill/>
              </a:ln>
              <a:effectLst/>
            </c:spPr>
            <c:extLst>
              <c:ext xmlns:c16="http://schemas.microsoft.com/office/drawing/2014/chart" uri="{C3380CC4-5D6E-409C-BE32-E72D297353CC}">
                <c16:uniqueId val="{00000001-6AC2-4AC7-889D-60392C51015F}"/>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Hotel (medium standard)</c:v>
                </c:pt>
                <c:pt idx="1">
                  <c:v>Hotel (high standard)</c:v>
                </c:pt>
                <c:pt idx="2">
                  <c:v>Hotel (budget)</c:v>
                </c:pt>
                <c:pt idx="3">
                  <c:v>Rented cabin / holiday home / flat</c:v>
                </c:pt>
                <c:pt idx="4">
                  <c:v>Guest house / Bed &amp; Breakfast</c:v>
                </c:pt>
                <c:pt idx="5">
                  <c:v>Borrowed cabin / holiday home / flat</c:v>
                </c:pt>
                <c:pt idx="6">
                  <c:v>Owned cabin / holiday home / flat</c:v>
                </c:pt>
                <c:pt idx="7">
                  <c:v>Stayed with friends / acquaintances</c:v>
                </c:pt>
                <c:pt idx="8">
                  <c:v>Stayed with family</c:v>
                </c:pt>
                <c:pt idx="9">
                  <c:v>In a private person's home through AirBnb or other types of sharing services</c:v>
                </c:pt>
                <c:pt idx="10">
                  <c:v>Camping cabin</c:v>
                </c:pt>
                <c:pt idx="11">
                  <c:v>Caravan / camper van</c:v>
                </c:pt>
                <c:pt idx="12">
                  <c:v>Tent</c:v>
                </c:pt>
              </c:strCache>
            </c:strRef>
          </c:cat>
          <c:val>
            <c:numRef>
              <c:f>Sheet1!$B$2:$B$14</c:f>
              <c:numCache>
                <c:formatCode>0%</c:formatCode>
                <c:ptCount val="13"/>
                <c:pt idx="0">
                  <c:v>0.39255000000000001</c:v>
                </c:pt>
                <c:pt idx="1">
                  <c:v>0.21853999999999998</c:v>
                </c:pt>
                <c:pt idx="2">
                  <c:v>0.15621000000000002</c:v>
                </c:pt>
                <c:pt idx="3">
                  <c:v>0.13516999999999998</c:v>
                </c:pt>
                <c:pt idx="4">
                  <c:v>0.10077</c:v>
                </c:pt>
                <c:pt idx="5">
                  <c:v>5.5039999999999999E-2</c:v>
                </c:pt>
                <c:pt idx="6">
                  <c:v>5.382E-2</c:v>
                </c:pt>
                <c:pt idx="7">
                  <c:v>5.3010000000000002E-2</c:v>
                </c:pt>
                <c:pt idx="8">
                  <c:v>4.8559999999999999E-2</c:v>
                </c:pt>
                <c:pt idx="9">
                  <c:v>4.4920000000000002E-2</c:v>
                </c:pt>
                <c:pt idx="10">
                  <c:v>2.8330000000000001E-2</c:v>
                </c:pt>
                <c:pt idx="11">
                  <c:v>2.7109999999999999E-2</c:v>
                </c:pt>
                <c:pt idx="12">
                  <c:v>2.3879999999999998E-2</c:v>
                </c:pt>
              </c:numCache>
            </c:numRef>
          </c:val>
          <c:extLst>
            <c:ext xmlns:c16="http://schemas.microsoft.com/office/drawing/2014/chart" uri="{C3380CC4-5D6E-409C-BE32-E72D297353CC}">
              <c16:uniqueId val="{00000000-CD58-4765-A1DD-A32FB1115F0D}"/>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50409260283287449"/>
          <c:y val="2.8198049228214074E-3"/>
          <c:w val="0.51276605826365784"/>
          <c:h val="0.99436039015435718"/>
        </c:manualLayout>
      </c:layout>
      <c:barChart>
        <c:barDir val="bar"/>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2"/>
            <c:invertIfNegative val="0"/>
            <c:bubble3D val="0"/>
            <c:spPr>
              <a:solidFill>
                <a:srgbClr val="FF0000"/>
              </a:solidFill>
              <a:ln>
                <a:noFill/>
              </a:ln>
              <a:effectLst/>
            </c:spPr>
            <c:extLst>
              <c:ext xmlns:c16="http://schemas.microsoft.com/office/drawing/2014/chart" uri="{C3380CC4-5D6E-409C-BE32-E72D297353CC}">
                <c16:uniqueId val="{00000000-0DFF-4869-B1E2-B5AA404DA6FD}"/>
              </c:ext>
            </c:extLst>
          </c:dPt>
          <c:dPt>
            <c:idx val="3"/>
            <c:invertIfNegative val="0"/>
            <c:bubble3D val="0"/>
            <c:spPr>
              <a:solidFill>
                <a:srgbClr val="FF0000"/>
              </a:solidFill>
              <a:ln>
                <a:noFill/>
              </a:ln>
              <a:effectLst/>
            </c:spPr>
            <c:extLst>
              <c:ext xmlns:c16="http://schemas.microsoft.com/office/drawing/2014/chart" uri="{C3380CC4-5D6E-409C-BE32-E72D297353CC}">
                <c16:uniqueId val="{00000001-0DFF-4869-B1E2-B5AA404DA6FD}"/>
              </c:ext>
            </c:extLst>
          </c:dPt>
          <c:dPt>
            <c:idx val="4"/>
            <c:invertIfNegative val="0"/>
            <c:bubble3D val="0"/>
            <c:spPr>
              <a:solidFill>
                <a:srgbClr val="FF0000"/>
              </a:solidFill>
              <a:ln>
                <a:noFill/>
              </a:ln>
              <a:effectLst/>
            </c:spPr>
            <c:extLst>
              <c:ext xmlns:c16="http://schemas.microsoft.com/office/drawing/2014/chart" uri="{C3380CC4-5D6E-409C-BE32-E72D297353CC}">
                <c16:uniqueId val="{00000002-0DFF-4869-B1E2-B5AA404DA6FD}"/>
              </c:ext>
            </c:extLst>
          </c:dPt>
          <c:dPt>
            <c:idx val="6"/>
            <c:invertIfNegative val="0"/>
            <c:bubble3D val="0"/>
            <c:spPr>
              <a:solidFill>
                <a:srgbClr val="FF0000"/>
              </a:solidFill>
              <a:ln>
                <a:noFill/>
              </a:ln>
              <a:effectLst/>
            </c:spPr>
            <c:extLst>
              <c:ext xmlns:c16="http://schemas.microsoft.com/office/drawing/2014/chart" uri="{C3380CC4-5D6E-409C-BE32-E72D297353CC}">
                <c16:uniqueId val="{00000003-0DFF-4869-B1E2-B5AA404DA6FD}"/>
              </c:ext>
            </c:extLst>
          </c:dPt>
          <c:dPt>
            <c:idx val="8"/>
            <c:invertIfNegative val="0"/>
            <c:bubble3D val="0"/>
            <c:spPr>
              <a:solidFill>
                <a:schemeClr val="accent2"/>
              </a:solidFill>
              <a:ln>
                <a:noFill/>
              </a:ln>
              <a:effectLst/>
            </c:spPr>
            <c:extLst>
              <c:ext xmlns:c16="http://schemas.microsoft.com/office/drawing/2014/chart" uri="{C3380CC4-5D6E-409C-BE32-E72D297353CC}">
                <c16:uniqueId val="{00000004-68B9-42D0-AA17-7C2C897E5F05}"/>
              </c:ext>
            </c:extLst>
          </c:dPt>
          <c:dPt>
            <c:idx val="9"/>
            <c:invertIfNegative val="0"/>
            <c:bubble3D val="0"/>
            <c:spPr>
              <a:solidFill>
                <a:srgbClr val="FF0000"/>
              </a:solidFill>
              <a:ln>
                <a:noFill/>
              </a:ln>
              <a:effectLst/>
            </c:spPr>
            <c:extLst>
              <c:ext xmlns:c16="http://schemas.microsoft.com/office/drawing/2014/chart" uri="{C3380CC4-5D6E-409C-BE32-E72D297353CC}">
                <c16:uniqueId val="{00000005-68B9-42D0-AA17-7C2C897E5F05}"/>
              </c:ext>
            </c:extLst>
          </c:dPt>
          <c:dPt>
            <c:idx val="10"/>
            <c:invertIfNegative val="0"/>
            <c:bubble3D val="0"/>
            <c:spPr>
              <a:solidFill>
                <a:srgbClr val="FF0000"/>
              </a:solidFill>
              <a:ln>
                <a:noFill/>
              </a:ln>
              <a:effectLst/>
            </c:spPr>
            <c:extLst>
              <c:ext xmlns:c16="http://schemas.microsoft.com/office/drawing/2014/chart" uri="{C3380CC4-5D6E-409C-BE32-E72D297353CC}">
                <c16:uniqueId val="{00000004-0DFF-4869-B1E2-B5AA404DA6FD}"/>
              </c:ext>
            </c:extLst>
          </c:dPt>
          <c:dPt>
            <c:idx val="11"/>
            <c:invertIfNegative val="0"/>
            <c:bubble3D val="0"/>
            <c:spPr>
              <a:solidFill>
                <a:srgbClr val="FF0000"/>
              </a:solidFill>
              <a:ln>
                <a:noFill/>
              </a:ln>
              <a:effectLst/>
            </c:spPr>
            <c:extLst>
              <c:ext xmlns:c16="http://schemas.microsoft.com/office/drawing/2014/chart" uri="{C3380CC4-5D6E-409C-BE32-E72D297353CC}">
                <c16:uniqueId val="{0000000C-68B9-42D0-AA17-7C2C897E5F05}"/>
              </c:ext>
            </c:extLst>
          </c:dPt>
          <c:dPt>
            <c:idx val="12"/>
            <c:invertIfNegative val="0"/>
            <c:bubble3D val="0"/>
            <c:spPr>
              <a:solidFill>
                <a:srgbClr val="FF0000"/>
              </a:solidFill>
              <a:ln>
                <a:noFill/>
              </a:ln>
              <a:effectLst/>
            </c:spPr>
            <c:extLst>
              <c:ext xmlns:c16="http://schemas.microsoft.com/office/drawing/2014/chart" uri="{C3380CC4-5D6E-409C-BE32-E72D297353CC}">
                <c16:uniqueId val="{00000009-68B9-42D0-AA17-7C2C897E5F05}"/>
              </c:ext>
            </c:extLst>
          </c:dPt>
          <c:dPt>
            <c:idx val="13"/>
            <c:invertIfNegative val="0"/>
            <c:bubble3D val="0"/>
            <c:spPr>
              <a:solidFill>
                <a:srgbClr val="FF0000"/>
              </a:solidFill>
              <a:ln>
                <a:noFill/>
              </a:ln>
              <a:effectLst/>
            </c:spPr>
            <c:extLst>
              <c:ext xmlns:c16="http://schemas.microsoft.com/office/drawing/2014/chart" uri="{C3380CC4-5D6E-409C-BE32-E72D297353CC}">
                <c16:uniqueId val="{00000005-0DFF-4869-B1E2-B5AA404DA6FD}"/>
              </c:ext>
            </c:extLst>
          </c:dPt>
          <c:dPt>
            <c:idx val="14"/>
            <c:invertIfNegative val="0"/>
            <c:bubble3D val="0"/>
            <c:spPr>
              <a:solidFill>
                <a:srgbClr val="FF0000"/>
              </a:solidFill>
              <a:ln>
                <a:noFill/>
              </a:ln>
              <a:effectLst/>
            </c:spPr>
            <c:extLst>
              <c:ext xmlns:c16="http://schemas.microsoft.com/office/drawing/2014/chart" uri="{C3380CC4-5D6E-409C-BE32-E72D297353CC}">
                <c16:uniqueId val="{00000006-0DFF-4869-B1E2-B5AA404DA6FD}"/>
              </c:ext>
            </c:extLst>
          </c:dPt>
          <c:dPt>
            <c:idx val="15"/>
            <c:invertIfNegative val="0"/>
            <c:bubble3D val="0"/>
            <c:spPr>
              <a:solidFill>
                <a:srgbClr val="FF0000"/>
              </a:solidFill>
              <a:ln>
                <a:noFill/>
              </a:ln>
              <a:effectLst/>
            </c:spPr>
            <c:extLst>
              <c:ext xmlns:c16="http://schemas.microsoft.com/office/drawing/2014/chart" uri="{C3380CC4-5D6E-409C-BE32-E72D297353CC}">
                <c16:uniqueId val="{00000007-68B9-42D0-AA17-7C2C897E5F05}"/>
              </c:ext>
            </c:extLst>
          </c:dPt>
          <c:dPt>
            <c:idx val="16"/>
            <c:invertIfNegative val="0"/>
            <c:bubble3D val="0"/>
            <c:spPr>
              <a:solidFill>
                <a:srgbClr val="FF0000"/>
              </a:solidFill>
              <a:ln>
                <a:noFill/>
              </a:ln>
              <a:effectLst/>
            </c:spPr>
            <c:extLst>
              <c:ext xmlns:c16="http://schemas.microsoft.com/office/drawing/2014/chart" uri="{C3380CC4-5D6E-409C-BE32-E72D297353CC}">
                <c16:uniqueId val="{00000008-68B9-42D0-AA17-7C2C897E5F05}"/>
              </c:ext>
            </c:extLst>
          </c:dPt>
          <c:dPt>
            <c:idx val="17"/>
            <c:invertIfNegative val="0"/>
            <c:bubble3D val="0"/>
            <c:spPr>
              <a:solidFill>
                <a:srgbClr val="FF0000"/>
              </a:solidFill>
              <a:ln>
                <a:noFill/>
              </a:ln>
              <a:effectLst/>
            </c:spPr>
            <c:extLst>
              <c:ext xmlns:c16="http://schemas.microsoft.com/office/drawing/2014/chart" uri="{C3380CC4-5D6E-409C-BE32-E72D297353CC}">
                <c16:uniqueId val="{0000000B-68B9-42D0-AA17-7C2C897E5F05}"/>
              </c:ext>
            </c:extLst>
          </c:dPt>
          <c:dPt>
            <c:idx val="18"/>
            <c:invertIfNegative val="0"/>
            <c:bubble3D val="0"/>
            <c:spPr>
              <a:solidFill>
                <a:srgbClr val="FF0000"/>
              </a:solidFill>
              <a:ln>
                <a:noFill/>
              </a:ln>
              <a:effectLst/>
            </c:spPr>
            <c:extLst>
              <c:ext xmlns:c16="http://schemas.microsoft.com/office/drawing/2014/chart" uri="{C3380CC4-5D6E-409C-BE32-E72D297353CC}">
                <c16:uniqueId val="{00000007-0DFF-4869-B1E2-B5AA404DA6FD}"/>
              </c:ext>
            </c:extLst>
          </c:dPt>
          <c:dPt>
            <c:idx val="19"/>
            <c:invertIfNegative val="0"/>
            <c:bubble3D val="0"/>
            <c:spPr>
              <a:solidFill>
                <a:srgbClr val="FF0000"/>
              </a:solidFill>
              <a:ln>
                <a:noFill/>
              </a:ln>
              <a:effectLst/>
            </c:spPr>
            <c:extLst>
              <c:ext xmlns:c16="http://schemas.microsoft.com/office/drawing/2014/chart" uri="{C3380CC4-5D6E-409C-BE32-E72D297353CC}">
                <c16:uniqueId val="{0000000A-68B9-42D0-AA17-7C2C897E5F05}"/>
              </c:ext>
            </c:extLst>
          </c:dPt>
          <c:dPt>
            <c:idx val="20"/>
            <c:invertIfNegative val="0"/>
            <c:bubble3D val="0"/>
            <c:spPr>
              <a:solidFill>
                <a:srgbClr val="FF0000"/>
              </a:solidFill>
              <a:ln>
                <a:noFill/>
              </a:ln>
              <a:effectLst/>
            </c:spPr>
            <c:extLst>
              <c:ext xmlns:c16="http://schemas.microsoft.com/office/drawing/2014/chart" uri="{C3380CC4-5D6E-409C-BE32-E72D297353CC}">
                <c16:uniqueId val="{00000006-68B9-42D0-AA17-7C2C897E5F05}"/>
              </c:ext>
            </c:extLst>
          </c:dPt>
          <c:dPt>
            <c:idx val="21"/>
            <c:invertIfNegative val="0"/>
            <c:bubble3D val="0"/>
            <c:spPr>
              <a:solidFill>
                <a:srgbClr val="FF0000"/>
              </a:solidFill>
              <a:ln>
                <a:noFill/>
              </a:ln>
              <a:effectLst/>
            </c:spPr>
            <c:extLst>
              <c:ext xmlns:c16="http://schemas.microsoft.com/office/drawing/2014/chart" uri="{C3380CC4-5D6E-409C-BE32-E72D297353CC}">
                <c16:uniqueId val="{00000000-68B9-42D0-AA17-7C2C897E5F05}"/>
              </c:ext>
            </c:extLst>
          </c:dPt>
          <c:dPt>
            <c:idx val="22"/>
            <c:invertIfNegative val="0"/>
            <c:bubble3D val="0"/>
            <c:spPr>
              <a:solidFill>
                <a:schemeClr val="accent2"/>
              </a:solidFill>
              <a:ln>
                <a:noFill/>
              </a:ln>
              <a:effectLst/>
            </c:spPr>
            <c:extLst>
              <c:ext xmlns:c16="http://schemas.microsoft.com/office/drawing/2014/chart" uri="{C3380CC4-5D6E-409C-BE32-E72D297353CC}">
                <c16:uniqueId val="{00000001-68B9-42D0-AA17-7C2C897E5F05}"/>
              </c:ext>
            </c:extLst>
          </c:dPt>
          <c:dPt>
            <c:idx val="23"/>
            <c:invertIfNegative val="0"/>
            <c:bubble3D val="0"/>
            <c:spPr>
              <a:solidFill>
                <a:schemeClr val="accent2"/>
              </a:solidFill>
              <a:ln>
                <a:noFill/>
              </a:ln>
              <a:effectLst/>
            </c:spPr>
            <c:extLst>
              <c:ext xmlns:c16="http://schemas.microsoft.com/office/drawing/2014/chart" uri="{C3380CC4-5D6E-409C-BE32-E72D297353CC}">
                <c16:uniqueId val="{00000002-68B9-42D0-AA17-7C2C897E5F05}"/>
              </c:ext>
            </c:extLst>
          </c:dPt>
          <c:dPt>
            <c:idx val="26"/>
            <c:invertIfNegative val="0"/>
            <c:bubble3D val="0"/>
            <c:spPr>
              <a:solidFill>
                <a:schemeClr val="accent2"/>
              </a:solidFill>
              <a:ln>
                <a:noFill/>
              </a:ln>
              <a:effectLst/>
            </c:spPr>
            <c:extLst>
              <c:ext xmlns:c16="http://schemas.microsoft.com/office/drawing/2014/chart" uri="{C3380CC4-5D6E-409C-BE32-E72D297353CC}">
                <c16:uniqueId val="{00000003-68B9-42D0-AA17-7C2C897E5F05}"/>
              </c:ext>
            </c:extLst>
          </c:dPt>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nb-N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Relaxation</c:v>
                </c:pt>
                <c:pt idx="1">
                  <c:v>Visit cities</c:v>
                </c:pt>
                <c:pt idx="2">
                  <c:v>Taste local food and drink</c:v>
                </c:pt>
                <c:pt idx="3">
                  <c:v>Observe beauty of nature</c:v>
                </c:pt>
                <c:pt idx="4">
                  <c:v>Visit historical buildings/sites</c:v>
                </c:pt>
                <c:pt idx="5">
                  <c:v>Visit restaurants</c:v>
                </c:pt>
                <c:pt idx="6">
                  <c:v>Discover local culture and lifestyle</c:v>
                </c:pt>
                <c:pt idx="7">
                  <c:v>Shopping</c:v>
                </c:pt>
                <c:pt idx="8">
                  <c:v>Attend sightseeing tours</c:v>
                </c:pt>
                <c:pt idx="9">
                  <c:v>Discover local history and legends</c:v>
                </c:pt>
                <c:pt idx="10">
                  <c:v>Visit parks and gardens</c:v>
                </c:pt>
                <c:pt idx="11">
                  <c:v>Visit museums</c:v>
                </c:pt>
                <c:pt idx="12">
                  <c:v>Experience local architecture</c:v>
                </c:pt>
                <c:pt idx="13">
                  <c:v>Visit the countryside</c:v>
                </c:pt>
                <c:pt idx="14">
                  <c:v>Sunbathing and swimming</c:v>
                </c:pt>
                <c:pt idx="15">
                  <c:v>Hiking (less than two hours)</c:v>
                </c:pt>
                <c:pt idx="16">
                  <c:v>Experience city nightlife</c:v>
                </c:pt>
                <c:pt idx="17">
                  <c:v>Experience mountains, the wilderness or the wildlife</c:v>
                </c:pt>
                <c:pt idx="18">
                  <c:v>Observe natural phenomenon (i.e. volcanoes, northern lights, midnight sun, breaking waves, sand dune)</c:v>
                </c:pt>
                <c:pt idx="19">
                  <c:v>Experience national festivals and traditional celebrations</c:v>
                </c:pt>
                <c:pt idx="20">
                  <c:v>Visit art exhibitions</c:v>
                </c:pt>
                <c:pt idx="21">
                  <c:v>Get pampered</c:v>
                </c:pt>
                <c:pt idx="22">
                  <c:v>Visit amusement parks</c:v>
                </c:pt>
                <c:pt idx="23">
                  <c:v>Hiking (more than two hours)</c:v>
                </c:pt>
                <c:pt idx="24">
                  <c:v>Visit spa resorts</c:v>
                </c:pt>
                <c:pt idx="25">
                  <c:v>Attend concerts/festivals</c:v>
                </c:pt>
                <c:pt idx="26">
                  <c:v>Do winter activities (Alpine skiing/snowboarding, cross country skiing, dog-sleigh, snowmobile etc)</c:v>
                </c:pt>
                <c:pt idx="27">
                  <c:v>Fresh or salt water fishing</c:v>
                </c:pt>
              </c:strCache>
            </c:strRef>
          </c:cat>
          <c:val>
            <c:numRef>
              <c:f>Sheet1!$B$2:$B$29</c:f>
              <c:numCache>
                <c:formatCode>0%</c:formatCode>
                <c:ptCount val="28"/>
                <c:pt idx="0">
                  <c:v>0.50182000000000004</c:v>
                </c:pt>
                <c:pt idx="1">
                  <c:v>0.42817</c:v>
                </c:pt>
                <c:pt idx="2">
                  <c:v>0.37030000000000002</c:v>
                </c:pt>
                <c:pt idx="3">
                  <c:v>0.34804000000000002</c:v>
                </c:pt>
                <c:pt idx="4">
                  <c:v>0.33387</c:v>
                </c:pt>
                <c:pt idx="5">
                  <c:v>0.30069000000000001</c:v>
                </c:pt>
                <c:pt idx="6">
                  <c:v>0.26143</c:v>
                </c:pt>
                <c:pt idx="7">
                  <c:v>0.23594000000000001</c:v>
                </c:pt>
                <c:pt idx="8">
                  <c:v>0.20963000000000001</c:v>
                </c:pt>
                <c:pt idx="9">
                  <c:v>0.17806999999999998</c:v>
                </c:pt>
                <c:pt idx="10">
                  <c:v>0.17523</c:v>
                </c:pt>
                <c:pt idx="11">
                  <c:v>0.17402000000000001</c:v>
                </c:pt>
                <c:pt idx="12">
                  <c:v>0.16309000000000001</c:v>
                </c:pt>
                <c:pt idx="13">
                  <c:v>0.15823999999999999</c:v>
                </c:pt>
                <c:pt idx="14">
                  <c:v>0.14205000000000001</c:v>
                </c:pt>
                <c:pt idx="15">
                  <c:v>0.13800000000000001</c:v>
                </c:pt>
                <c:pt idx="16">
                  <c:v>0.10117000000000001</c:v>
                </c:pt>
                <c:pt idx="17">
                  <c:v>9.1869999999999993E-2</c:v>
                </c:pt>
                <c:pt idx="18">
                  <c:v>9.0249999999999997E-2</c:v>
                </c:pt>
                <c:pt idx="19">
                  <c:v>8.4580000000000002E-2</c:v>
                </c:pt>
                <c:pt idx="20">
                  <c:v>8.2959999999999992E-2</c:v>
                </c:pt>
                <c:pt idx="21">
                  <c:v>7.9719999999999999E-2</c:v>
                </c:pt>
                <c:pt idx="22">
                  <c:v>7.1230000000000002E-2</c:v>
                </c:pt>
                <c:pt idx="23">
                  <c:v>7.0419999999999996E-2</c:v>
                </c:pt>
                <c:pt idx="24">
                  <c:v>5.9089999999999997E-2</c:v>
                </c:pt>
                <c:pt idx="25">
                  <c:v>5.9089999999999997E-2</c:v>
                </c:pt>
                <c:pt idx="26">
                  <c:v>3.3180000000000001E-2</c:v>
                </c:pt>
                <c:pt idx="27">
                  <c:v>2.0230000000000001E-2</c:v>
                </c:pt>
              </c:numCache>
            </c:numRef>
          </c:val>
          <c:extLst>
            <c:ext xmlns:c16="http://schemas.microsoft.com/office/drawing/2014/chart" uri="{C3380CC4-5D6E-409C-BE32-E72D297353CC}">
              <c16:uniqueId val="{00000000-3F36-42A1-92F5-FC8EB0D12237}"/>
            </c:ext>
          </c:extLst>
        </c:ser>
        <c:dLbls>
          <c:showLegendKey val="0"/>
          <c:showVal val="0"/>
          <c:showCatName val="0"/>
          <c:showSerName val="0"/>
          <c:showPercent val="0"/>
          <c:showBubbleSize val="0"/>
        </c:dLbls>
        <c:gapWidth val="70"/>
        <c:axId val="537387240"/>
        <c:axId val="688801992"/>
      </c:barChart>
      <c:catAx>
        <c:axId val="537387240"/>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n-lt"/>
                <a:ea typeface="+mn-ea"/>
                <a:cs typeface="+mn-cs"/>
              </a:defRPr>
            </a:pPr>
            <a:endParaRPr lang="nb-NO"/>
          </a:p>
        </c:txPr>
        <c:crossAx val="688801992"/>
        <c:crosses val="autoZero"/>
        <c:auto val="1"/>
        <c:lblAlgn val="ctr"/>
        <c:lblOffset val="100"/>
        <c:noMultiLvlLbl val="0"/>
      </c:catAx>
      <c:valAx>
        <c:axId val="688801992"/>
        <c:scaling>
          <c:orientation val="minMax"/>
          <c:max val="1"/>
        </c:scaling>
        <c:delete val="1"/>
        <c:axPos val="t"/>
        <c:numFmt formatCode="0%" sourceLinked="1"/>
        <c:majorTickMark val="none"/>
        <c:minorTickMark val="none"/>
        <c:tickLblPos val="nextTo"/>
        <c:crossAx val="5373872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0.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1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0.68624</cdr:x>
      <cdr:y>0.34842</cdr:y>
    </cdr:from>
    <cdr:to>
      <cdr:x>0.79004</cdr:x>
      <cdr:y>0.65576</cdr:y>
    </cdr:to>
    <cdr:sp macro="" textlink="">
      <cdr:nvSpPr>
        <cdr:cNvPr id="2" name="Right Arrow 1"/>
        <cdr:cNvSpPr/>
      </cdr:nvSpPr>
      <cdr:spPr>
        <a:xfrm xmlns:a="http://schemas.openxmlformats.org/drawingml/2006/main">
          <a:off x="5459017" y="412875"/>
          <a:ext cx="825723" cy="364195"/>
        </a:xfrm>
        <a:prstGeom xmlns:a="http://schemas.openxmlformats.org/drawingml/2006/main" prst="rightArrow">
          <a:avLst/>
        </a:prstGeom>
        <a:solidFill xmlns:a="http://schemas.openxmlformats.org/drawingml/2006/main">
          <a:srgbClr val="E8772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0.68624</cdr:x>
      <cdr:y>0.34842</cdr:y>
    </cdr:from>
    <cdr:to>
      <cdr:x>0.79004</cdr:x>
      <cdr:y>0.65576</cdr:y>
    </cdr:to>
    <cdr:sp macro="" textlink="">
      <cdr:nvSpPr>
        <cdr:cNvPr id="2" name="Right Arrow 1"/>
        <cdr:cNvSpPr/>
      </cdr:nvSpPr>
      <cdr:spPr>
        <a:xfrm xmlns:a="http://schemas.openxmlformats.org/drawingml/2006/main">
          <a:off x="5459017" y="412875"/>
          <a:ext cx="825723" cy="364195"/>
        </a:xfrm>
        <a:prstGeom xmlns:a="http://schemas.openxmlformats.org/drawingml/2006/main" prst="rightArrow">
          <a:avLst/>
        </a:prstGeom>
        <a:solidFill xmlns:a="http://schemas.openxmlformats.org/drawingml/2006/main">
          <a:srgbClr val="418FAB"/>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0.68624</cdr:x>
      <cdr:y>0.34842</cdr:y>
    </cdr:from>
    <cdr:to>
      <cdr:x>0.79004</cdr:x>
      <cdr:y>0.65576</cdr:y>
    </cdr:to>
    <cdr:sp macro="" textlink="">
      <cdr:nvSpPr>
        <cdr:cNvPr id="2" name="Right Arrow 1"/>
        <cdr:cNvSpPr/>
      </cdr:nvSpPr>
      <cdr:spPr>
        <a:xfrm xmlns:a="http://schemas.openxmlformats.org/drawingml/2006/main">
          <a:off x="5459017" y="412875"/>
          <a:ext cx="825723" cy="364195"/>
        </a:xfrm>
        <a:prstGeom xmlns:a="http://schemas.openxmlformats.org/drawingml/2006/main" prst="rightArrow">
          <a:avLst/>
        </a:prstGeom>
        <a:solidFill xmlns:a="http://schemas.openxmlformats.org/drawingml/2006/main">
          <a:schemeClr val="accent6">
            <a:lumMod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drawings/drawing4.xml><?xml version="1.0" encoding="utf-8"?>
<c:userShapes xmlns:c="http://schemas.openxmlformats.org/drawingml/2006/chart">
  <cdr:relSizeAnchor xmlns:cdr="http://schemas.openxmlformats.org/drawingml/2006/chartDrawing">
    <cdr:from>
      <cdr:x>0.68624</cdr:x>
      <cdr:y>0.34842</cdr:y>
    </cdr:from>
    <cdr:to>
      <cdr:x>0.79004</cdr:x>
      <cdr:y>0.65576</cdr:y>
    </cdr:to>
    <cdr:sp macro="" textlink="">
      <cdr:nvSpPr>
        <cdr:cNvPr id="2" name="Right Arrow 1"/>
        <cdr:cNvSpPr/>
      </cdr:nvSpPr>
      <cdr:spPr>
        <a:xfrm xmlns:a="http://schemas.openxmlformats.org/drawingml/2006/main">
          <a:off x="5459017" y="412875"/>
          <a:ext cx="825723" cy="364195"/>
        </a:xfrm>
        <a:prstGeom xmlns:a="http://schemas.openxmlformats.org/drawingml/2006/main" prst="rightArrow">
          <a:avLst/>
        </a:prstGeom>
        <a:solidFill xmlns:a="http://schemas.openxmlformats.org/drawingml/2006/main">
          <a:schemeClr val="accent1">
            <a:lumMod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ame 1"/>
          <p:cNvSpPr/>
          <p:nvPr/>
        </p:nvSpPr>
        <p:spPr>
          <a:xfrm>
            <a:off x="0" y="1"/>
            <a:ext cx="6742113" cy="9872663"/>
          </a:xfrm>
          <a:prstGeom prst="frame">
            <a:avLst>
              <a:gd name="adj1" fmla="val 2618"/>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38" name="TextBox 37"/>
          <p:cNvSpPr txBox="1"/>
          <p:nvPr/>
        </p:nvSpPr>
        <p:spPr bwMode="gray">
          <a:xfrm>
            <a:off x="173932" y="9678463"/>
            <a:ext cx="5673754" cy="195397"/>
          </a:xfrm>
          <a:prstGeom prst="rect">
            <a:avLst/>
          </a:prstGeom>
          <a:noFill/>
        </p:spPr>
        <p:txBody>
          <a:bodyPr wrap="none" lIns="0" tIns="0" rIns="0" bIns="0" rtlCol="0" anchor="ctr">
            <a:noAutofit/>
          </a:bodyPr>
          <a:lstStyle/>
          <a:p>
            <a:r>
              <a:rPr lang="en-GB" sz="700" dirty="0">
                <a:solidFill>
                  <a:schemeClr val="bg1"/>
                </a:solidFill>
              </a:rPr>
              <a:t>Document Name |  Month/Year  |  Version 1  |  Public  |  Internal Use Only  |  Confidential  |  Strictly  Confidential (DELETE CLASSIFICATION)</a:t>
            </a:r>
          </a:p>
        </p:txBody>
      </p:sp>
      <p:sp>
        <p:nvSpPr>
          <p:cNvPr id="6" name="Slide Number Placeholder 6"/>
          <p:cNvSpPr>
            <a:spLocks noGrp="1"/>
          </p:cNvSpPr>
          <p:nvPr>
            <p:ph type="sldNum" sz="quarter" idx="3"/>
          </p:nvPr>
        </p:nvSpPr>
        <p:spPr bwMode="gray">
          <a:xfrm>
            <a:off x="6084995" y="9663702"/>
            <a:ext cx="571782" cy="234408"/>
          </a:xfrm>
          <a:prstGeom prst="rect">
            <a:avLst/>
          </a:prstGeom>
        </p:spPr>
        <p:txBody>
          <a:bodyPr vert="horz" lIns="91440" tIns="45720" rIns="91440" bIns="45720" rtlCol="0" anchor="ctr"/>
          <a:lstStyle>
            <a:lvl1pPr algn="ctr">
              <a:defRPr sz="800">
                <a:latin typeface="Geomanist Light" pitchFamily="50" charset="0"/>
              </a:defRPr>
            </a:lvl1pPr>
          </a:lstStyle>
          <a:p>
            <a:pPr algn="r"/>
            <a:fld id="{2FB8B7E8-C405-4882-AAD0-1D72826C463D}" type="slidenum">
              <a:rPr lang="en-GB" smtClean="0">
                <a:solidFill>
                  <a:schemeClr val="bg1"/>
                </a:solidFill>
                <a:latin typeface="Segoe UI Light" panose="020B0502040204020203" pitchFamily="34" charset="0"/>
              </a:rPr>
              <a:pPr algn="r"/>
              <a:t>‹#›</a:t>
            </a:fld>
            <a:endParaRPr lang="en-GB" dirty="0">
              <a:solidFill>
                <a:schemeClr val="bg1"/>
              </a:solidFill>
              <a:latin typeface="Segoe UI Light" panose="020B0502040204020203" pitchFamily="34" charset="0"/>
            </a:endParaRPr>
          </a:p>
        </p:txBody>
      </p:sp>
      <p:pic>
        <p:nvPicPr>
          <p:cNvPr id="37" name="Picture 3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9202" y="9273245"/>
            <a:ext cx="1112627" cy="276419"/>
          </a:xfrm>
          <a:prstGeom prst="rect">
            <a:avLst/>
          </a:prstGeom>
        </p:spPr>
      </p:pic>
    </p:spTree>
    <p:extLst>
      <p:ext uri="{BB962C8B-B14F-4D97-AF65-F5344CB8AC3E}">
        <p14:creationId xmlns:p14="http://schemas.microsoft.com/office/powerpoint/2010/main" val="3372787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bwMode="gray">
          <a:xfrm>
            <a:off x="166688" y="190500"/>
            <a:ext cx="6386512" cy="3594100"/>
          </a:xfrm>
          <a:prstGeom prst="rect">
            <a:avLst/>
          </a:prstGeom>
          <a:noFill/>
          <a:ln w="6350">
            <a:solidFill>
              <a:srgbClr val="C8C9C7"/>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bwMode="gray">
          <a:xfrm>
            <a:off x="185794" y="4142951"/>
            <a:ext cx="6359598" cy="5018752"/>
          </a:xfrm>
          <a:prstGeom prst="rect">
            <a:avLst/>
          </a:prstGeom>
          <a:ln w="9525">
            <a:noFill/>
          </a:ln>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6"/>
          <p:cNvSpPr>
            <a:spLocks noGrp="1"/>
          </p:cNvSpPr>
          <p:nvPr>
            <p:ph type="sldNum" sz="quarter" idx="5"/>
          </p:nvPr>
        </p:nvSpPr>
        <p:spPr bwMode="gray">
          <a:xfrm>
            <a:off x="6317903" y="9684529"/>
            <a:ext cx="340753" cy="233213"/>
          </a:xfrm>
          <a:prstGeom prst="rect">
            <a:avLst/>
          </a:prstGeom>
        </p:spPr>
        <p:txBody>
          <a:bodyPr vert="horz" lIns="91440" tIns="45720" rIns="91440" bIns="45720" rtlCol="0" anchor="ctr"/>
          <a:lstStyle>
            <a:lvl1pPr algn="r">
              <a:defRPr sz="800" b="0">
                <a:latin typeface="Segoe UI Light" panose="020B0502040204020203" pitchFamily="34" charset="0"/>
              </a:defRPr>
            </a:lvl1pPr>
          </a:lstStyle>
          <a:p>
            <a:fld id="{2FB8B7E8-C405-4882-AAD0-1D72826C463D}" type="slidenum">
              <a:rPr lang="en-GB" smtClean="0"/>
              <a:pPr/>
              <a:t>‹#›</a:t>
            </a:fld>
            <a:endParaRPr lang="en-GB" dirty="0"/>
          </a:p>
        </p:txBody>
      </p:sp>
      <p:sp>
        <p:nvSpPr>
          <p:cNvPr id="28" name="TextBox 27"/>
          <p:cNvSpPr txBox="1"/>
          <p:nvPr/>
        </p:nvSpPr>
        <p:spPr bwMode="gray">
          <a:xfrm>
            <a:off x="175547" y="9713713"/>
            <a:ext cx="5673754" cy="195397"/>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Project name |  Month/Year</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Public  |  Internal Use Only  |  Confidential  |  Strictly  Confidential </a:t>
            </a:r>
            <a:r>
              <a:rPr lang="en-GB" sz="700" b="1" dirty="0">
                <a:solidFill>
                  <a:schemeClr val="tx1"/>
                </a:solidFill>
                <a:latin typeface="+mj-lt"/>
              </a:rPr>
              <a:t>(DELETE CLASSIFICATION)</a:t>
            </a:r>
          </a:p>
        </p:txBody>
      </p:sp>
      <p:cxnSp>
        <p:nvCxnSpPr>
          <p:cNvPr id="6" name="Straight Connector 5"/>
          <p:cNvCxnSpPr/>
          <p:nvPr/>
        </p:nvCxnSpPr>
        <p:spPr>
          <a:xfrm>
            <a:off x="185794" y="3956156"/>
            <a:ext cx="6359598" cy="0"/>
          </a:xfrm>
          <a:prstGeom prst="line">
            <a:avLst/>
          </a:prstGeom>
          <a:ln>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538485"/>
      </p:ext>
    </p:extLst>
  </p:cSld>
  <p:clrMap bg1="lt1" tx1="dk1" bg2="lt2" tx2="dk2" accent1="accent1" accent2="accent2" accent3="accent3" accent4="accent4" accent5="accent5" accent6="accent6" hlink="hlink" folHlink="folHlink"/>
  <p:notesStyle>
    <a:lvl1pPr marL="0" algn="l" defTabSz="1051802" rtl="0" eaLnBrk="1" latinLnBrk="0" hangingPunct="1">
      <a:lnSpc>
        <a:spcPct val="110000"/>
      </a:lnSpc>
      <a:spcBef>
        <a:spcPts val="691"/>
      </a:spcBef>
      <a:defRPr sz="1200" kern="1200">
        <a:solidFill>
          <a:srgbClr val="222223"/>
        </a:solidFill>
        <a:latin typeface="+mn-lt"/>
        <a:ea typeface="+mn-ea"/>
        <a:cs typeface="+mn-cs"/>
      </a:defRPr>
    </a:lvl1pPr>
    <a:lvl2pPr marL="361950" indent="-1984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2pPr>
    <a:lvl3pPr marL="541338" indent="-190500" algn="l" defTabSz="1051802" rtl="0" eaLnBrk="1" latinLnBrk="0" hangingPunct="1">
      <a:lnSpc>
        <a:spcPct val="110000"/>
      </a:lnSpc>
      <a:spcBef>
        <a:spcPts val="691"/>
      </a:spcBef>
      <a:buFont typeface="Arial" panose="020B0604020202020204" pitchFamily="34" charset="0"/>
      <a:buChar char="•"/>
      <a:tabLst/>
      <a:defRPr sz="1200" kern="1200">
        <a:solidFill>
          <a:srgbClr val="222223"/>
        </a:solidFill>
        <a:latin typeface="+mn-lt"/>
        <a:ea typeface="+mn-ea"/>
        <a:cs typeface="+mn-cs"/>
      </a:defRPr>
    </a:lvl3pPr>
    <a:lvl4pPr marL="722313" indent="-185738"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4pPr>
    <a:lvl5pPr marL="982663" indent="-200025" algn="l" defTabSz="1051802" rtl="0" eaLnBrk="1" latinLnBrk="0" hangingPunct="1">
      <a:lnSpc>
        <a:spcPct val="110000"/>
      </a:lnSpc>
      <a:spcBef>
        <a:spcPts val="691"/>
      </a:spcBef>
      <a:buFont typeface="Arial" panose="020B0604020202020204" pitchFamily="34" charset="0"/>
      <a:buChar char="•"/>
      <a:defRPr sz="1200" kern="1200">
        <a:solidFill>
          <a:srgbClr val="222223"/>
        </a:solidFill>
        <a:latin typeface="+mn-lt"/>
        <a:ea typeface="+mn-ea"/>
        <a:cs typeface="+mn-cs"/>
      </a:defRPr>
    </a:lvl5pPr>
    <a:lvl6pPr marL="2629507" algn="l" defTabSz="1051802" rtl="0" eaLnBrk="1" latinLnBrk="0" hangingPunct="1">
      <a:defRPr sz="1300" kern="1200">
        <a:solidFill>
          <a:schemeClr val="tx1"/>
        </a:solidFill>
        <a:latin typeface="+mn-lt"/>
        <a:ea typeface="+mn-ea"/>
        <a:cs typeface="+mn-cs"/>
      </a:defRPr>
    </a:lvl6pPr>
    <a:lvl7pPr marL="3155408" algn="l" defTabSz="1051802" rtl="0" eaLnBrk="1" latinLnBrk="0" hangingPunct="1">
      <a:defRPr sz="1300" kern="1200">
        <a:solidFill>
          <a:schemeClr val="tx1"/>
        </a:solidFill>
        <a:latin typeface="+mn-lt"/>
        <a:ea typeface="+mn-ea"/>
        <a:cs typeface="+mn-cs"/>
      </a:defRPr>
    </a:lvl7pPr>
    <a:lvl8pPr marL="3681310" algn="l" defTabSz="1051802" rtl="0" eaLnBrk="1" latinLnBrk="0" hangingPunct="1">
      <a:defRPr sz="1300" kern="1200">
        <a:solidFill>
          <a:schemeClr val="tx1"/>
        </a:solidFill>
        <a:latin typeface="+mn-lt"/>
        <a:ea typeface="+mn-ea"/>
        <a:cs typeface="+mn-cs"/>
      </a:defRPr>
    </a:lvl8pPr>
    <a:lvl9pPr marL="4207211" algn="l" defTabSz="1051802"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4975" y="809625"/>
            <a:ext cx="5876925" cy="3306763"/>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1</a:t>
            </a:fld>
            <a:endParaRPr lang="en-GB" dirty="0"/>
          </a:p>
        </p:txBody>
      </p:sp>
    </p:spTree>
    <p:extLst>
      <p:ext uri="{BB962C8B-B14F-4D97-AF65-F5344CB8AC3E}">
        <p14:creationId xmlns:p14="http://schemas.microsoft.com/office/powerpoint/2010/main" val="60284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74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457094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79</a:t>
            </a:fld>
            <a:endParaRPr lang="en-GB" dirty="0"/>
          </a:p>
        </p:txBody>
      </p:sp>
    </p:spTree>
    <p:extLst>
      <p:ext uri="{BB962C8B-B14F-4D97-AF65-F5344CB8AC3E}">
        <p14:creationId xmlns:p14="http://schemas.microsoft.com/office/powerpoint/2010/main" val="42228067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8051341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81</a:t>
            </a:fld>
            <a:endParaRPr lang="en-GB" dirty="0"/>
          </a:p>
        </p:txBody>
      </p:sp>
    </p:spTree>
    <p:extLst>
      <p:ext uri="{BB962C8B-B14F-4D97-AF65-F5344CB8AC3E}">
        <p14:creationId xmlns:p14="http://schemas.microsoft.com/office/powerpoint/2010/main" val="168396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86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904606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Playing</a:t>
            </a:r>
            <a:r>
              <a:rPr lang="nl-BE" dirty="0"/>
              <a:t> on </a:t>
            </a:r>
            <a:r>
              <a:rPr lang="nl-BE" dirty="0" err="1"/>
              <a:t>many</a:t>
            </a:r>
            <a:r>
              <a:rPr lang="nl-BE" baseline="0" dirty="0"/>
              <a:t> different </a:t>
            </a:r>
            <a:r>
              <a:rPr lang="nl-BE" baseline="0" dirty="0" err="1"/>
              <a:t>segments</a:t>
            </a:r>
            <a:endParaRPr lang="nl-BE" baseline="0" dirty="0"/>
          </a:p>
          <a:p>
            <a:r>
              <a:rPr lang="nl-BE" baseline="0" dirty="0"/>
              <a:t>Eg </a:t>
            </a:r>
            <a:r>
              <a:rPr lang="nl-BE" baseline="0" dirty="0" err="1"/>
              <a:t>fika</a:t>
            </a:r>
            <a:r>
              <a:rPr lang="nl-BE" baseline="0" dirty="0"/>
              <a:t> = </a:t>
            </a:r>
            <a:r>
              <a:rPr lang="nl-BE" baseline="0" dirty="0" err="1"/>
              <a:t>social</a:t>
            </a:r>
            <a:r>
              <a:rPr lang="nl-BE" baseline="0" dirty="0"/>
              <a:t> </a:t>
            </a:r>
            <a:r>
              <a:rPr lang="nl-BE" baseline="0" dirty="0" err="1"/>
              <a:t>immersion</a:t>
            </a:r>
            <a:endParaRPr lang="nl-BE" baseline="0" dirty="0"/>
          </a:p>
          <a:p>
            <a:r>
              <a:rPr lang="nl-BE" baseline="0" dirty="0" err="1"/>
              <a:t>Relaxing</a:t>
            </a:r>
            <a:endParaRPr lang="nl-BE" baseline="0" dirty="0"/>
          </a:p>
          <a:p>
            <a:r>
              <a:rPr lang="nl-BE" baseline="0" dirty="0" err="1"/>
              <a:t>Exploring</a:t>
            </a:r>
            <a:r>
              <a:rPr lang="nl-BE" baseline="0" dirty="0"/>
              <a:t> nature</a:t>
            </a:r>
          </a:p>
          <a:p>
            <a:r>
              <a:rPr lang="nl-BE" baseline="0" dirty="0" err="1"/>
              <a:t>Broadening</a:t>
            </a:r>
            <a:r>
              <a:rPr lang="nl-BE" baseline="0" dirty="0"/>
              <a:t> </a:t>
            </a:r>
          </a:p>
          <a:p>
            <a:r>
              <a:rPr lang="nl-BE" baseline="0" dirty="0"/>
              <a:t>Energy</a:t>
            </a:r>
          </a:p>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111</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328500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pPr marL="0" marR="0" lvl="0" indent="0" algn="r" defTabSz="1051802" rtl="0" eaLnBrk="1" fontAlgn="auto" latinLnBrk="0" hangingPunct="1">
              <a:lnSpc>
                <a:spcPct val="100000"/>
              </a:lnSpc>
              <a:spcBef>
                <a:spcPts val="0"/>
              </a:spcBef>
              <a:spcAft>
                <a:spcPts val="0"/>
              </a:spcAft>
              <a:buClrTx/>
              <a:buSzTx/>
              <a:buFontTx/>
              <a:buNone/>
              <a:tabLst/>
              <a:defRPr/>
            </a:pPr>
            <a:fld id="{2FB8B7E8-C405-4882-AAD0-1D72826C463D}" type="slidenum">
              <a:rPr kumimoji="0" lang="en-GB" sz="800" b="0" i="0" u="none" strike="noStrike" kern="1200" cap="none" spc="0" normalizeH="0" baseline="0" noProof="0" smtClean="0">
                <a:ln>
                  <a:noFill/>
                </a:ln>
                <a:solidFill>
                  <a:srgbClr val="222223"/>
                </a:solidFill>
                <a:effectLst/>
                <a:uLnTx/>
                <a:uFillTx/>
                <a:latin typeface="Segoe UI Light" panose="020B0502040204020203" pitchFamily="34" charset="0"/>
                <a:ea typeface="+mn-ea"/>
                <a:cs typeface="+mn-cs"/>
              </a:rPr>
              <a:pPr marL="0" marR="0" lvl="0" indent="0" algn="r" defTabSz="1051802" rtl="0" eaLnBrk="1" fontAlgn="auto" latinLnBrk="0" hangingPunct="1">
                <a:lnSpc>
                  <a:spcPct val="100000"/>
                </a:lnSpc>
                <a:spcBef>
                  <a:spcPts val="0"/>
                </a:spcBef>
                <a:spcAft>
                  <a:spcPts val="0"/>
                </a:spcAft>
                <a:buClrTx/>
                <a:buSzTx/>
                <a:buFontTx/>
                <a:buNone/>
                <a:tabLst/>
                <a:defRPr/>
              </a:pPr>
              <a:t>112</a:t>
            </a:fld>
            <a:endParaRPr kumimoji="0" lang="en-GB" sz="800" b="0" i="0" u="none" strike="noStrike" kern="1200" cap="none" spc="0" normalizeH="0" baseline="0" noProof="0" dirty="0">
              <a:ln>
                <a:noFill/>
              </a:ln>
              <a:solidFill>
                <a:srgbClr val="222223"/>
              </a:solidFill>
              <a:effectLst/>
              <a:uLnTx/>
              <a:uFillTx/>
              <a:latin typeface="Segoe UI Light" panose="020B0502040204020203" pitchFamily="34" charset="0"/>
              <a:ea typeface="+mn-ea"/>
              <a:cs typeface="+mn-cs"/>
            </a:endParaRPr>
          </a:p>
        </p:txBody>
      </p:sp>
    </p:spTree>
    <p:extLst>
      <p:ext uri="{BB962C8B-B14F-4D97-AF65-F5344CB8AC3E}">
        <p14:creationId xmlns:p14="http://schemas.microsoft.com/office/powerpoint/2010/main" val="946122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Still</a:t>
            </a:r>
            <a:r>
              <a:rPr lang="nl-BE" dirty="0"/>
              <a:t> a bit</a:t>
            </a:r>
            <a:r>
              <a:rPr lang="nl-BE" baseline="0" dirty="0"/>
              <a:t> </a:t>
            </a:r>
            <a:r>
              <a:rPr lang="nl-BE" baseline="0" dirty="0" err="1"/>
              <a:t>early</a:t>
            </a:r>
            <a:r>
              <a:rPr lang="nl-BE" baseline="0" dirty="0"/>
              <a:t> </a:t>
            </a:r>
            <a:r>
              <a:rPr lang="nl-BE" baseline="0" dirty="0" err="1"/>
              <a:t>to</a:t>
            </a:r>
            <a:r>
              <a:rPr lang="nl-BE" baseline="0" dirty="0"/>
              <a:t> have </a:t>
            </a:r>
            <a:r>
              <a:rPr lang="nl-BE" baseline="0" dirty="0" err="1"/>
              <a:t>digested</a:t>
            </a:r>
            <a:r>
              <a:rPr lang="nl-BE" baseline="0" dirty="0"/>
              <a:t> </a:t>
            </a:r>
            <a:r>
              <a:rPr lang="nl-BE" baseline="0" dirty="0" err="1"/>
              <a:t>all</a:t>
            </a:r>
            <a:r>
              <a:rPr lang="nl-BE" baseline="0" dirty="0"/>
              <a:t> of </a:t>
            </a:r>
            <a:r>
              <a:rPr lang="nl-BE" baseline="0" dirty="0" err="1"/>
              <a:t>this</a:t>
            </a:r>
            <a:r>
              <a:rPr lang="nl-BE" baseline="0" dirty="0"/>
              <a:t>, but </a:t>
            </a:r>
            <a:r>
              <a:rPr lang="nl-BE" baseline="0" dirty="0" err="1"/>
              <a:t>some</a:t>
            </a:r>
            <a:r>
              <a:rPr lang="nl-BE" baseline="0" dirty="0"/>
              <a:t> first, </a:t>
            </a:r>
            <a:r>
              <a:rPr lang="nl-BE" baseline="0" dirty="0" err="1"/>
              <a:t>broad</a:t>
            </a:r>
            <a:r>
              <a:rPr lang="nl-BE" baseline="0" dirty="0"/>
              <a:t> </a:t>
            </a:r>
            <a:r>
              <a:rPr lang="nl-BE" baseline="0" dirty="0" err="1"/>
              <a:t>recommendations</a:t>
            </a:r>
            <a:r>
              <a:rPr lang="nl-BE" baseline="0" dirty="0"/>
              <a:t> </a:t>
            </a:r>
            <a:r>
              <a:rPr lang="nl-BE" baseline="0" dirty="0" err="1"/>
              <a:t>can</a:t>
            </a:r>
            <a:r>
              <a:rPr lang="nl-BE" baseline="0" dirty="0"/>
              <a:t> </a:t>
            </a:r>
            <a:r>
              <a:rPr lang="nl-BE" baseline="0" dirty="0" err="1"/>
              <a:t>already</a:t>
            </a:r>
            <a:r>
              <a:rPr lang="nl-BE" baseline="0" dirty="0"/>
              <a:t> </a:t>
            </a:r>
            <a:r>
              <a:rPr lang="nl-BE" baseline="0" dirty="0" err="1"/>
              <a:t>be</a:t>
            </a:r>
            <a:r>
              <a:rPr lang="nl-BE" baseline="0" dirty="0"/>
              <a:t> </a:t>
            </a:r>
            <a:r>
              <a:rPr lang="nl-BE" baseline="0" dirty="0" err="1"/>
              <a:t>formulated</a:t>
            </a:r>
            <a:r>
              <a:rPr lang="nl-BE" baseline="0" dirty="0"/>
              <a:t>.</a:t>
            </a:r>
            <a:endParaRPr lang="nl-BE"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114</a:t>
            </a:fld>
            <a:endParaRPr lang="en-GB" dirty="0"/>
          </a:p>
        </p:txBody>
      </p:sp>
    </p:spTree>
    <p:extLst>
      <p:ext uri="{BB962C8B-B14F-4D97-AF65-F5344CB8AC3E}">
        <p14:creationId xmlns:p14="http://schemas.microsoft.com/office/powerpoint/2010/main" val="1357251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err="1"/>
              <a:t>Validated</a:t>
            </a:r>
            <a:r>
              <a:rPr lang="nl-BE" dirty="0"/>
              <a:t> </a:t>
            </a:r>
            <a:r>
              <a:rPr lang="nl-BE" dirty="0" err="1"/>
              <a:t>every</a:t>
            </a:r>
            <a:r>
              <a:rPr lang="nl-BE" dirty="0"/>
              <a:t> time</a:t>
            </a:r>
          </a:p>
        </p:txBody>
      </p:sp>
      <p:sp>
        <p:nvSpPr>
          <p:cNvPr id="4" name="Slide Number Placeholder 3"/>
          <p:cNvSpPr>
            <a:spLocks noGrp="1"/>
          </p:cNvSpPr>
          <p:nvPr>
            <p:ph type="sldNum" sz="quarter" idx="10"/>
          </p:nvPr>
        </p:nvSpPr>
        <p:spPr/>
        <p:txBody>
          <a:bodyPr/>
          <a:lstStyle/>
          <a:p>
            <a:fld id="{2FB8B7E8-C405-4882-AAD0-1D72826C463D}" type="slidenum">
              <a:rPr lang="en-GB" smtClean="0"/>
              <a:pPr/>
              <a:t>14</a:t>
            </a:fld>
            <a:endParaRPr lang="en-GB" dirty="0"/>
          </a:p>
        </p:txBody>
      </p:sp>
    </p:spTree>
    <p:extLst>
      <p:ext uri="{BB962C8B-B14F-4D97-AF65-F5344CB8AC3E}">
        <p14:creationId xmlns:p14="http://schemas.microsoft.com/office/powerpoint/2010/main" val="32347701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2FB8B7E8-C405-4882-AAD0-1D72826C463D}" type="slidenum">
              <a:rPr lang="en-GB" smtClean="0"/>
              <a:pPr/>
              <a:t>18</a:t>
            </a:fld>
            <a:endParaRPr lang="en-GB" dirty="0"/>
          </a:p>
        </p:txBody>
      </p:sp>
    </p:spTree>
    <p:extLst>
      <p:ext uri="{BB962C8B-B14F-4D97-AF65-F5344CB8AC3E}">
        <p14:creationId xmlns:p14="http://schemas.microsoft.com/office/powerpoint/2010/main" val="5489433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fld id="{10F7E6FF-F7CA-467F-B4E3-E206D9268C02}" type="slidenum">
              <a:rPr lang="en-US" smtClean="0"/>
              <a:pPr/>
              <a:t>38</a:t>
            </a:fld>
            <a:endParaRPr lang="en-US" dirty="0"/>
          </a:p>
        </p:txBody>
      </p:sp>
    </p:spTree>
    <p:extLst>
      <p:ext uri="{BB962C8B-B14F-4D97-AF65-F5344CB8AC3E}">
        <p14:creationId xmlns:p14="http://schemas.microsoft.com/office/powerpoint/2010/main" val="3516543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44</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29253553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50</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34409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56</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112015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62</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83271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3675" y="190500"/>
            <a:ext cx="6388100" cy="3594100"/>
          </a:xfrm>
        </p:spPr>
      </p:sp>
      <p:sp>
        <p:nvSpPr>
          <p:cNvPr id="3" name="Notes Placeholder 2"/>
          <p:cNvSpPr>
            <a:spLocks noGrp="1"/>
          </p:cNvSpPr>
          <p:nvPr>
            <p:ph type="body" idx="1"/>
          </p:nvPr>
        </p:nvSpPr>
        <p:spPr/>
        <p:txBody>
          <a:bodyPr/>
          <a:lstStyle/>
          <a:p>
            <a:r>
              <a:rPr lang="en-GB" dirty="0"/>
              <a:t>Here it is crucial to insist on 4</a:t>
            </a:r>
            <a:r>
              <a:rPr lang="en-GB" baseline="0" dirty="0"/>
              <a:t> things:</a:t>
            </a:r>
          </a:p>
          <a:p>
            <a:pPr marL="171450" indent="-171450">
              <a:buFontTx/>
              <a:buChar char="-"/>
            </a:pPr>
            <a:r>
              <a:rPr lang="en-GB" baseline="0" dirty="0"/>
              <a:t>Stakeholders interview as per my comment on page 1: it is fundamental to understand what all users expect; it does not mean that collectively we will say yes to everything, but understanding potential challenges will help address this together</a:t>
            </a:r>
          </a:p>
          <a:p>
            <a:pPr marL="171450" indent="-171450">
              <a:buFontTx/>
              <a:buChar char="-"/>
            </a:pPr>
            <a:r>
              <a:rPr lang="en-GB" baseline="0" dirty="0"/>
              <a:t>Formal deployment to make things official is also fundamental and too often forgotten: that have to be done together</a:t>
            </a:r>
          </a:p>
          <a:p>
            <a:pPr marL="171450" indent="-171450">
              <a:buFontTx/>
              <a:buChar char="-"/>
            </a:pPr>
            <a:r>
              <a:rPr lang="en-GB" baseline="0" dirty="0"/>
              <a:t>We know things will not be perfect thus the importance of monitoring and adjusting the SOW if needed</a:t>
            </a:r>
          </a:p>
          <a:p>
            <a:pPr marL="171450" indent="-171450">
              <a:buFontTx/>
              <a:buChar char="-"/>
            </a:pPr>
            <a:r>
              <a:rPr lang="en-GB" baseline="0" dirty="0"/>
              <a:t>It would be a big mistake to run fast in implementation: time we spend there is time we save later</a:t>
            </a:r>
          </a:p>
          <a:p>
            <a:pPr marL="171450" indent="-171450">
              <a:buFontTx/>
              <a:buChar char="-"/>
            </a:pPr>
            <a:endParaRPr lang="en-GB" baseline="0" dirty="0"/>
          </a:p>
          <a:p>
            <a:pPr marL="0" indent="0">
              <a:buFontTx/>
              <a:buNone/>
            </a:pPr>
            <a:endParaRPr lang="en-GB"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10F7E6FF-F7CA-467F-B4E3-E206D9268C02}"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68</a:t>
            </a:fld>
            <a:endParaRPr kumimoji="0" lang="en-US" sz="1800" b="0" i="0" u="none" strike="noStrike" kern="0" cap="none" spc="0" normalizeH="0" baseline="0" noProof="0" dirty="0">
              <a:ln>
                <a:noFill/>
              </a:ln>
              <a:solidFill>
                <a:sysClr val="windowText" lastClr="000000"/>
              </a:solidFill>
              <a:effectLst/>
              <a:uLnTx/>
              <a:uFillTx/>
            </a:endParaRPr>
          </a:p>
        </p:txBody>
      </p:sp>
    </p:spTree>
    <p:extLst>
      <p:ext uri="{BB962C8B-B14F-4D97-AF65-F5344CB8AC3E}">
        <p14:creationId xmlns:p14="http://schemas.microsoft.com/office/powerpoint/2010/main" val="35315301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microsoft.com/office/2007/relationships/hdphoto" Target="../media/hdphoto1.wdp"/></Relationships>
</file>

<file path=ppt/slideLayouts/_rels/slideLayout1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5.png"/></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ipsos-mori.com/ipsosconnect"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89" y="179389"/>
            <a:ext cx="13101024" cy="7200899"/>
          </a:xfrm>
          <a:solidFill>
            <a:schemeClr val="accent2"/>
          </a:solidFill>
        </p:spPr>
        <p:txBody>
          <a:bodyPr>
            <a:normAutofit/>
          </a:bodyPr>
          <a:lstStyle>
            <a:lvl1pPr marL="0" indent="0">
              <a:buNone/>
              <a:defRPr sz="1900"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0" y="4500711"/>
            <a:ext cx="6153433" cy="1377348"/>
          </a:xfrm>
        </p:spPr>
        <p:txBody>
          <a:bodyPr wrap="square" lIns="82819" tIns="41410" rIns="82819"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0" y="3852639"/>
            <a:ext cx="3562609" cy="51964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0" y="236052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4" name="TextBox 13"/>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41092024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Colour fill - Title,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vl1pPr>
          </a:lstStyle>
          <a:p>
            <a:r>
              <a:rPr lang="en-US" dirty="0"/>
              <a:t>Click to edit title</a:t>
            </a:r>
            <a:endParaRPr lang="en-GB" dirty="0"/>
          </a:p>
        </p:txBody>
      </p:sp>
      <p:sp>
        <p:nvSpPr>
          <p:cNvPr id="3" name="Content Placeholder 2"/>
          <p:cNvSpPr>
            <a:spLocks noGrp="1"/>
          </p:cNvSpPr>
          <p:nvPr>
            <p:ph idx="1" hasCustomPrompt="1"/>
          </p:nvPr>
        </p:nvSpPr>
        <p:spPr bwMode="black">
          <a:xfrm>
            <a:off x="566643" y="1739916"/>
            <a:ext cx="12306492" cy="4722801"/>
          </a:xfrm>
        </p:spPr>
        <p:txBody>
          <a:bodyPr/>
          <a:lstStyle>
            <a:lvl1pPr>
              <a:lnSpc>
                <a:spcPct val="110000"/>
              </a:lnSpc>
              <a:spcBef>
                <a:spcPts val="600"/>
              </a:spcBef>
              <a:spcAft>
                <a:spcPts val="600"/>
              </a:spcAft>
              <a:buClr>
                <a:schemeClr val="tx1"/>
              </a:buClr>
              <a:defRPr>
                <a:solidFill>
                  <a:schemeClr val="tx1"/>
                </a:solidFill>
              </a:defRPr>
            </a:lvl1pPr>
            <a:lvl2pPr>
              <a:lnSpc>
                <a:spcPct val="110000"/>
              </a:lnSpc>
              <a:spcBef>
                <a:spcPts val="600"/>
              </a:spcBef>
              <a:spcAft>
                <a:spcPts val="600"/>
              </a:spcAft>
              <a:buClr>
                <a:schemeClr val="tx1"/>
              </a:buClr>
              <a:defRPr>
                <a:solidFill>
                  <a:schemeClr val="tx1"/>
                </a:solidFill>
              </a:defRPr>
            </a:lvl2pPr>
            <a:lvl3pPr>
              <a:lnSpc>
                <a:spcPct val="110000"/>
              </a:lnSpc>
              <a:spcBef>
                <a:spcPts val="600"/>
              </a:spcBef>
              <a:spcAft>
                <a:spcPts val="600"/>
              </a:spcAft>
              <a:buClr>
                <a:schemeClr val="tx1"/>
              </a:buClr>
              <a:defRPr>
                <a:solidFill>
                  <a:schemeClr val="tx1"/>
                </a:solidFill>
              </a:defRPr>
            </a:lvl3pPr>
            <a:lvl4pPr>
              <a:lnSpc>
                <a:spcPct val="110000"/>
              </a:lnSpc>
              <a:spcBef>
                <a:spcPts val="600"/>
              </a:spcBef>
              <a:spcAft>
                <a:spcPts val="600"/>
              </a:spcAft>
              <a:buClr>
                <a:schemeClr val="tx1"/>
              </a:buClr>
              <a:defRPr>
                <a:solidFill>
                  <a:schemeClr val="tx1"/>
                </a:solidFill>
              </a:defRPr>
            </a:lvl4pPr>
            <a:lvl5pPr>
              <a:lnSpc>
                <a:spcPct val="110000"/>
              </a:lnSpc>
              <a:spcBef>
                <a:spcPts val="600"/>
              </a:spcBef>
              <a:spcAft>
                <a:spcPts val="600"/>
              </a:spcAft>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2" name="TextBox 1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195120536"/>
      </p:ext>
    </p:extLst>
  </p:cSld>
  <p:clrMapOvr>
    <a:masterClrMapping/>
  </p:clrMapOvr>
  <p:transition>
    <p:fade/>
  </p:transition>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73835" y="173832"/>
            <a:ext cx="13092112" cy="7213600"/>
          </a:xfrm>
          <a:solidFill>
            <a:schemeClr val="bg1">
              <a:lumMod val="85000"/>
            </a:schemeClr>
          </a:solidFill>
        </p:spPr>
        <p:txBody>
          <a:bodyPr/>
          <a:lstStyle>
            <a:lvl1pPr marL="0" indent="0" algn="ctr">
              <a:buNone/>
              <a:defRPr sz="1599"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56817" y="1188343"/>
            <a:ext cx="8064896" cy="1564531"/>
          </a:xfrm>
          <a:noFill/>
        </p:spPr>
        <p:txBody>
          <a:bodyPr wrap="square" anchor="t"/>
          <a:lstStyle>
            <a:lvl1pPr algn="l">
              <a:lnSpc>
                <a:spcPts val="6099"/>
              </a:lnSpc>
              <a:defRPr sz="5399">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4" name="TextBox 13"/>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062014270"/>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1_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4" y="4013854"/>
            <a:ext cx="13439774" cy="354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4" y="1969145"/>
            <a:ext cx="11763919" cy="782265"/>
          </a:xfrm>
          <a:noFill/>
        </p:spPr>
        <p:txBody>
          <a:bodyPr wrap="square" anchor="ctr"/>
          <a:lstStyle>
            <a:lvl1pPr>
              <a:lnSpc>
                <a:spcPts val="6099"/>
              </a:lnSpc>
              <a:defRPr sz="6198">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94868" y="4218438"/>
            <a:ext cx="4212000" cy="3149417"/>
          </a:xfrm>
          <a:solidFill>
            <a:schemeClr val="bg2"/>
          </a:solidFill>
        </p:spPr>
        <p:txBody>
          <a:bodyPr/>
          <a:lstStyle>
            <a:lvl1pPr marL="0" indent="0">
              <a:buNone/>
              <a:defRPr sz="1800"/>
            </a:lvl1pPr>
          </a:lstStyle>
          <a:p>
            <a:r>
              <a:rPr lang="en-GB" dirty="0"/>
              <a:t>Click to insert image</a:t>
            </a:r>
          </a:p>
        </p:txBody>
      </p:sp>
      <p:sp>
        <p:nvSpPr>
          <p:cNvPr id="28" name="Picture Placeholder 21"/>
          <p:cNvSpPr>
            <a:spLocks noGrp="1"/>
          </p:cNvSpPr>
          <p:nvPr>
            <p:ph type="pic" sz="quarter" idx="11" hasCustomPrompt="1"/>
          </p:nvPr>
        </p:nvSpPr>
        <p:spPr>
          <a:xfrm>
            <a:off x="4618579" y="4218438"/>
            <a:ext cx="4212000" cy="3149417"/>
          </a:xfrm>
          <a:solidFill>
            <a:schemeClr val="bg2"/>
          </a:solidFill>
        </p:spPr>
        <p:txBody>
          <a:bodyPr/>
          <a:lstStyle>
            <a:lvl1pPr marL="0" indent="0">
              <a:buNone/>
              <a:defRPr sz="1800" baseline="0"/>
            </a:lvl1pPr>
          </a:lstStyle>
          <a:p>
            <a:r>
              <a:rPr lang="en-GB" dirty="0"/>
              <a:t>Click to insert image</a:t>
            </a:r>
          </a:p>
        </p:txBody>
      </p:sp>
      <p:sp>
        <p:nvSpPr>
          <p:cNvPr id="29" name="Picture Placeholder 21"/>
          <p:cNvSpPr>
            <a:spLocks noGrp="1"/>
          </p:cNvSpPr>
          <p:nvPr>
            <p:ph type="pic" sz="quarter" idx="12" hasCustomPrompt="1"/>
          </p:nvPr>
        </p:nvSpPr>
        <p:spPr>
          <a:xfrm>
            <a:off x="9042289" y="4218438"/>
            <a:ext cx="4212000" cy="3149417"/>
          </a:xfrm>
          <a:solidFill>
            <a:schemeClr val="bg2"/>
          </a:solidFill>
        </p:spPr>
        <p:txBody>
          <a:bodyPr/>
          <a:lstStyle>
            <a:lvl1pPr marL="0" indent="0">
              <a:buNone/>
              <a:defRPr sz="1800"/>
            </a:lvl1pPr>
          </a:lstStyle>
          <a:p>
            <a:r>
              <a:rPr lang="en-GB" dirty="0"/>
              <a:t>Click to insert image</a:t>
            </a:r>
          </a:p>
        </p:txBody>
      </p:sp>
      <p:sp>
        <p:nvSpPr>
          <p:cNvPr id="17"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6" name="TextBox 15"/>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77352152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4043803"/>
            <a:ext cx="13371615" cy="3517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4" y="1883222"/>
            <a:ext cx="11763919" cy="954107"/>
          </a:xfrm>
          <a:noFill/>
        </p:spPr>
        <p:txBody>
          <a:bodyPr wrap="square" anchor="ctr"/>
          <a:lstStyle>
            <a:lvl1pPr>
              <a:defRPr sz="6198">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809889" y="4223796"/>
            <a:ext cx="6442518" cy="3150000"/>
          </a:xfrm>
          <a:solidFill>
            <a:schemeClr val="bg2"/>
          </a:solidFill>
        </p:spPr>
        <p:txBody>
          <a:bodyPr/>
          <a:lstStyle>
            <a:lvl1pPr marL="0" indent="0">
              <a:buNone/>
              <a:defRPr sz="1599" baseline="0"/>
            </a:lvl1pPr>
          </a:lstStyle>
          <a:p>
            <a:r>
              <a:rPr lang="en-GB" dirty="0"/>
              <a:t>Click to insert image</a:t>
            </a:r>
          </a:p>
        </p:txBody>
      </p:sp>
      <p:sp>
        <p:nvSpPr>
          <p:cNvPr id="13" name="Picture Placeholder 21"/>
          <p:cNvSpPr>
            <a:spLocks noGrp="1"/>
          </p:cNvSpPr>
          <p:nvPr>
            <p:ph type="pic" sz="quarter" idx="13" hasCustomPrompt="1"/>
          </p:nvPr>
        </p:nvSpPr>
        <p:spPr>
          <a:xfrm>
            <a:off x="183261" y="4223796"/>
            <a:ext cx="6443171" cy="3150000"/>
          </a:xfrm>
          <a:solidFill>
            <a:schemeClr val="bg2"/>
          </a:solidFill>
        </p:spPr>
        <p:txBody>
          <a:bodyPr/>
          <a:lstStyle>
            <a:lvl1pPr marL="0" indent="0">
              <a:buNone/>
              <a:defRPr sz="1599"/>
            </a:lvl1pPr>
          </a:lstStyle>
          <a:p>
            <a:r>
              <a:rPr lang="en-GB" dirty="0"/>
              <a:t>Click to insert image</a:t>
            </a:r>
          </a:p>
        </p:txBody>
      </p:sp>
      <p:sp>
        <p:nvSpPr>
          <p:cNvPr id="16"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8" name="TextBox 17"/>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333887301"/>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95156" y="4105787"/>
            <a:ext cx="13185261" cy="3274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4" y="1883222"/>
            <a:ext cx="11763919" cy="954107"/>
          </a:xfrm>
          <a:noFill/>
        </p:spPr>
        <p:txBody>
          <a:bodyPr wrap="square" anchor="ctr"/>
          <a:lstStyle>
            <a:lvl1pPr>
              <a:defRPr sz="6198">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9392" y="4284665"/>
            <a:ext cx="13073473" cy="3101788"/>
          </a:xfrm>
          <a:solidFill>
            <a:schemeClr val="bg1">
              <a:lumMod val="85000"/>
            </a:schemeClr>
          </a:solidFill>
        </p:spPr>
        <p:txBody>
          <a:bodyPr/>
          <a:lstStyle>
            <a:lvl1pPr marL="0" indent="0">
              <a:buNone/>
              <a:defRPr sz="1599" baseline="0"/>
            </a:lvl1pPr>
          </a:lstStyle>
          <a:p>
            <a:r>
              <a:rPr lang="en-GB" dirty="0"/>
              <a:t>Click to insert image</a:t>
            </a:r>
          </a:p>
        </p:txBody>
      </p:sp>
      <p:sp>
        <p:nvSpPr>
          <p:cNvPr id="10"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6" name="TextBox 15"/>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257367210"/>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_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69" y="3128921"/>
            <a:ext cx="5939757" cy="1937983"/>
          </a:xfrm>
        </p:spPr>
        <p:txBody>
          <a:bodyPr wrap="square" lIns="82819" tIns="41410" rIns="82819" bIns="41410">
            <a:spAutoFit/>
          </a:bodyPr>
          <a:lstStyle>
            <a:lvl1pPr marL="0" indent="0">
              <a:spcBef>
                <a:spcPts val="0"/>
              </a:spcBef>
              <a:buNone/>
              <a:tabLst>
                <a:tab pos="314013" algn="l"/>
              </a:tabLst>
              <a:defRPr sz="2100" baseline="0">
                <a:solidFill>
                  <a:schemeClr val="tx1"/>
                </a:solidFill>
                <a:latin typeface="+mn-lt"/>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646036"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60" tIns="52580" rIns="105160" bIns="52580" numCol="1" anchor="t" anchorCtr="0" compatLnSpc="1">
            <a:prstTxWarp prst="textNoShape">
              <a:avLst/>
            </a:prstTxWarp>
          </a:bodyPr>
          <a:lstStyle/>
          <a:p>
            <a:endParaRPr lang="en-GB" sz="1800" dirty="0">
              <a:latin typeface="+mn-lt"/>
            </a:endParaRPr>
          </a:p>
        </p:txBody>
      </p:sp>
      <p:sp>
        <p:nvSpPr>
          <p:cNvPr id="160" name="Freeform 11"/>
          <p:cNvSpPr>
            <a:spLocks noChangeAspect="1" noEditPoints="1"/>
          </p:cNvSpPr>
          <p:nvPr userDrawn="1"/>
        </p:nvSpPr>
        <p:spPr bwMode="auto">
          <a:xfrm>
            <a:off x="702554"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60" tIns="52580" rIns="105160" bIns="52580" numCol="1" anchor="t" anchorCtr="0" compatLnSpc="1">
            <a:prstTxWarp prst="textNoShape">
              <a:avLst/>
            </a:prstTxWarp>
          </a:bodyPr>
          <a:lstStyle/>
          <a:p>
            <a:endParaRPr lang="en-GB" sz="1800" dirty="0">
              <a:latin typeface="+mn-lt"/>
            </a:endParaRPr>
          </a:p>
        </p:txBody>
      </p:sp>
      <p:grpSp>
        <p:nvGrpSpPr>
          <p:cNvPr id="28" name="Group 27"/>
          <p:cNvGrpSpPr>
            <a:grpSpLocks noChangeAspect="1"/>
          </p:cNvGrpSpPr>
          <p:nvPr userDrawn="1"/>
        </p:nvGrpSpPr>
        <p:grpSpPr>
          <a:xfrm>
            <a:off x="646964" y="4089538"/>
            <a:ext cx="226228" cy="135137"/>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latin typeface="+mn-lt"/>
              </a:endParaRPr>
            </a:p>
          </p:txBody>
        </p:sp>
      </p:grpSp>
      <p:sp>
        <p:nvSpPr>
          <p:cNvPr id="161" name="Text Placeholder 68"/>
          <p:cNvSpPr>
            <a:spLocks noGrp="1"/>
          </p:cNvSpPr>
          <p:nvPr>
            <p:ph type="body" sz="quarter" idx="11" hasCustomPrompt="1"/>
          </p:nvPr>
        </p:nvSpPr>
        <p:spPr bwMode="gray">
          <a:xfrm>
            <a:off x="6933380" y="3128921"/>
            <a:ext cx="5939757" cy="1937983"/>
          </a:xfrm>
        </p:spPr>
        <p:txBody>
          <a:bodyPr wrap="square" lIns="82819" tIns="41410" rIns="82819" bIns="41410">
            <a:spAutoFit/>
          </a:bodyPr>
          <a:lstStyle>
            <a:lvl1pPr marL="0" indent="0">
              <a:spcBef>
                <a:spcPts val="0"/>
              </a:spcBef>
              <a:buNone/>
              <a:tabLst>
                <a:tab pos="314013" algn="l"/>
              </a:tabLst>
              <a:defRPr sz="2100" baseline="0">
                <a:solidFill>
                  <a:schemeClr val="tx1"/>
                </a:solidFill>
                <a:latin typeface="+mn-lt"/>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7022746"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60" tIns="52580" rIns="105160" bIns="52580" numCol="1" anchor="t" anchorCtr="0" compatLnSpc="1">
            <a:prstTxWarp prst="textNoShape">
              <a:avLst/>
            </a:prstTxWarp>
          </a:bodyPr>
          <a:lstStyle/>
          <a:p>
            <a:endParaRPr lang="en-GB" sz="1800" dirty="0">
              <a:latin typeface="+mn-lt"/>
            </a:endParaRPr>
          </a:p>
        </p:txBody>
      </p:sp>
      <p:sp>
        <p:nvSpPr>
          <p:cNvPr id="163" name="Freeform 11"/>
          <p:cNvSpPr>
            <a:spLocks noChangeAspect="1" noEditPoints="1"/>
          </p:cNvSpPr>
          <p:nvPr userDrawn="1"/>
        </p:nvSpPr>
        <p:spPr bwMode="auto">
          <a:xfrm>
            <a:off x="7079262"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60" tIns="52580" rIns="105160" bIns="52580" numCol="1" anchor="t" anchorCtr="0" compatLnSpc="1">
            <a:prstTxWarp prst="textNoShape">
              <a:avLst/>
            </a:prstTxWarp>
          </a:bodyPr>
          <a:lstStyle/>
          <a:p>
            <a:endParaRPr lang="en-GB" sz="1800" dirty="0">
              <a:latin typeface="+mn-lt"/>
            </a:endParaRPr>
          </a:p>
        </p:txBody>
      </p:sp>
      <p:grpSp>
        <p:nvGrpSpPr>
          <p:cNvPr id="164" name="Group 163"/>
          <p:cNvGrpSpPr>
            <a:grpSpLocks noChangeAspect="1"/>
          </p:cNvGrpSpPr>
          <p:nvPr userDrawn="1"/>
        </p:nvGrpSpPr>
        <p:grpSpPr>
          <a:xfrm>
            <a:off x="7023673" y="4089538"/>
            <a:ext cx="226228" cy="135137"/>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800" dirty="0">
                <a:latin typeface="+mn-lt"/>
              </a:endParaRPr>
            </a:p>
          </p:txBody>
        </p:sp>
      </p:grpSp>
      <p:sp>
        <p:nvSpPr>
          <p:cNvPr id="29" name="TextBox 28">
            <a:hlinkClick r:id="rId2"/>
          </p:cNvPr>
          <p:cNvSpPr txBox="1"/>
          <p:nvPr userDrawn="1"/>
        </p:nvSpPr>
        <p:spPr>
          <a:xfrm>
            <a:off x="6933380" y="6773281"/>
            <a:ext cx="5939757" cy="354330"/>
          </a:xfrm>
          <a:prstGeom prst="rect">
            <a:avLst/>
          </a:prstGeom>
          <a:noFill/>
        </p:spPr>
        <p:txBody>
          <a:bodyPr wrap="square" lIns="82804" tIns="41403" rIns="82804" bIns="41403" rtlCol="0">
            <a:spAutoFit/>
          </a:bodyPr>
          <a:lstStyle/>
          <a:p>
            <a:pPr>
              <a:lnSpc>
                <a:spcPct val="110000"/>
              </a:lnSpc>
              <a:spcBef>
                <a:spcPts val="2759"/>
              </a:spcBef>
              <a:buClr>
                <a:schemeClr val="bg2"/>
              </a:buClr>
            </a:pPr>
            <a:r>
              <a:rPr lang="en-GB" sz="1599"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2" name="TextBox 21"/>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2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157467142"/>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Guides Markers">
    <p:bg>
      <p:bgPr>
        <a:solidFill>
          <a:schemeClr val="bg2"/>
        </a:solidFill>
        <a:effectLst/>
      </p:bgPr>
    </p:bg>
    <p:spTree>
      <p:nvGrpSpPr>
        <p:cNvPr id="1" name=""/>
        <p:cNvGrpSpPr/>
        <p:nvPr/>
      </p:nvGrpSpPr>
      <p:grpSpPr>
        <a:xfrm>
          <a:off x="0" y="0"/>
          <a:ext cx="0" cy="0"/>
          <a:chOff x="0" y="0"/>
          <a:chExt cx="0" cy="0"/>
        </a:xfrm>
      </p:grpSpPr>
      <p:sp>
        <p:nvSpPr>
          <p:cNvPr id="35" name="Frame 34"/>
          <p:cNvSpPr/>
          <p:nvPr userDrawn="1"/>
        </p:nvSpPr>
        <p:spPr bwMode="gray">
          <a:xfrm>
            <a:off x="0" y="-168"/>
            <a:ext cx="13439775" cy="756143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5160" tIns="52580" rIns="105160" bIns="52580" numCol="1" spcCol="0" rtlCol="0" fromWordArt="0" anchor="ctr" anchorCtr="0" forceAA="0" compatLnSpc="1">
            <a:prstTxWarp prst="textNoShape">
              <a:avLst/>
            </a:prstTxWarp>
            <a:noAutofit/>
          </a:bodyPr>
          <a:lstStyle/>
          <a:p>
            <a:pPr algn="ctr"/>
            <a:endParaRPr lang="en-GB" sz="1800" dirty="0">
              <a:solidFill>
                <a:schemeClr val="tx1"/>
              </a:solidFill>
              <a:latin typeface="Segoe UI Light" panose="020B0502040204020203" pitchFamily="34" charset="0"/>
            </a:endParaRPr>
          </a:p>
        </p:txBody>
      </p:sp>
      <p:sp>
        <p:nvSpPr>
          <p:cNvPr id="21" name="Rectangle 20"/>
          <p:cNvSpPr/>
          <p:nvPr userDrawn="1"/>
        </p:nvSpPr>
        <p:spPr bwMode="gray">
          <a:xfrm>
            <a:off x="13110747" y="253099"/>
            <a:ext cx="79369" cy="793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13" tIns="105806" rIns="211613" bIns="105806" numCol="1" spcCol="0" rtlCol="0" fromWordArt="0" anchor="ctr" anchorCtr="0" forceAA="0" compatLnSpc="1">
            <a:prstTxWarp prst="textNoShape">
              <a:avLst/>
            </a:prstTxWarp>
            <a:noAutofit/>
          </a:bodyPr>
          <a:lstStyle/>
          <a:p>
            <a:pPr algn="ctr">
              <a:lnSpc>
                <a:spcPct val="110000"/>
              </a:lnSpc>
              <a:spcBef>
                <a:spcPts val="3527"/>
              </a:spcBef>
              <a:buClr>
                <a:schemeClr val="bg2"/>
              </a:buClr>
            </a:pPr>
            <a:endParaRPr lang="en-GB" sz="2899" dirty="0">
              <a:solidFill>
                <a:schemeClr val="bg1"/>
              </a:solidFill>
            </a:endParaRPr>
          </a:p>
        </p:txBody>
      </p:sp>
      <p:grpSp>
        <p:nvGrpSpPr>
          <p:cNvPr id="3" name="Group 2"/>
          <p:cNvGrpSpPr/>
          <p:nvPr userDrawn="1"/>
        </p:nvGrpSpPr>
        <p:grpSpPr>
          <a:xfrm>
            <a:off x="-611" y="-168"/>
            <a:ext cx="547520" cy="912790"/>
            <a:chOff x="-612" y="0"/>
            <a:chExt cx="547520" cy="912790"/>
          </a:xfrm>
          <a:solidFill>
            <a:schemeClr val="bg2">
              <a:lumMod val="25000"/>
              <a:lumOff val="75000"/>
            </a:schemeClr>
          </a:solidFill>
        </p:grpSpPr>
        <p:sp>
          <p:nvSpPr>
            <p:cNvPr id="8" name="Rectangle 7"/>
            <p:cNvSpPr/>
            <p:nvPr userDrawn="1"/>
          </p:nvSpPr>
          <p:spPr bwMode="gray">
            <a:xfrm>
              <a:off x="-612" y="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9" name="Rectangle 8"/>
            <p:cNvSpPr/>
            <p:nvPr userDrawn="1"/>
          </p:nvSpPr>
          <p:spPr bwMode="gray">
            <a:xfrm>
              <a:off x="178842" y="181927"/>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0" name="Rectangle 9"/>
            <p:cNvSpPr/>
            <p:nvPr userDrawn="1"/>
          </p:nvSpPr>
          <p:spPr bwMode="gray">
            <a:xfrm>
              <a:off x="366908" y="36353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1" name="Rectangle 10"/>
            <p:cNvSpPr/>
            <p:nvPr userDrawn="1"/>
          </p:nvSpPr>
          <p:spPr bwMode="gray">
            <a:xfrm>
              <a:off x="178842" y="543295"/>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2" name="Rectangle 11"/>
            <p:cNvSpPr/>
            <p:nvPr userDrawn="1"/>
          </p:nvSpPr>
          <p:spPr bwMode="gray">
            <a:xfrm>
              <a:off x="-612" y="73279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grpSp>
        <p:nvGrpSpPr>
          <p:cNvPr id="4" name="Group 3"/>
          <p:cNvGrpSpPr/>
          <p:nvPr userDrawn="1"/>
        </p:nvGrpSpPr>
        <p:grpSpPr>
          <a:xfrm>
            <a:off x="12916143" y="6655406"/>
            <a:ext cx="534571" cy="907248"/>
            <a:chOff x="12904263" y="6649864"/>
            <a:chExt cx="534571" cy="907248"/>
          </a:xfrm>
          <a:solidFill>
            <a:schemeClr val="bg2">
              <a:lumMod val="25000"/>
              <a:lumOff val="75000"/>
            </a:schemeClr>
          </a:solidFill>
        </p:grpSpPr>
        <p:sp>
          <p:nvSpPr>
            <p:cNvPr id="32" name="Rectangle 31"/>
            <p:cNvSpPr/>
            <p:nvPr userDrawn="1"/>
          </p:nvSpPr>
          <p:spPr bwMode="gray">
            <a:xfrm flipH="1">
              <a:off x="13258834" y="664986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3" name="Rectangle 32"/>
            <p:cNvSpPr/>
            <p:nvPr userDrawn="1"/>
          </p:nvSpPr>
          <p:spPr bwMode="gray">
            <a:xfrm flipH="1">
              <a:off x="13078198" y="6837333"/>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4" name="Rectangle 33"/>
            <p:cNvSpPr/>
            <p:nvPr userDrawn="1"/>
          </p:nvSpPr>
          <p:spPr bwMode="gray">
            <a:xfrm flipH="1">
              <a:off x="12904263" y="701340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6" name="Rectangle 35"/>
            <p:cNvSpPr/>
            <p:nvPr userDrawn="1"/>
          </p:nvSpPr>
          <p:spPr bwMode="gray">
            <a:xfrm flipH="1">
              <a:off x="13078198" y="7192961"/>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7" name="Rectangle 36"/>
            <p:cNvSpPr/>
            <p:nvPr userDrawn="1"/>
          </p:nvSpPr>
          <p:spPr bwMode="gray">
            <a:xfrm flipH="1">
              <a:off x="13258834" y="737711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grpSp>
        <p:nvGrpSpPr>
          <p:cNvPr id="38" name="Group 37"/>
          <p:cNvGrpSpPr/>
          <p:nvPr userDrawn="1"/>
        </p:nvGrpSpPr>
        <p:grpSpPr>
          <a:xfrm>
            <a:off x="-611" y="6649865"/>
            <a:ext cx="547520" cy="912790"/>
            <a:chOff x="-612" y="0"/>
            <a:chExt cx="547520" cy="912790"/>
          </a:xfrm>
          <a:solidFill>
            <a:schemeClr val="bg2">
              <a:lumMod val="25000"/>
              <a:lumOff val="75000"/>
            </a:schemeClr>
          </a:solidFill>
        </p:grpSpPr>
        <p:sp>
          <p:nvSpPr>
            <p:cNvPr id="39" name="Rectangle 38"/>
            <p:cNvSpPr/>
            <p:nvPr userDrawn="1"/>
          </p:nvSpPr>
          <p:spPr bwMode="gray">
            <a:xfrm>
              <a:off x="-612" y="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0" name="Rectangle 39"/>
            <p:cNvSpPr/>
            <p:nvPr userDrawn="1"/>
          </p:nvSpPr>
          <p:spPr bwMode="gray">
            <a:xfrm>
              <a:off x="175627" y="181927"/>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1" name="Rectangle 40"/>
            <p:cNvSpPr/>
            <p:nvPr userDrawn="1"/>
          </p:nvSpPr>
          <p:spPr bwMode="gray">
            <a:xfrm>
              <a:off x="366908" y="36353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2" name="Rectangle 41"/>
            <p:cNvSpPr/>
            <p:nvPr userDrawn="1"/>
          </p:nvSpPr>
          <p:spPr bwMode="gray">
            <a:xfrm>
              <a:off x="175627" y="543295"/>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3" name="Rectangle 42"/>
            <p:cNvSpPr/>
            <p:nvPr userDrawn="1"/>
          </p:nvSpPr>
          <p:spPr bwMode="gray">
            <a:xfrm>
              <a:off x="-612" y="73279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grpSp>
        <p:nvGrpSpPr>
          <p:cNvPr id="44" name="Group 43"/>
          <p:cNvGrpSpPr/>
          <p:nvPr userDrawn="1"/>
        </p:nvGrpSpPr>
        <p:grpSpPr>
          <a:xfrm>
            <a:off x="12902830" y="-167"/>
            <a:ext cx="541295" cy="911410"/>
            <a:chOff x="12897539" y="6649864"/>
            <a:chExt cx="541295" cy="911410"/>
          </a:xfrm>
          <a:solidFill>
            <a:schemeClr val="bg2">
              <a:lumMod val="25000"/>
              <a:lumOff val="75000"/>
            </a:schemeClr>
          </a:solidFill>
        </p:grpSpPr>
        <p:sp>
          <p:nvSpPr>
            <p:cNvPr id="45" name="Rectangle 44"/>
            <p:cNvSpPr/>
            <p:nvPr userDrawn="1"/>
          </p:nvSpPr>
          <p:spPr bwMode="gray">
            <a:xfrm flipH="1">
              <a:off x="13258834" y="664986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6" name="Rectangle 45"/>
            <p:cNvSpPr/>
            <p:nvPr userDrawn="1"/>
          </p:nvSpPr>
          <p:spPr bwMode="gray">
            <a:xfrm flipH="1">
              <a:off x="13078198" y="6830609"/>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7" name="Rectangle 46"/>
            <p:cNvSpPr/>
            <p:nvPr userDrawn="1"/>
          </p:nvSpPr>
          <p:spPr bwMode="gray">
            <a:xfrm flipH="1">
              <a:off x="12897539" y="701340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8" name="Rectangle 47"/>
            <p:cNvSpPr/>
            <p:nvPr userDrawn="1"/>
          </p:nvSpPr>
          <p:spPr bwMode="gray">
            <a:xfrm flipH="1">
              <a:off x="13078198" y="7192961"/>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9" name="Rectangle 48"/>
            <p:cNvSpPr/>
            <p:nvPr userDrawn="1"/>
          </p:nvSpPr>
          <p:spPr bwMode="gray">
            <a:xfrm flipH="1">
              <a:off x="13248895" y="738127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sp>
        <p:nvSpPr>
          <p:cNvPr id="6" name="TextBox 5"/>
          <p:cNvSpPr txBox="1"/>
          <p:nvPr userDrawn="1"/>
        </p:nvSpPr>
        <p:spPr>
          <a:xfrm>
            <a:off x="507326" y="161811"/>
            <a:ext cx="12355067" cy="377390"/>
          </a:xfrm>
          <a:prstGeom prst="rect">
            <a:avLst/>
          </a:prstGeom>
          <a:noFill/>
        </p:spPr>
        <p:txBody>
          <a:bodyPr wrap="square" lIns="71986" tIns="35994" rIns="71986" bIns="35994" rtlCol="0">
            <a:spAutoFit/>
          </a:bodyPr>
          <a:lstStyle/>
          <a:p>
            <a:pPr algn="ctr">
              <a:lnSpc>
                <a:spcPct val="110000"/>
              </a:lnSpc>
              <a:spcBef>
                <a:spcPts val="2400"/>
              </a:spcBef>
              <a:buClr>
                <a:schemeClr val="bg2"/>
              </a:buClr>
            </a:pPr>
            <a:endParaRPr lang="en-GB" sz="1800" dirty="0">
              <a:solidFill>
                <a:schemeClr val="bg1"/>
              </a:solidFill>
            </a:endParaRPr>
          </a:p>
        </p:txBody>
      </p:sp>
      <p:sp>
        <p:nvSpPr>
          <p:cNvPr id="57" name="Rectangle 56"/>
          <p:cNvSpPr/>
          <p:nvPr userDrawn="1"/>
        </p:nvSpPr>
        <p:spPr bwMode="gray">
          <a:xfrm>
            <a:off x="564013" y="6652811"/>
            <a:ext cx="8053559" cy="180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l">
              <a:lnSpc>
                <a:spcPct val="110000"/>
              </a:lnSpc>
              <a:spcBef>
                <a:spcPts val="2400"/>
              </a:spcBef>
              <a:buClr>
                <a:schemeClr val="bg2"/>
              </a:buClr>
            </a:pPr>
            <a:r>
              <a:rPr lang="en-GB" sz="1100" dirty="0">
                <a:solidFill>
                  <a:schemeClr val="bg1"/>
                </a:solidFill>
              </a:rPr>
              <a:t>Base</a:t>
            </a:r>
          </a:p>
        </p:txBody>
      </p:sp>
      <p:sp>
        <p:nvSpPr>
          <p:cNvPr id="58" name="Rectangle 57"/>
          <p:cNvSpPr/>
          <p:nvPr userDrawn="1"/>
        </p:nvSpPr>
        <p:spPr bwMode="gray">
          <a:xfrm>
            <a:off x="9072566" y="6652811"/>
            <a:ext cx="3830263" cy="180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l">
              <a:lnSpc>
                <a:spcPct val="110000"/>
              </a:lnSpc>
              <a:spcBef>
                <a:spcPts val="2400"/>
              </a:spcBef>
              <a:buClr>
                <a:schemeClr val="bg2"/>
              </a:buClr>
            </a:pPr>
            <a:r>
              <a:rPr lang="en-GB" sz="1049" dirty="0">
                <a:solidFill>
                  <a:schemeClr val="bg1"/>
                </a:solidFill>
              </a:rPr>
              <a:t>Source</a:t>
            </a:r>
          </a:p>
        </p:txBody>
      </p:sp>
      <p:sp>
        <p:nvSpPr>
          <p:cNvPr id="50" name="TextBox 49"/>
          <p:cNvSpPr txBox="1"/>
          <p:nvPr userDrawn="1"/>
        </p:nvSpPr>
        <p:spPr>
          <a:xfrm>
            <a:off x="679682" y="1271109"/>
            <a:ext cx="1512168" cy="275695"/>
          </a:xfrm>
          <a:prstGeom prst="rect">
            <a:avLst/>
          </a:prstGeom>
          <a:noFill/>
        </p:spPr>
        <p:txBody>
          <a:bodyPr wrap="square" lIns="71986" tIns="35994" rIns="71986" bIns="35994" rtlCol="0">
            <a:spAutoFit/>
          </a:bodyPr>
          <a:lstStyle/>
          <a:p>
            <a:pPr>
              <a:lnSpc>
                <a:spcPct val="110000"/>
              </a:lnSpc>
              <a:spcBef>
                <a:spcPts val="2400"/>
              </a:spcBef>
              <a:buClr>
                <a:schemeClr val="bg2"/>
              </a:buClr>
            </a:pPr>
            <a:r>
              <a:rPr lang="en-GB" sz="1199" dirty="0">
                <a:solidFill>
                  <a:schemeClr val="bg1"/>
                </a:solidFill>
              </a:rPr>
              <a:t>Left margin</a:t>
            </a:r>
          </a:p>
        </p:txBody>
      </p:sp>
      <p:sp>
        <p:nvSpPr>
          <p:cNvPr id="51" name="TextBox 50"/>
          <p:cNvSpPr txBox="1"/>
          <p:nvPr userDrawn="1"/>
        </p:nvSpPr>
        <p:spPr>
          <a:xfrm>
            <a:off x="11184383" y="1260351"/>
            <a:ext cx="1512168" cy="275695"/>
          </a:xfrm>
          <a:prstGeom prst="rect">
            <a:avLst/>
          </a:prstGeom>
          <a:noFill/>
        </p:spPr>
        <p:txBody>
          <a:bodyPr wrap="square" lIns="71986" tIns="35994" rIns="71986" bIns="35994" rtlCol="0">
            <a:spAutoFit/>
          </a:bodyPr>
          <a:lstStyle/>
          <a:p>
            <a:pPr algn="r">
              <a:lnSpc>
                <a:spcPct val="110000"/>
              </a:lnSpc>
              <a:spcBef>
                <a:spcPts val="2400"/>
              </a:spcBef>
              <a:buClr>
                <a:schemeClr val="bg2"/>
              </a:buClr>
            </a:pPr>
            <a:r>
              <a:rPr lang="en-GB" sz="1199" dirty="0">
                <a:solidFill>
                  <a:schemeClr val="bg1"/>
                </a:solidFill>
              </a:rPr>
              <a:t>Right margin</a:t>
            </a:r>
          </a:p>
        </p:txBody>
      </p:sp>
      <p:sp>
        <p:nvSpPr>
          <p:cNvPr id="59" name="Isosceles Triangle 58"/>
          <p:cNvSpPr/>
          <p:nvPr userDrawn="1"/>
        </p:nvSpPr>
        <p:spPr bwMode="gray">
          <a:xfrm rot="16200000">
            <a:off x="589169" y="1365039"/>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60" name="Isosceles Triangle 59"/>
          <p:cNvSpPr/>
          <p:nvPr userDrawn="1"/>
        </p:nvSpPr>
        <p:spPr bwMode="gray">
          <a:xfrm rot="5400000" flipH="1">
            <a:off x="12721033" y="1365039"/>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nvGrpSpPr>
          <p:cNvPr id="61" name="Group 60"/>
          <p:cNvGrpSpPr/>
          <p:nvPr userDrawn="1"/>
        </p:nvGrpSpPr>
        <p:grpSpPr>
          <a:xfrm>
            <a:off x="563845" y="1229439"/>
            <a:ext cx="12348880" cy="4495408"/>
            <a:chOff x="555842" y="1507287"/>
            <a:chExt cx="9574208" cy="3024336"/>
          </a:xfrm>
        </p:grpSpPr>
        <p:cxnSp>
          <p:nvCxnSpPr>
            <p:cNvPr id="62" name="Straight Connector 61"/>
            <p:cNvCxnSpPr/>
            <p:nvPr userDrawn="1"/>
          </p:nvCxnSpPr>
          <p:spPr>
            <a:xfrm>
              <a:off x="555842" y="1507287"/>
              <a:ext cx="0" cy="3024336"/>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10130050" y="1507287"/>
              <a:ext cx="0" cy="3024336"/>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7" name="Group 6"/>
          <p:cNvGrpSpPr/>
          <p:nvPr userDrawn="1"/>
        </p:nvGrpSpPr>
        <p:grpSpPr>
          <a:xfrm>
            <a:off x="560917" y="2052439"/>
            <a:ext cx="12347841" cy="2592288"/>
            <a:chOff x="560916" y="2772519"/>
            <a:chExt cx="12347841" cy="2592288"/>
          </a:xfrm>
        </p:grpSpPr>
        <p:sp>
          <p:nvSpPr>
            <p:cNvPr id="52" name="Rectangle 51"/>
            <p:cNvSpPr/>
            <p:nvPr userDrawn="1"/>
          </p:nvSpPr>
          <p:spPr bwMode="gray">
            <a:xfrm>
              <a:off x="560916" y="4788743"/>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599" b="1" dirty="0">
                  <a:solidFill>
                    <a:schemeClr val="bg1"/>
                  </a:solidFill>
                </a:rPr>
                <a:t>3 box layout (10.55</a:t>
              </a:r>
              <a:r>
                <a:rPr lang="en-GB" sz="1599" b="1" baseline="0" dirty="0">
                  <a:solidFill>
                    <a:schemeClr val="bg1"/>
                  </a:solidFill>
                </a:rPr>
                <a:t> cm)</a:t>
              </a:r>
              <a:endParaRPr lang="en-GB" sz="1599" b="1" dirty="0">
                <a:solidFill>
                  <a:schemeClr val="bg1"/>
                </a:solidFill>
              </a:endParaRPr>
            </a:p>
          </p:txBody>
        </p:sp>
        <p:sp>
          <p:nvSpPr>
            <p:cNvPr id="53" name="Rectangle 52"/>
            <p:cNvSpPr/>
            <p:nvPr userDrawn="1"/>
          </p:nvSpPr>
          <p:spPr bwMode="gray">
            <a:xfrm>
              <a:off x="4835837" y="4788743"/>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599" b="1" dirty="0">
                  <a:solidFill>
                    <a:schemeClr val="bg1"/>
                  </a:solidFill>
                </a:rPr>
                <a:t>3 box layout (10.55</a:t>
              </a:r>
              <a:r>
                <a:rPr lang="en-GB" sz="1599" b="1" baseline="0" dirty="0">
                  <a:solidFill>
                    <a:schemeClr val="bg1"/>
                  </a:solidFill>
                </a:rPr>
                <a:t> cm)</a:t>
              </a:r>
              <a:endParaRPr lang="en-GB" sz="1599" b="1" dirty="0">
                <a:solidFill>
                  <a:schemeClr val="bg1"/>
                </a:solidFill>
              </a:endParaRPr>
            </a:p>
          </p:txBody>
        </p:sp>
        <p:sp>
          <p:nvSpPr>
            <p:cNvPr id="54" name="Rectangle 53"/>
            <p:cNvSpPr/>
            <p:nvPr userDrawn="1"/>
          </p:nvSpPr>
          <p:spPr bwMode="gray">
            <a:xfrm>
              <a:off x="9110757" y="4780276"/>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599" b="1" dirty="0">
                  <a:solidFill>
                    <a:schemeClr val="bg1"/>
                  </a:solidFill>
                </a:rPr>
                <a:t>3 box layout (10.55</a:t>
              </a:r>
              <a:r>
                <a:rPr lang="en-GB" sz="1599" b="1" baseline="0" dirty="0">
                  <a:solidFill>
                    <a:schemeClr val="bg1"/>
                  </a:solidFill>
                </a:rPr>
                <a:t> cm)</a:t>
              </a:r>
              <a:endParaRPr lang="en-GB" sz="1599" b="1" dirty="0">
                <a:solidFill>
                  <a:schemeClr val="bg1"/>
                </a:solidFill>
              </a:endParaRPr>
            </a:p>
          </p:txBody>
        </p:sp>
        <p:sp>
          <p:nvSpPr>
            <p:cNvPr id="64" name="Rectangle 63"/>
            <p:cNvSpPr/>
            <p:nvPr userDrawn="1"/>
          </p:nvSpPr>
          <p:spPr bwMode="gray">
            <a:xfrm>
              <a:off x="569382" y="3772080"/>
              <a:ext cx="595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599" b="1" dirty="0">
                  <a:solidFill>
                    <a:schemeClr val="bg1"/>
                  </a:solidFill>
                </a:rPr>
                <a:t>2 box layout (16.55 cm)</a:t>
              </a:r>
            </a:p>
          </p:txBody>
        </p:sp>
        <p:sp>
          <p:nvSpPr>
            <p:cNvPr id="66" name="Rectangle 65"/>
            <p:cNvSpPr/>
            <p:nvPr userDrawn="1"/>
          </p:nvSpPr>
          <p:spPr bwMode="gray">
            <a:xfrm>
              <a:off x="6943356" y="3772080"/>
              <a:ext cx="595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599" b="1" dirty="0">
                  <a:solidFill>
                    <a:schemeClr val="bg1"/>
                  </a:solidFill>
                </a:rPr>
                <a:t>2 box layout (16.55 cm)</a:t>
              </a:r>
            </a:p>
          </p:txBody>
        </p:sp>
        <p:sp>
          <p:nvSpPr>
            <p:cNvPr id="67" name="Rectangle 66"/>
            <p:cNvSpPr/>
            <p:nvPr userDrawn="1"/>
          </p:nvSpPr>
          <p:spPr bwMode="gray">
            <a:xfrm>
              <a:off x="575313" y="2772519"/>
              <a:ext cx="12330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599" b="1" dirty="0">
                  <a:solidFill>
                    <a:schemeClr val="bg1"/>
                  </a:solidFill>
                </a:rPr>
                <a:t>1 box (34.25 cm)</a:t>
              </a:r>
            </a:p>
          </p:txBody>
        </p:sp>
        <p:sp>
          <p:nvSpPr>
            <p:cNvPr id="68" name="Isosceles Triangle 67"/>
            <p:cNvSpPr/>
            <p:nvPr userDrawn="1"/>
          </p:nvSpPr>
          <p:spPr bwMode="gray">
            <a:xfrm rot="16200000" flipH="1">
              <a:off x="553162" y="3024546"/>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69" name="Isosceles Triangle 68"/>
            <p:cNvSpPr/>
            <p:nvPr userDrawn="1"/>
          </p:nvSpPr>
          <p:spPr bwMode="gray">
            <a:xfrm rot="16200000" flipH="1">
              <a:off x="560148"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0" name="Isosceles Triangle 69"/>
            <p:cNvSpPr/>
            <p:nvPr userDrawn="1"/>
          </p:nvSpPr>
          <p:spPr bwMode="gray">
            <a:xfrm rot="16200000" flipH="1">
              <a:off x="589167"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1" name="Isosceles Triangle 70"/>
            <p:cNvSpPr/>
            <p:nvPr userDrawn="1"/>
          </p:nvSpPr>
          <p:spPr bwMode="gray">
            <a:xfrm rot="5400000">
              <a:off x="6312323"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2" name="Isosceles Triangle 71"/>
            <p:cNvSpPr/>
            <p:nvPr userDrawn="1"/>
          </p:nvSpPr>
          <p:spPr bwMode="gray">
            <a:xfrm rot="5400000">
              <a:off x="12716085"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3" name="Isosceles Triangle 72"/>
            <p:cNvSpPr/>
            <p:nvPr userDrawn="1"/>
          </p:nvSpPr>
          <p:spPr bwMode="gray">
            <a:xfrm rot="16200000" flipH="1">
              <a:off x="6951928"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4" name="Isosceles Triangle 73"/>
            <p:cNvSpPr/>
            <p:nvPr userDrawn="1"/>
          </p:nvSpPr>
          <p:spPr bwMode="gray">
            <a:xfrm rot="5400000">
              <a:off x="4152082"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5" name="Isosceles Triangle 74"/>
            <p:cNvSpPr/>
            <p:nvPr userDrawn="1"/>
          </p:nvSpPr>
          <p:spPr bwMode="gray">
            <a:xfrm rot="5400000">
              <a:off x="8498036"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6" name="Isosceles Triangle 75"/>
            <p:cNvSpPr/>
            <p:nvPr userDrawn="1"/>
          </p:nvSpPr>
          <p:spPr bwMode="gray">
            <a:xfrm rot="5400000">
              <a:off x="12721032"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7" name="Isosceles Triangle 76"/>
            <p:cNvSpPr/>
            <p:nvPr userDrawn="1"/>
          </p:nvSpPr>
          <p:spPr bwMode="gray">
            <a:xfrm rot="5400000">
              <a:off x="12716085" y="3024546"/>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8" name="Isosceles Triangle 77"/>
            <p:cNvSpPr/>
            <p:nvPr userDrawn="1"/>
          </p:nvSpPr>
          <p:spPr bwMode="gray">
            <a:xfrm rot="16200000" flipH="1">
              <a:off x="4788313"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cxnSp>
        <p:nvCxnSpPr>
          <p:cNvPr id="79" name="Straight Connector 78"/>
          <p:cNvCxnSpPr/>
          <p:nvPr userDrawn="1"/>
        </p:nvCxnSpPr>
        <p:spPr>
          <a:xfrm>
            <a:off x="600686" y="1552655"/>
            <a:ext cx="1230067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0" name="TextBox 79"/>
          <p:cNvSpPr txBox="1"/>
          <p:nvPr userDrawn="1"/>
        </p:nvSpPr>
        <p:spPr>
          <a:xfrm>
            <a:off x="5691545" y="1075823"/>
            <a:ext cx="2071298" cy="275695"/>
          </a:xfrm>
          <a:prstGeom prst="rect">
            <a:avLst/>
          </a:prstGeom>
          <a:noFill/>
        </p:spPr>
        <p:txBody>
          <a:bodyPr wrap="square" lIns="71986" tIns="35994" rIns="71986" bIns="35994" rtlCol="0">
            <a:spAutoFit/>
          </a:bodyPr>
          <a:lstStyle/>
          <a:p>
            <a:pPr algn="ctr">
              <a:lnSpc>
                <a:spcPct val="110000"/>
              </a:lnSpc>
              <a:spcBef>
                <a:spcPts val="2400"/>
              </a:spcBef>
              <a:buClr>
                <a:schemeClr val="bg2"/>
              </a:buClr>
            </a:pPr>
            <a:r>
              <a:rPr lang="en-GB" sz="1199" dirty="0">
                <a:solidFill>
                  <a:schemeClr val="bg1"/>
                </a:solidFill>
              </a:rPr>
              <a:t>Base of heading here</a:t>
            </a:r>
          </a:p>
        </p:txBody>
      </p:sp>
      <p:sp>
        <p:nvSpPr>
          <p:cNvPr id="81" name="Isosceles Triangle 80"/>
          <p:cNvSpPr/>
          <p:nvPr userDrawn="1"/>
        </p:nvSpPr>
        <p:spPr bwMode="gray">
          <a:xfrm rot="10800000" flipH="1">
            <a:off x="6637713" y="1388149"/>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2" name="TextBox 81"/>
          <p:cNvSpPr txBox="1"/>
          <p:nvPr userDrawn="1"/>
        </p:nvSpPr>
        <p:spPr bwMode="gray">
          <a:xfrm>
            <a:off x="2666891" y="4746473"/>
            <a:ext cx="8088112" cy="923201"/>
          </a:xfrm>
          <a:prstGeom prst="rect">
            <a:avLst/>
          </a:prstGeom>
          <a:noFill/>
        </p:spPr>
        <p:txBody>
          <a:bodyPr wrap="none" rtlCol="0" anchor="ctr">
            <a:spAutoFit/>
          </a:bodyPr>
          <a:lstStyle/>
          <a:p>
            <a:pPr algn="ctr"/>
            <a:r>
              <a:rPr lang="en-GB" sz="5399" b="1" dirty="0">
                <a:solidFill>
                  <a:schemeClr val="bg1"/>
                </a:solidFill>
                <a:latin typeface="Segoe UI" panose="020B0502040204020203" pitchFamily="34" charset="0"/>
              </a:rPr>
              <a:t>Drawing guides markers</a:t>
            </a:r>
          </a:p>
        </p:txBody>
      </p:sp>
      <p:sp>
        <p:nvSpPr>
          <p:cNvPr id="83" name="TextBox 82"/>
          <p:cNvSpPr txBox="1"/>
          <p:nvPr userDrawn="1"/>
        </p:nvSpPr>
        <p:spPr>
          <a:xfrm>
            <a:off x="2725896" y="5666552"/>
            <a:ext cx="7970102" cy="377390"/>
          </a:xfrm>
          <a:prstGeom prst="rect">
            <a:avLst/>
          </a:prstGeom>
          <a:noFill/>
        </p:spPr>
        <p:txBody>
          <a:bodyPr wrap="square" lIns="71986" tIns="35994" rIns="71986" bIns="35994" rtlCol="0">
            <a:spAutoFit/>
          </a:bodyPr>
          <a:lstStyle/>
          <a:p>
            <a:pPr algn="ctr">
              <a:lnSpc>
                <a:spcPct val="110000"/>
              </a:lnSpc>
              <a:spcBef>
                <a:spcPts val="2400"/>
              </a:spcBef>
              <a:buClr>
                <a:schemeClr val="bg2"/>
              </a:buClr>
            </a:pPr>
            <a:r>
              <a:rPr lang="en-GB" sz="1800" dirty="0">
                <a:solidFill>
                  <a:schemeClr val="bg1"/>
                </a:solidFill>
              </a:rPr>
              <a:t>Use these markers to realign</a:t>
            </a:r>
            <a:r>
              <a:rPr lang="en-GB" sz="1800" baseline="0" dirty="0">
                <a:solidFill>
                  <a:schemeClr val="bg1"/>
                </a:solidFill>
              </a:rPr>
              <a:t> guides</a:t>
            </a:r>
            <a:endParaRPr lang="en-GB" sz="1800" dirty="0">
              <a:solidFill>
                <a:schemeClr val="bg1"/>
              </a:solidFill>
            </a:endParaRPr>
          </a:p>
        </p:txBody>
      </p:sp>
      <p:cxnSp>
        <p:nvCxnSpPr>
          <p:cNvPr id="84" name="Straight Connector 83"/>
          <p:cNvCxnSpPr/>
          <p:nvPr userDrawn="1"/>
        </p:nvCxnSpPr>
        <p:spPr>
          <a:xfrm>
            <a:off x="575314" y="6457501"/>
            <a:ext cx="12327516"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5" name="Isosceles Triangle 84"/>
          <p:cNvSpPr/>
          <p:nvPr userDrawn="1"/>
        </p:nvSpPr>
        <p:spPr bwMode="gray">
          <a:xfrm rot="10800000" flipH="1">
            <a:off x="6626730" y="636009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6" name="TextBox 85"/>
          <p:cNvSpPr txBox="1"/>
          <p:nvPr userDrawn="1"/>
        </p:nvSpPr>
        <p:spPr>
          <a:xfrm>
            <a:off x="5675771" y="6078434"/>
            <a:ext cx="2071298" cy="275695"/>
          </a:xfrm>
          <a:prstGeom prst="rect">
            <a:avLst/>
          </a:prstGeom>
          <a:noFill/>
        </p:spPr>
        <p:txBody>
          <a:bodyPr wrap="square" lIns="71986" tIns="35994" rIns="71986" bIns="35994" rtlCol="0">
            <a:spAutoFit/>
          </a:bodyPr>
          <a:lstStyle/>
          <a:p>
            <a:pPr algn="ctr">
              <a:lnSpc>
                <a:spcPct val="110000"/>
              </a:lnSpc>
              <a:spcBef>
                <a:spcPts val="2400"/>
              </a:spcBef>
              <a:buClr>
                <a:schemeClr val="bg2"/>
              </a:buClr>
            </a:pPr>
            <a:r>
              <a:rPr lang="en-GB" sz="1199" dirty="0">
                <a:solidFill>
                  <a:schemeClr val="bg1"/>
                </a:solidFill>
              </a:rPr>
              <a:t>End</a:t>
            </a:r>
            <a:r>
              <a:rPr lang="en-GB" sz="1199" baseline="0" dirty="0">
                <a:solidFill>
                  <a:schemeClr val="bg1"/>
                </a:solidFill>
              </a:rPr>
              <a:t> of page</a:t>
            </a:r>
            <a:endParaRPr lang="en-GB" sz="1199" dirty="0">
              <a:solidFill>
                <a:schemeClr val="bg1"/>
              </a:solidFill>
            </a:endParaRPr>
          </a:p>
        </p:txBody>
      </p:sp>
      <p:sp>
        <p:nvSpPr>
          <p:cNvPr id="87" name="TextBox 86"/>
          <p:cNvSpPr txBox="1"/>
          <p:nvPr userDrawn="1"/>
        </p:nvSpPr>
        <p:spPr>
          <a:xfrm>
            <a:off x="5674610" y="136966"/>
            <a:ext cx="2071298" cy="275695"/>
          </a:xfrm>
          <a:prstGeom prst="rect">
            <a:avLst/>
          </a:prstGeom>
          <a:noFill/>
        </p:spPr>
        <p:txBody>
          <a:bodyPr wrap="square" lIns="71986" tIns="35994" rIns="71986" bIns="35994" rtlCol="0">
            <a:spAutoFit/>
          </a:bodyPr>
          <a:lstStyle/>
          <a:p>
            <a:pPr algn="ctr">
              <a:lnSpc>
                <a:spcPct val="110000"/>
              </a:lnSpc>
              <a:spcBef>
                <a:spcPts val="2400"/>
              </a:spcBef>
              <a:buClr>
                <a:schemeClr val="bg2"/>
              </a:buClr>
            </a:pPr>
            <a:r>
              <a:rPr lang="en-GB" sz="1199" dirty="0">
                <a:solidFill>
                  <a:schemeClr val="bg1"/>
                </a:solidFill>
              </a:rPr>
              <a:t>Chapter markers here</a:t>
            </a:r>
          </a:p>
        </p:txBody>
      </p:sp>
      <p:sp>
        <p:nvSpPr>
          <p:cNvPr id="88" name="Isosceles Triangle 87"/>
          <p:cNvSpPr/>
          <p:nvPr userDrawn="1"/>
        </p:nvSpPr>
        <p:spPr bwMode="gray">
          <a:xfrm rot="10800000" flipH="1">
            <a:off x="5783784" y="235754"/>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9" name="Isosceles Triangle 88"/>
          <p:cNvSpPr/>
          <p:nvPr userDrawn="1"/>
        </p:nvSpPr>
        <p:spPr bwMode="gray">
          <a:xfrm rot="10800000" flipH="1">
            <a:off x="7439968" y="235754"/>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cxnSp>
        <p:nvCxnSpPr>
          <p:cNvPr id="90" name="Straight Connector 89"/>
          <p:cNvCxnSpPr/>
          <p:nvPr userDrawn="1"/>
        </p:nvCxnSpPr>
        <p:spPr>
          <a:xfrm>
            <a:off x="589978" y="360577"/>
            <a:ext cx="1230067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2" name="TextBox 9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681815903"/>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userDrawn="1">
  <p:cSld name="3_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837934" y="3365139"/>
            <a:ext cx="11763919" cy="830997"/>
          </a:xfrm>
          <a:noFill/>
        </p:spPr>
        <p:txBody>
          <a:bodyPr wrap="square" anchor="ctr"/>
          <a:lstStyle>
            <a:lvl1pPr>
              <a:defRPr sz="5399">
                <a:solidFill>
                  <a:schemeClr val="tx1"/>
                </a:solidFill>
              </a:defRPr>
            </a:lvl1pPr>
          </a:lstStyle>
          <a:p>
            <a:r>
              <a:rPr lang="en-US" dirty="0"/>
              <a:t>Click to add statement</a:t>
            </a:r>
            <a:endParaRPr lang="en-GB" dirty="0"/>
          </a:p>
        </p:txBody>
      </p:sp>
      <p:sp>
        <p:nvSpPr>
          <p:cNvPr id="24" name="Frame 23"/>
          <p:cNvSpPr/>
          <p:nvPr userDrawn="1"/>
        </p:nvSpPr>
        <p:spPr bwMode="gray">
          <a:xfrm>
            <a:off x="0" y="-166"/>
            <a:ext cx="13439775" cy="7561429"/>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a:endParaRPr lang="en-GB" sz="1800" dirty="0">
              <a:solidFill>
                <a:schemeClr val="tx1"/>
              </a:solidFill>
              <a:latin typeface="Segoe UI Light" panose="020B0502040204020203" pitchFamily="34" charset="0"/>
            </a:endParaRPr>
          </a:p>
        </p:txBody>
      </p:sp>
      <p:sp>
        <p:nvSpPr>
          <p:cNvPr id="6" name="TextBox 5"/>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sp>
        <p:nvSpPr>
          <p:cNvPr id="9" name="TextBox 8"/>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18118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2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3" y="323068"/>
            <a:ext cx="8257997" cy="542906"/>
          </a:xfrm>
        </p:spPr>
        <p:txBody>
          <a:bodyPr/>
          <a:lstStyle>
            <a:lvl1pPr>
              <a:lnSpc>
                <a:spcPct val="100000"/>
              </a:lnSpc>
              <a:spcBef>
                <a:spcPts val="0"/>
              </a:spcBef>
              <a:defRPr sz="3527" baseline="0"/>
            </a:lvl1pPr>
          </a:lstStyle>
          <a:p>
            <a:r>
              <a:rPr lang="en-US" dirty="0"/>
              <a:t>Click to add emphasis part of title</a:t>
            </a:r>
          </a:p>
        </p:txBody>
      </p:sp>
    </p:spTree>
    <p:extLst>
      <p:ext uri="{BB962C8B-B14F-4D97-AF65-F5344CB8AC3E}">
        <p14:creationId xmlns:p14="http://schemas.microsoft.com/office/powerpoint/2010/main" val="148243859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userDrawn="1">
  <p:cSld name="3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90" y="179391"/>
            <a:ext cx="13093699" cy="7200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46" tIns="71974" rIns="143946" bIns="71974"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8" dirty="0">
              <a:solidFill>
                <a:schemeClr val="bg1"/>
              </a:solidFill>
            </a:endParaRPr>
          </a:p>
        </p:txBody>
      </p:sp>
      <p:sp>
        <p:nvSpPr>
          <p:cNvPr id="12" name="TextBox 11"/>
          <p:cNvSpPr txBox="1"/>
          <p:nvPr userDrawn="1"/>
        </p:nvSpPr>
        <p:spPr>
          <a:xfrm>
            <a:off x="12556402" y="7409182"/>
            <a:ext cx="724013" cy="118494"/>
          </a:xfrm>
          <a:prstGeom prst="rect">
            <a:avLst/>
          </a:prstGeom>
          <a:noFill/>
        </p:spPr>
        <p:txBody>
          <a:bodyPr wrap="square" lIns="0" tIns="0" rIns="0" bIns="0" rtlCol="0">
            <a:spAutoFit/>
          </a:bodyPr>
          <a:lstStyle/>
          <a:p>
            <a:pPr algn="r">
              <a:lnSpc>
                <a:spcPct val="110000"/>
              </a:lnSpc>
              <a:spcBef>
                <a:spcPts val="2758"/>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8"/>
                </a:spcBef>
                <a:buClr>
                  <a:schemeClr val="bg2"/>
                </a:buClr>
              </a:pPr>
              <a:t>‹#›</a:t>
            </a:fld>
            <a:endParaRPr lang="en-GB" sz="700"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7956" y="6907652"/>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713199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6:9 Cover Colour">
    <p:bg>
      <p:bgPr>
        <a:solidFill>
          <a:schemeClr val="tx1">
            <a:lumMod val="10000"/>
            <a:lumOff val="90000"/>
          </a:schemeClr>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 name="Subtitle 2"/>
          <p:cNvSpPr>
            <a:spLocks noGrp="1"/>
          </p:cNvSpPr>
          <p:nvPr>
            <p:ph type="subTitle" idx="1" hasCustomPrompt="1"/>
          </p:nvPr>
        </p:nvSpPr>
        <p:spPr bwMode="gray">
          <a:xfrm>
            <a:off x="556813" y="3922319"/>
            <a:ext cx="3562609" cy="519646"/>
          </a:xfrm>
          <a:solidFill>
            <a:schemeClr val="accent2"/>
          </a:solidFill>
        </p:spPr>
        <p:txBody>
          <a:bodyPr wrap="none" lIns="82819" tIns="41410" rIns="82819" bIns="41410" rtlCol="0" anchor="t">
            <a:spAutoFit/>
          </a:bodyPr>
          <a:lstStyle>
            <a:lvl1pPr marL="0" indent="0">
              <a:lnSpc>
                <a:spcPts val="3358"/>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56668" y="4564908"/>
            <a:ext cx="6153434" cy="1446955"/>
          </a:xfrm>
        </p:spPr>
        <p:txBody>
          <a:bodyPr wrap="square" lIns="82819" tIns="41410" rIns="82819" bIns="41410">
            <a:normAutofit/>
          </a:bodyPr>
          <a:lstStyle>
            <a:lvl1pPr marL="0" indent="0">
              <a:spcBef>
                <a:spcPts val="1380"/>
              </a:spcBef>
              <a:buNone/>
              <a:defRPr sz="1899">
                <a:solidFill>
                  <a:schemeClr val="bg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2" name="Title 1"/>
          <p:cNvSpPr>
            <a:spLocks noGrp="1"/>
          </p:cNvSpPr>
          <p:nvPr>
            <p:ph type="ctrTitle" hasCustomPrompt="1"/>
          </p:nvPr>
        </p:nvSpPr>
        <p:spPr bwMode="gray">
          <a:xfrm>
            <a:off x="556809" y="3003152"/>
            <a:ext cx="8752042" cy="671191"/>
          </a:xfrm>
          <a:solidFill>
            <a:schemeClr val="accent3"/>
          </a:solidFill>
        </p:spPr>
        <p:txBody>
          <a:bodyPr tIns="144000" bIns="0" anchor="ctr"/>
          <a:lstStyle>
            <a:lvl1pPr algn="l">
              <a:defRPr sz="4999">
                <a:latin typeface="+mj-lt"/>
              </a:defRPr>
            </a:lvl1pPr>
          </a:lstStyle>
          <a:p>
            <a:r>
              <a:rPr lang="en-US" dirty="0"/>
              <a:t>Title Slide - Click to edit title</a:t>
            </a:r>
            <a:endParaRPr lang="en-GB" dirty="0"/>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14" name="TextBox 13"/>
          <p:cNvSpPr txBox="1"/>
          <p:nvPr userDrawn="1"/>
        </p:nvSpPr>
        <p:spPr bwMode="gray">
          <a:xfrm>
            <a:off x="581458" y="6869557"/>
            <a:ext cx="6153434" cy="180975"/>
          </a:xfrm>
          <a:prstGeom prst="rect">
            <a:avLst/>
          </a:prstGeom>
          <a:noFill/>
        </p:spPr>
        <p:txBody>
          <a:bodyPr wrap="none" lIns="0" tIns="0" rIns="0" bIns="0" rtlCol="0" anchor="ctr">
            <a:noAutofit/>
          </a:bodyPr>
          <a:lstStyle/>
          <a:p>
            <a:r>
              <a:rPr lang="en-GB" sz="700" dirty="0">
                <a:solidFill>
                  <a:schemeClr val="tx1"/>
                </a:solidFill>
                <a:latin typeface="+mn-lt"/>
              </a:rPr>
              <a:t>Client and Internal Use Only</a:t>
            </a:r>
          </a:p>
        </p:txBody>
      </p:sp>
      <p:grpSp>
        <p:nvGrpSpPr>
          <p:cNvPr id="4" name="Group 3"/>
          <p:cNvGrpSpPr/>
          <p:nvPr userDrawn="1"/>
        </p:nvGrpSpPr>
        <p:grpSpPr>
          <a:xfrm>
            <a:off x="563564" y="539751"/>
            <a:ext cx="627063" cy="555625"/>
            <a:chOff x="563563" y="539750"/>
            <a:chExt cx="627063" cy="555625"/>
          </a:xfrm>
        </p:grpSpPr>
        <p:sp>
          <p:nvSpPr>
            <p:cNvPr id="6" name="Freeform 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7" name="Freeform 6"/>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8" name="Freeform 7"/>
            <p:cNvSpPr>
              <a:spLocks noEditPoints="1"/>
            </p:cNvSpPr>
            <p:nvPr userDrawn="1"/>
          </p:nvSpPr>
          <p:spPr bwMode="auto">
            <a:xfrm>
              <a:off x="884238" y="585788"/>
              <a:ext cx="114300" cy="295275"/>
            </a:xfrm>
            <a:custGeom>
              <a:avLst/>
              <a:gdLst>
                <a:gd name="T0" fmla="*/ 67 w 146"/>
                <a:gd name="T1" fmla="*/ 155 h 374"/>
                <a:gd name="T2" fmla="*/ 89 w 146"/>
                <a:gd name="T3" fmla="*/ 148 h 374"/>
                <a:gd name="T4" fmla="*/ 100 w 146"/>
                <a:gd name="T5" fmla="*/ 156 h 374"/>
                <a:gd name="T6" fmla="*/ 87 w 146"/>
                <a:gd name="T7" fmla="*/ 161 h 374"/>
                <a:gd name="T8" fmla="*/ 67 w 146"/>
                <a:gd name="T9" fmla="*/ 155 h 374"/>
                <a:gd name="T10" fmla="*/ 0 w 146"/>
                <a:gd name="T11" fmla="*/ 372 h 374"/>
                <a:gd name="T12" fmla="*/ 8 w 146"/>
                <a:gd name="T13" fmla="*/ 372 h 374"/>
                <a:gd name="T14" fmla="*/ 34 w 146"/>
                <a:gd name="T15" fmla="*/ 370 h 374"/>
                <a:gd name="T16" fmla="*/ 74 w 146"/>
                <a:gd name="T17" fmla="*/ 373 h 374"/>
                <a:gd name="T18" fmla="*/ 126 w 146"/>
                <a:gd name="T19" fmla="*/ 371 h 374"/>
                <a:gd name="T20" fmla="*/ 92 w 146"/>
                <a:gd name="T21" fmla="*/ 361 h 374"/>
                <a:gd name="T22" fmla="*/ 53 w 146"/>
                <a:gd name="T23" fmla="*/ 330 h 374"/>
                <a:gd name="T24" fmla="*/ 50 w 146"/>
                <a:gd name="T25" fmla="*/ 287 h 374"/>
                <a:gd name="T26" fmla="*/ 125 w 146"/>
                <a:gd name="T27" fmla="*/ 278 h 374"/>
                <a:gd name="T28" fmla="*/ 123 w 146"/>
                <a:gd name="T29" fmla="*/ 254 h 374"/>
                <a:gd name="T30" fmla="*/ 130 w 146"/>
                <a:gd name="T31" fmla="*/ 239 h 374"/>
                <a:gd name="T32" fmla="*/ 116 w 146"/>
                <a:gd name="T33" fmla="*/ 231 h 374"/>
                <a:gd name="T34" fmla="*/ 133 w 146"/>
                <a:gd name="T35" fmla="*/ 223 h 374"/>
                <a:gd name="T36" fmla="*/ 128 w 146"/>
                <a:gd name="T37" fmla="*/ 203 h 374"/>
                <a:gd name="T38" fmla="*/ 145 w 146"/>
                <a:gd name="T39" fmla="*/ 190 h 374"/>
                <a:gd name="T40" fmla="*/ 120 w 146"/>
                <a:gd name="T41" fmla="*/ 148 h 374"/>
                <a:gd name="T42" fmla="*/ 130 w 146"/>
                <a:gd name="T43" fmla="*/ 132 h 374"/>
                <a:gd name="T44" fmla="*/ 128 w 146"/>
                <a:gd name="T45" fmla="*/ 94 h 374"/>
                <a:gd name="T46" fmla="*/ 129 w 146"/>
                <a:gd name="T47" fmla="*/ 81 h 374"/>
                <a:gd name="T48" fmla="*/ 127 w 146"/>
                <a:gd name="T49" fmla="*/ 66 h 374"/>
                <a:gd name="T50" fmla="*/ 128 w 146"/>
                <a:gd name="T51" fmla="*/ 60 h 374"/>
                <a:gd name="T52" fmla="*/ 123 w 146"/>
                <a:gd name="T53" fmla="*/ 54 h 374"/>
                <a:gd name="T54" fmla="*/ 124 w 146"/>
                <a:gd name="T55" fmla="*/ 49 h 374"/>
                <a:gd name="T56" fmla="*/ 115 w 146"/>
                <a:gd name="T57" fmla="*/ 46 h 374"/>
                <a:gd name="T58" fmla="*/ 111 w 146"/>
                <a:gd name="T59" fmla="*/ 37 h 374"/>
                <a:gd name="T60" fmla="*/ 107 w 146"/>
                <a:gd name="T61" fmla="*/ 39 h 374"/>
                <a:gd name="T62" fmla="*/ 106 w 146"/>
                <a:gd name="T63" fmla="*/ 33 h 374"/>
                <a:gd name="T64" fmla="*/ 100 w 146"/>
                <a:gd name="T65" fmla="*/ 35 h 374"/>
                <a:gd name="T66" fmla="*/ 95 w 146"/>
                <a:gd name="T67" fmla="*/ 27 h 374"/>
                <a:gd name="T68" fmla="*/ 88 w 146"/>
                <a:gd name="T69" fmla="*/ 31 h 374"/>
                <a:gd name="T70" fmla="*/ 88 w 146"/>
                <a:gd name="T71" fmla="*/ 22 h 374"/>
                <a:gd name="T72" fmla="*/ 82 w 146"/>
                <a:gd name="T73" fmla="*/ 25 h 374"/>
                <a:gd name="T74" fmla="*/ 75 w 146"/>
                <a:gd name="T75" fmla="*/ 24 h 374"/>
                <a:gd name="T76" fmla="*/ 76 w 146"/>
                <a:gd name="T77" fmla="*/ 17 h 374"/>
                <a:gd name="T78" fmla="*/ 69 w 146"/>
                <a:gd name="T79" fmla="*/ 17 h 374"/>
                <a:gd name="T80" fmla="*/ 71 w 146"/>
                <a:gd name="T81" fmla="*/ 13 h 374"/>
                <a:gd name="T82" fmla="*/ 68 w 146"/>
                <a:gd name="T83" fmla="*/ 10 h 374"/>
                <a:gd name="T84" fmla="*/ 57 w 146"/>
                <a:gd name="T85" fmla="*/ 18 h 374"/>
                <a:gd name="T86" fmla="*/ 62 w 146"/>
                <a:gd name="T87" fmla="*/ 14 h 374"/>
                <a:gd name="T88" fmla="*/ 60 w 146"/>
                <a:gd name="T89" fmla="*/ 6 h 374"/>
                <a:gd name="T90" fmla="*/ 47 w 146"/>
                <a:gd name="T91" fmla="*/ 24 h 374"/>
                <a:gd name="T92" fmla="*/ 46 w 146"/>
                <a:gd name="T93" fmla="*/ 19 h 374"/>
                <a:gd name="T94" fmla="*/ 54 w 146"/>
                <a:gd name="T95" fmla="*/ 6 h 374"/>
                <a:gd name="T96" fmla="*/ 43 w 146"/>
                <a:gd name="T97" fmla="*/ 10 h 374"/>
                <a:gd name="T98" fmla="*/ 42 w 146"/>
                <a:gd name="T99" fmla="*/ 17 h 374"/>
                <a:gd name="T100" fmla="*/ 36 w 146"/>
                <a:gd name="T101" fmla="*/ 17 h 374"/>
                <a:gd name="T102" fmla="*/ 42 w 146"/>
                <a:gd name="T103" fmla="*/ 3 h 374"/>
                <a:gd name="T104" fmla="*/ 34 w 146"/>
                <a:gd name="T105" fmla="*/ 10 h 374"/>
                <a:gd name="T106" fmla="*/ 30 w 146"/>
                <a:gd name="T107" fmla="*/ 2 h 374"/>
                <a:gd name="T108" fmla="*/ 28 w 146"/>
                <a:gd name="T109" fmla="*/ 18 h 374"/>
                <a:gd name="T110" fmla="*/ 25 w 146"/>
                <a:gd name="T111" fmla="*/ 15 h 374"/>
                <a:gd name="T112" fmla="*/ 25 w 146"/>
                <a:gd name="T113" fmla="*/ 4 h 374"/>
                <a:gd name="T114" fmla="*/ 14 w 146"/>
                <a:gd name="T115" fmla="*/ 22 h 374"/>
                <a:gd name="T116" fmla="*/ 15 w 146"/>
                <a:gd name="T117" fmla="*/ 12 h 374"/>
                <a:gd name="T118" fmla="*/ 8 w 146"/>
                <a:gd name="T119" fmla="*/ 5 h 374"/>
                <a:gd name="T120" fmla="*/ 0 w 146"/>
                <a:gd name="T121" fmla="*/ 372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1"/>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6" y="43"/>
                    <a:pt x="117" y="39"/>
                    <a:pt x="111" y="37"/>
                  </a:cubicBezTo>
                  <a:cubicBezTo>
                    <a:pt x="109" y="36"/>
                    <a:pt x="109" y="40"/>
                    <a:pt x="107" y="39"/>
                  </a:cubicBezTo>
                  <a:cubicBezTo>
                    <a:pt x="105" y="38"/>
                    <a:pt x="109"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path>
              </a:pathLst>
            </a:custGeom>
            <a:solidFill>
              <a:srgbClr val="374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0" name="Freeform 8"/>
            <p:cNvSpPr>
              <a:spLocks noEditPoints="1"/>
            </p:cNvSpPr>
            <p:nvPr userDrawn="1"/>
          </p:nvSpPr>
          <p:spPr bwMode="auto">
            <a:xfrm>
              <a:off x="760413" y="590550"/>
              <a:ext cx="139700" cy="290513"/>
            </a:xfrm>
            <a:custGeom>
              <a:avLst/>
              <a:gdLst>
                <a:gd name="T0" fmla="*/ 106 w 178"/>
                <a:gd name="T1" fmla="*/ 234 h 369"/>
                <a:gd name="T2" fmla="*/ 92 w 178"/>
                <a:gd name="T3" fmla="*/ 225 h 369"/>
                <a:gd name="T4" fmla="*/ 74 w 178"/>
                <a:gd name="T5" fmla="*/ 200 h 369"/>
                <a:gd name="T6" fmla="*/ 56 w 178"/>
                <a:gd name="T7" fmla="*/ 207 h 369"/>
                <a:gd name="T8" fmla="*/ 22 w 178"/>
                <a:gd name="T9" fmla="*/ 180 h 369"/>
                <a:gd name="T10" fmla="*/ 40 w 178"/>
                <a:gd name="T11" fmla="*/ 170 h 369"/>
                <a:gd name="T12" fmla="*/ 41 w 178"/>
                <a:gd name="T13" fmla="*/ 133 h 369"/>
                <a:gd name="T14" fmla="*/ 26 w 178"/>
                <a:gd name="T15" fmla="*/ 147 h 369"/>
                <a:gd name="T16" fmla="*/ 38 w 178"/>
                <a:gd name="T17" fmla="*/ 114 h 369"/>
                <a:gd name="T18" fmla="*/ 59 w 178"/>
                <a:gd name="T19" fmla="*/ 100 h 369"/>
                <a:gd name="T20" fmla="*/ 92 w 178"/>
                <a:gd name="T21" fmla="*/ 52 h 369"/>
                <a:gd name="T22" fmla="*/ 73 w 178"/>
                <a:gd name="T23" fmla="*/ 51 h 369"/>
                <a:gd name="T24" fmla="*/ 114 w 178"/>
                <a:gd name="T25" fmla="*/ 40 h 369"/>
                <a:gd name="T26" fmla="*/ 127 w 178"/>
                <a:gd name="T27" fmla="*/ 41 h 369"/>
                <a:gd name="T28" fmla="*/ 51 w 178"/>
                <a:gd name="T29" fmla="*/ 365 h 369"/>
                <a:gd name="T30" fmla="*/ 130 w 178"/>
                <a:gd name="T31" fmla="*/ 314 h 369"/>
                <a:gd name="T32" fmla="*/ 136 w 178"/>
                <a:gd name="T33" fmla="*/ 282 h 369"/>
                <a:gd name="T34" fmla="*/ 125 w 178"/>
                <a:gd name="T35" fmla="*/ 281 h 369"/>
                <a:gd name="T36" fmla="*/ 122 w 178"/>
                <a:gd name="T37" fmla="*/ 268 h 369"/>
                <a:gd name="T38" fmla="*/ 110 w 178"/>
                <a:gd name="T39" fmla="*/ 267 h 369"/>
                <a:gd name="T40" fmla="*/ 107 w 178"/>
                <a:gd name="T41" fmla="*/ 251 h 369"/>
                <a:gd name="T42" fmla="*/ 101 w 178"/>
                <a:gd name="T43" fmla="*/ 262 h 369"/>
                <a:gd name="T44" fmla="*/ 89 w 178"/>
                <a:gd name="T45" fmla="*/ 263 h 369"/>
                <a:gd name="T46" fmla="*/ 84 w 178"/>
                <a:gd name="T47" fmla="*/ 255 h 369"/>
                <a:gd name="T48" fmla="*/ 63 w 178"/>
                <a:gd name="T49" fmla="*/ 250 h 369"/>
                <a:gd name="T50" fmla="*/ 85 w 178"/>
                <a:gd name="T51" fmla="*/ 227 h 369"/>
                <a:gd name="T52" fmla="*/ 69 w 178"/>
                <a:gd name="T53" fmla="*/ 224 h 369"/>
                <a:gd name="T54" fmla="*/ 51 w 178"/>
                <a:gd name="T55" fmla="*/ 235 h 369"/>
                <a:gd name="T56" fmla="*/ 43 w 178"/>
                <a:gd name="T57" fmla="*/ 212 h 369"/>
                <a:gd name="T58" fmla="*/ 35 w 178"/>
                <a:gd name="T59" fmla="*/ 209 h 369"/>
                <a:gd name="T60" fmla="*/ 31 w 178"/>
                <a:gd name="T61" fmla="*/ 196 h 369"/>
                <a:gd name="T62" fmla="*/ 21 w 178"/>
                <a:gd name="T63" fmla="*/ 189 h 369"/>
                <a:gd name="T64" fmla="*/ 20 w 178"/>
                <a:gd name="T65" fmla="*/ 180 h 369"/>
                <a:gd name="T66" fmla="*/ 15 w 178"/>
                <a:gd name="T67" fmla="*/ 175 h 369"/>
                <a:gd name="T68" fmla="*/ 24 w 178"/>
                <a:gd name="T69" fmla="*/ 166 h 369"/>
                <a:gd name="T70" fmla="*/ 23 w 178"/>
                <a:gd name="T71" fmla="*/ 155 h 369"/>
                <a:gd name="T72" fmla="*/ 32 w 178"/>
                <a:gd name="T73" fmla="*/ 131 h 369"/>
                <a:gd name="T74" fmla="*/ 10 w 178"/>
                <a:gd name="T75" fmla="*/ 132 h 369"/>
                <a:gd name="T76" fmla="*/ 35 w 178"/>
                <a:gd name="T77" fmla="*/ 112 h 369"/>
                <a:gd name="T78" fmla="*/ 13 w 178"/>
                <a:gd name="T79" fmla="*/ 102 h 369"/>
                <a:gd name="T80" fmla="*/ 22 w 178"/>
                <a:gd name="T81" fmla="*/ 102 h 369"/>
                <a:gd name="T82" fmla="*/ 37 w 178"/>
                <a:gd name="T83" fmla="*/ 104 h 369"/>
                <a:gd name="T84" fmla="*/ 42 w 178"/>
                <a:gd name="T85" fmla="*/ 96 h 369"/>
                <a:gd name="T86" fmla="*/ 39 w 178"/>
                <a:gd name="T87" fmla="*/ 84 h 369"/>
                <a:gd name="T88" fmla="*/ 46 w 178"/>
                <a:gd name="T89" fmla="*/ 81 h 369"/>
                <a:gd name="T90" fmla="*/ 49 w 178"/>
                <a:gd name="T91" fmla="*/ 66 h 369"/>
                <a:gd name="T92" fmla="*/ 50 w 178"/>
                <a:gd name="T93" fmla="*/ 63 h 369"/>
                <a:gd name="T94" fmla="*/ 65 w 178"/>
                <a:gd name="T95" fmla="*/ 55 h 369"/>
                <a:gd name="T96" fmla="*/ 62 w 178"/>
                <a:gd name="T97" fmla="*/ 53 h 369"/>
                <a:gd name="T98" fmla="*/ 65 w 178"/>
                <a:gd name="T99" fmla="*/ 38 h 369"/>
                <a:gd name="T100" fmla="*/ 82 w 178"/>
                <a:gd name="T101" fmla="*/ 25 h 369"/>
                <a:gd name="T102" fmla="*/ 96 w 178"/>
                <a:gd name="T103" fmla="*/ 24 h 369"/>
                <a:gd name="T104" fmla="*/ 102 w 178"/>
                <a:gd name="T105" fmla="*/ 38 h 369"/>
                <a:gd name="T106" fmla="*/ 114 w 178"/>
                <a:gd name="T107" fmla="*/ 12 h 369"/>
                <a:gd name="T108" fmla="*/ 121 w 178"/>
                <a:gd name="T109" fmla="*/ 24 h 369"/>
                <a:gd name="T110" fmla="*/ 126 w 178"/>
                <a:gd name="T111" fmla="*/ 20 h 369"/>
                <a:gd name="T112" fmla="*/ 134 w 178"/>
                <a:gd name="T113" fmla="*/ 7 h 369"/>
                <a:gd name="T114" fmla="*/ 143 w 178"/>
                <a:gd name="T115" fmla="*/ 18 h 369"/>
                <a:gd name="T116" fmla="*/ 148 w 178"/>
                <a:gd name="T117" fmla="*/ 4 h 369"/>
                <a:gd name="T118" fmla="*/ 159 w 178"/>
                <a:gd name="T119" fmla="*/ 18 h 369"/>
                <a:gd name="T120" fmla="*/ 165 w 178"/>
                <a:gd name="T121" fmla="*/ 0 h 369"/>
                <a:gd name="T122" fmla="*/ 109 w 178"/>
                <a:gd name="T123" fmla="*/ 366 h 369"/>
                <a:gd name="T124" fmla="*/ 51 w 178"/>
                <a:gd name="T125" fmla="*/ 36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92" y="225"/>
                  </a:moveTo>
                  <a:cubicBezTo>
                    <a:pt x="98" y="222"/>
                    <a:pt x="102" y="226"/>
                    <a:pt x="106" y="234"/>
                  </a:cubicBezTo>
                  <a:cubicBezTo>
                    <a:pt x="106" y="237"/>
                    <a:pt x="104" y="239"/>
                    <a:pt x="101" y="238"/>
                  </a:cubicBezTo>
                  <a:cubicBezTo>
                    <a:pt x="97" y="238"/>
                    <a:pt x="92" y="231"/>
                    <a:pt x="92" y="225"/>
                  </a:cubicBezTo>
                  <a:moveTo>
                    <a:pt x="56" y="207"/>
                  </a:moveTo>
                  <a:cubicBezTo>
                    <a:pt x="65" y="209"/>
                    <a:pt x="70" y="206"/>
                    <a:pt x="74" y="200"/>
                  </a:cubicBezTo>
                  <a:cubicBezTo>
                    <a:pt x="74" y="199"/>
                    <a:pt x="74" y="197"/>
                    <a:pt x="74" y="195"/>
                  </a:cubicBezTo>
                  <a:cubicBezTo>
                    <a:pt x="66" y="195"/>
                    <a:pt x="61" y="201"/>
                    <a:pt x="56" y="207"/>
                  </a:cubicBezTo>
                  <a:moveTo>
                    <a:pt x="40" y="170"/>
                  </a:moveTo>
                  <a:cubicBezTo>
                    <a:pt x="32" y="169"/>
                    <a:pt x="25" y="173"/>
                    <a:pt x="22" y="180"/>
                  </a:cubicBezTo>
                  <a:cubicBezTo>
                    <a:pt x="23" y="182"/>
                    <a:pt x="27" y="183"/>
                    <a:pt x="30" y="183"/>
                  </a:cubicBezTo>
                  <a:cubicBezTo>
                    <a:pt x="37" y="181"/>
                    <a:pt x="34" y="174"/>
                    <a:pt x="40" y="170"/>
                  </a:cubicBezTo>
                  <a:moveTo>
                    <a:pt x="26" y="147"/>
                  </a:moveTo>
                  <a:cubicBezTo>
                    <a:pt x="26" y="140"/>
                    <a:pt x="35" y="134"/>
                    <a:pt x="41" y="133"/>
                  </a:cubicBezTo>
                  <a:cubicBezTo>
                    <a:pt x="43" y="135"/>
                    <a:pt x="43" y="137"/>
                    <a:pt x="43" y="139"/>
                  </a:cubicBezTo>
                  <a:cubicBezTo>
                    <a:pt x="39" y="148"/>
                    <a:pt x="33" y="149"/>
                    <a:pt x="26" y="147"/>
                  </a:cubicBezTo>
                  <a:moveTo>
                    <a:pt x="59" y="100"/>
                  </a:moveTo>
                  <a:cubicBezTo>
                    <a:pt x="57" y="114"/>
                    <a:pt x="47" y="116"/>
                    <a:pt x="38" y="114"/>
                  </a:cubicBezTo>
                  <a:cubicBezTo>
                    <a:pt x="43" y="111"/>
                    <a:pt x="42" y="107"/>
                    <a:pt x="48" y="103"/>
                  </a:cubicBezTo>
                  <a:cubicBezTo>
                    <a:pt x="52" y="100"/>
                    <a:pt x="54" y="102"/>
                    <a:pt x="59" y="100"/>
                  </a:cubicBezTo>
                  <a:moveTo>
                    <a:pt x="73" y="51"/>
                  </a:moveTo>
                  <a:cubicBezTo>
                    <a:pt x="76" y="47"/>
                    <a:pt x="85" y="47"/>
                    <a:pt x="92" y="52"/>
                  </a:cubicBezTo>
                  <a:cubicBezTo>
                    <a:pt x="92" y="54"/>
                    <a:pt x="92" y="57"/>
                    <a:pt x="91" y="59"/>
                  </a:cubicBezTo>
                  <a:cubicBezTo>
                    <a:pt x="85" y="62"/>
                    <a:pt x="77" y="59"/>
                    <a:pt x="73" y="51"/>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9"/>
                  </a:cubicBezTo>
                  <a:cubicBezTo>
                    <a:pt x="115" y="260"/>
                    <a:pt x="113" y="266"/>
                    <a:pt x="110" y="267"/>
                  </a:cubicBezTo>
                  <a:cubicBezTo>
                    <a:pt x="107" y="267"/>
                    <a:pt x="106" y="265"/>
                    <a:pt x="107" y="261"/>
                  </a:cubicBezTo>
                  <a:cubicBezTo>
                    <a:pt x="107" y="258"/>
                    <a:pt x="110"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6"/>
                  </a:cubicBezTo>
                  <a:cubicBezTo>
                    <a:pt x="86" y="368"/>
                    <a:pt x="88" y="365"/>
                    <a:pt x="82" y="365"/>
                  </a:cubicBezTo>
                  <a:cubicBezTo>
                    <a:pt x="75" y="365"/>
                    <a:pt x="71" y="367"/>
                    <a:pt x="51" y="36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3" name="Freeform 9"/>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1" y="129"/>
                    <a:pt x="19" y="128"/>
                    <a:pt x="2" y="124"/>
                  </a:cubicBezTo>
                  <a:cubicBezTo>
                    <a:pt x="2" y="98"/>
                    <a:pt x="2" y="98"/>
                    <a:pt x="2" y="98"/>
                  </a:cubicBezTo>
                  <a:cubicBezTo>
                    <a:pt x="19" y="103"/>
                    <a:pt x="31" y="106"/>
                    <a:pt x="39" y="106"/>
                  </a:cubicBezTo>
                  <a:cubicBezTo>
                    <a:pt x="44" y="106"/>
                    <a:pt x="48" y="105"/>
                    <a:pt x="52" y="102"/>
                  </a:cubicBezTo>
                  <a:cubicBezTo>
                    <a:pt x="55" y="100"/>
                    <a:pt x="57" y="97"/>
                    <a:pt x="57" y="94"/>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5" name="Freeform 10"/>
            <p:cNvSpPr>
              <a:spLocks noEditPoints="1"/>
            </p:cNvSpPr>
            <p:nvPr userDrawn="1"/>
          </p:nvSpPr>
          <p:spPr bwMode="auto">
            <a:xfrm>
              <a:off x="896938" y="904875"/>
              <a:ext cx="103188" cy="103188"/>
            </a:xfrm>
            <a:custGeom>
              <a:avLst/>
              <a:gdLst>
                <a:gd name="T0" fmla="*/ 66 w 131"/>
                <a:gd name="T1" fmla="*/ 129 h 129"/>
                <a:gd name="T2" fmla="*/ 19 w 131"/>
                <a:gd name="T3" fmla="*/ 111 h 129"/>
                <a:gd name="T4" fmla="*/ 0 w 131"/>
                <a:gd name="T5" fmla="*/ 64 h 129"/>
                <a:gd name="T6" fmla="*/ 18 w 131"/>
                <a:gd name="T7" fmla="*/ 18 h 129"/>
                <a:gd name="T8" fmla="*/ 66 w 131"/>
                <a:gd name="T9" fmla="*/ 0 h 129"/>
                <a:gd name="T10" fmla="*/ 113 w 131"/>
                <a:gd name="T11" fmla="*/ 18 h 129"/>
                <a:gd name="T12" fmla="*/ 131 w 131"/>
                <a:gd name="T13" fmla="*/ 64 h 129"/>
                <a:gd name="T14" fmla="*/ 113 w 131"/>
                <a:gd name="T15" fmla="*/ 111 h 129"/>
                <a:gd name="T16" fmla="*/ 66 w 131"/>
                <a:gd name="T17" fmla="*/ 129 h 129"/>
                <a:gd name="T18" fmla="*/ 33 w 131"/>
                <a:gd name="T19" fmla="*/ 64 h 129"/>
                <a:gd name="T20" fmla="*/ 42 w 131"/>
                <a:gd name="T21" fmla="*/ 92 h 129"/>
                <a:gd name="T22" fmla="*/ 66 w 131"/>
                <a:gd name="T23" fmla="*/ 103 h 129"/>
                <a:gd name="T24" fmla="*/ 90 w 131"/>
                <a:gd name="T25" fmla="*/ 92 h 129"/>
                <a:gd name="T26" fmla="*/ 98 w 131"/>
                <a:gd name="T27" fmla="*/ 64 h 129"/>
                <a:gd name="T28" fmla="*/ 66 w 131"/>
                <a:gd name="T29" fmla="*/ 27 h 129"/>
                <a:gd name="T30" fmla="*/ 42 w 131"/>
                <a:gd name="T31" fmla="*/ 37 h 129"/>
                <a:gd name="T32" fmla="*/ 33 w 131"/>
                <a:gd name="T33" fmla="*/ 64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66" y="129"/>
                  </a:moveTo>
                  <a:cubicBezTo>
                    <a:pt x="47" y="129"/>
                    <a:pt x="31" y="123"/>
                    <a:pt x="19" y="111"/>
                  </a:cubicBezTo>
                  <a:cubicBezTo>
                    <a:pt x="6" y="99"/>
                    <a:pt x="0" y="83"/>
                    <a:pt x="0" y="64"/>
                  </a:cubicBezTo>
                  <a:cubicBezTo>
                    <a:pt x="0" y="45"/>
                    <a:pt x="6" y="30"/>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2" y="37"/>
                  </a:cubicBezTo>
                  <a:cubicBezTo>
                    <a:pt x="36" y="43"/>
                    <a:pt x="33" y="53"/>
                    <a:pt x="33" y="6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6" name="Freeform 11"/>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4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6" y="100"/>
                    <a:pt x="57" y="97"/>
                    <a:pt x="57" y="94"/>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7" name="Freeform 12"/>
            <p:cNvSpPr>
              <a:spLocks noEditPoints="1"/>
            </p:cNvSpPr>
            <p:nvPr userDrawn="1"/>
          </p:nvSpPr>
          <p:spPr bwMode="auto">
            <a:xfrm>
              <a:off x="696913" y="904875"/>
              <a:ext cx="106363" cy="142875"/>
            </a:xfrm>
            <a:custGeom>
              <a:avLst/>
              <a:gdLst>
                <a:gd name="T0" fmla="*/ 43 w 135"/>
                <a:gd name="T1" fmla="*/ 177 h 180"/>
                <a:gd name="T2" fmla="*/ 2 w 135"/>
                <a:gd name="T3" fmla="*/ 180 h 180"/>
                <a:gd name="T4" fmla="*/ 7 w 135"/>
                <a:gd name="T5" fmla="*/ 118 h 180"/>
                <a:gd name="T6" fmla="*/ 7 w 135"/>
                <a:gd name="T7" fmla="*/ 68 h 180"/>
                <a:gd name="T8" fmla="*/ 0 w 135"/>
                <a:gd name="T9" fmla="*/ 6 h 180"/>
                <a:gd name="T10" fmla="*/ 31 w 135"/>
                <a:gd name="T11" fmla="*/ 3 h 180"/>
                <a:gd name="T12" fmla="*/ 36 w 135"/>
                <a:gd name="T13" fmla="*/ 21 h 180"/>
                <a:gd name="T14" fmla="*/ 50 w 135"/>
                <a:gd name="T15" fmla="*/ 7 h 180"/>
                <a:gd name="T16" fmla="*/ 77 w 135"/>
                <a:gd name="T17" fmla="*/ 0 h 180"/>
                <a:gd name="T18" fmla="*/ 119 w 135"/>
                <a:gd name="T19" fmla="*/ 19 h 180"/>
                <a:gd name="T20" fmla="*/ 135 w 135"/>
                <a:gd name="T21" fmla="*/ 67 h 180"/>
                <a:gd name="T22" fmla="*/ 119 w 135"/>
                <a:gd name="T23" fmla="*/ 112 h 180"/>
                <a:gd name="T24" fmla="*/ 79 w 135"/>
                <a:gd name="T25" fmla="*/ 129 h 180"/>
                <a:gd name="T26" fmla="*/ 55 w 135"/>
                <a:gd name="T27" fmla="*/ 125 h 180"/>
                <a:gd name="T28" fmla="*/ 40 w 135"/>
                <a:gd name="T29" fmla="*/ 118 h 180"/>
                <a:gd name="T30" fmla="*/ 40 w 135"/>
                <a:gd name="T31" fmla="*/ 132 h 180"/>
                <a:gd name="T32" fmla="*/ 43 w 135"/>
                <a:gd name="T33" fmla="*/ 177 h 180"/>
                <a:gd name="T34" fmla="*/ 38 w 135"/>
                <a:gd name="T35" fmla="*/ 68 h 180"/>
                <a:gd name="T36" fmla="*/ 70 w 135"/>
                <a:gd name="T37" fmla="*/ 103 h 180"/>
                <a:gd name="T38" fmla="*/ 94 w 135"/>
                <a:gd name="T39" fmla="*/ 94 h 180"/>
                <a:gd name="T40" fmla="*/ 102 w 135"/>
                <a:gd name="T41" fmla="*/ 68 h 180"/>
                <a:gd name="T42" fmla="*/ 93 w 135"/>
                <a:gd name="T43" fmla="*/ 38 h 180"/>
                <a:gd name="T44" fmla="*/ 69 w 135"/>
                <a:gd name="T45" fmla="*/ 27 h 180"/>
                <a:gd name="T46" fmla="*/ 46 w 135"/>
                <a:gd name="T47" fmla="*/ 38 h 180"/>
                <a:gd name="T48" fmla="*/ 38 w 135"/>
                <a:gd name="T49" fmla="*/ 6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moveTo>
                    <a:pt x="38" y="68"/>
                  </a:moveTo>
                  <a:cubicBezTo>
                    <a:pt x="38" y="91"/>
                    <a:pt x="49" y="103"/>
                    <a:pt x="70" y="103"/>
                  </a:cubicBezTo>
                  <a:cubicBezTo>
                    <a:pt x="81" y="103"/>
                    <a:pt x="88" y="100"/>
                    <a:pt x="94" y="94"/>
                  </a:cubicBezTo>
                  <a:cubicBezTo>
                    <a:pt x="99" y="87"/>
                    <a:pt x="102" y="79"/>
                    <a:pt x="102" y="68"/>
                  </a:cubicBezTo>
                  <a:cubicBezTo>
                    <a:pt x="102" y="55"/>
                    <a:pt x="99" y="46"/>
                    <a:pt x="93" y="38"/>
                  </a:cubicBezTo>
                  <a:cubicBezTo>
                    <a:pt x="87" y="30"/>
                    <a:pt x="79" y="27"/>
                    <a:pt x="69" y="27"/>
                  </a:cubicBezTo>
                  <a:cubicBezTo>
                    <a:pt x="59" y="27"/>
                    <a:pt x="51" y="30"/>
                    <a:pt x="46" y="38"/>
                  </a:cubicBezTo>
                  <a:cubicBezTo>
                    <a:pt x="41" y="45"/>
                    <a:pt x="38" y="55"/>
                    <a:pt x="38" y="6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8" name="Freeform 13"/>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19" name="Freeform 14"/>
            <p:cNvSpPr>
              <a:spLocks/>
            </p:cNvSpPr>
            <p:nvPr userDrawn="1"/>
          </p:nvSpPr>
          <p:spPr bwMode="auto">
            <a:xfrm>
              <a:off x="563563" y="539750"/>
              <a:ext cx="342900" cy="555625"/>
            </a:xfrm>
            <a:custGeom>
              <a:avLst/>
              <a:gdLst>
                <a:gd name="T0" fmla="*/ 0 w 434"/>
                <a:gd name="T1" fmla="*/ 0 h 705"/>
                <a:gd name="T2" fmla="*/ 405 w 434"/>
                <a:gd name="T3" fmla="*/ 0 h 705"/>
                <a:gd name="T4" fmla="*/ 330 w 434"/>
                <a:gd name="T5" fmla="*/ 705 h 705"/>
                <a:gd name="T6" fmla="*/ 0 w 434"/>
                <a:gd name="T7" fmla="*/ 705 h 705"/>
                <a:gd name="T8" fmla="*/ 0 w 434"/>
                <a:gd name="T9" fmla="*/ 0 h 705"/>
              </a:gdLst>
              <a:ahLst/>
              <a:cxnLst>
                <a:cxn ang="0">
                  <a:pos x="T0" y="T1"/>
                </a:cxn>
                <a:cxn ang="0">
                  <a:pos x="T2" y="T3"/>
                </a:cxn>
                <a:cxn ang="0">
                  <a:pos x="T4" y="T5"/>
                </a:cxn>
                <a:cxn ang="0">
                  <a:pos x="T6" y="T7"/>
                </a:cxn>
                <a:cxn ang="0">
                  <a:pos x="T8" y="T9"/>
                </a:cxn>
              </a:cxnLst>
              <a:rect l="0" t="0" r="r" b="b"/>
              <a:pathLst>
                <a:path w="434" h="705">
                  <a:moveTo>
                    <a:pt x="0" y="0"/>
                  </a:moveTo>
                  <a:cubicBezTo>
                    <a:pt x="405" y="0"/>
                    <a:pt x="405" y="0"/>
                    <a:pt x="405" y="0"/>
                  </a:cubicBezTo>
                  <a:cubicBezTo>
                    <a:pt x="434" y="235"/>
                    <a:pt x="430" y="439"/>
                    <a:pt x="330" y="705"/>
                  </a:cubicBezTo>
                  <a:cubicBezTo>
                    <a:pt x="0" y="705"/>
                    <a:pt x="0" y="705"/>
                    <a:pt x="0" y="705"/>
                  </a:cubicBezTo>
                  <a:lnTo>
                    <a:pt x="0" y="0"/>
                  </a:lnTo>
                  <a:close/>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0" name="Freeform 15"/>
            <p:cNvSpPr>
              <a:spLocks/>
            </p:cNvSpPr>
            <p:nvPr userDrawn="1"/>
          </p:nvSpPr>
          <p:spPr bwMode="auto">
            <a:xfrm>
              <a:off x="825501" y="539750"/>
              <a:ext cx="365125" cy="555625"/>
            </a:xfrm>
            <a:custGeom>
              <a:avLst/>
              <a:gdLst>
                <a:gd name="T0" fmla="*/ 432 w 464"/>
                <a:gd name="T1" fmla="*/ 0 h 705"/>
                <a:gd name="T2" fmla="*/ 75 w 464"/>
                <a:gd name="T3" fmla="*/ 0 h 705"/>
                <a:gd name="T4" fmla="*/ 0 w 464"/>
                <a:gd name="T5" fmla="*/ 705 h 705"/>
                <a:gd name="T6" fmla="*/ 357 w 464"/>
                <a:gd name="T7" fmla="*/ 705 h 705"/>
                <a:gd name="T8" fmla="*/ 432 w 464"/>
                <a:gd name="T9" fmla="*/ 0 h 705"/>
              </a:gdLst>
              <a:ahLst/>
              <a:cxnLst>
                <a:cxn ang="0">
                  <a:pos x="T0" y="T1"/>
                </a:cxn>
                <a:cxn ang="0">
                  <a:pos x="T2" y="T3"/>
                </a:cxn>
                <a:cxn ang="0">
                  <a:pos x="T4" y="T5"/>
                </a:cxn>
                <a:cxn ang="0">
                  <a:pos x="T6" y="T7"/>
                </a:cxn>
                <a:cxn ang="0">
                  <a:pos x="T8" y="T9"/>
                </a:cxn>
              </a:cxnLst>
              <a:rect l="0" t="0" r="r" b="b"/>
              <a:pathLst>
                <a:path w="464" h="705">
                  <a:moveTo>
                    <a:pt x="432" y="0"/>
                  </a:moveTo>
                  <a:cubicBezTo>
                    <a:pt x="75" y="0"/>
                    <a:pt x="75" y="0"/>
                    <a:pt x="75" y="0"/>
                  </a:cubicBezTo>
                  <a:cubicBezTo>
                    <a:pt x="104" y="235"/>
                    <a:pt x="100" y="439"/>
                    <a:pt x="0" y="705"/>
                  </a:cubicBezTo>
                  <a:cubicBezTo>
                    <a:pt x="357" y="705"/>
                    <a:pt x="357" y="705"/>
                    <a:pt x="357" y="705"/>
                  </a:cubicBezTo>
                  <a:cubicBezTo>
                    <a:pt x="445" y="462"/>
                    <a:pt x="464" y="235"/>
                    <a:pt x="432" y="0"/>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1" name="Freeform 16"/>
            <p:cNvSpPr>
              <a:spLocks noEditPoints="1"/>
            </p:cNvSpPr>
            <p:nvPr userDrawn="1"/>
          </p:nvSpPr>
          <p:spPr bwMode="auto">
            <a:xfrm>
              <a:off x="884238" y="585788"/>
              <a:ext cx="114300" cy="295275"/>
            </a:xfrm>
            <a:custGeom>
              <a:avLst/>
              <a:gdLst>
                <a:gd name="T0" fmla="*/ 0 w 146"/>
                <a:gd name="T1" fmla="*/ 372 h 374"/>
                <a:gd name="T2" fmla="*/ 8 w 146"/>
                <a:gd name="T3" fmla="*/ 372 h 374"/>
                <a:gd name="T4" fmla="*/ 34 w 146"/>
                <a:gd name="T5" fmla="*/ 370 h 374"/>
                <a:gd name="T6" fmla="*/ 74 w 146"/>
                <a:gd name="T7" fmla="*/ 373 h 374"/>
                <a:gd name="T8" fmla="*/ 126 w 146"/>
                <a:gd name="T9" fmla="*/ 371 h 374"/>
                <a:gd name="T10" fmla="*/ 92 w 146"/>
                <a:gd name="T11" fmla="*/ 361 h 374"/>
                <a:gd name="T12" fmla="*/ 53 w 146"/>
                <a:gd name="T13" fmla="*/ 330 h 374"/>
                <a:gd name="T14" fmla="*/ 50 w 146"/>
                <a:gd name="T15" fmla="*/ 287 h 374"/>
                <a:gd name="T16" fmla="*/ 125 w 146"/>
                <a:gd name="T17" fmla="*/ 278 h 374"/>
                <a:gd name="T18" fmla="*/ 123 w 146"/>
                <a:gd name="T19" fmla="*/ 254 h 374"/>
                <a:gd name="T20" fmla="*/ 130 w 146"/>
                <a:gd name="T21" fmla="*/ 239 h 374"/>
                <a:gd name="T22" fmla="*/ 116 w 146"/>
                <a:gd name="T23" fmla="*/ 231 h 374"/>
                <a:gd name="T24" fmla="*/ 133 w 146"/>
                <a:gd name="T25" fmla="*/ 223 h 374"/>
                <a:gd name="T26" fmla="*/ 128 w 146"/>
                <a:gd name="T27" fmla="*/ 203 h 374"/>
                <a:gd name="T28" fmla="*/ 145 w 146"/>
                <a:gd name="T29" fmla="*/ 190 h 374"/>
                <a:gd name="T30" fmla="*/ 120 w 146"/>
                <a:gd name="T31" fmla="*/ 148 h 374"/>
                <a:gd name="T32" fmla="*/ 130 w 146"/>
                <a:gd name="T33" fmla="*/ 132 h 374"/>
                <a:gd name="T34" fmla="*/ 128 w 146"/>
                <a:gd name="T35" fmla="*/ 94 h 374"/>
                <a:gd name="T36" fmla="*/ 129 w 146"/>
                <a:gd name="T37" fmla="*/ 81 h 374"/>
                <a:gd name="T38" fmla="*/ 127 w 146"/>
                <a:gd name="T39" fmla="*/ 66 h 374"/>
                <a:gd name="T40" fmla="*/ 128 w 146"/>
                <a:gd name="T41" fmla="*/ 60 h 374"/>
                <a:gd name="T42" fmla="*/ 123 w 146"/>
                <a:gd name="T43" fmla="*/ 54 h 374"/>
                <a:gd name="T44" fmla="*/ 124 w 146"/>
                <a:gd name="T45" fmla="*/ 49 h 374"/>
                <a:gd name="T46" fmla="*/ 115 w 146"/>
                <a:gd name="T47" fmla="*/ 46 h 374"/>
                <a:gd name="T48" fmla="*/ 111 w 146"/>
                <a:gd name="T49" fmla="*/ 37 h 374"/>
                <a:gd name="T50" fmla="*/ 107 w 146"/>
                <a:gd name="T51" fmla="*/ 39 h 374"/>
                <a:gd name="T52" fmla="*/ 106 w 146"/>
                <a:gd name="T53" fmla="*/ 33 h 374"/>
                <a:gd name="T54" fmla="*/ 100 w 146"/>
                <a:gd name="T55" fmla="*/ 35 h 374"/>
                <a:gd name="T56" fmla="*/ 95 w 146"/>
                <a:gd name="T57" fmla="*/ 27 h 374"/>
                <a:gd name="T58" fmla="*/ 88 w 146"/>
                <a:gd name="T59" fmla="*/ 31 h 374"/>
                <a:gd name="T60" fmla="*/ 88 w 146"/>
                <a:gd name="T61" fmla="*/ 22 h 374"/>
                <a:gd name="T62" fmla="*/ 82 w 146"/>
                <a:gd name="T63" fmla="*/ 25 h 374"/>
                <a:gd name="T64" fmla="*/ 75 w 146"/>
                <a:gd name="T65" fmla="*/ 24 h 374"/>
                <a:gd name="T66" fmla="*/ 76 w 146"/>
                <a:gd name="T67" fmla="*/ 17 h 374"/>
                <a:gd name="T68" fmla="*/ 69 w 146"/>
                <a:gd name="T69" fmla="*/ 17 h 374"/>
                <a:gd name="T70" fmla="*/ 71 w 146"/>
                <a:gd name="T71" fmla="*/ 13 h 374"/>
                <a:gd name="T72" fmla="*/ 68 w 146"/>
                <a:gd name="T73" fmla="*/ 10 h 374"/>
                <a:gd name="T74" fmla="*/ 57 w 146"/>
                <a:gd name="T75" fmla="*/ 18 h 374"/>
                <a:gd name="T76" fmla="*/ 62 w 146"/>
                <a:gd name="T77" fmla="*/ 14 h 374"/>
                <a:gd name="T78" fmla="*/ 60 w 146"/>
                <a:gd name="T79" fmla="*/ 6 h 374"/>
                <a:gd name="T80" fmla="*/ 47 w 146"/>
                <a:gd name="T81" fmla="*/ 24 h 374"/>
                <a:gd name="T82" fmla="*/ 46 w 146"/>
                <a:gd name="T83" fmla="*/ 19 h 374"/>
                <a:gd name="T84" fmla="*/ 54 w 146"/>
                <a:gd name="T85" fmla="*/ 6 h 374"/>
                <a:gd name="T86" fmla="*/ 43 w 146"/>
                <a:gd name="T87" fmla="*/ 10 h 374"/>
                <a:gd name="T88" fmla="*/ 42 w 146"/>
                <a:gd name="T89" fmla="*/ 17 h 374"/>
                <a:gd name="T90" fmla="*/ 36 w 146"/>
                <a:gd name="T91" fmla="*/ 17 h 374"/>
                <a:gd name="T92" fmla="*/ 42 w 146"/>
                <a:gd name="T93" fmla="*/ 3 h 374"/>
                <a:gd name="T94" fmla="*/ 34 w 146"/>
                <a:gd name="T95" fmla="*/ 10 h 374"/>
                <a:gd name="T96" fmla="*/ 30 w 146"/>
                <a:gd name="T97" fmla="*/ 2 h 374"/>
                <a:gd name="T98" fmla="*/ 28 w 146"/>
                <a:gd name="T99" fmla="*/ 18 h 374"/>
                <a:gd name="T100" fmla="*/ 25 w 146"/>
                <a:gd name="T101" fmla="*/ 15 h 374"/>
                <a:gd name="T102" fmla="*/ 25 w 146"/>
                <a:gd name="T103" fmla="*/ 4 h 374"/>
                <a:gd name="T104" fmla="*/ 14 w 146"/>
                <a:gd name="T105" fmla="*/ 22 h 374"/>
                <a:gd name="T106" fmla="*/ 15 w 146"/>
                <a:gd name="T107" fmla="*/ 12 h 374"/>
                <a:gd name="T108" fmla="*/ 8 w 146"/>
                <a:gd name="T109" fmla="*/ 5 h 374"/>
                <a:gd name="T110" fmla="*/ 0 w 146"/>
                <a:gd name="T111" fmla="*/ 372 h 374"/>
                <a:gd name="T112" fmla="*/ 67 w 146"/>
                <a:gd name="T113" fmla="*/ 155 h 374"/>
                <a:gd name="T114" fmla="*/ 89 w 146"/>
                <a:gd name="T115" fmla="*/ 148 h 374"/>
                <a:gd name="T116" fmla="*/ 100 w 146"/>
                <a:gd name="T117" fmla="*/ 156 h 374"/>
                <a:gd name="T118" fmla="*/ 87 w 146"/>
                <a:gd name="T119" fmla="*/ 161 h 374"/>
                <a:gd name="T120" fmla="*/ 67 w 146"/>
                <a:gd name="T121" fmla="*/ 155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374">
                  <a:moveTo>
                    <a:pt x="0" y="372"/>
                  </a:moveTo>
                  <a:cubicBezTo>
                    <a:pt x="2" y="372"/>
                    <a:pt x="5" y="372"/>
                    <a:pt x="8" y="372"/>
                  </a:cubicBezTo>
                  <a:cubicBezTo>
                    <a:pt x="17" y="372"/>
                    <a:pt x="25" y="370"/>
                    <a:pt x="34" y="370"/>
                  </a:cubicBezTo>
                  <a:cubicBezTo>
                    <a:pt x="47" y="370"/>
                    <a:pt x="61" y="373"/>
                    <a:pt x="74" y="373"/>
                  </a:cubicBezTo>
                  <a:cubicBezTo>
                    <a:pt x="92" y="373"/>
                    <a:pt x="113" y="374"/>
                    <a:pt x="126" y="371"/>
                  </a:cubicBezTo>
                  <a:cubicBezTo>
                    <a:pt x="124" y="359"/>
                    <a:pt x="108" y="360"/>
                    <a:pt x="92" y="361"/>
                  </a:cubicBezTo>
                  <a:cubicBezTo>
                    <a:pt x="72" y="361"/>
                    <a:pt x="60" y="346"/>
                    <a:pt x="53" y="330"/>
                  </a:cubicBezTo>
                  <a:cubicBezTo>
                    <a:pt x="47" y="318"/>
                    <a:pt x="48" y="297"/>
                    <a:pt x="50" y="287"/>
                  </a:cubicBezTo>
                  <a:cubicBezTo>
                    <a:pt x="54" y="278"/>
                    <a:pt x="99" y="290"/>
                    <a:pt x="125" y="278"/>
                  </a:cubicBezTo>
                  <a:cubicBezTo>
                    <a:pt x="136" y="270"/>
                    <a:pt x="123" y="262"/>
                    <a:pt x="123" y="254"/>
                  </a:cubicBezTo>
                  <a:cubicBezTo>
                    <a:pt x="123" y="245"/>
                    <a:pt x="131" y="244"/>
                    <a:pt x="130" y="239"/>
                  </a:cubicBezTo>
                  <a:cubicBezTo>
                    <a:pt x="129" y="233"/>
                    <a:pt x="116" y="234"/>
                    <a:pt x="116" y="231"/>
                  </a:cubicBezTo>
                  <a:cubicBezTo>
                    <a:pt x="119" y="227"/>
                    <a:pt x="130" y="229"/>
                    <a:pt x="133" y="223"/>
                  </a:cubicBezTo>
                  <a:cubicBezTo>
                    <a:pt x="137" y="217"/>
                    <a:pt x="127" y="208"/>
                    <a:pt x="128" y="203"/>
                  </a:cubicBezTo>
                  <a:cubicBezTo>
                    <a:pt x="134" y="199"/>
                    <a:pt x="146" y="198"/>
                    <a:pt x="145" y="190"/>
                  </a:cubicBezTo>
                  <a:cubicBezTo>
                    <a:pt x="144" y="176"/>
                    <a:pt x="122" y="166"/>
                    <a:pt x="120" y="148"/>
                  </a:cubicBezTo>
                  <a:cubicBezTo>
                    <a:pt x="120" y="140"/>
                    <a:pt x="129" y="138"/>
                    <a:pt x="130" y="132"/>
                  </a:cubicBezTo>
                  <a:cubicBezTo>
                    <a:pt x="131" y="120"/>
                    <a:pt x="133" y="107"/>
                    <a:pt x="128" y="94"/>
                  </a:cubicBezTo>
                  <a:cubicBezTo>
                    <a:pt x="133" y="93"/>
                    <a:pt x="134" y="84"/>
                    <a:pt x="129" y="81"/>
                  </a:cubicBezTo>
                  <a:cubicBezTo>
                    <a:pt x="132" y="76"/>
                    <a:pt x="131" y="67"/>
                    <a:pt x="127" y="66"/>
                  </a:cubicBezTo>
                  <a:cubicBezTo>
                    <a:pt x="127" y="64"/>
                    <a:pt x="128" y="62"/>
                    <a:pt x="128" y="60"/>
                  </a:cubicBezTo>
                  <a:cubicBezTo>
                    <a:pt x="127" y="58"/>
                    <a:pt x="127" y="54"/>
                    <a:pt x="123" y="54"/>
                  </a:cubicBezTo>
                  <a:cubicBezTo>
                    <a:pt x="122" y="53"/>
                    <a:pt x="125" y="50"/>
                    <a:pt x="124" y="49"/>
                  </a:cubicBezTo>
                  <a:cubicBezTo>
                    <a:pt x="122" y="45"/>
                    <a:pt x="120" y="45"/>
                    <a:pt x="115" y="46"/>
                  </a:cubicBezTo>
                  <a:cubicBezTo>
                    <a:pt x="115" y="43"/>
                    <a:pt x="117" y="39"/>
                    <a:pt x="111" y="37"/>
                  </a:cubicBezTo>
                  <a:cubicBezTo>
                    <a:pt x="109" y="36"/>
                    <a:pt x="109" y="40"/>
                    <a:pt x="107" y="39"/>
                  </a:cubicBezTo>
                  <a:cubicBezTo>
                    <a:pt x="105" y="38"/>
                    <a:pt x="108" y="34"/>
                    <a:pt x="106" y="33"/>
                  </a:cubicBezTo>
                  <a:cubicBezTo>
                    <a:pt x="103" y="31"/>
                    <a:pt x="102" y="37"/>
                    <a:pt x="100" y="35"/>
                  </a:cubicBezTo>
                  <a:cubicBezTo>
                    <a:pt x="98" y="34"/>
                    <a:pt x="105" y="28"/>
                    <a:pt x="95" y="27"/>
                  </a:cubicBezTo>
                  <a:cubicBezTo>
                    <a:pt x="91" y="25"/>
                    <a:pt x="92" y="33"/>
                    <a:pt x="88" y="31"/>
                  </a:cubicBezTo>
                  <a:cubicBezTo>
                    <a:pt x="86" y="30"/>
                    <a:pt x="94" y="27"/>
                    <a:pt x="88" y="22"/>
                  </a:cubicBezTo>
                  <a:cubicBezTo>
                    <a:pt x="82" y="18"/>
                    <a:pt x="84" y="24"/>
                    <a:pt x="82" y="25"/>
                  </a:cubicBezTo>
                  <a:cubicBezTo>
                    <a:pt x="80" y="25"/>
                    <a:pt x="82" y="17"/>
                    <a:pt x="75" y="24"/>
                  </a:cubicBezTo>
                  <a:cubicBezTo>
                    <a:pt x="74" y="22"/>
                    <a:pt x="78" y="20"/>
                    <a:pt x="76" y="17"/>
                  </a:cubicBezTo>
                  <a:cubicBezTo>
                    <a:pt x="74" y="15"/>
                    <a:pt x="71" y="19"/>
                    <a:pt x="69" y="17"/>
                  </a:cubicBezTo>
                  <a:cubicBezTo>
                    <a:pt x="68" y="16"/>
                    <a:pt x="72" y="15"/>
                    <a:pt x="71" y="13"/>
                  </a:cubicBezTo>
                  <a:cubicBezTo>
                    <a:pt x="71" y="11"/>
                    <a:pt x="69" y="9"/>
                    <a:pt x="68" y="10"/>
                  </a:cubicBezTo>
                  <a:cubicBezTo>
                    <a:pt x="63" y="7"/>
                    <a:pt x="61" y="20"/>
                    <a:pt x="57" y="18"/>
                  </a:cubicBezTo>
                  <a:cubicBezTo>
                    <a:pt x="54" y="12"/>
                    <a:pt x="61" y="16"/>
                    <a:pt x="62" y="14"/>
                  </a:cubicBezTo>
                  <a:cubicBezTo>
                    <a:pt x="63" y="10"/>
                    <a:pt x="61" y="5"/>
                    <a:pt x="60" y="6"/>
                  </a:cubicBezTo>
                  <a:cubicBezTo>
                    <a:pt x="54" y="11"/>
                    <a:pt x="48" y="16"/>
                    <a:pt x="47" y="24"/>
                  </a:cubicBezTo>
                  <a:cubicBezTo>
                    <a:pt x="46" y="25"/>
                    <a:pt x="45" y="21"/>
                    <a:pt x="46" y="19"/>
                  </a:cubicBezTo>
                  <a:cubicBezTo>
                    <a:pt x="47" y="13"/>
                    <a:pt x="58" y="10"/>
                    <a:pt x="54" y="6"/>
                  </a:cubicBezTo>
                  <a:cubicBezTo>
                    <a:pt x="52" y="4"/>
                    <a:pt x="46" y="7"/>
                    <a:pt x="43" y="10"/>
                  </a:cubicBezTo>
                  <a:cubicBezTo>
                    <a:pt x="36" y="15"/>
                    <a:pt x="44" y="15"/>
                    <a:pt x="42" y="17"/>
                  </a:cubicBezTo>
                  <a:cubicBezTo>
                    <a:pt x="40" y="18"/>
                    <a:pt x="37" y="20"/>
                    <a:pt x="36" y="17"/>
                  </a:cubicBezTo>
                  <a:cubicBezTo>
                    <a:pt x="36" y="13"/>
                    <a:pt x="47" y="10"/>
                    <a:pt x="42" y="3"/>
                  </a:cubicBezTo>
                  <a:cubicBezTo>
                    <a:pt x="34" y="3"/>
                    <a:pt x="37" y="10"/>
                    <a:pt x="34" y="10"/>
                  </a:cubicBezTo>
                  <a:cubicBezTo>
                    <a:pt x="36" y="5"/>
                    <a:pt x="34" y="0"/>
                    <a:pt x="30" y="2"/>
                  </a:cubicBezTo>
                  <a:cubicBezTo>
                    <a:pt x="24" y="7"/>
                    <a:pt x="31" y="13"/>
                    <a:pt x="28" y="18"/>
                  </a:cubicBezTo>
                  <a:cubicBezTo>
                    <a:pt x="27" y="20"/>
                    <a:pt x="25" y="16"/>
                    <a:pt x="25" y="15"/>
                  </a:cubicBezTo>
                  <a:cubicBezTo>
                    <a:pt x="25" y="11"/>
                    <a:pt x="29" y="4"/>
                    <a:pt x="25" y="4"/>
                  </a:cubicBezTo>
                  <a:cubicBezTo>
                    <a:pt x="11" y="6"/>
                    <a:pt x="19" y="18"/>
                    <a:pt x="14" y="22"/>
                  </a:cubicBezTo>
                  <a:cubicBezTo>
                    <a:pt x="10" y="21"/>
                    <a:pt x="14" y="16"/>
                    <a:pt x="15" y="12"/>
                  </a:cubicBezTo>
                  <a:cubicBezTo>
                    <a:pt x="16" y="7"/>
                    <a:pt x="10" y="3"/>
                    <a:pt x="8" y="5"/>
                  </a:cubicBezTo>
                  <a:cubicBezTo>
                    <a:pt x="18" y="128"/>
                    <a:pt x="21" y="241"/>
                    <a:pt x="0" y="372"/>
                  </a:cubicBezTo>
                  <a:moveTo>
                    <a:pt x="67" y="155"/>
                  </a:moveTo>
                  <a:cubicBezTo>
                    <a:pt x="74" y="151"/>
                    <a:pt x="82" y="149"/>
                    <a:pt x="89" y="148"/>
                  </a:cubicBezTo>
                  <a:cubicBezTo>
                    <a:pt x="95" y="149"/>
                    <a:pt x="100" y="151"/>
                    <a:pt x="100" y="156"/>
                  </a:cubicBezTo>
                  <a:cubicBezTo>
                    <a:pt x="100" y="159"/>
                    <a:pt x="94" y="161"/>
                    <a:pt x="87" y="161"/>
                  </a:cubicBezTo>
                  <a:cubicBezTo>
                    <a:pt x="77" y="161"/>
                    <a:pt x="72" y="158"/>
                    <a:pt x="67" y="155"/>
                  </a:cubicBezTo>
                </a:path>
              </a:pathLst>
            </a:custGeom>
            <a:solidFill>
              <a:srgbClr val="4262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2" name="Freeform 17"/>
            <p:cNvSpPr>
              <a:spLocks noEditPoints="1"/>
            </p:cNvSpPr>
            <p:nvPr userDrawn="1"/>
          </p:nvSpPr>
          <p:spPr bwMode="auto">
            <a:xfrm>
              <a:off x="760413" y="590550"/>
              <a:ext cx="139700" cy="290513"/>
            </a:xfrm>
            <a:custGeom>
              <a:avLst/>
              <a:gdLst>
                <a:gd name="T0" fmla="*/ 95 w 178"/>
                <a:gd name="T1" fmla="*/ 354 h 369"/>
                <a:gd name="T2" fmla="*/ 135 w 178"/>
                <a:gd name="T3" fmla="*/ 310 h 369"/>
                <a:gd name="T4" fmla="*/ 124 w 178"/>
                <a:gd name="T5" fmla="*/ 288 h 369"/>
                <a:gd name="T6" fmla="*/ 118 w 178"/>
                <a:gd name="T7" fmla="*/ 275 h 369"/>
                <a:gd name="T8" fmla="*/ 120 w 178"/>
                <a:gd name="T9" fmla="*/ 258 h 369"/>
                <a:gd name="T10" fmla="*/ 107 w 178"/>
                <a:gd name="T11" fmla="*/ 261 h 369"/>
                <a:gd name="T12" fmla="*/ 98 w 178"/>
                <a:gd name="T13" fmla="*/ 250 h 369"/>
                <a:gd name="T14" fmla="*/ 94 w 178"/>
                <a:gd name="T15" fmla="*/ 261 h 369"/>
                <a:gd name="T16" fmla="*/ 90 w 178"/>
                <a:gd name="T17" fmla="*/ 253 h 369"/>
                <a:gd name="T18" fmla="*/ 81 w 178"/>
                <a:gd name="T19" fmla="*/ 245 h 369"/>
                <a:gd name="T20" fmla="*/ 83 w 178"/>
                <a:gd name="T21" fmla="*/ 238 h 369"/>
                <a:gd name="T22" fmla="*/ 63 w 178"/>
                <a:gd name="T23" fmla="*/ 237 h 369"/>
                <a:gd name="T24" fmla="*/ 59 w 178"/>
                <a:gd name="T25" fmla="*/ 218 h 369"/>
                <a:gd name="T26" fmla="*/ 48 w 178"/>
                <a:gd name="T27" fmla="*/ 222 h 369"/>
                <a:gd name="T28" fmla="*/ 32 w 178"/>
                <a:gd name="T29" fmla="*/ 218 h 369"/>
                <a:gd name="T30" fmla="*/ 22 w 178"/>
                <a:gd name="T31" fmla="*/ 204 h 369"/>
                <a:gd name="T32" fmla="*/ 17 w 178"/>
                <a:gd name="T33" fmla="*/ 196 h 369"/>
                <a:gd name="T34" fmla="*/ 11 w 178"/>
                <a:gd name="T35" fmla="*/ 188 h 369"/>
                <a:gd name="T36" fmla="*/ 9 w 178"/>
                <a:gd name="T37" fmla="*/ 179 h 369"/>
                <a:gd name="T38" fmla="*/ 12 w 178"/>
                <a:gd name="T39" fmla="*/ 169 h 369"/>
                <a:gd name="T40" fmla="*/ 8 w 178"/>
                <a:gd name="T41" fmla="*/ 154 h 369"/>
                <a:gd name="T42" fmla="*/ 15 w 178"/>
                <a:gd name="T43" fmla="*/ 143 h 369"/>
                <a:gd name="T44" fmla="*/ 24 w 178"/>
                <a:gd name="T45" fmla="*/ 127 h 369"/>
                <a:gd name="T46" fmla="*/ 17 w 178"/>
                <a:gd name="T47" fmla="*/ 119 h 369"/>
                <a:gd name="T48" fmla="*/ 0 w 178"/>
                <a:gd name="T49" fmla="*/ 106 h 369"/>
                <a:gd name="T50" fmla="*/ 10 w 178"/>
                <a:gd name="T51" fmla="*/ 93 h 369"/>
                <a:gd name="T52" fmla="*/ 23 w 178"/>
                <a:gd name="T53" fmla="*/ 94 h 369"/>
                <a:gd name="T54" fmla="*/ 33 w 178"/>
                <a:gd name="T55" fmla="*/ 96 h 369"/>
                <a:gd name="T56" fmla="*/ 31 w 178"/>
                <a:gd name="T57" fmla="*/ 90 h 369"/>
                <a:gd name="T58" fmla="*/ 21 w 178"/>
                <a:gd name="T59" fmla="*/ 71 h 369"/>
                <a:gd name="T60" fmla="*/ 59 w 178"/>
                <a:gd name="T61" fmla="*/ 78 h 369"/>
                <a:gd name="T62" fmla="*/ 33 w 178"/>
                <a:gd name="T63" fmla="*/ 60 h 369"/>
                <a:gd name="T64" fmla="*/ 70 w 178"/>
                <a:gd name="T65" fmla="*/ 62 h 369"/>
                <a:gd name="T66" fmla="*/ 42 w 178"/>
                <a:gd name="T67" fmla="*/ 45 h 369"/>
                <a:gd name="T68" fmla="*/ 77 w 178"/>
                <a:gd name="T69" fmla="*/ 46 h 369"/>
                <a:gd name="T70" fmla="*/ 84 w 178"/>
                <a:gd name="T71" fmla="*/ 42 h 369"/>
                <a:gd name="T72" fmla="*/ 90 w 178"/>
                <a:gd name="T73" fmla="*/ 34 h 369"/>
                <a:gd name="T74" fmla="*/ 94 w 178"/>
                <a:gd name="T75" fmla="*/ 34 h 369"/>
                <a:gd name="T76" fmla="*/ 107 w 178"/>
                <a:gd name="T77" fmla="*/ 27 h 369"/>
                <a:gd name="T78" fmla="*/ 116 w 178"/>
                <a:gd name="T79" fmla="*/ 28 h 369"/>
                <a:gd name="T80" fmla="*/ 126 w 178"/>
                <a:gd name="T81" fmla="*/ 10 h 369"/>
                <a:gd name="T82" fmla="*/ 135 w 178"/>
                <a:gd name="T83" fmla="*/ 21 h 369"/>
                <a:gd name="T84" fmla="*/ 137 w 178"/>
                <a:gd name="T85" fmla="*/ 16 h 369"/>
                <a:gd name="T86" fmla="*/ 151 w 178"/>
                <a:gd name="T87" fmla="*/ 19 h 369"/>
                <a:gd name="T88" fmla="*/ 154 w 178"/>
                <a:gd name="T89" fmla="*/ 5 h 369"/>
                <a:gd name="T90" fmla="*/ 162 w 178"/>
                <a:gd name="T91" fmla="*/ 16 h 369"/>
                <a:gd name="T92" fmla="*/ 157 w 178"/>
                <a:gd name="T93" fmla="*/ 367 h 369"/>
                <a:gd name="T94" fmla="*/ 82 w 178"/>
                <a:gd name="T95" fmla="*/ 365 h 369"/>
                <a:gd name="T96" fmla="*/ 119 w 178"/>
                <a:gd name="T97" fmla="*/ 52 h 369"/>
                <a:gd name="T98" fmla="*/ 121 w 178"/>
                <a:gd name="T99" fmla="*/ 33 h 369"/>
                <a:gd name="T100" fmla="*/ 119 w 178"/>
                <a:gd name="T101" fmla="*/ 52 h 369"/>
                <a:gd name="T102" fmla="*/ 92 w 178"/>
                <a:gd name="T103" fmla="*/ 52 h 369"/>
                <a:gd name="T104" fmla="*/ 73 w 178"/>
                <a:gd name="T105" fmla="*/ 51 h 369"/>
                <a:gd name="T106" fmla="*/ 38 w 178"/>
                <a:gd name="T107" fmla="*/ 114 h 369"/>
                <a:gd name="T108" fmla="*/ 59 w 178"/>
                <a:gd name="T109" fmla="*/ 100 h 369"/>
                <a:gd name="T110" fmla="*/ 41 w 178"/>
                <a:gd name="T111" fmla="*/ 133 h 369"/>
                <a:gd name="T112" fmla="*/ 26 w 178"/>
                <a:gd name="T113" fmla="*/ 147 h 369"/>
                <a:gd name="T114" fmla="*/ 22 w 178"/>
                <a:gd name="T115" fmla="*/ 180 h 369"/>
                <a:gd name="T116" fmla="*/ 40 w 178"/>
                <a:gd name="T117" fmla="*/ 170 h 369"/>
                <a:gd name="T118" fmla="*/ 74 w 178"/>
                <a:gd name="T119" fmla="*/ 200 h 369"/>
                <a:gd name="T120" fmla="*/ 56 w 178"/>
                <a:gd name="T121" fmla="*/ 207 h 369"/>
                <a:gd name="T122" fmla="*/ 106 w 178"/>
                <a:gd name="T123" fmla="*/ 234 h 369"/>
                <a:gd name="T124" fmla="*/ 92 w 178"/>
                <a:gd name="T125" fmla="*/ 225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8" h="369">
                  <a:moveTo>
                    <a:pt x="51" y="365"/>
                  </a:moveTo>
                  <a:cubicBezTo>
                    <a:pt x="63" y="355"/>
                    <a:pt x="80" y="357"/>
                    <a:pt x="95" y="354"/>
                  </a:cubicBezTo>
                  <a:cubicBezTo>
                    <a:pt x="111" y="350"/>
                    <a:pt x="126" y="345"/>
                    <a:pt x="130" y="314"/>
                  </a:cubicBezTo>
                  <a:cubicBezTo>
                    <a:pt x="133" y="314"/>
                    <a:pt x="133" y="312"/>
                    <a:pt x="135" y="310"/>
                  </a:cubicBezTo>
                  <a:cubicBezTo>
                    <a:pt x="135" y="301"/>
                    <a:pt x="134" y="289"/>
                    <a:pt x="136" y="282"/>
                  </a:cubicBezTo>
                  <a:cubicBezTo>
                    <a:pt x="132" y="284"/>
                    <a:pt x="130" y="290"/>
                    <a:pt x="124" y="288"/>
                  </a:cubicBezTo>
                  <a:cubicBezTo>
                    <a:pt x="123" y="285"/>
                    <a:pt x="126" y="284"/>
                    <a:pt x="125" y="281"/>
                  </a:cubicBezTo>
                  <a:cubicBezTo>
                    <a:pt x="123" y="279"/>
                    <a:pt x="119" y="278"/>
                    <a:pt x="118" y="275"/>
                  </a:cubicBezTo>
                  <a:cubicBezTo>
                    <a:pt x="118" y="272"/>
                    <a:pt x="122" y="273"/>
                    <a:pt x="122" y="268"/>
                  </a:cubicBezTo>
                  <a:cubicBezTo>
                    <a:pt x="121" y="265"/>
                    <a:pt x="122" y="260"/>
                    <a:pt x="120" y="258"/>
                  </a:cubicBezTo>
                  <a:cubicBezTo>
                    <a:pt x="115" y="260"/>
                    <a:pt x="113" y="266"/>
                    <a:pt x="110" y="267"/>
                  </a:cubicBezTo>
                  <a:cubicBezTo>
                    <a:pt x="107" y="267"/>
                    <a:pt x="106" y="265"/>
                    <a:pt x="107" y="261"/>
                  </a:cubicBezTo>
                  <a:cubicBezTo>
                    <a:pt x="107" y="258"/>
                    <a:pt x="109" y="256"/>
                    <a:pt x="107" y="251"/>
                  </a:cubicBezTo>
                  <a:cubicBezTo>
                    <a:pt x="105" y="251"/>
                    <a:pt x="99" y="248"/>
                    <a:pt x="98" y="250"/>
                  </a:cubicBezTo>
                  <a:cubicBezTo>
                    <a:pt x="100" y="253"/>
                    <a:pt x="101" y="255"/>
                    <a:pt x="101" y="262"/>
                  </a:cubicBezTo>
                  <a:cubicBezTo>
                    <a:pt x="96" y="265"/>
                    <a:pt x="97" y="259"/>
                    <a:pt x="94" y="261"/>
                  </a:cubicBezTo>
                  <a:cubicBezTo>
                    <a:pt x="92" y="262"/>
                    <a:pt x="91" y="264"/>
                    <a:pt x="89" y="263"/>
                  </a:cubicBezTo>
                  <a:cubicBezTo>
                    <a:pt x="88" y="260"/>
                    <a:pt x="92" y="256"/>
                    <a:pt x="90" y="253"/>
                  </a:cubicBezTo>
                  <a:cubicBezTo>
                    <a:pt x="87" y="254"/>
                    <a:pt x="87" y="256"/>
                    <a:pt x="84" y="255"/>
                  </a:cubicBezTo>
                  <a:cubicBezTo>
                    <a:pt x="82" y="252"/>
                    <a:pt x="83" y="246"/>
                    <a:pt x="81" y="245"/>
                  </a:cubicBezTo>
                  <a:cubicBezTo>
                    <a:pt x="79" y="245"/>
                    <a:pt x="72" y="256"/>
                    <a:pt x="63" y="250"/>
                  </a:cubicBezTo>
                  <a:cubicBezTo>
                    <a:pt x="64" y="240"/>
                    <a:pt x="81" y="241"/>
                    <a:pt x="83" y="238"/>
                  </a:cubicBezTo>
                  <a:cubicBezTo>
                    <a:pt x="83" y="234"/>
                    <a:pt x="90" y="229"/>
                    <a:pt x="85" y="227"/>
                  </a:cubicBezTo>
                  <a:cubicBezTo>
                    <a:pt x="80" y="225"/>
                    <a:pt x="69" y="242"/>
                    <a:pt x="63" y="237"/>
                  </a:cubicBezTo>
                  <a:cubicBezTo>
                    <a:pt x="60" y="231"/>
                    <a:pt x="69" y="229"/>
                    <a:pt x="69" y="224"/>
                  </a:cubicBezTo>
                  <a:cubicBezTo>
                    <a:pt x="69" y="220"/>
                    <a:pt x="64" y="217"/>
                    <a:pt x="59" y="218"/>
                  </a:cubicBezTo>
                  <a:cubicBezTo>
                    <a:pt x="55" y="219"/>
                    <a:pt x="61" y="234"/>
                    <a:pt x="51" y="235"/>
                  </a:cubicBezTo>
                  <a:cubicBezTo>
                    <a:pt x="44" y="233"/>
                    <a:pt x="51" y="226"/>
                    <a:pt x="48" y="222"/>
                  </a:cubicBezTo>
                  <a:cubicBezTo>
                    <a:pt x="41" y="220"/>
                    <a:pt x="45" y="213"/>
                    <a:pt x="43" y="212"/>
                  </a:cubicBezTo>
                  <a:cubicBezTo>
                    <a:pt x="40" y="213"/>
                    <a:pt x="38" y="219"/>
                    <a:pt x="32" y="218"/>
                  </a:cubicBezTo>
                  <a:cubicBezTo>
                    <a:pt x="31" y="215"/>
                    <a:pt x="34" y="212"/>
                    <a:pt x="35" y="209"/>
                  </a:cubicBezTo>
                  <a:cubicBezTo>
                    <a:pt x="31" y="205"/>
                    <a:pt x="23" y="207"/>
                    <a:pt x="22" y="204"/>
                  </a:cubicBezTo>
                  <a:cubicBezTo>
                    <a:pt x="21" y="200"/>
                    <a:pt x="32" y="200"/>
                    <a:pt x="31" y="196"/>
                  </a:cubicBezTo>
                  <a:cubicBezTo>
                    <a:pt x="27" y="190"/>
                    <a:pt x="22" y="197"/>
                    <a:pt x="17" y="196"/>
                  </a:cubicBezTo>
                  <a:cubicBezTo>
                    <a:pt x="19" y="193"/>
                    <a:pt x="23" y="191"/>
                    <a:pt x="21" y="189"/>
                  </a:cubicBezTo>
                  <a:cubicBezTo>
                    <a:pt x="18" y="185"/>
                    <a:pt x="11" y="190"/>
                    <a:pt x="11" y="188"/>
                  </a:cubicBezTo>
                  <a:cubicBezTo>
                    <a:pt x="10" y="184"/>
                    <a:pt x="19" y="184"/>
                    <a:pt x="20" y="180"/>
                  </a:cubicBezTo>
                  <a:cubicBezTo>
                    <a:pt x="16" y="177"/>
                    <a:pt x="9" y="182"/>
                    <a:pt x="9" y="179"/>
                  </a:cubicBezTo>
                  <a:cubicBezTo>
                    <a:pt x="9" y="176"/>
                    <a:pt x="12" y="176"/>
                    <a:pt x="15" y="175"/>
                  </a:cubicBezTo>
                  <a:cubicBezTo>
                    <a:pt x="13" y="173"/>
                    <a:pt x="11" y="171"/>
                    <a:pt x="12" y="169"/>
                  </a:cubicBezTo>
                  <a:cubicBezTo>
                    <a:pt x="15" y="167"/>
                    <a:pt x="24" y="168"/>
                    <a:pt x="24" y="166"/>
                  </a:cubicBezTo>
                  <a:cubicBezTo>
                    <a:pt x="19" y="161"/>
                    <a:pt x="6" y="160"/>
                    <a:pt x="8" y="154"/>
                  </a:cubicBezTo>
                  <a:cubicBezTo>
                    <a:pt x="11" y="149"/>
                    <a:pt x="21" y="156"/>
                    <a:pt x="23" y="155"/>
                  </a:cubicBezTo>
                  <a:cubicBezTo>
                    <a:pt x="23" y="149"/>
                    <a:pt x="15" y="147"/>
                    <a:pt x="15" y="143"/>
                  </a:cubicBezTo>
                  <a:cubicBezTo>
                    <a:pt x="16" y="139"/>
                    <a:pt x="27" y="140"/>
                    <a:pt x="32" y="131"/>
                  </a:cubicBezTo>
                  <a:cubicBezTo>
                    <a:pt x="30" y="131"/>
                    <a:pt x="26" y="130"/>
                    <a:pt x="24" y="127"/>
                  </a:cubicBezTo>
                  <a:cubicBezTo>
                    <a:pt x="19" y="129"/>
                    <a:pt x="21" y="136"/>
                    <a:pt x="10" y="132"/>
                  </a:cubicBezTo>
                  <a:cubicBezTo>
                    <a:pt x="7" y="127"/>
                    <a:pt x="12" y="122"/>
                    <a:pt x="17" y="119"/>
                  </a:cubicBezTo>
                  <a:cubicBezTo>
                    <a:pt x="23" y="116"/>
                    <a:pt x="33" y="116"/>
                    <a:pt x="35" y="112"/>
                  </a:cubicBezTo>
                  <a:cubicBezTo>
                    <a:pt x="28" y="104"/>
                    <a:pt x="7" y="117"/>
                    <a:pt x="0" y="106"/>
                  </a:cubicBezTo>
                  <a:cubicBezTo>
                    <a:pt x="3" y="102"/>
                    <a:pt x="8" y="104"/>
                    <a:pt x="13" y="102"/>
                  </a:cubicBezTo>
                  <a:cubicBezTo>
                    <a:pt x="13" y="99"/>
                    <a:pt x="9" y="97"/>
                    <a:pt x="10" y="93"/>
                  </a:cubicBezTo>
                  <a:cubicBezTo>
                    <a:pt x="15" y="93"/>
                    <a:pt x="20" y="103"/>
                    <a:pt x="22" y="102"/>
                  </a:cubicBezTo>
                  <a:cubicBezTo>
                    <a:pt x="23" y="100"/>
                    <a:pt x="20" y="95"/>
                    <a:pt x="23" y="94"/>
                  </a:cubicBezTo>
                  <a:cubicBezTo>
                    <a:pt x="27" y="94"/>
                    <a:pt x="31" y="106"/>
                    <a:pt x="37" y="104"/>
                  </a:cubicBezTo>
                  <a:cubicBezTo>
                    <a:pt x="35" y="101"/>
                    <a:pt x="33" y="101"/>
                    <a:pt x="33" y="96"/>
                  </a:cubicBezTo>
                  <a:cubicBezTo>
                    <a:pt x="35" y="95"/>
                    <a:pt x="42" y="100"/>
                    <a:pt x="42" y="96"/>
                  </a:cubicBezTo>
                  <a:cubicBezTo>
                    <a:pt x="38" y="94"/>
                    <a:pt x="35" y="92"/>
                    <a:pt x="31" y="90"/>
                  </a:cubicBezTo>
                  <a:cubicBezTo>
                    <a:pt x="34" y="87"/>
                    <a:pt x="36" y="86"/>
                    <a:pt x="39" y="84"/>
                  </a:cubicBezTo>
                  <a:cubicBezTo>
                    <a:pt x="32" y="84"/>
                    <a:pt x="23" y="77"/>
                    <a:pt x="21" y="71"/>
                  </a:cubicBezTo>
                  <a:cubicBezTo>
                    <a:pt x="29" y="66"/>
                    <a:pt x="40" y="74"/>
                    <a:pt x="46" y="81"/>
                  </a:cubicBezTo>
                  <a:cubicBezTo>
                    <a:pt x="54" y="82"/>
                    <a:pt x="55" y="78"/>
                    <a:pt x="59" y="78"/>
                  </a:cubicBezTo>
                  <a:cubicBezTo>
                    <a:pt x="55" y="76"/>
                    <a:pt x="50" y="70"/>
                    <a:pt x="49" y="66"/>
                  </a:cubicBezTo>
                  <a:cubicBezTo>
                    <a:pt x="45" y="71"/>
                    <a:pt x="35" y="66"/>
                    <a:pt x="33" y="60"/>
                  </a:cubicBezTo>
                  <a:cubicBezTo>
                    <a:pt x="39" y="57"/>
                    <a:pt x="44" y="55"/>
                    <a:pt x="50" y="63"/>
                  </a:cubicBezTo>
                  <a:cubicBezTo>
                    <a:pt x="55" y="61"/>
                    <a:pt x="69" y="65"/>
                    <a:pt x="70" y="62"/>
                  </a:cubicBezTo>
                  <a:cubicBezTo>
                    <a:pt x="70" y="58"/>
                    <a:pt x="67" y="55"/>
                    <a:pt x="65" y="55"/>
                  </a:cubicBezTo>
                  <a:cubicBezTo>
                    <a:pt x="56" y="60"/>
                    <a:pt x="47" y="52"/>
                    <a:pt x="42" y="45"/>
                  </a:cubicBezTo>
                  <a:cubicBezTo>
                    <a:pt x="64" y="43"/>
                    <a:pt x="60" y="49"/>
                    <a:pt x="62" y="53"/>
                  </a:cubicBezTo>
                  <a:cubicBezTo>
                    <a:pt x="69" y="46"/>
                    <a:pt x="77" y="49"/>
                    <a:pt x="77" y="46"/>
                  </a:cubicBezTo>
                  <a:cubicBezTo>
                    <a:pt x="77" y="44"/>
                    <a:pt x="61" y="44"/>
                    <a:pt x="65" y="38"/>
                  </a:cubicBezTo>
                  <a:cubicBezTo>
                    <a:pt x="73" y="32"/>
                    <a:pt x="81" y="44"/>
                    <a:pt x="84" y="42"/>
                  </a:cubicBezTo>
                  <a:cubicBezTo>
                    <a:pt x="84" y="34"/>
                    <a:pt x="73" y="32"/>
                    <a:pt x="82" y="25"/>
                  </a:cubicBezTo>
                  <a:cubicBezTo>
                    <a:pt x="84" y="24"/>
                    <a:pt x="85" y="34"/>
                    <a:pt x="90" y="34"/>
                  </a:cubicBezTo>
                  <a:cubicBezTo>
                    <a:pt x="93" y="33"/>
                    <a:pt x="92" y="23"/>
                    <a:pt x="96" y="24"/>
                  </a:cubicBezTo>
                  <a:cubicBezTo>
                    <a:pt x="103" y="27"/>
                    <a:pt x="93" y="33"/>
                    <a:pt x="94" y="34"/>
                  </a:cubicBezTo>
                  <a:cubicBezTo>
                    <a:pt x="95" y="37"/>
                    <a:pt x="100" y="39"/>
                    <a:pt x="102" y="38"/>
                  </a:cubicBezTo>
                  <a:cubicBezTo>
                    <a:pt x="103" y="31"/>
                    <a:pt x="107" y="31"/>
                    <a:pt x="107" y="27"/>
                  </a:cubicBezTo>
                  <a:cubicBezTo>
                    <a:pt x="104" y="19"/>
                    <a:pt x="106" y="13"/>
                    <a:pt x="114" y="12"/>
                  </a:cubicBezTo>
                  <a:cubicBezTo>
                    <a:pt x="121" y="12"/>
                    <a:pt x="106" y="25"/>
                    <a:pt x="116" y="28"/>
                  </a:cubicBezTo>
                  <a:cubicBezTo>
                    <a:pt x="118" y="28"/>
                    <a:pt x="121" y="25"/>
                    <a:pt x="121" y="24"/>
                  </a:cubicBezTo>
                  <a:cubicBezTo>
                    <a:pt x="121" y="17"/>
                    <a:pt x="122" y="10"/>
                    <a:pt x="126" y="10"/>
                  </a:cubicBezTo>
                  <a:cubicBezTo>
                    <a:pt x="129" y="9"/>
                    <a:pt x="125" y="14"/>
                    <a:pt x="126" y="20"/>
                  </a:cubicBezTo>
                  <a:cubicBezTo>
                    <a:pt x="126" y="23"/>
                    <a:pt x="133" y="23"/>
                    <a:pt x="135" y="21"/>
                  </a:cubicBezTo>
                  <a:cubicBezTo>
                    <a:pt x="130" y="19"/>
                    <a:pt x="132" y="7"/>
                    <a:pt x="134" y="7"/>
                  </a:cubicBezTo>
                  <a:cubicBezTo>
                    <a:pt x="136" y="7"/>
                    <a:pt x="137" y="12"/>
                    <a:pt x="137" y="16"/>
                  </a:cubicBezTo>
                  <a:cubicBezTo>
                    <a:pt x="142" y="14"/>
                    <a:pt x="142" y="15"/>
                    <a:pt x="143" y="18"/>
                  </a:cubicBezTo>
                  <a:cubicBezTo>
                    <a:pt x="144" y="20"/>
                    <a:pt x="148" y="20"/>
                    <a:pt x="151" y="19"/>
                  </a:cubicBezTo>
                  <a:cubicBezTo>
                    <a:pt x="154" y="13"/>
                    <a:pt x="143" y="9"/>
                    <a:pt x="148" y="4"/>
                  </a:cubicBezTo>
                  <a:cubicBezTo>
                    <a:pt x="150" y="3"/>
                    <a:pt x="153" y="3"/>
                    <a:pt x="154" y="5"/>
                  </a:cubicBezTo>
                  <a:cubicBezTo>
                    <a:pt x="156" y="10"/>
                    <a:pt x="152" y="11"/>
                    <a:pt x="159" y="18"/>
                  </a:cubicBezTo>
                  <a:cubicBezTo>
                    <a:pt x="160" y="16"/>
                    <a:pt x="163" y="17"/>
                    <a:pt x="162" y="16"/>
                  </a:cubicBezTo>
                  <a:cubicBezTo>
                    <a:pt x="159" y="11"/>
                    <a:pt x="157" y="5"/>
                    <a:pt x="165" y="0"/>
                  </a:cubicBezTo>
                  <a:cubicBezTo>
                    <a:pt x="175" y="123"/>
                    <a:pt x="178" y="236"/>
                    <a:pt x="157" y="367"/>
                  </a:cubicBezTo>
                  <a:cubicBezTo>
                    <a:pt x="140" y="369"/>
                    <a:pt x="122" y="364"/>
                    <a:pt x="109" y="365"/>
                  </a:cubicBezTo>
                  <a:cubicBezTo>
                    <a:pt x="86" y="368"/>
                    <a:pt x="88" y="365"/>
                    <a:pt x="82" y="365"/>
                  </a:cubicBezTo>
                  <a:cubicBezTo>
                    <a:pt x="75" y="365"/>
                    <a:pt x="71" y="367"/>
                    <a:pt x="51" y="365"/>
                  </a:cubicBezTo>
                  <a:moveTo>
                    <a:pt x="119" y="52"/>
                  </a:moveTo>
                  <a:cubicBezTo>
                    <a:pt x="116" y="49"/>
                    <a:pt x="115" y="45"/>
                    <a:pt x="114" y="40"/>
                  </a:cubicBezTo>
                  <a:cubicBezTo>
                    <a:pt x="114" y="35"/>
                    <a:pt x="115" y="30"/>
                    <a:pt x="121" y="33"/>
                  </a:cubicBezTo>
                  <a:cubicBezTo>
                    <a:pt x="124" y="34"/>
                    <a:pt x="127" y="36"/>
                    <a:pt x="127" y="41"/>
                  </a:cubicBezTo>
                  <a:cubicBezTo>
                    <a:pt x="127" y="45"/>
                    <a:pt x="123" y="49"/>
                    <a:pt x="119" y="52"/>
                  </a:cubicBezTo>
                  <a:moveTo>
                    <a:pt x="73" y="51"/>
                  </a:moveTo>
                  <a:cubicBezTo>
                    <a:pt x="76" y="47"/>
                    <a:pt x="85" y="47"/>
                    <a:pt x="92" y="52"/>
                  </a:cubicBezTo>
                  <a:cubicBezTo>
                    <a:pt x="92" y="54"/>
                    <a:pt x="92" y="57"/>
                    <a:pt x="91" y="59"/>
                  </a:cubicBezTo>
                  <a:cubicBezTo>
                    <a:pt x="85" y="62"/>
                    <a:pt x="77" y="59"/>
                    <a:pt x="73" y="51"/>
                  </a:cubicBezTo>
                  <a:moveTo>
                    <a:pt x="59" y="100"/>
                  </a:moveTo>
                  <a:cubicBezTo>
                    <a:pt x="57" y="114"/>
                    <a:pt x="47" y="116"/>
                    <a:pt x="38" y="114"/>
                  </a:cubicBezTo>
                  <a:cubicBezTo>
                    <a:pt x="43" y="111"/>
                    <a:pt x="42" y="107"/>
                    <a:pt x="48" y="103"/>
                  </a:cubicBezTo>
                  <a:cubicBezTo>
                    <a:pt x="52" y="100"/>
                    <a:pt x="54" y="102"/>
                    <a:pt x="59" y="100"/>
                  </a:cubicBezTo>
                  <a:moveTo>
                    <a:pt x="26" y="147"/>
                  </a:moveTo>
                  <a:cubicBezTo>
                    <a:pt x="26" y="140"/>
                    <a:pt x="35" y="134"/>
                    <a:pt x="41" y="133"/>
                  </a:cubicBezTo>
                  <a:cubicBezTo>
                    <a:pt x="43" y="135"/>
                    <a:pt x="43" y="137"/>
                    <a:pt x="43" y="139"/>
                  </a:cubicBezTo>
                  <a:cubicBezTo>
                    <a:pt x="39" y="148"/>
                    <a:pt x="33" y="149"/>
                    <a:pt x="26" y="147"/>
                  </a:cubicBezTo>
                  <a:moveTo>
                    <a:pt x="40" y="170"/>
                  </a:moveTo>
                  <a:cubicBezTo>
                    <a:pt x="32" y="169"/>
                    <a:pt x="25" y="173"/>
                    <a:pt x="22" y="180"/>
                  </a:cubicBezTo>
                  <a:cubicBezTo>
                    <a:pt x="23" y="182"/>
                    <a:pt x="27" y="183"/>
                    <a:pt x="30" y="183"/>
                  </a:cubicBezTo>
                  <a:cubicBezTo>
                    <a:pt x="37" y="181"/>
                    <a:pt x="34" y="174"/>
                    <a:pt x="40" y="170"/>
                  </a:cubicBezTo>
                  <a:moveTo>
                    <a:pt x="56" y="207"/>
                  </a:moveTo>
                  <a:cubicBezTo>
                    <a:pt x="65" y="209"/>
                    <a:pt x="70" y="206"/>
                    <a:pt x="74" y="200"/>
                  </a:cubicBezTo>
                  <a:cubicBezTo>
                    <a:pt x="74" y="199"/>
                    <a:pt x="74" y="197"/>
                    <a:pt x="74" y="195"/>
                  </a:cubicBezTo>
                  <a:cubicBezTo>
                    <a:pt x="66" y="195"/>
                    <a:pt x="61" y="201"/>
                    <a:pt x="56" y="207"/>
                  </a:cubicBezTo>
                  <a:moveTo>
                    <a:pt x="92" y="225"/>
                  </a:moveTo>
                  <a:cubicBezTo>
                    <a:pt x="98" y="222"/>
                    <a:pt x="102" y="226"/>
                    <a:pt x="106" y="234"/>
                  </a:cubicBezTo>
                  <a:cubicBezTo>
                    <a:pt x="106" y="237"/>
                    <a:pt x="104" y="239"/>
                    <a:pt x="101" y="238"/>
                  </a:cubicBezTo>
                  <a:cubicBezTo>
                    <a:pt x="97" y="238"/>
                    <a:pt x="92" y="231"/>
                    <a:pt x="92" y="225"/>
                  </a:cubicBezTo>
                </a:path>
              </a:pathLst>
            </a:custGeom>
            <a:solidFill>
              <a:srgbClr val="00B7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3" name="Freeform 18"/>
            <p:cNvSpPr>
              <a:spLocks/>
            </p:cNvSpPr>
            <p:nvPr userDrawn="1"/>
          </p:nvSpPr>
          <p:spPr bwMode="auto">
            <a:xfrm>
              <a:off x="1014413" y="904875"/>
              <a:ext cx="71438" cy="103188"/>
            </a:xfrm>
            <a:custGeom>
              <a:avLst/>
              <a:gdLst>
                <a:gd name="T0" fmla="*/ 77 w 90"/>
                <a:gd name="T1" fmla="*/ 2 h 129"/>
                <a:gd name="T2" fmla="*/ 77 w 90"/>
                <a:gd name="T3" fmla="*/ 27 h 129"/>
                <a:gd name="T4" fmla="*/ 55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39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5" y="25"/>
                    <a:pt x="58" y="24"/>
                    <a:pt x="55" y="24"/>
                  </a:cubicBezTo>
                  <a:cubicBezTo>
                    <a:pt x="40" y="24"/>
                    <a:pt x="33" y="27"/>
                    <a:pt x="33" y="34"/>
                  </a:cubicBezTo>
                  <a:cubicBezTo>
                    <a:pt x="33" y="37"/>
                    <a:pt x="36" y="40"/>
                    <a:pt x="41" y="44"/>
                  </a:cubicBezTo>
                  <a:cubicBezTo>
                    <a:pt x="43" y="46"/>
                    <a:pt x="49" y="49"/>
                    <a:pt x="59" y="54"/>
                  </a:cubicBezTo>
                  <a:cubicBezTo>
                    <a:pt x="69" y="60"/>
                    <a:pt x="76" y="64"/>
                    <a:pt x="80" y="68"/>
                  </a:cubicBezTo>
                  <a:cubicBezTo>
                    <a:pt x="87" y="75"/>
                    <a:pt x="90" y="83"/>
                    <a:pt x="90" y="93"/>
                  </a:cubicBezTo>
                  <a:cubicBezTo>
                    <a:pt x="90" y="104"/>
                    <a:pt x="85" y="113"/>
                    <a:pt x="76" y="120"/>
                  </a:cubicBezTo>
                  <a:cubicBezTo>
                    <a:pt x="67" y="126"/>
                    <a:pt x="54" y="129"/>
                    <a:pt x="38" y="129"/>
                  </a:cubicBezTo>
                  <a:cubicBezTo>
                    <a:pt x="30" y="129"/>
                    <a:pt x="18" y="128"/>
                    <a:pt x="2" y="124"/>
                  </a:cubicBezTo>
                  <a:cubicBezTo>
                    <a:pt x="2" y="98"/>
                    <a:pt x="2" y="98"/>
                    <a:pt x="2" y="98"/>
                  </a:cubicBezTo>
                  <a:cubicBezTo>
                    <a:pt x="19" y="103"/>
                    <a:pt x="31" y="106"/>
                    <a:pt x="39" y="106"/>
                  </a:cubicBezTo>
                  <a:cubicBezTo>
                    <a:pt x="44" y="106"/>
                    <a:pt x="48" y="105"/>
                    <a:pt x="52" y="102"/>
                  </a:cubicBezTo>
                  <a:cubicBezTo>
                    <a:pt x="55" y="100"/>
                    <a:pt x="57" y="97"/>
                    <a:pt x="57" y="93"/>
                  </a:cubicBezTo>
                  <a:cubicBezTo>
                    <a:pt x="57" y="90"/>
                    <a:pt x="55" y="87"/>
                    <a:pt x="50" y="83"/>
                  </a:cubicBezTo>
                  <a:cubicBezTo>
                    <a:pt x="48" y="82"/>
                    <a:pt x="41" y="78"/>
                    <a:pt x="31" y="73"/>
                  </a:cubicBezTo>
                  <a:cubicBezTo>
                    <a:pt x="10"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4" name="Freeform 19"/>
            <p:cNvSpPr>
              <a:spLocks noEditPoints="1"/>
            </p:cNvSpPr>
            <p:nvPr userDrawn="1"/>
          </p:nvSpPr>
          <p:spPr bwMode="auto">
            <a:xfrm>
              <a:off x="896938" y="904875"/>
              <a:ext cx="103188" cy="103188"/>
            </a:xfrm>
            <a:custGeom>
              <a:avLst/>
              <a:gdLst>
                <a:gd name="T0" fmla="*/ 33 w 131"/>
                <a:gd name="T1" fmla="*/ 64 h 129"/>
                <a:gd name="T2" fmla="*/ 42 w 131"/>
                <a:gd name="T3" fmla="*/ 92 h 129"/>
                <a:gd name="T4" fmla="*/ 66 w 131"/>
                <a:gd name="T5" fmla="*/ 103 h 129"/>
                <a:gd name="T6" fmla="*/ 90 w 131"/>
                <a:gd name="T7" fmla="*/ 92 h 129"/>
                <a:gd name="T8" fmla="*/ 98 w 131"/>
                <a:gd name="T9" fmla="*/ 64 h 129"/>
                <a:gd name="T10" fmla="*/ 66 w 131"/>
                <a:gd name="T11" fmla="*/ 27 h 129"/>
                <a:gd name="T12" fmla="*/ 41 w 131"/>
                <a:gd name="T13" fmla="*/ 37 h 129"/>
                <a:gd name="T14" fmla="*/ 33 w 131"/>
                <a:gd name="T15" fmla="*/ 64 h 129"/>
                <a:gd name="T16" fmla="*/ 66 w 131"/>
                <a:gd name="T17" fmla="*/ 129 h 129"/>
                <a:gd name="T18" fmla="*/ 19 w 131"/>
                <a:gd name="T19" fmla="*/ 111 h 129"/>
                <a:gd name="T20" fmla="*/ 0 w 131"/>
                <a:gd name="T21" fmla="*/ 64 h 129"/>
                <a:gd name="T22" fmla="*/ 18 w 131"/>
                <a:gd name="T23" fmla="*/ 18 h 129"/>
                <a:gd name="T24" fmla="*/ 66 w 131"/>
                <a:gd name="T25" fmla="*/ 0 h 129"/>
                <a:gd name="T26" fmla="*/ 113 w 131"/>
                <a:gd name="T27" fmla="*/ 18 h 129"/>
                <a:gd name="T28" fmla="*/ 131 w 131"/>
                <a:gd name="T29" fmla="*/ 64 h 129"/>
                <a:gd name="T30" fmla="*/ 113 w 131"/>
                <a:gd name="T31" fmla="*/ 111 h 129"/>
                <a:gd name="T32" fmla="*/ 66 w 131"/>
                <a:gd name="T33"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1" h="129">
                  <a:moveTo>
                    <a:pt x="33" y="64"/>
                  </a:moveTo>
                  <a:cubicBezTo>
                    <a:pt x="33" y="76"/>
                    <a:pt x="36" y="85"/>
                    <a:pt x="42" y="92"/>
                  </a:cubicBezTo>
                  <a:cubicBezTo>
                    <a:pt x="48" y="100"/>
                    <a:pt x="56" y="103"/>
                    <a:pt x="66" y="103"/>
                  </a:cubicBezTo>
                  <a:cubicBezTo>
                    <a:pt x="76" y="103"/>
                    <a:pt x="84" y="100"/>
                    <a:pt x="90" y="92"/>
                  </a:cubicBezTo>
                  <a:cubicBezTo>
                    <a:pt x="95" y="85"/>
                    <a:pt x="98" y="76"/>
                    <a:pt x="98" y="64"/>
                  </a:cubicBezTo>
                  <a:cubicBezTo>
                    <a:pt x="98" y="39"/>
                    <a:pt x="87" y="27"/>
                    <a:pt x="66" y="27"/>
                  </a:cubicBezTo>
                  <a:cubicBezTo>
                    <a:pt x="55" y="27"/>
                    <a:pt x="47" y="30"/>
                    <a:pt x="41" y="37"/>
                  </a:cubicBezTo>
                  <a:cubicBezTo>
                    <a:pt x="36" y="43"/>
                    <a:pt x="33" y="53"/>
                    <a:pt x="33" y="64"/>
                  </a:cubicBezTo>
                  <a:moveTo>
                    <a:pt x="66" y="129"/>
                  </a:moveTo>
                  <a:cubicBezTo>
                    <a:pt x="47" y="129"/>
                    <a:pt x="31" y="123"/>
                    <a:pt x="19" y="111"/>
                  </a:cubicBezTo>
                  <a:cubicBezTo>
                    <a:pt x="6" y="99"/>
                    <a:pt x="0" y="83"/>
                    <a:pt x="0" y="64"/>
                  </a:cubicBezTo>
                  <a:cubicBezTo>
                    <a:pt x="0" y="45"/>
                    <a:pt x="6" y="29"/>
                    <a:pt x="18" y="18"/>
                  </a:cubicBezTo>
                  <a:cubicBezTo>
                    <a:pt x="30" y="6"/>
                    <a:pt x="46" y="0"/>
                    <a:pt x="66" y="0"/>
                  </a:cubicBezTo>
                  <a:cubicBezTo>
                    <a:pt x="85" y="0"/>
                    <a:pt x="101" y="6"/>
                    <a:pt x="113" y="18"/>
                  </a:cubicBezTo>
                  <a:cubicBezTo>
                    <a:pt x="125" y="30"/>
                    <a:pt x="131" y="45"/>
                    <a:pt x="131" y="64"/>
                  </a:cubicBezTo>
                  <a:cubicBezTo>
                    <a:pt x="131" y="83"/>
                    <a:pt x="125" y="98"/>
                    <a:pt x="113" y="111"/>
                  </a:cubicBezTo>
                  <a:cubicBezTo>
                    <a:pt x="101" y="123"/>
                    <a:pt x="85" y="129"/>
                    <a:pt x="66" y="12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5" name="Freeform 20"/>
            <p:cNvSpPr>
              <a:spLocks/>
            </p:cNvSpPr>
            <p:nvPr userDrawn="1"/>
          </p:nvSpPr>
          <p:spPr bwMode="auto">
            <a:xfrm>
              <a:off x="815976" y="904875"/>
              <a:ext cx="71438" cy="103188"/>
            </a:xfrm>
            <a:custGeom>
              <a:avLst/>
              <a:gdLst>
                <a:gd name="T0" fmla="*/ 77 w 90"/>
                <a:gd name="T1" fmla="*/ 2 h 129"/>
                <a:gd name="T2" fmla="*/ 77 w 90"/>
                <a:gd name="T3" fmla="*/ 27 h 129"/>
                <a:gd name="T4" fmla="*/ 56 w 90"/>
                <a:gd name="T5" fmla="*/ 24 h 129"/>
                <a:gd name="T6" fmla="*/ 33 w 90"/>
                <a:gd name="T7" fmla="*/ 34 h 129"/>
                <a:gd name="T8" fmla="*/ 41 w 90"/>
                <a:gd name="T9" fmla="*/ 44 h 129"/>
                <a:gd name="T10" fmla="*/ 59 w 90"/>
                <a:gd name="T11" fmla="*/ 54 h 129"/>
                <a:gd name="T12" fmla="*/ 80 w 90"/>
                <a:gd name="T13" fmla="*/ 68 h 129"/>
                <a:gd name="T14" fmla="*/ 90 w 90"/>
                <a:gd name="T15" fmla="*/ 93 h 129"/>
                <a:gd name="T16" fmla="*/ 76 w 90"/>
                <a:gd name="T17" fmla="*/ 120 h 129"/>
                <a:gd name="T18" fmla="*/ 38 w 90"/>
                <a:gd name="T19" fmla="*/ 129 h 129"/>
                <a:gd name="T20" fmla="*/ 2 w 90"/>
                <a:gd name="T21" fmla="*/ 124 h 129"/>
                <a:gd name="T22" fmla="*/ 2 w 90"/>
                <a:gd name="T23" fmla="*/ 98 h 129"/>
                <a:gd name="T24" fmla="*/ 40 w 90"/>
                <a:gd name="T25" fmla="*/ 106 h 129"/>
                <a:gd name="T26" fmla="*/ 52 w 90"/>
                <a:gd name="T27" fmla="*/ 102 h 129"/>
                <a:gd name="T28" fmla="*/ 57 w 90"/>
                <a:gd name="T29" fmla="*/ 93 h 129"/>
                <a:gd name="T30" fmla="*/ 50 w 90"/>
                <a:gd name="T31" fmla="*/ 83 h 129"/>
                <a:gd name="T32" fmla="*/ 31 w 90"/>
                <a:gd name="T33" fmla="*/ 73 h 129"/>
                <a:gd name="T34" fmla="*/ 0 w 90"/>
                <a:gd name="T35" fmla="*/ 34 h 129"/>
                <a:gd name="T36" fmla="*/ 14 w 90"/>
                <a:gd name="T37" fmla="*/ 9 h 129"/>
                <a:gd name="T38" fmla="*/ 50 w 90"/>
                <a:gd name="T39" fmla="*/ 0 h 129"/>
                <a:gd name="T40" fmla="*/ 77 w 90"/>
                <a:gd name="T41" fmla="*/ 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0" h="129">
                  <a:moveTo>
                    <a:pt x="77" y="2"/>
                  </a:moveTo>
                  <a:cubicBezTo>
                    <a:pt x="77" y="27"/>
                    <a:pt x="77" y="27"/>
                    <a:pt x="77" y="27"/>
                  </a:cubicBezTo>
                  <a:cubicBezTo>
                    <a:pt x="66" y="25"/>
                    <a:pt x="58" y="24"/>
                    <a:pt x="56" y="24"/>
                  </a:cubicBezTo>
                  <a:cubicBezTo>
                    <a:pt x="41" y="24"/>
                    <a:pt x="33" y="27"/>
                    <a:pt x="33" y="34"/>
                  </a:cubicBezTo>
                  <a:cubicBezTo>
                    <a:pt x="33" y="37"/>
                    <a:pt x="36" y="40"/>
                    <a:pt x="41" y="44"/>
                  </a:cubicBezTo>
                  <a:cubicBezTo>
                    <a:pt x="44" y="46"/>
                    <a:pt x="50" y="49"/>
                    <a:pt x="59" y="54"/>
                  </a:cubicBezTo>
                  <a:cubicBezTo>
                    <a:pt x="69" y="60"/>
                    <a:pt x="76" y="64"/>
                    <a:pt x="80" y="68"/>
                  </a:cubicBezTo>
                  <a:cubicBezTo>
                    <a:pt x="87" y="75"/>
                    <a:pt x="90" y="83"/>
                    <a:pt x="90" y="93"/>
                  </a:cubicBezTo>
                  <a:cubicBezTo>
                    <a:pt x="90" y="104"/>
                    <a:pt x="86" y="113"/>
                    <a:pt x="76" y="120"/>
                  </a:cubicBezTo>
                  <a:cubicBezTo>
                    <a:pt x="67" y="126"/>
                    <a:pt x="54" y="129"/>
                    <a:pt x="38" y="129"/>
                  </a:cubicBezTo>
                  <a:cubicBezTo>
                    <a:pt x="31" y="129"/>
                    <a:pt x="19" y="128"/>
                    <a:pt x="2" y="124"/>
                  </a:cubicBezTo>
                  <a:cubicBezTo>
                    <a:pt x="2" y="98"/>
                    <a:pt x="2" y="98"/>
                    <a:pt x="2" y="98"/>
                  </a:cubicBezTo>
                  <a:cubicBezTo>
                    <a:pt x="19" y="103"/>
                    <a:pt x="32" y="106"/>
                    <a:pt x="40" y="106"/>
                  </a:cubicBezTo>
                  <a:cubicBezTo>
                    <a:pt x="44" y="106"/>
                    <a:pt x="48" y="105"/>
                    <a:pt x="52" y="102"/>
                  </a:cubicBezTo>
                  <a:cubicBezTo>
                    <a:pt x="55" y="100"/>
                    <a:pt x="57" y="97"/>
                    <a:pt x="57" y="93"/>
                  </a:cubicBezTo>
                  <a:cubicBezTo>
                    <a:pt x="57" y="90"/>
                    <a:pt x="55" y="87"/>
                    <a:pt x="50" y="83"/>
                  </a:cubicBezTo>
                  <a:cubicBezTo>
                    <a:pt x="48" y="82"/>
                    <a:pt x="42" y="78"/>
                    <a:pt x="31" y="73"/>
                  </a:cubicBezTo>
                  <a:cubicBezTo>
                    <a:pt x="11" y="62"/>
                    <a:pt x="0" y="49"/>
                    <a:pt x="0" y="34"/>
                  </a:cubicBezTo>
                  <a:cubicBezTo>
                    <a:pt x="0" y="23"/>
                    <a:pt x="5" y="15"/>
                    <a:pt x="14" y="9"/>
                  </a:cubicBezTo>
                  <a:cubicBezTo>
                    <a:pt x="23" y="3"/>
                    <a:pt x="35" y="0"/>
                    <a:pt x="50" y="0"/>
                  </a:cubicBezTo>
                  <a:cubicBezTo>
                    <a:pt x="57" y="0"/>
                    <a:pt x="66" y="1"/>
                    <a:pt x="77" y="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6" name="Freeform 21"/>
            <p:cNvSpPr>
              <a:spLocks noEditPoints="1"/>
            </p:cNvSpPr>
            <p:nvPr userDrawn="1"/>
          </p:nvSpPr>
          <p:spPr bwMode="auto">
            <a:xfrm>
              <a:off x="696913" y="904875"/>
              <a:ext cx="106363" cy="142875"/>
            </a:xfrm>
            <a:custGeom>
              <a:avLst/>
              <a:gdLst>
                <a:gd name="T0" fmla="*/ 38 w 135"/>
                <a:gd name="T1" fmla="*/ 68 h 180"/>
                <a:gd name="T2" fmla="*/ 70 w 135"/>
                <a:gd name="T3" fmla="*/ 103 h 180"/>
                <a:gd name="T4" fmla="*/ 94 w 135"/>
                <a:gd name="T5" fmla="*/ 94 h 180"/>
                <a:gd name="T6" fmla="*/ 102 w 135"/>
                <a:gd name="T7" fmla="*/ 68 h 180"/>
                <a:gd name="T8" fmla="*/ 93 w 135"/>
                <a:gd name="T9" fmla="*/ 38 h 180"/>
                <a:gd name="T10" fmla="*/ 69 w 135"/>
                <a:gd name="T11" fmla="*/ 27 h 180"/>
                <a:gd name="T12" fmla="*/ 46 w 135"/>
                <a:gd name="T13" fmla="*/ 38 h 180"/>
                <a:gd name="T14" fmla="*/ 38 w 135"/>
                <a:gd name="T15" fmla="*/ 68 h 180"/>
                <a:gd name="T16" fmla="*/ 43 w 135"/>
                <a:gd name="T17" fmla="*/ 177 h 180"/>
                <a:gd name="T18" fmla="*/ 2 w 135"/>
                <a:gd name="T19" fmla="*/ 180 h 180"/>
                <a:gd name="T20" fmla="*/ 7 w 135"/>
                <a:gd name="T21" fmla="*/ 118 h 180"/>
                <a:gd name="T22" fmla="*/ 7 w 135"/>
                <a:gd name="T23" fmla="*/ 68 h 180"/>
                <a:gd name="T24" fmla="*/ 0 w 135"/>
                <a:gd name="T25" fmla="*/ 6 h 180"/>
                <a:gd name="T26" fmla="*/ 31 w 135"/>
                <a:gd name="T27" fmla="*/ 3 h 180"/>
                <a:gd name="T28" fmla="*/ 36 w 135"/>
                <a:gd name="T29" fmla="*/ 21 h 180"/>
                <a:gd name="T30" fmla="*/ 50 w 135"/>
                <a:gd name="T31" fmla="*/ 7 h 180"/>
                <a:gd name="T32" fmla="*/ 77 w 135"/>
                <a:gd name="T33" fmla="*/ 0 h 180"/>
                <a:gd name="T34" fmla="*/ 119 w 135"/>
                <a:gd name="T35" fmla="*/ 19 h 180"/>
                <a:gd name="T36" fmla="*/ 135 w 135"/>
                <a:gd name="T37" fmla="*/ 67 h 180"/>
                <a:gd name="T38" fmla="*/ 119 w 135"/>
                <a:gd name="T39" fmla="*/ 112 h 180"/>
                <a:gd name="T40" fmla="*/ 79 w 135"/>
                <a:gd name="T41" fmla="*/ 129 h 180"/>
                <a:gd name="T42" fmla="*/ 55 w 135"/>
                <a:gd name="T43" fmla="*/ 125 h 180"/>
                <a:gd name="T44" fmla="*/ 40 w 135"/>
                <a:gd name="T45" fmla="*/ 118 h 180"/>
                <a:gd name="T46" fmla="*/ 40 w 135"/>
                <a:gd name="T47" fmla="*/ 132 h 180"/>
                <a:gd name="T48" fmla="*/ 43 w 135"/>
                <a:gd name="T49" fmla="*/ 177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35" h="180">
                  <a:moveTo>
                    <a:pt x="38" y="68"/>
                  </a:moveTo>
                  <a:cubicBezTo>
                    <a:pt x="38" y="91"/>
                    <a:pt x="49" y="103"/>
                    <a:pt x="70" y="103"/>
                  </a:cubicBezTo>
                  <a:cubicBezTo>
                    <a:pt x="81" y="103"/>
                    <a:pt x="88" y="100"/>
                    <a:pt x="94" y="94"/>
                  </a:cubicBezTo>
                  <a:cubicBezTo>
                    <a:pt x="99" y="87"/>
                    <a:pt x="102" y="78"/>
                    <a:pt x="102" y="68"/>
                  </a:cubicBezTo>
                  <a:cubicBezTo>
                    <a:pt x="102" y="55"/>
                    <a:pt x="99" y="46"/>
                    <a:pt x="93" y="38"/>
                  </a:cubicBezTo>
                  <a:cubicBezTo>
                    <a:pt x="87" y="30"/>
                    <a:pt x="79" y="27"/>
                    <a:pt x="69" y="27"/>
                  </a:cubicBezTo>
                  <a:cubicBezTo>
                    <a:pt x="59" y="27"/>
                    <a:pt x="51" y="30"/>
                    <a:pt x="46" y="38"/>
                  </a:cubicBezTo>
                  <a:cubicBezTo>
                    <a:pt x="41" y="45"/>
                    <a:pt x="38" y="55"/>
                    <a:pt x="38" y="68"/>
                  </a:cubicBezTo>
                  <a:moveTo>
                    <a:pt x="43" y="177"/>
                  </a:moveTo>
                  <a:cubicBezTo>
                    <a:pt x="2" y="180"/>
                    <a:pt x="2" y="180"/>
                    <a:pt x="2" y="180"/>
                  </a:cubicBezTo>
                  <a:cubicBezTo>
                    <a:pt x="6" y="149"/>
                    <a:pt x="7" y="129"/>
                    <a:pt x="7" y="118"/>
                  </a:cubicBezTo>
                  <a:cubicBezTo>
                    <a:pt x="7" y="68"/>
                    <a:pt x="7" y="68"/>
                    <a:pt x="7" y="68"/>
                  </a:cubicBezTo>
                  <a:cubicBezTo>
                    <a:pt x="7" y="52"/>
                    <a:pt x="5" y="32"/>
                    <a:pt x="0" y="6"/>
                  </a:cubicBezTo>
                  <a:cubicBezTo>
                    <a:pt x="31" y="3"/>
                    <a:pt x="31" y="3"/>
                    <a:pt x="31" y="3"/>
                  </a:cubicBezTo>
                  <a:cubicBezTo>
                    <a:pt x="32" y="7"/>
                    <a:pt x="34" y="13"/>
                    <a:pt x="36" y="21"/>
                  </a:cubicBezTo>
                  <a:cubicBezTo>
                    <a:pt x="41" y="14"/>
                    <a:pt x="46" y="10"/>
                    <a:pt x="50" y="7"/>
                  </a:cubicBezTo>
                  <a:cubicBezTo>
                    <a:pt x="58" y="3"/>
                    <a:pt x="67" y="0"/>
                    <a:pt x="77" y="0"/>
                  </a:cubicBezTo>
                  <a:cubicBezTo>
                    <a:pt x="94" y="0"/>
                    <a:pt x="108" y="7"/>
                    <a:pt x="119" y="19"/>
                  </a:cubicBezTo>
                  <a:cubicBezTo>
                    <a:pt x="130" y="32"/>
                    <a:pt x="135" y="48"/>
                    <a:pt x="135" y="67"/>
                  </a:cubicBezTo>
                  <a:cubicBezTo>
                    <a:pt x="135" y="85"/>
                    <a:pt x="130" y="100"/>
                    <a:pt x="119" y="112"/>
                  </a:cubicBezTo>
                  <a:cubicBezTo>
                    <a:pt x="109" y="124"/>
                    <a:pt x="95" y="129"/>
                    <a:pt x="79" y="129"/>
                  </a:cubicBezTo>
                  <a:cubicBezTo>
                    <a:pt x="70" y="129"/>
                    <a:pt x="62" y="128"/>
                    <a:pt x="55" y="125"/>
                  </a:cubicBezTo>
                  <a:cubicBezTo>
                    <a:pt x="52" y="124"/>
                    <a:pt x="47" y="122"/>
                    <a:pt x="40" y="118"/>
                  </a:cubicBezTo>
                  <a:cubicBezTo>
                    <a:pt x="40" y="132"/>
                    <a:pt x="40" y="132"/>
                    <a:pt x="40" y="132"/>
                  </a:cubicBezTo>
                  <a:cubicBezTo>
                    <a:pt x="40" y="150"/>
                    <a:pt x="41" y="165"/>
                    <a:pt x="43" y="17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sp>
          <p:nvSpPr>
            <p:cNvPr id="27" name="Freeform 22"/>
            <p:cNvSpPr>
              <a:spLocks/>
            </p:cNvSpPr>
            <p:nvPr userDrawn="1"/>
          </p:nvSpPr>
          <p:spPr bwMode="auto">
            <a:xfrm>
              <a:off x="639763" y="871538"/>
              <a:ext cx="36513" cy="133350"/>
            </a:xfrm>
            <a:custGeom>
              <a:avLst/>
              <a:gdLst>
                <a:gd name="T0" fmla="*/ 47 w 47"/>
                <a:gd name="T1" fmla="*/ 169 h 169"/>
                <a:gd name="T2" fmla="*/ 4 w 47"/>
                <a:gd name="T3" fmla="*/ 169 h 169"/>
                <a:gd name="T4" fmla="*/ 5 w 47"/>
                <a:gd name="T5" fmla="*/ 126 h 169"/>
                <a:gd name="T6" fmla="*/ 5 w 47"/>
                <a:gd name="T7" fmla="*/ 59 h 169"/>
                <a:gd name="T8" fmla="*/ 0 w 47"/>
                <a:gd name="T9" fmla="*/ 0 h 169"/>
                <a:gd name="T10" fmla="*/ 44 w 47"/>
                <a:gd name="T11" fmla="*/ 0 h 169"/>
                <a:gd name="T12" fmla="*/ 43 w 47"/>
                <a:gd name="T13" fmla="*/ 21 h 169"/>
                <a:gd name="T14" fmla="*/ 42 w 47"/>
                <a:gd name="T15" fmla="*/ 48 h 169"/>
                <a:gd name="T16" fmla="*/ 42 w 47"/>
                <a:gd name="T17" fmla="*/ 110 h 169"/>
                <a:gd name="T18" fmla="*/ 47 w 47"/>
                <a:gd name="T19"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 h="169">
                  <a:moveTo>
                    <a:pt x="47" y="169"/>
                  </a:moveTo>
                  <a:cubicBezTo>
                    <a:pt x="4" y="169"/>
                    <a:pt x="4" y="169"/>
                    <a:pt x="4" y="169"/>
                  </a:cubicBezTo>
                  <a:cubicBezTo>
                    <a:pt x="5" y="154"/>
                    <a:pt x="5" y="139"/>
                    <a:pt x="5" y="126"/>
                  </a:cubicBezTo>
                  <a:cubicBezTo>
                    <a:pt x="5" y="59"/>
                    <a:pt x="5" y="59"/>
                    <a:pt x="5" y="59"/>
                  </a:cubicBezTo>
                  <a:cubicBezTo>
                    <a:pt x="5" y="36"/>
                    <a:pt x="4" y="17"/>
                    <a:pt x="0" y="0"/>
                  </a:cubicBezTo>
                  <a:cubicBezTo>
                    <a:pt x="44" y="0"/>
                    <a:pt x="44" y="0"/>
                    <a:pt x="44" y="0"/>
                  </a:cubicBezTo>
                  <a:cubicBezTo>
                    <a:pt x="44" y="3"/>
                    <a:pt x="43" y="10"/>
                    <a:pt x="43" y="21"/>
                  </a:cubicBezTo>
                  <a:cubicBezTo>
                    <a:pt x="43" y="32"/>
                    <a:pt x="42" y="41"/>
                    <a:pt x="42" y="48"/>
                  </a:cubicBezTo>
                  <a:cubicBezTo>
                    <a:pt x="42" y="110"/>
                    <a:pt x="42" y="110"/>
                    <a:pt x="42" y="110"/>
                  </a:cubicBezTo>
                  <a:cubicBezTo>
                    <a:pt x="42" y="126"/>
                    <a:pt x="44" y="145"/>
                    <a:pt x="47" y="16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p>
          </p:txBody>
        </p:sp>
      </p:grpSp>
    </p:spTree>
    <p:extLst>
      <p:ext uri="{BB962C8B-B14F-4D97-AF65-F5344CB8AC3E}">
        <p14:creationId xmlns:p14="http://schemas.microsoft.com/office/powerpoint/2010/main" val="60028266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40000"/>
            <a:ext cx="4279087" cy="553998"/>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540000" y="2124448"/>
            <a:ext cx="12306492" cy="4517652"/>
          </a:xfrm>
        </p:spPr>
        <p:txBody>
          <a:bodyPr/>
          <a:lstStyle>
            <a:lvl1pPr>
              <a:lnSpc>
                <a:spcPct val="110000"/>
              </a:lnSpc>
              <a:spcBef>
                <a:spcPts val="882"/>
              </a:spcBef>
              <a:buClr>
                <a:schemeClr val="tx1"/>
              </a:buClr>
              <a:defRPr>
                <a:solidFill>
                  <a:schemeClr val="tx1"/>
                </a:solidFill>
              </a:defRPr>
            </a:lvl1pPr>
            <a:lvl2pPr>
              <a:lnSpc>
                <a:spcPct val="110000"/>
              </a:lnSpc>
              <a:spcBef>
                <a:spcPts val="882"/>
              </a:spcBef>
              <a:buClr>
                <a:schemeClr val="tx1"/>
              </a:buClr>
              <a:defRPr>
                <a:solidFill>
                  <a:schemeClr val="tx1"/>
                </a:solidFill>
              </a:defRPr>
            </a:lvl2pPr>
            <a:lvl3pPr>
              <a:lnSpc>
                <a:spcPct val="110000"/>
              </a:lnSpc>
              <a:spcBef>
                <a:spcPts val="882"/>
              </a:spcBef>
              <a:buClr>
                <a:schemeClr val="tx1"/>
              </a:buClr>
              <a:defRPr>
                <a:solidFill>
                  <a:schemeClr val="tx1"/>
                </a:solidFill>
              </a:defRPr>
            </a:lvl3pPr>
            <a:lvl4pPr>
              <a:lnSpc>
                <a:spcPct val="110000"/>
              </a:lnSpc>
              <a:spcBef>
                <a:spcPts val="882"/>
              </a:spcBef>
              <a:buClr>
                <a:schemeClr val="tx1"/>
              </a:buClr>
              <a:defRPr>
                <a:solidFill>
                  <a:schemeClr val="tx1"/>
                </a:solidFill>
              </a:defRPr>
            </a:lvl4pPr>
            <a:lvl5pPr>
              <a:lnSpc>
                <a:spcPct val="110000"/>
              </a:lnSpc>
              <a:spcBef>
                <a:spcPts val="882"/>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ext Placeholder 5"/>
          <p:cNvSpPr>
            <a:spLocks noGrp="1"/>
          </p:cNvSpPr>
          <p:nvPr>
            <p:ph type="body" sz="quarter" idx="14" hasCustomPrompt="1"/>
          </p:nvPr>
        </p:nvSpPr>
        <p:spPr bwMode="gray">
          <a:xfrm>
            <a:off x="540000" y="1188343"/>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966938038"/>
      </p:ext>
    </p:extLst>
  </p:cSld>
  <p:clrMapOvr>
    <a:masterClrMapping/>
  </p:clrMapOvr>
  <p:transition>
    <p:fade/>
  </p:transition>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66642" y="1739003"/>
            <a:ext cx="12306492"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541146" y="521133"/>
            <a:ext cx="12371579" cy="525785"/>
          </a:xfrm>
          <a:prstGeom prst="rect">
            <a:avLst/>
          </a:prstGeom>
          <a:noFill/>
        </p:spPr>
        <p:txBody>
          <a:bodyPr wrap="square" lIns="0" tIns="0" rIns="0" bIns="0" rtlCol="0" anchor="t">
            <a:spAutoFit/>
          </a:bodyPr>
          <a:lstStyle>
            <a:lvl1pPr algn="l">
              <a:defRPr/>
            </a:lvl1p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104484571"/>
      </p:ext>
    </p:extLst>
  </p:cSld>
  <p:clrMapOvr>
    <a:masterClrMapping/>
  </p:clrMapOvr>
  <p:transition>
    <p:fade/>
  </p:transition>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column">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6935789" y="1739003"/>
            <a:ext cx="5929409"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Placeholder 1"/>
          <p:cNvSpPr>
            <a:spLocks noGrp="1"/>
          </p:cNvSpPr>
          <p:nvPr>
            <p:ph type="title"/>
          </p:nvPr>
        </p:nvSpPr>
        <p:spPr bwMode="gray">
          <a:xfrm>
            <a:off x="541146" y="521133"/>
            <a:ext cx="12371579" cy="525785"/>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5" name="Content Placeholder 7"/>
          <p:cNvSpPr>
            <a:spLocks noGrp="1"/>
          </p:cNvSpPr>
          <p:nvPr>
            <p:ph sz="quarter" idx="11" hasCustomPrompt="1"/>
          </p:nvPr>
        </p:nvSpPr>
        <p:spPr>
          <a:xfrm>
            <a:off x="576264" y="1741489"/>
            <a:ext cx="5919787"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79652210"/>
      </p:ext>
    </p:extLst>
  </p:cSld>
  <p:clrMapOvr>
    <a:masterClrMapping/>
  </p:clrMapOvr>
  <p:transition>
    <p:fade/>
  </p:transition>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3_column">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66641" y="1736554"/>
            <a:ext cx="3800887"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27500" y="1736554"/>
            <a:ext cx="3802882"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90355" y="1736554"/>
            <a:ext cx="3800886" cy="13846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bwMode="gray">
          <a:xfrm>
            <a:off x="541146" y="521133"/>
            <a:ext cx="12371579" cy="525785"/>
          </a:xfrm>
          <a:prstGeom prst="rect">
            <a:avLst/>
          </a:prstGeom>
          <a:noFill/>
        </p:spPr>
        <p:txBody>
          <a:bodyPr wrap="square" lIns="0" tIns="0" rIns="0" bIns="0" rtlCol="0" anchor="t">
            <a:spAutoFit/>
          </a:bodyPr>
          <a:lstStyle/>
          <a:p>
            <a:pPr marL="0" lvl="0" indent="0" algn="l">
              <a:spcBef>
                <a:spcPct val="20000"/>
              </a:spcBef>
              <a:buFont typeface="Arial" panose="020B0604020202020204" pitchFamily="34" charset="0"/>
            </a:pPr>
            <a:r>
              <a:rPr lang="en-US" dirty="0"/>
              <a:t>Click to edit title</a:t>
            </a:r>
            <a:endParaRPr lang="en-GB" dirty="0"/>
          </a:p>
        </p:txBody>
      </p:sp>
    </p:spTree>
    <p:extLst>
      <p:ext uri="{BB962C8B-B14F-4D97-AF65-F5344CB8AC3E}">
        <p14:creationId xmlns:p14="http://schemas.microsoft.com/office/powerpoint/2010/main" val="11759434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Divider_green">
    <p:bg>
      <p:bgPr>
        <a:solidFill>
          <a:srgbClr val="92D050"/>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93164774"/>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1_Divider_green">
    <p:bg>
      <p:bgPr>
        <a:solidFill>
          <a:schemeClr val="bg1">
            <a:lumMod val="85000"/>
          </a:schemeClr>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309917374"/>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Divider_3">
    <p:bg>
      <p:bgPr>
        <a:solidFill>
          <a:srgbClr val="FF9900"/>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725545761"/>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1_Divider_3">
    <p:bg>
      <p:bgPr>
        <a:solidFill>
          <a:srgbClr val="00B0F0"/>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333582" y="6922776"/>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53946"/>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2_Divider_3">
    <p:bg>
      <p:bgPr>
        <a:solidFill>
          <a:srgbClr val="000000"/>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806871601"/>
      </p:ext>
    </p:extLst>
  </p:cSld>
  <p:clrMapOvr>
    <a:masterClrMapping/>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329410" y="7092268"/>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1646934130"/>
      </p:ext>
    </p:extLst>
  </p:cSld>
  <p:clrMapOvr>
    <a:masterClrMapping/>
  </p:clrMapOvr>
  <p:transition>
    <p:fad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4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7955" y="690765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468463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40000" y="1739002"/>
            <a:ext cx="12306492" cy="490309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1732907314"/>
      </p:ext>
    </p:extLst>
  </p:cSld>
  <p:clrMapOvr>
    <a:masterClrMapping/>
  </p:clrMapOvr>
  <p:transition>
    <p:fade/>
  </p:transition>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5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311124" y="7077125"/>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
        <p:nvSpPr>
          <p:cNvPr id="6" name="Freeform 36"/>
          <p:cNvSpPr>
            <a:spLocks noEditPoints="1"/>
          </p:cNvSpPr>
          <p:nvPr userDrawn="1"/>
        </p:nvSpPr>
        <p:spPr bwMode="auto">
          <a:xfrm>
            <a:off x="292840" y="7077125"/>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272980000"/>
      </p:ext>
    </p:extLst>
  </p:cSld>
  <p:clrMapOvr>
    <a:masterClrMapping/>
  </p:clrMapOvr>
  <p:transition>
    <p:fad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6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301980" y="7086323"/>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49143476"/>
      </p:ext>
    </p:extLst>
  </p:cSld>
  <p:clrMapOvr>
    <a:masterClrMapping/>
  </p:clrMapOvr>
  <p:transition>
    <p:fad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7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265410" y="7071952"/>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160533770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1 col layout">
    <p:spTree>
      <p:nvGrpSpPr>
        <p:cNvPr id="1" name=""/>
        <p:cNvGrpSpPr/>
        <p:nvPr/>
      </p:nvGrpSpPr>
      <p:grpSpPr>
        <a:xfrm>
          <a:off x="0" y="0"/>
          <a:ext cx="0" cy="0"/>
          <a:chOff x="0" y="0"/>
          <a:chExt cx="0" cy="0"/>
        </a:xfrm>
      </p:grpSpPr>
      <p:sp>
        <p:nvSpPr>
          <p:cNvPr id="2" name="Title 1"/>
          <p:cNvSpPr>
            <a:spLocks noGrp="1"/>
          </p:cNvSpPr>
          <p:nvPr>
            <p:ph type="title"/>
          </p:nvPr>
        </p:nvSpPr>
        <p:spPr>
          <a:xfrm>
            <a:off x="1683673" y="333397"/>
            <a:ext cx="11293362" cy="525785"/>
          </a:xfrm>
          <a:prstGeom prst="rect">
            <a:avLst/>
          </a:prstGeom>
        </p:spPr>
        <p:txBody>
          <a:bodyPr/>
          <a:lstStyle/>
          <a:p>
            <a:r>
              <a:rPr lang="fr-FR"/>
              <a:t>Modifiez le style du titre</a:t>
            </a:r>
            <a:endParaRPr lang="en-GB"/>
          </a:p>
        </p:txBody>
      </p:sp>
      <p:sp>
        <p:nvSpPr>
          <p:cNvPr id="5" name="Slide Number Placeholder 4"/>
          <p:cNvSpPr>
            <a:spLocks noGrp="1"/>
          </p:cNvSpPr>
          <p:nvPr>
            <p:ph type="sldNum" sz="quarter" idx="12"/>
          </p:nvPr>
        </p:nvSpPr>
        <p:spPr>
          <a:xfrm>
            <a:off x="9631839" y="7008171"/>
            <a:ext cx="3135948" cy="402568"/>
          </a:xfrm>
          <a:prstGeom prst="rect">
            <a:avLst/>
          </a:prstGeom>
        </p:spPr>
        <p:txBody>
          <a:bodyPr lIns="120006" tIns="60003" rIns="120006" bIns="60003"/>
          <a:lstStyle/>
          <a:p>
            <a:fld id="{D34AE20F-330F-454C-9011-43B717E650F2}" type="slidenum">
              <a:rPr lang="en-GB" smtClean="0"/>
              <a:pPr/>
              <a:t>‹#›</a:t>
            </a:fld>
            <a:endParaRPr lang="en-GB" dirty="0"/>
          </a:p>
        </p:txBody>
      </p:sp>
      <p:sp>
        <p:nvSpPr>
          <p:cNvPr id="25" name="Text Placeholder 24"/>
          <p:cNvSpPr>
            <a:spLocks noGrp="1"/>
          </p:cNvSpPr>
          <p:nvPr>
            <p:ph type="body" sz="quarter" idx="13"/>
          </p:nvPr>
        </p:nvSpPr>
        <p:spPr>
          <a:xfrm>
            <a:off x="454909" y="1438284"/>
            <a:ext cx="12531952" cy="4883150"/>
          </a:xfrm>
          <a:prstGeom prst="rect">
            <a:avLst/>
          </a:prstGeom>
        </p:spPr>
        <p:txBody>
          <a:bodyPr>
            <a:noAutofit/>
          </a:bodyPr>
          <a:lstStyle>
            <a:lvl2pPr>
              <a:tabLst/>
              <a:defRPr/>
            </a:lvl2pPr>
          </a:lstStyle>
          <a:p>
            <a:pPr lvl="0"/>
            <a:r>
              <a:rPr lang="fr-FR"/>
              <a:t>Modifiez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24809881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2"/>
          <p:cNvSpPr>
            <a:spLocks noGrp="1"/>
          </p:cNvSpPr>
          <p:nvPr>
            <p:ph type="sldNum" sz="quarter" idx="10"/>
          </p:nvPr>
        </p:nvSpPr>
        <p:spPr>
          <a:xfrm>
            <a:off x="11264728" y="7033974"/>
            <a:ext cx="1822623" cy="215443"/>
          </a:xfrm>
          <a:prstGeom prst="rect">
            <a:avLst/>
          </a:prstGeom>
        </p:spPr>
        <p:txBody>
          <a:bodyPr/>
          <a:lstStyle/>
          <a:p>
            <a:pPr defTabSz="1042804"/>
            <a:fld id="{3E291E46-BCC4-4EBB-9B49-E997D24BE723}" type="slidenum">
              <a:rPr lang="en-GB" smtClean="0"/>
              <a:pPr defTabSz="1042804"/>
              <a:t>‹#›</a:t>
            </a:fld>
            <a:endParaRPr lang="en-GB" dirty="0"/>
          </a:p>
        </p:txBody>
      </p:sp>
      <p:sp>
        <p:nvSpPr>
          <p:cNvPr id="11" name="Text Placeholder 4"/>
          <p:cNvSpPr>
            <a:spLocks noGrp="1"/>
          </p:cNvSpPr>
          <p:nvPr>
            <p:ph type="body" sz="quarter" idx="15"/>
          </p:nvPr>
        </p:nvSpPr>
        <p:spPr>
          <a:xfrm>
            <a:off x="374651"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4"/>
          <p:cNvSpPr>
            <a:spLocks noGrp="1"/>
          </p:cNvSpPr>
          <p:nvPr>
            <p:ph type="body" sz="quarter" idx="16"/>
          </p:nvPr>
        </p:nvSpPr>
        <p:spPr>
          <a:xfrm>
            <a:off x="3624439"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4"/>
          <p:cNvSpPr>
            <a:spLocks noGrp="1"/>
          </p:cNvSpPr>
          <p:nvPr>
            <p:ph type="body" sz="quarter" idx="17"/>
          </p:nvPr>
        </p:nvSpPr>
        <p:spPr>
          <a:xfrm>
            <a:off x="6874224"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Text Placeholder 4"/>
          <p:cNvSpPr>
            <a:spLocks noGrp="1"/>
          </p:cNvSpPr>
          <p:nvPr>
            <p:ph type="body" sz="quarter" idx="18"/>
          </p:nvPr>
        </p:nvSpPr>
        <p:spPr>
          <a:xfrm>
            <a:off x="10124012" y="1392239"/>
            <a:ext cx="2954102" cy="16616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621159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3_Titles Only">
    <p:spTree>
      <p:nvGrpSpPr>
        <p:cNvPr id="1" name=""/>
        <p:cNvGrpSpPr/>
        <p:nvPr/>
      </p:nvGrpSpPr>
      <p:grpSpPr>
        <a:xfrm>
          <a:off x="0" y="0"/>
          <a:ext cx="0" cy="0"/>
          <a:chOff x="0" y="0"/>
          <a:chExt cx="0" cy="0"/>
        </a:xfrm>
      </p:grpSpPr>
      <p:sp>
        <p:nvSpPr>
          <p:cNvPr id="3" name="Text Placeholder 7"/>
          <p:cNvSpPr>
            <a:spLocks noGrp="1"/>
          </p:cNvSpPr>
          <p:nvPr>
            <p:ph type="body" sz="quarter" idx="13" hasCustomPrompt="1"/>
          </p:nvPr>
        </p:nvSpPr>
        <p:spPr>
          <a:xfrm>
            <a:off x="356635" y="225364"/>
            <a:ext cx="9874306" cy="1236817"/>
          </a:xfrm>
        </p:spPr>
        <p:txBody>
          <a:bodyPr anchor="t">
            <a:noAutofit/>
          </a:bodyPr>
          <a:lstStyle>
            <a:lvl1pPr marL="0" indent="0">
              <a:spcBef>
                <a:spcPts val="0"/>
              </a:spcBef>
              <a:spcAft>
                <a:spcPts val="0"/>
              </a:spcAft>
              <a:buNone/>
              <a:defRPr sz="2399" b="1" cap="none" baseline="0">
                <a:solidFill>
                  <a:schemeClr val="tx1"/>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2359660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9" name="Rectangle 38"/>
          <p:cNvSpPr/>
          <p:nvPr userDrawn="1"/>
        </p:nvSpPr>
        <p:spPr>
          <a:xfrm>
            <a:off x="0" y="6779737"/>
            <a:ext cx="13439775" cy="781526"/>
          </a:xfrm>
          <a:prstGeom prst="rect">
            <a:avLst/>
          </a:prstGeom>
          <a:solidFill>
            <a:srgbClr val="E4DEC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dirty="0"/>
          </a:p>
        </p:txBody>
      </p:sp>
      <p:sp>
        <p:nvSpPr>
          <p:cNvPr id="40" name="Title Placeholder 31"/>
          <p:cNvSpPr>
            <a:spLocks noGrp="1"/>
          </p:cNvSpPr>
          <p:nvPr>
            <p:ph type="title"/>
          </p:nvPr>
        </p:nvSpPr>
        <p:spPr>
          <a:xfrm>
            <a:off x="1103314" y="-47715"/>
            <a:ext cx="11984037" cy="1055718"/>
          </a:xfrm>
          <a:prstGeom prst="rect">
            <a:avLst/>
          </a:prstGeom>
        </p:spPr>
        <p:txBody>
          <a:bodyPr vert="horz" wrap="square" lIns="0" tIns="0" rIns="0" bIns="0" rtlCol="0" anchor="b">
            <a:spAutoFit/>
          </a:bodyPr>
          <a:lstStyle>
            <a:lvl1pPr>
              <a:defRPr sz="3000"/>
            </a:lvl1pPr>
          </a:lstStyle>
          <a:p>
            <a:r>
              <a:rPr lang="en-US" dirty="0"/>
              <a:t>Click to edit Master title style</a:t>
            </a:r>
            <a:br>
              <a:rPr lang="en-US" dirty="0"/>
            </a:br>
            <a:r>
              <a:rPr lang="en-US" dirty="0"/>
              <a:t>XXX</a:t>
            </a:r>
            <a:endParaRPr lang="en-GB" dirty="0"/>
          </a:p>
        </p:txBody>
      </p:sp>
      <p:pic>
        <p:nvPicPr>
          <p:cNvPr id="41" name="Picture 40" descr="Ipsos_Marketing_Color.eps"/>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0748" y="7033974"/>
            <a:ext cx="1940501" cy="275146"/>
          </a:xfrm>
          <a:prstGeom prst="rect">
            <a:avLst/>
          </a:prstGeom>
        </p:spPr>
      </p:pic>
      <p:sp>
        <p:nvSpPr>
          <p:cNvPr id="42" name="Slide Number Placeholder 33"/>
          <p:cNvSpPr>
            <a:spLocks noGrp="1"/>
          </p:cNvSpPr>
          <p:nvPr>
            <p:ph type="sldNum" sz="quarter" idx="4"/>
          </p:nvPr>
        </p:nvSpPr>
        <p:spPr>
          <a:xfrm>
            <a:off x="11264759" y="7034039"/>
            <a:ext cx="1822623" cy="215315"/>
          </a:xfrm>
          <a:prstGeom prst="rect">
            <a:avLst/>
          </a:prstGeom>
        </p:spPr>
        <p:txBody>
          <a:bodyPr vert="horz" lIns="0" tIns="0" rIns="0" bIns="0" rtlCol="0" anchor="ctr">
            <a:spAutoFit/>
          </a:bodyPr>
          <a:lstStyle>
            <a:lvl1pPr algn="r">
              <a:defRPr kumimoji="0" lang="en-GB" sz="1399" b="1" i="0" u="none" strike="noStrike" kern="1200" cap="none" spc="0" normalizeH="0" baseline="0" smtClean="0">
                <a:ln>
                  <a:noFill/>
                </a:ln>
                <a:solidFill>
                  <a:srgbClr val="58595B"/>
                </a:solidFill>
                <a:effectLst/>
                <a:uLnTx/>
                <a:uFillTx/>
                <a:latin typeface="Calibri"/>
                <a:ea typeface="+mn-ea"/>
                <a:cs typeface="+mn-cs"/>
              </a:defRPr>
            </a:lvl1pPr>
          </a:lstStyle>
          <a:p>
            <a:pPr defTabSz="1041001"/>
            <a:fld id="{3E291E46-BCC4-4EBB-9B49-E997D24BE723}" type="slidenum">
              <a:rPr lang="fr-FR" smtClean="0"/>
              <a:pPr defTabSz="1041001"/>
              <a:t>‹#›</a:t>
            </a:fld>
            <a:endParaRPr lang="fr-FR" dirty="0"/>
          </a:p>
        </p:txBody>
      </p:sp>
      <p:grpSp>
        <p:nvGrpSpPr>
          <p:cNvPr id="43" name="Group 4"/>
          <p:cNvGrpSpPr>
            <a:grpSpLocks noChangeAspect="1"/>
          </p:cNvGrpSpPr>
          <p:nvPr userDrawn="1"/>
        </p:nvGrpSpPr>
        <p:grpSpPr bwMode="gray">
          <a:xfrm>
            <a:off x="362745" y="359858"/>
            <a:ext cx="653559" cy="586281"/>
            <a:chOff x="1352" y="681"/>
            <a:chExt cx="3519" cy="3153"/>
          </a:xfrm>
        </p:grpSpPr>
        <p:sp>
          <p:nvSpPr>
            <p:cNvPr id="44" name="Freeform 5"/>
            <p:cNvSpPr>
              <a:spLocks noChangeAspect="1"/>
            </p:cNvSpPr>
            <p:nvPr/>
          </p:nvSpPr>
          <p:spPr bwMode="gray">
            <a:xfrm>
              <a:off x="1352" y="681"/>
              <a:ext cx="3519" cy="3153"/>
            </a:xfrm>
            <a:custGeom>
              <a:avLst/>
              <a:gdLst/>
              <a:ahLst/>
              <a:cxnLst>
                <a:cxn ang="0">
                  <a:pos x="0" y="3449"/>
                </a:cxn>
                <a:cxn ang="0">
                  <a:pos x="0" y="3449"/>
                </a:cxn>
                <a:cxn ang="0">
                  <a:pos x="0" y="0"/>
                </a:cxn>
                <a:cxn ang="0">
                  <a:pos x="3696" y="0"/>
                </a:cxn>
                <a:cxn ang="0">
                  <a:pos x="3327" y="3449"/>
                </a:cxn>
                <a:cxn ang="0">
                  <a:pos x="0" y="3449"/>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w="0">
              <a:noFill/>
              <a:prstDash val="solid"/>
              <a:round/>
              <a:headEnd/>
              <a:tailEnd/>
            </a:ln>
          </p:spPr>
          <p:txBody>
            <a:bodyPr/>
            <a:lstStyle/>
            <a:p>
              <a:endParaRPr lang="en-US" sz="1799" dirty="0"/>
            </a:p>
          </p:txBody>
        </p:sp>
        <p:sp>
          <p:nvSpPr>
            <p:cNvPr id="45"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endParaRPr lang="en-US" sz="1799" dirty="0"/>
            </a:p>
          </p:txBody>
        </p:sp>
        <p:sp>
          <p:nvSpPr>
            <p:cNvPr id="46"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endParaRPr lang="en-US" sz="1799" dirty="0"/>
            </a:p>
          </p:txBody>
        </p:sp>
        <p:sp>
          <p:nvSpPr>
            <p:cNvPr id="47"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endParaRPr lang="en-US" sz="1799" dirty="0"/>
            </a:p>
          </p:txBody>
        </p:sp>
        <p:sp>
          <p:nvSpPr>
            <p:cNvPr id="48"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endParaRPr lang="en-US" sz="1799" dirty="0"/>
            </a:p>
          </p:txBody>
        </p:sp>
        <p:sp>
          <p:nvSpPr>
            <p:cNvPr id="49"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endParaRPr lang="en-US" sz="1799" dirty="0"/>
            </a:p>
          </p:txBody>
        </p:sp>
        <p:sp>
          <p:nvSpPr>
            <p:cNvPr id="50"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endParaRPr lang="en-US" sz="1799" dirty="0"/>
            </a:p>
          </p:txBody>
        </p:sp>
        <p:sp>
          <p:nvSpPr>
            <p:cNvPr id="51"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endParaRPr lang="en-US" sz="1799" dirty="0"/>
            </a:p>
          </p:txBody>
        </p:sp>
        <p:sp>
          <p:nvSpPr>
            <p:cNvPr id="52" name="Freeform 13"/>
            <p:cNvSpPr>
              <a:spLocks noChangeAspect="1" noEditPoints="1"/>
            </p:cNvSpPr>
            <p:nvPr/>
          </p:nvSpPr>
          <p:spPr bwMode="gray">
            <a:xfrm>
              <a:off x="3149" y="929"/>
              <a:ext cx="667" cy="1678"/>
            </a:xfrm>
            <a:custGeom>
              <a:avLst/>
              <a:gdLst/>
              <a:ahLst/>
              <a:cxnLst>
                <a:cxn ang="0">
                  <a:pos x="451" y="808"/>
                </a:cxn>
                <a:cxn ang="0">
                  <a:pos x="451" y="808"/>
                </a:cxn>
                <a:cxn ang="0">
                  <a:pos x="326" y="776"/>
                </a:cxn>
                <a:cxn ang="0">
                  <a:pos x="477" y="746"/>
                </a:cxn>
                <a:cxn ang="0">
                  <a:pos x="493" y="773"/>
                </a:cxn>
                <a:cxn ang="0">
                  <a:pos x="451" y="808"/>
                </a:cxn>
                <a:cxn ang="0">
                  <a:pos x="451" y="808"/>
                </a:cxn>
                <a:cxn ang="0">
                  <a:pos x="639" y="841"/>
                </a:cxn>
                <a:cxn ang="0">
                  <a:pos x="639" y="841"/>
                </a:cxn>
                <a:cxn ang="0">
                  <a:pos x="601" y="701"/>
                </a:cxn>
                <a:cxn ang="0">
                  <a:pos x="634" y="646"/>
                </a:cxn>
                <a:cxn ang="0">
                  <a:pos x="627" y="477"/>
                </a:cxn>
                <a:cxn ang="0">
                  <a:pos x="641" y="463"/>
                </a:cxn>
                <a:cxn ang="0">
                  <a:pos x="627" y="414"/>
                </a:cxn>
                <a:cxn ang="0">
                  <a:pos x="615" y="342"/>
                </a:cxn>
                <a:cxn ang="0">
                  <a:pos x="590" y="286"/>
                </a:cxn>
                <a:cxn ang="0">
                  <a:pos x="602" y="260"/>
                </a:cxn>
                <a:cxn ang="0">
                  <a:pos x="560" y="236"/>
                </a:cxn>
                <a:cxn ang="0">
                  <a:pos x="523" y="213"/>
                </a:cxn>
                <a:cxn ang="0">
                  <a:pos x="514" y="180"/>
                </a:cxn>
                <a:cxn ang="0">
                  <a:pos x="483" y="195"/>
                </a:cxn>
                <a:cxn ang="0">
                  <a:pos x="476" y="154"/>
                </a:cxn>
                <a:cxn ang="0">
                  <a:pos x="434" y="171"/>
                </a:cxn>
                <a:cxn ang="0">
                  <a:pos x="411" y="119"/>
                </a:cxn>
                <a:cxn ang="0">
                  <a:pos x="389" y="124"/>
                </a:cxn>
                <a:cxn ang="0">
                  <a:pos x="356" y="150"/>
                </a:cxn>
                <a:cxn ang="0">
                  <a:pos x="356" y="101"/>
                </a:cxn>
                <a:cxn ang="0">
                  <a:pos x="341" y="93"/>
                </a:cxn>
                <a:cxn ang="0">
                  <a:pos x="314" y="81"/>
                </a:cxn>
                <a:cxn ang="0">
                  <a:pos x="276" y="97"/>
                </a:cxn>
                <a:cxn ang="0">
                  <a:pos x="292" y="51"/>
                </a:cxn>
                <a:cxn ang="0">
                  <a:pos x="244" y="106"/>
                </a:cxn>
                <a:cxn ang="0">
                  <a:pos x="216" y="112"/>
                </a:cxn>
                <a:cxn ang="0">
                  <a:pos x="266" y="43"/>
                </a:cxn>
                <a:cxn ang="0">
                  <a:pos x="214" y="91"/>
                </a:cxn>
                <a:cxn ang="0">
                  <a:pos x="173" y="98"/>
                </a:cxn>
                <a:cxn ang="0">
                  <a:pos x="186" y="38"/>
                </a:cxn>
                <a:cxn ang="0">
                  <a:pos x="173" y="69"/>
                </a:cxn>
                <a:cxn ang="0">
                  <a:pos x="166" y="36"/>
                </a:cxn>
                <a:cxn ang="0">
                  <a:pos x="142" y="114"/>
                </a:cxn>
                <a:cxn ang="0">
                  <a:pos x="126" y="39"/>
                </a:cxn>
                <a:cxn ang="0">
                  <a:pos x="80" y="112"/>
                </a:cxn>
                <a:cxn ang="0">
                  <a:pos x="56" y="117"/>
                </a:cxn>
                <a:cxn ang="0">
                  <a:pos x="37" y="43"/>
                </a:cxn>
                <a:cxn ang="0">
                  <a:pos x="5" y="1808"/>
                </a:cxn>
                <a:cxn ang="0">
                  <a:pos x="0" y="1840"/>
                </a:cxn>
                <a:cxn ang="0">
                  <a:pos x="162" y="1823"/>
                </a:cxn>
                <a:cxn ang="0">
                  <a:pos x="529" y="1842"/>
                </a:cxn>
                <a:cxn ang="0">
                  <a:pos x="614" y="1829"/>
                </a:cxn>
                <a:cxn ang="0">
                  <a:pos x="421" y="1778"/>
                </a:cxn>
                <a:cxn ang="0">
                  <a:pos x="272" y="1664"/>
                </a:cxn>
                <a:cxn ang="0">
                  <a:pos x="237" y="1566"/>
                </a:cxn>
                <a:cxn ang="0">
                  <a:pos x="239" y="1432"/>
                </a:cxn>
                <a:cxn ang="0">
                  <a:pos x="315" y="1404"/>
                </a:cxn>
                <a:cxn ang="0">
                  <a:pos x="586" y="1387"/>
                </a:cxn>
                <a:cxn ang="0">
                  <a:pos x="605" y="1286"/>
                </a:cxn>
                <a:cxn ang="0">
                  <a:pos x="609" y="1223"/>
                </a:cxn>
                <a:cxn ang="0">
                  <a:pos x="630" y="1174"/>
                </a:cxn>
                <a:cxn ang="0">
                  <a:pos x="590" y="1133"/>
                </a:cxn>
                <a:cxn ang="0">
                  <a:pos x="650" y="1082"/>
                </a:cxn>
                <a:cxn ang="0">
                  <a:pos x="621" y="1018"/>
                </a:cxn>
                <a:cxn ang="0">
                  <a:pos x="704" y="959"/>
                </a:cxn>
                <a:cxn ang="0">
                  <a:pos x="639" y="841"/>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lnTo>
                    <a:pt x="451" y="808"/>
                  </a:ln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w="0">
              <a:noFill/>
              <a:prstDash val="solid"/>
              <a:round/>
              <a:headEnd/>
              <a:tailEnd/>
            </a:ln>
          </p:spPr>
          <p:txBody>
            <a:bodyPr/>
            <a:lstStyle/>
            <a:p>
              <a:endParaRPr lang="en-US" sz="1799" dirty="0"/>
            </a:p>
          </p:txBody>
        </p:sp>
        <p:sp>
          <p:nvSpPr>
            <p:cNvPr id="53" name="Freeform 14"/>
            <p:cNvSpPr>
              <a:spLocks noChangeAspect="1"/>
            </p:cNvSpPr>
            <p:nvPr/>
          </p:nvSpPr>
          <p:spPr bwMode="gray">
            <a:xfrm>
              <a:off x="1352" y="681"/>
              <a:ext cx="1829" cy="3153"/>
            </a:xfrm>
            <a:custGeom>
              <a:avLst/>
              <a:gdLst/>
              <a:ahLst/>
              <a:cxnLst>
                <a:cxn ang="0">
                  <a:pos x="1974" y="2106"/>
                </a:cxn>
                <a:cxn ang="0">
                  <a:pos x="0" y="3449"/>
                </a:cxn>
                <a:cxn ang="0">
                  <a:pos x="1972" y="0"/>
                </a:cxn>
                <a:cxn ang="0">
                  <a:pos x="1980" y="347"/>
                </a:cxn>
                <a:cxn ang="0">
                  <a:pos x="1982" y="392"/>
                </a:cxn>
                <a:cxn ang="0">
                  <a:pos x="1923" y="324"/>
                </a:cxn>
                <a:cxn ang="0">
                  <a:pos x="1878" y="384"/>
                </a:cxn>
                <a:cxn ang="0">
                  <a:pos x="1858" y="411"/>
                </a:cxn>
                <a:cxn ang="0">
                  <a:pos x="1823" y="348"/>
                </a:cxn>
                <a:cxn ang="0">
                  <a:pos x="1766" y="359"/>
                </a:cxn>
                <a:cxn ang="0">
                  <a:pos x="1702" y="494"/>
                </a:cxn>
                <a:cxn ang="0">
                  <a:pos x="1680" y="420"/>
                </a:cxn>
                <a:cxn ang="0">
                  <a:pos x="1605" y="427"/>
                </a:cxn>
                <a:cxn ang="0">
                  <a:pos x="1609" y="499"/>
                </a:cxn>
                <a:cxn ang="0">
                  <a:pos x="1520" y="498"/>
                </a:cxn>
                <a:cxn ang="0">
                  <a:pos x="1513" y="560"/>
                </a:cxn>
                <a:cxn ang="0">
                  <a:pos x="1407" y="521"/>
                </a:cxn>
                <a:cxn ang="0">
                  <a:pos x="1521" y="578"/>
                </a:cxn>
                <a:cxn ang="0">
                  <a:pos x="1453" y="612"/>
                </a:cxn>
                <a:cxn ang="0">
                  <a:pos x="1441" y="603"/>
                </a:cxn>
                <a:cxn ang="0">
                  <a:pos x="1404" y="640"/>
                </a:cxn>
                <a:cxn ang="0">
                  <a:pos x="1448" y="632"/>
                </a:cxn>
                <a:cxn ang="0">
                  <a:pos x="1433" y="703"/>
                </a:cxn>
                <a:cxn ang="0">
                  <a:pos x="1392" y="719"/>
                </a:cxn>
                <a:cxn ang="0">
                  <a:pos x="1410" y="785"/>
                </a:cxn>
                <a:cxn ang="0">
                  <a:pos x="1321" y="761"/>
                </a:cxn>
                <a:cxn ang="0">
                  <a:pos x="1255" y="760"/>
                </a:cxn>
                <a:cxn ang="0">
                  <a:pos x="1205" y="829"/>
                </a:cxn>
                <a:cxn ang="0">
                  <a:pos x="1350" y="845"/>
                </a:cxn>
                <a:cxn ang="0">
                  <a:pos x="1308" y="881"/>
                </a:cxn>
                <a:cxn ang="0">
                  <a:pos x="1308" y="953"/>
                </a:cxn>
                <a:cxn ang="0">
                  <a:pos x="1358" y="951"/>
                </a:cxn>
                <a:cxn ang="0">
                  <a:pos x="1319" y="1061"/>
                </a:cxn>
                <a:cxn ang="0">
                  <a:pos x="1324" y="1115"/>
                </a:cxn>
                <a:cxn ang="0">
                  <a:pos x="1283" y="1185"/>
                </a:cxn>
                <a:cxn ang="0">
                  <a:pos x="1257" y="1226"/>
                </a:cxn>
                <a:cxn ang="0">
                  <a:pos x="1285" y="1267"/>
                </a:cxn>
                <a:cxn ang="0">
                  <a:pos x="1314" y="1311"/>
                </a:cxn>
                <a:cxn ang="0">
                  <a:pos x="1363" y="1376"/>
                </a:cxn>
                <a:cxn ang="0">
                  <a:pos x="1438" y="1413"/>
                </a:cxn>
                <a:cxn ang="0">
                  <a:pos x="1494" y="1379"/>
                </a:cxn>
                <a:cxn ang="0">
                  <a:pos x="1513" y="1471"/>
                </a:cxn>
                <a:cxn ang="0">
                  <a:pos x="1605" y="1474"/>
                </a:cxn>
                <a:cxn ang="0">
                  <a:pos x="1584" y="1525"/>
                </a:cxn>
                <a:cxn ang="0">
                  <a:pos x="1618" y="1559"/>
                </a:cxn>
                <a:cxn ang="0">
                  <a:pos x="1644" y="1602"/>
                </a:cxn>
                <a:cxn ang="0">
                  <a:pos x="1700" y="1594"/>
                </a:cxn>
                <a:cxn ang="0">
                  <a:pos x="1729" y="1535"/>
                </a:cxn>
                <a:cxn ang="0">
                  <a:pos x="1794" y="1574"/>
                </a:cxn>
                <a:cxn ang="0">
                  <a:pos x="1808" y="1711"/>
                </a:cxn>
                <a:cxn ang="0">
                  <a:pos x="1870" y="1688"/>
                </a:cxn>
                <a:cxn ang="0">
                  <a:pos x="1839" y="1844"/>
                </a:cxn>
                <a:cxn ang="0">
                  <a:pos x="1446" y="2092"/>
                </a:cxn>
                <a:cxn ang="0">
                  <a:pos x="1654" y="2103"/>
                </a:cxn>
                <a:cxn ang="0">
                  <a:pos x="1974" y="2105"/>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w="0">
              <a:noFill/>
              <a:prstDash val="solid"/>
              <a:round/>
              <a:headEnd/>
              <a:tailEnd/>
            </a:ln>
          </p:spPr>
          <p:txBody>
            <a:bodyPr/>
            <a:lstStyle/>
            <a:p>
              <a:endParaRPr lang="en-US" sz="1799" dirty="0"/>
            </a:p>
          </p:txBody>
        </p:sp>
        <p:sp>
          <p:nvSpPr>
            <p:cNvPr id="54" name="Freeform 15"/>
            <p:cNvSpPr>
              <a:spLocks noChangeAspect="1" noEditPoints="1"/>
            </p:cNvSpPr>
            <p:nvPr/>
          </p:nvSpPr>
          <p:spPr bwMode="gray">
            <a:xfrm>
              <a:off x="3235" y="2758"/>
              <a:ext cx="581" cy="570"/>
            </a:xfrm>
            <a:custGeom>
              <a:avLst/>
              <a:gdLst/>
              <a:ahLst/>
              <a:cxnLst>
                <a:cxn ang="0">
                  <a:pos x="321" y="621"/>
                </a:cxn>
                <a:cxn ang="0">
                  <a:pos x="321" y="621"/>
                </a:cxn>
                <a:cxn ang="0">
                  <a:pos x="639" y="307"/>
                </a:cxn>
                <a:cxn ang="0">
                  <a:pos x="321" y="0"/>
                </a:cxn>
                <a:cxn ang="0">
                  <a:pos x="0" y="307"/>
                </a:cxn>
                <a:cxn ang="0">
                  <a:pos x="321" y="621"/>
                </a:cxn>
                <a:cxn ang="0">
                  <a:pos x="321" y="621"/>
                </a:cxn>
                <a:cxn ang="0">
                  <a:pos x="162" y="307"/>
                </a:cxn>
                <a:cxn ang="0">
                  <a:pos x="162" y="307"/>
                </a:cxn>
                <a:cxn ang="0">
                  <a:pos x="321" y="125"/>
                </a:cxn>
                <a:cxn ang="0">
                  <a:pos x="477" y="307"/>
                </a:cxn>
                <a:cxn ang="0">
                  <a:pos x="321" y="495"/>
                </a:cxn>
                <a:cxn ang="0">
                  <a:pos x="162" y="307"/>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lnTo>
                    <a:pt x="321" y="621"/>
                  </a:ln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w="0">
              <a:noFill/>
              <a:prstDash val="solid"/>
              <a:round/>
              <a:headEnd/>
              <a:tailEnd/>
            </a:ln>
          </p:spPr>
          <p:txBody>
            <a:bodyPr/>
            <a:lstStyle/>
            <a:p>
              <a:endParaRPr lang="en-US" sz="1799" dirty="0"/>
            </a:p>
          </p:txBody>
        </p:sp>
        <p:sp>
          <p:nvSpPr>
            <p:cNvPr id="55" name="Freeform 16"/>
            <p:cNvSpPr>
              <a:spLocks noChangeAspect="1"/>
            </p:cNvSpPr>
            <p:nvPr/>
          </p:nvSpPr>
          <p:spPr bwMode="gray">
            <a:xfrm>
              <a:off x="3892" y="2758"/>
              <a:ext cx="409" cy="570"/>
            </a:xfrm>
            <a:custGeom>
              <a:avLst/>
              <a:gdLst/>
              <a:ahLst/>
              <a:cxnLst>
                <a:cxn ang="0">
                  <a:pos x="377" y="128"/>
                </a:cxn>
                <a:cxn ang="0">
                  <a:pos x="377" y="128"/>
                </a:cxn>
                <a:cxn ang="0">
                  <a:pos x="270" y="114"/>
                </a:cxn>
                <a:cxn ang="0">
                  <a:pos x="163" y="160"/>
                </a:cxn>
                <a:cxn ang="0">
                  <a:pos x="290" y="260"/>
                </a:cxn>
                <a:cxn ang="0">
                  <a:pos x="441" y="443"/>
                </a:cxn>
                <a:cxn ang="0">
                  <a:pos x="187" y="621"/>
                </a:cxn>
                <a:cxn ang="0">
                  <a:pos x="11" y="594"/>
                </a:cxn>
                <a:cxn ang="0">
                  <a:pos x="11" y="469"/>
                </a:cxn>
                <a:cxn ang="0">
                  <a:pos x="193" y="506"/>
                </a:cxn>
                <a:cxn ang="0">
                  <a:pos x="279" y="448"/>
                </a:cxn>
                <a:cxn ang="0">
                  <a:pos x="153" y="349"/>
                </a:cxn>
                <a:cxn ang="0">
                  <a:pos x="0" y="160"/>
                </a:cxn>
                <a:cxn ang="0">
                  <a:pos x="243" y="0"/>
                </a:cxn>
                <a:cxn ang="0">
                  <a:pos x="377" y="10"/>
                </a:cxn>
                <a:cxn ang="0">
                  <a:pos x="377" y="128"/>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w="0">
              <a:noFill/>
              <a:prstDash val="solid"/>
              <a:round/>
              <a:headEnd/>
              <a:tailEnd/>
            </a:ln>
          </p:spPr>
          <p:txBody>
            <a:bodyPr/>
            <a:lstStyle/>
            <a:p>
              <a:endParaRPr lang="en-US" sz="1799" dirty="0"/>
            </a:p>
          </p:txBody>
        </p:sp>
        <p:sp>
          <p:nvSpPr>
            <p:cNvPr id="56" name="Freeform 17"/>
            <p:cNvSpPr>
              <a:spLocks noChangeAspect="1"/>
            </p:cNvSpPr>
            <p:nvPr/>
          </p:nvSpPr>
          <p:spPr bwMode="gray">
            <a:xfrm>
              <a:off x="1772" y="2564"/>
              <a:ext cx="215" cy="743"/>
            </a:xfrm>
            <a:custGeom>
              <a:avLst/>
              <a:gdLst/>
              <a:ahLst/>
              <a:cxnLst>
                <a:cxn ang="0">
                  <a:pos x="18" y="817"/>
                </a:cxn>
                <a:cxn ang="0">
                  <a:pos x="18" y="817"/>
                </a:cxn>
                <a:cxn ang="0">
                  <a:pos x="24" y="606"/>
                </a:cxn>
                <a:cxn ang="0">
                  <a:pos x="24" y="287"/>
                </a:cxn>
                <a:cxn ang="0">
                  <a:pos x="0" y="0"/>
                </a:cxn>
                <a:cxn ang="0">
                  <a:pos x="211" y="0"/>
                </a:cxn>
                <a:cxn ang="0">
                  <a:pos x="205" y="232"/>
                </a:cxn>
                <a:cxn ang="0">
                  <a:pos x="205" y="530"/>
                </a:cxn>
                <a:cxn ang="0">
                  <a:pos x="229" y="817"/>
                </a:cxn>
                <a:cxn ang="0">
                  <a:pos x="18" y="817"/>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w="0">
              <a:noFill/>
              <a:prstDash val="solid"/>
              <a:round/>
              <a:headEnd/>
              <a:tailEnd/>
            </a:ln>
          </p:spPr>
          <p:txBody>
            <a:bodyPr/>
            <a:lstStyle/>
            <a:p>
              <a:endParaRPr lang="en-US" sz="1799" dirty="0"/>
            </a:p>
          </p:txBody>
        </p:sp>
        <p:sp>
          <p:nvSpPr>
            <p:cNvPr id="57" name="Freeform 18"/>
            <p:cNvSpPr>
              <a:spLocks noChangeAspect="1" noEditPoints="1"/>
            </p:cNvSpPr>
            <p:nvPr/>
          </p:nvSpPr>
          <p:spPr bwMode="gray">
            <a:xfrm>
              <a:off x="2095" y="2758"/>
              <a:ext cx="602" cy="785"/>
            </a:xfrm>
            <a:custGeom>
              <a:avLst/>
              <a:gdLst/>
              <a:ahLst/>
              <a:cxnLst>
                <a:cxn ang="0">
                  <a:pos x="210" y="851"/>
                </a:cxn>
                <a:cxn ang="0">
                  <a:pos x="210" y="851"/>
                </a:cxn>
                <a:cxn ang="0">
                  <a:pos x="198" y="632"/>
                </a:cxn>
                <a:cxn ang="0">
                  <a:pos x="198" y="564"/>
                </a:cxn>
                <a:cxn ang="0">
                  <a:pos x="385" y="621"/>
                </a:cxn>
                <a:cxn ang="0">
                  <a:pos x="662" y="322"/>
                </a:cxn>
                <a:cxn ang="0">
                  <a:pos x="378" y="0"/>
                </a:cxn>
                <a:cxn ang="0">
                  <a:pos x="174" y="98"/>
                </a:cxn>
                <a:cxn ang="0">
                  <a:pos x="153" y="15"/>
                </a:cxn>
                <a:cxn ang="0">
                  <a:pos x="0" y="26"/>
                </a:cxn>
                <a:cxn ang="0">
                  <a:pos x="36" y="323"/>
                </a:cxn>
                <a:cxn ang="0">
                  <a:pos x="36" y="564"/>
                </a:cxn>
                <a:cxn ang="0">
                  <a:pos x="12" y="863"/>
                </a:cxn>
                <a:cxn ang="0">
                  <a:pos x="210" y="851"/>
                </a:cxn>
                <a:cxn ang="0">
                  <a:pos x="210" y="851"/>
                </a:cxn>
                <a:cxn ang="0">
                  <a:pos x="186" y="323"/>
                </a:cxn>
                <a:cxn ang="0">
                  <a:pos x="186" y="323"/>
                </a:cxn>
                <a:cxn ang="0">
                  <a:pos x="338" y="125"/>
                </a:cxn>
                <a:cxn ang="0">
                  <a:pos x="500" y="323"/>
                </a:cxn>
                <a:cxn ang="0">
                  <a:pos x="345" y="495"/>
                </a:cxn>
                <a:cxn ang="0">
                  <a:pos x="186" y="323"/>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w="0">
              <a:noFill/>
              <a:prstDash val="solid"/>
              <a:round/>
              <a:headEnd/>
              <a:tailEnd/>
            </a:ln>
          </p:spPr>
          <p:txBody>
            <a:bodyPr/>
            <a:lstStyle/>
            <a:p>
              <a:endParaRPr lang="en-US" sz="1799" dirty="0"/>
            </a:p>
          </p:txBody>
        </p:sp>
        <p:sp>
          <p:nvSpPr>
            <p:cNvPr id="58" name="Freeform 19"/>
            <p:cNvSpPr>
              <a:spLocks noChangeAspect="1"/>
            </p:cNvSpPr>
            <p:nvPr/>
          </p:nvSpPr>
          <p:spPr bwMode="gray">
            <a:xfrm>
              <a:off x="2773" y="2758"/>
              <a:ext cx="398" cy="570"/>
            </a:xfrm>
            <a:custGeom>
              <a:avLst/>
              <a:gdLst/>
              <a:ahLst/>
              <a:cxnLst>
                <a:cxn ang="0">
                  <a:pos x="364" y="126"/>
                </a:cxn>
                <a:cxn ang="0">
                  <a:pos x="364" y="126"/>
                </a:cxn>
                <a:cxn ang="0">
                  <a:pos x="270" y="114"/>
                </a:cxn>
                <a:cxn ang="0">
                  <a:pos x="162" y="160"/>
                </a:cxn>
                <a:cxn ang="0">
                  <a:pos x="289" y="260"/>
                </a:cxn>
                <a:cxn ang="0">
                  <a:pos x="440" y="443"/>
                </a:cxn>
                <a:cxn ang="0">
                  <a:pos x="186" y="621"/>
                </a:cxn>
                <a:cxn ang="0">
                  <a:pos x="11" y="594"/>
                </a:cxn>
                <a:cxn ang="0">
                  <a:pos x="11" y="469"/>
                </a:cxn>
                <a:cxn ang="0">
                  <a:pos x="192" y="506"/>
                </a:cxn>
                <a:cxn ang="0">
                  <a:pos x="278" y="448"/>
                </a:cxn>
                <a:cxn ang="0">
                  <a:pos x="152" y="349"/>
                </a:cxn>
                <a:cxn ang="0">
                  <a:pos x="0" y="160"/>
                </a:cxn>
                <a:cxn ang="0">
                  <a:pos x="242" y="0"/>
                </a:cxn>
                <a:cxn ang="0">
                  <a:pos x="387" y="12"/>
                </a:cxn>
                <a:cxn ang="0">
                  <a:pos x="364" y="126"/>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w="0">
              <a:noFill/>
              <a:prstDash val="solid"/>
              <a:round/>
              <a:headEnd/>
              <a:tailEnd/>
            </a:ln>
          </p:spPr>
          <p:txBody>
            <a:bodyPr/>
            <a:lstStyle/>
            <a:p>
              <a:endParaRPr lang="en-US" sz="1799" dirty="0"/>
            </a:p>
          </p:txBody>
        </p:sp>
      </p:grpSp>
      <p:sp>
        <p:nvSpPr>
          <p:cNvPr id="59" name="Footer Placeholder 4"/>
          <p:cNvSpPr>
            <a:spLocks noGrp="1"/>
          </p:cNvSpPr>
          <p:nvPr>
            <p:ph type="ftr" sz="quarter" idx="3"/>
          </p:nvPr>
        </p:nvSpPr>
        <p:spPr>
          <a:xfrm>
            <a:off x="320675" y="6405176"/>
            <a:ext cx="12760326" cy="276871"/>
          </a:xfrm>
          <a:prstGeom prst="rect">
            <a:avLst/>
          </a:prstGeom>
        </p:spPr>
        <p:txBody>
          <a:bodyPr vert="horz" lIns="91440" tIns="45720" rIns="91440" bIns="45720" rtlCol="0" anchor="b">
            <a:spAutoFit/>
          </a:bodyPr>
          <a:lstStyle>
            <a:lvl1pPr algn="l">
              <a:defRPr sz="1199">
                <a:solidFill>
                  <a:schemeClr val="tx1">
                    <a:tint val="75000"/>
                  </a:schemeClr>
                </a:solidFill>
              </a:defRPr>
            </a:lvl1pPr>
          </a:lstStyle>
          <a:p>
            <a:endParaRPr lang="en-US" dirty="0"/>
          </a:p>
        </p:txBody>
      </p:sp>
      <p:cxnSp>
        <p:nvCxnSpPr>
          <p:cNvPr id="60" name="Straight Connector 59"/>
          <p:cNvCxnSpPr/>
          <p:nvPr userDrawn="1"/>
        </p:nvCxnSpPr>
        <p:spPr>
          <a:xfrm>
            <a:off x="0" y="6760198"/>
            <a:ext cx="13439775"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5240032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1" y="365051"/>
            <a:ext cx="9862884"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42996" y="2056916"/>
            <a:ext cx="12182129" cy="1393715"/>
          </a:xfrm>
        </p:spPr>
        <p:txBody>
          <a:bodyPr/>
          <a:lstStyle>
            <a:lvl1pPr marL="258998" indent="-258998">
              <a:lnSpc>
                <a:spcPct val="100000"/>
              </a:lnSpc>
              <a:spcBef>
                <a:spcPts val="441"/>
              </a:spcBef>
              <a:spcAft>
                <a:spcPts val="441"/>
              </a:spcAft>
              <a:buFont typeface="Arial" panose="020B0604020202020204" pitchFamily="34" charset="0"/>
              <a:buChar char="•"/>
              <a:defRPr sz="1764" cap="none"/>
            </a:lvl1pPr>
            <a:lvl2pPr marL="699992" indent="-244998">
              <a:lnSpc>
                <a:spcPct val="100000"/>
              </a:lnSpc>
              <a:spcBef>
                <a:spcPts val="441"/>
              </a:spcBef>
              <a:spcAft>
                <a:spcPts val="441"/>
              </a:spcAft>
              <a:buFont typeface="Arial" panose="020B0604020202020204" pitchFamily="34" charset="0"/>
              <a:buChar char="–"/>
              <a:tabLst/>
              <a:defRPr sz="1764"/>
            </a:lvl2pPr>
            <a:lvl3pPr marL="1017322" indent="-261330">
              <a:lnSpc>
                <a:spcPct val="100000"/>
              </a:lnSpc>
              <a:spcBef>
                <a:spcPts val="441"/>
              </a:spcBef>
              <a:spcAft>
                <a:spcPts val="441"/>
              </a:spcAft>
              <a:buSzPct val="85000"/>
              <a:buFont typeface="Arial" panose="020B0604020202020204" pitchFamily="34" charset="0"/>
              <a:buChar char="•"/>
              <a:defRPr sz="1764"/>
            </a:lvl3pPr>
            <a:lvl5pPr marL="1423318" indent="-256664">
              <a:lnSpc>
                <a:spcPct val="100000"/>
              </a:lnSpc>
              <a:spcBef>
                <a:spcPts val="441"/>
              </a:spcBef>
              <a:spcAft>
                <a:spcPts val="441"/>
              </a:spcAft>
              <a:buSzPct val="85000"/>
              <a:buFont typeface="Arial" panose="020B0604020202020204" pitchFamily="34" charset="0"/>
              <a:buChar char="-"/>
              <a:defRPr sz="1764"/>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921812804"/>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09246" cy="525785"/>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43932" y="357333"/>
            <a:ext cx="9874306" cy="650739"/>
          </a:xfrm>
        </p:spPr>
        <p:txBody>
          <a:bodyPr anchor="b">
            <a:normAutofit/>
          </a:bodyPr>
          <a:lstStyle>
            <a:lvl1pPr marL="0" indent="0">
              <a:buNone/>
              <a:defRPr sz="279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392556" y="1822636"/>
            <a:ext cx="2853911" cy="850841"/>
          </a:xfrm>
          <a:prstGeom prst="rect">
            <a:avLst/>
          </a:prstGeom>
          <a:solidFill>
            <a:schemeClr val="accent6"/>
          </a:solidFill>
        </p:spPr>
        <p:txBody>
          <a:bodyPr lIns="90000" tIns="90000" rIns="90000" bIns="90000" anchor="ctr">
            <a:noAutofit/>
          </a:bodyPr>
          <a:lstStyle>
            <a:lvl1pPr marL="0" indent="0">
              <a:lnSpc>
                <a:spcPct val="100000"/>
              </a:lnSpc>
              <a:spcBef>
                <a:spcPts val="294"/>
              </a:spcBef>
              <a:spcAft>
                <a:spcPts val="0"/>
              </a:spcAft>
              <a:buNone/>
              <a:defRPr sz="1764" cap="none">
                <a:solidFill>
                  <a:schemeClr val="bg1"/>
                </a:solidFill>
              </a:defRPr>
            </a:lvl1pPr>
            <a:lvl2pPr marL="783991" indent="-419995">
              <a:defRPr>
                <a:solidFill>
                  <a:schemeClr val="bg1"/>
                </a:solidFill>
              </a:defRPr>
            </a:lvl2pPr>
            <a:lvl3pPr marL="1320652" indent="-335996">
              <a:defRPr>
                <a:solidFill>
                  <a:schemeClr val="bg1"/>
                </a:solidFill>
              </a:defRPr>
            </a:lvl3pPr>
            <a:lvl4pPr marL="1847980" indent="-335996">
              <a:defRPr>
                <a:solidFill>
                  <a:schemeClr val="bg1"/>
                </a:solidFill>
              </a:defRPr>
            </a:lvl4pPr>
            <a:lvl5pPr marL="2370640" indent="-335996">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86451" y="1822636"/>
            <a:ext cx="1006105" cy="850841"/>
          </a:xfrm>
          <a:solidFill>
            <a:schemeClr val="bg1">
              <a:lumMod val="85000"/>
            </a:schemeClr>
          </a:solidFill>
        </p:spPr>
        <p:txBody>
          <a:bodyPr>
            <a:normAutofit/>
          </a:bodyPr>
          <a:lstStyle>
            <a:lvl1pPr marL="0" indent="0">
              <a:buNone/>
              <a:defRPr sz="1543" baseline="0"/>
            </a:lvl1pPr>
          </a:lstStyle>
          <a:p>
            <a:r>
              <a:rPr lang="en-GB" dirty="0"/>
              <a:t>Insert picture from file</a:t>
            </a:r>
          </a:p>
        </p:txBody>
      </p:sp>
      <p:sp>
        <p:nvSpPr>
          <p:cNvPr id="11" name="Picture Placeholder 8"/>
          <p:cNvSpPr>
            <a:spLocks noGrp="1"/>
          </p:cNvSpPr>
          <p:nvPr>
            <p:ph type="pic" sz="quarter" idx="18" hasCustomPrompt="1"/>
          </p:nvPr>
        </p:nvSpPr>
        <p:spPr>
          <a:xfrm>
            <a:off x="4698142" y="1822636"/>
            <a:ext cx="1006105" cy="850841"/>
          </a:xfrm>
          <a:solidFill>
            <a:schemeClr val="bg1">
              <a:lumMod val="85000"/>
            </a:schemeClr>
          </a:solidFill>
        </p:spPr>
        <p:txBody>
          <a:bodyPr>
            <a:normAutofit/>
          </a:bodyPr>
          <a:lstStyle>
            <a:lvl1pPr marL="0" indent="0">
              <a:buNone/>
              <a:defRPr sz="1543" baseline="0"/>
            </a:lvl1pPr>
          </a:lstStyle>
          <a:p>
            <a:r>
              <a:rPr lang="en-GB" dirty="0"/>
              <a:t>Insert picture from file</a:t>
            </a:r>
          </a:p>
        </p:txBody>
      </p:sp>
      <p:sp>
        <p:nvSpPr>
          <p:cNvPr id="12" name="Picture Placeholder 8"/>
          <p:cNvSpPr>
            <a:spLocks noGrp="1"/>
          </p:cNvSpPr>
          <p:nvPr>
            <p:ph type="pic" sz="quarter" idx="19" hasCustomPrompt="1"/>
          </p:nvPr>
        </p:nvSpPr>
        <p:spPr>
          <a:xfrm>
            <a:off x="9036154" y="1822636"/>
            <a:ext cx="1006105" cy="850841"/>
          </a:xfrm>
          <a:solidFill>
            <a:schemeClr val="bg1">
              <a:lumMod val="85000"/>
            </a:schemeClr>
          </a:solidFill>
        </p:spPr>
        <p:txBody>
          <a:bodyPr>
            <a:normAutofit/>
          </a:bodyPr>
          <a:lstStyle>
            <a:lvl1pPr marL="0" indent="0">
              <a:buNone/>
              <a:defRPr sz="1543" baseline="0"/>
            </a:lvl1pPr>
          </a:lstStyle>
          <a:p>
            <a:r>
              <a:rPr lang="en-GB" dirty="0"/>
              <a:t>Insert picture from file</a:t>
            </a:r>
          </a:p>
        </p:txBody>
      </p:sp>
      <p:sp>
        <p:nvSpPr>
          <p:cNvPr id="4" name="Text Placeholder 3"/>
          <p:cNvSpPr>
            <a:spLocks noGrp="1"/>
          </p:cNvSpPr>
          <p:nvPr>
            <p:ph type="body" sz="quarter" idx="20" hasCustomPrompt="1"/>
          </p:nvPr>
        </p:nvSpPr>
        <p:spPr>
          <a:xfrm>
            <a:off x="387327" y="2819632"/>
            <a:ext cx="3859269" cy="1393233"/>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698143" y="2819632"/>
            <a:ext cx="3859269" cy="1393233"/>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9029961" y="2819632"/>
            <a:ext cx="3859269" cy="1393233"/>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704247" y="1822636"/>
            <a:ext cx="2853911" cy="850841"/>
          </a:xfrm>
          <a:prstGeom prst="rect">
            <a:avLst/>
          </a:prstGeom>
          <a:solidFill>
            <a:schemeClr val="accent6"/>
          </a:solidFill>
        </p:spPr>
        <p:txBody>
          <a:bodyPr lIns="90000" tIns="90000" rIns="90000" bIns="90000" anchor="ctr">
            <a:noAutofit/>
          </a:bodyPr>
          <a:lstStyle>
            <a:lvl1pPr marL="0" indent="0">
              <a:lnSpc>
                <a:spcPct val="100000"/>
              </a:lnSpc>
              <a:spcBef>
                <a:spcPts val="294"/>
              </a:spcBef>
              <a:spcAft>
                <a:spcPts val="0"/>
              </a:spcAft>
              <a:buNone/>
              <a:defRPr sz="1764" cap="none">
                <a:solidFill>
                  <a:schemeClr val="bg1"/>
                </a:solidFill>
              </a:defRPr>
            </a:lvl1pPr>
            <a:lvl2pPr marL="783991" indent="-419995">
              <a:defRPr>
                <a:solidFill>
                  <a:schemeClr val="bg1"/>
                </a:solidFill>
              </a:defRPr>
            </a:lvl2pPr>
            <a:lvl3pPr marL="1320652" indent="-335996">
              <a:defRPr>
                <a:solidFill>
                  <a:schemeClr val="bg1"/>
                </a:solidFill>
              </a:defRPr>
            </a:lvl3pPr>
            <a:lvl4pPr marL="1847980" indent="-335996">
              <a:defRPr>
                <a:solidFill>
                  <a:schemeClr val="bg1"/>
                </a:solidFill>
              </a:defRPr>
            </a:lvl4pPr>
            <a:lvl5pPr marL="2370640" indent="-335996">
              <a:defRPr/>
            </a:lvl5pPr>
          </a:lstStyle>
          <a:p>
            <a:pPr lvl="0"/>
            <a:r>
              <a:rPr lang="en-US" dirty="0"/>
              <a:t>Click to edit master text styles</a:t>
            </a:r>
          </a:p>
        </p:txBody>
      </p:sp>
      <p:sp>
        <p:nvSpPr>
          <p:cNvPr id="25" name="Content Placeholder 2"/>
          <p:cNvSpPr>
            <a:spLocks noGrp="1"/>
          </p:cNvSpPr>
          <p:nvPr>
            <p:ph idx="24" hasCustomPrompt="1"/>
          </p:nvPr>
        </p:nvSpPr>
        <p:spPr>
          <a:xfrm>
            <a:off x="10042260" y="1822636"/>
            <a:ext cx="2853911" cy="850841"/>
          </a:xfrm>
          <a:prstGeom prst="rect">
            <a:avLst/>
          </a:prstGeom>
          <a:solidFill>
            <a:schemeClr val="accent6"/>
          </a:solidFill>
        </p:spPr>
        <p:txBody>
          <a:bodyPr lIns="90000" tIns="90000" rIns="90000" bIns="90000" anchor="ctr">
            <a:noAutofit/>
          </a:bodyPr>
          <a:lstStyle>
            <a:lvl1pPr marL="0" indent="0">
              <a:lnSpc>
                <a:spcPct val="100000"/>
              </a:lnSpc>
              <a:spcBef>
                <a:spcPts val="294"/>
              </a:spcBef>
              <a:spcAft>
                <a:spcPts val="0"/>
              </a:spcAft>
              <a:buNone/>
              <a:defRPr sz="1764" cap="none">
                <a:solidFill>
                  <a:schemeClr val="bg1"/>
                </a:solidFill>
              </a:defRPr>
            </a:lvl1pPr>
            <a:lvl2pPr marL="783991" indent="-419995">
              <a:defRPr>
                <a:solidFill>
                  <a:schemeClr val="bg1"/>
                </a:solidFill>
              </a:defRPr>
            </a:lvl2pPr>
            <a:lvl3pPr marL="1320652" indent="-335996">
              <a:defRPr>
                <a:solidFill>
                  <a:schemeClr val="bg1"/>
                </a:solidFill>
              </a:defRPr>
            </a:lvl3pPr>
            <a:lvl4pPr marL="1847980" indent="-335996">
              <a:defRPr>
                <a:solidFill>
                  <a:schemeClr val="bg1"/>
                </a:solidFill>
              </a:defRPr>
            </a:lvl4pPr>
            <a:lvl5pPr marL="2370640" indent="-335996">
              <a:defRPr/>
            </a:lvl5pPr>
          </a:lstStyle>
          <a:p>
            <a:pPr lvl="0"/>
            <a:r>
              <a:rPr lang="en-US" dirty="0"/>
              <a:t>Click to edit master text styles</a:t>
            </a:r>
          </a:p>
        </p:txBody>
      </p:sp>
    </p:spTree>
    <p:extLst>
      <p:ext uri="{BB962C8B-B14F-4D97-AF65-F5344CB8AC3E}">
        <p14:creationId xmlns:p14="http://schemas.microsoft.com/office/powerpoint/2010/main" val="1189493413"/>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3177"/>
            <a:ext cx="6495891" cy="276871"/>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7034969" y="1650657"/>
            <a:ext cx="6027026" cy="4031402"/>
          </a:xfrm>
        </p:spPr>
        <p:txBody>
          <a:bodyPr anchor="ctr">
            <a:normAutofit/>
          </a:bodyPr>
          <a:lstStyle>
            <a:lvl1pPr marL="0" indent="0" algn="l">
              <a:buNone/>
              <a:defRPr sz="3968" b="1" baseline="0">
                <a:solidFill>
                  <a:schemeClr val="tx1"/>
                </a:solidFill>
              </a:defRPr>
            </a:lvl1pPr>
            <a:lvl2pPr marL="4762" indent="0" algn="l">
              <a:spcBef>
                <a:spcPts val="0"/>
              </a:spcBef>
              <a:buNone/>
              <a:tabLst/>
              <a:defRPr sz="3234" baseline="0">
                <a:solidFill>
                  <a:schemeClr val="bg2"/>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92477269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7" y="778540"/>
            <a:ext cx="3092865" cy="553998"/>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4"/>
            <a:ext cx="12306492" cy="472146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5" y="6642100"/>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642100"/>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4280978095"/>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7034969" y="1650657"/>
            <a:ext cx="6027026" cy="4031402"/>
          </a:xfrm>
        </p:spPr>
        <p:txBody>
          <a:bodyPr anchor="ctr">
            <a:normAutofit/>
          </a:bodyPr>
          <a:lstStyle>
            <a:lvl1pPr marL="0" indent="0" algn="l">
              <a:buNone/>
              <a:defRPr sz="3968" b="1" baseline="0">
                <a:solidFill>
                  <a:schemeClr val="tx1"/>
                </a:solidFill>
              </a:defRPr>
            </a:lvl1pPr>
            <a:lvl2pPr marL="4762" indent="0" algn="l">
              <a:spcBef>
                <a:spcPts val="0"/>
              </a:spcBef>
              <a:buNone/>
              <a:tabLst/>
              <a:defRPr sz="3234" baseline="0">
                <a:solidFill>
                  <a:schemeClr val="bg2"/>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3180"/>
            <a:ext cx="6456363" cy="276871"/>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1658368871"/>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2" name="Title 1"/>
          <p:cNvSpPr>
            <a:spLocks noGrp="1"/>
          </p:cNvSpPr>
          <p:nvPr>
            <p:ph type="ctrTitle" hasCustomPrompt="1"/>
          </p:nvPr>
        </p:nvSpPr>
        <p:spPr>
          <a:xfrm>
            <a:off x="9908008" y="3164561"/>
            <a:ext cx="3153989" cy="1051570"/>
          </a:xfrm>
        </p:spPr>
        <p:txBody>
          <a:bodyPr anchor="ctr"/>
          <a:lstStyle>
            <a:lvl1pPr>
              <a:defRPr sz="3968"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8" name="Rectangle 7"/>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9" name="TextBox 8"/>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10" name="Rectangle 9"/>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11" name="TextBox 10"/>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12" name="Rectangle 11"/>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13" name="TextBox 12"/>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14" name="Rectangle 13"/>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15" name="TextBox 14"/>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16" name="Rectangle 15"/>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19" name="TextBox 18"/>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20" name="Rectangle 19"/>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21" name="TextBox 20"/>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22" name="Rectangle 21"/>
          <p:cNvSpPr/>
          <p:nvPr/>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23" name="TextBox 22"/>
          <p:cNvSpPr txBox="1"/>
          <p:nvPr/>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24" name="Rectangle 23"/>
          <p:cNvSpPr/>
          <p:nvPr userDrawn="1"/>
        </p:nvSpPr>
        <p:spPr bwMode="white">
          <a:xfrm>
            <a:off x="0" y="6878783"/>
            <a:ext cx="2745397" cy="679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8" rIns="91414" bIns="45708" rtlCol="0" anchor="ctr"/>
          <a:lstStyle/>
          <a:p>
            <a:pPr algn="ctr"/>
            <a:endParaRPr lang="en-GB" sz="3087" dirty="0"/>
          </a:p>
        </p:txBody>
      </p:sp>
      <p:sp>
        <p:nvSpPr>
          <p:cNvPr id="25" name="TextBox 24"/>
          <p:cNvSpPr txBox="1"/>
          <p:nvPr userDrawn="1"/>
        </p:nvSpPr>
        <p:spPr>
          <a:xfrm>
            <a:off x="363497" y="6849319"/>
            <a:ext cx="823643" cy="362780"/>
          </a:xfrm>
          <a:prstGeom prst="rect">
            <a:avLst/>
          </a:prstGeom>
        </p:spPr>
        <p:txBody>
          <a:bodyPr vert="horz" wrap="square" lIns="0" tIns="0" rIns="0" bIns="0" rtlCol="0" anchor="b">
            <a:noAutofit/>
          </a:bodyPr>
          <a:lstStyle/>
          <a:p>
            <a:pPr marL="4762">
              <a:spcBef>
                <a:spcPts val="1199"/>
              </a:spcBef>
            </a:pPr>
            <a:fld id="{5575D932-8F50-448D-A3FF-976A850649DE}" type="slidenum">
              <a:rPr lang="en-GB" sz="1029" smtClean="0">
                <a:solidFill>
                  <a:schemeClr val="bg2"/>
                </a:solidFill>
              </a:rPr>
              <a:pPr marL="4762">
                <a:spcBef>
                  <a:spcPts val="1199"/>
                </a:spcBef>
              </a:pPr>
              <a:t>‹#›</a:t>
            </a:fld>
            <a:endParaRPr lang="en-GB" sz="1029" dirty="0">
              <a:solidFill>
                <a:schemeClr val="bg2"/>
              </a:solidFill>
            </a:endParaRPr>
          </a:p>
        </p:txBody>
      </p:sp>
      <p:sp>
        <p:nvSpPr>
          <p:cNvPr id="4" name="Picture Placeholder 3"/>
          <p:cNvSpPr>
            <a:spLocks noGrp="1"/>
          </p:cNvSpPr>
          <p:nvPr>
            <p:ph type="pic" sz="quarter" idx="10"/>
          </p:nvPr>
        </p:nvSpPr>
        <p:spPr>
          <a:xfrm>
            <a:off x="0" y="0"/>
            <a:ext cx="9318902" cy="276871"/>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dirty="0"/>
              <a:t>Click icon to add picture</a:t>
            </a:r>
            <a:endParaRPr lang="en-GB" dirty="0"/>
          </a:p>
        </p:txBody>
      </p:sp>
    </p:spTree>
    <p:extLst>
      <p:ext uri="{BB962C8B-B14F-4D97-AF65-F5344CB8AC3E}">
        <p14:creationId xmlns:p14="http://schemas.microsoft.com/office/powerpoint/2010/main" val="956482671"/>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1545" y="365051"/>
            <a:ext cx="9885512"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6701"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7412264"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56701"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7412264"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6701" y="2041098"/>
            <a:ext cx="5649518"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7412264" y="2041098"/>
            <a:ext cx="5649518"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1078180080"/>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1" y="365051"/>
            <a:ext cx="9840487"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9413"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850614"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59413"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850614"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9413" y="2041098"/>
            <a:ext cx="3765039"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850614" y="2041098"/>
            <a:ext cx="3765039"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9261200"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9261200"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9261200" y="2041098"/>
            <a:ext cx="3765039" cy="650739"/>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6127182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1" y="945938"/>
            <a:ext cx="9881645"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2" y="365051"/>
            <a:ext cx="9723088"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45411"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629410"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45411"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45411" y="2041097"/>
            <a:ext cx="2864374" cy="650738"/>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629410" y="2041097"/>
            <a:ext cx="2864374" cy="650738"/>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629410"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913408"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913408" y="2041097"/>
            <a:ext cx="2864374" cy="650738"/>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913408"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10197407" y="5117734"/>
            <a:ext cx="2864374" cy="819840"/>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10197407" y="2041097"/>
            <a:ext cx="2864374" cy="650738"/>
          </a:xfrm>
          <a:solidFill>
            <a:schemeClr val="accent3"/>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10197407"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3015005770"/>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3180"/>
            <a:ext cx="6456363" cy="276871"/>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6838598" y="2041099"/>
            <a:ext cx="6198001" cy="3304480"/>
          </a:xfrm>
        </p:spPr>
        <p:txBody>
          <a:bodyPr anchor="ctr">
            <a:normAutofit/>
          </a:bodyPr>
          <a:lstStyle>
            <a:lvl1pPr marL="0" indent="0" algn="l">
              <a:buNone/>
              <a:defRPr sz="3968" baseline="0">
                <a:solidFill>
                  <a:schemeClr val="bg1"/>
                </a:solidFill>
              </a:defRPr>
            </a:lvl1pPr>
            <a:lvl2pPr marL="4762" indent="0" algn="l">
              <a:lnSpc>
                <a:spcPct val="90000"/>
              </a:lnSpc>
              <a:spcBef>
                <a:spcPts val="600"/>
              </a:spcBef>
              <a:buNone/>
              <a:tabLst/>
              <a:defRPr sz="3234" baseline="0">
                <a:solidFill>
                  <a:schemeClr val="bg1">
                    <a:alpha val="70000"/>
                  </a:schemeClr>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pic>
        <p:nvPicPr>
          <p:cNvPr id="11" name="Picture 10" descr="IPSOS_GAMECHANGERS_blue.png"/>
          <p:cNvPicPr>
            <a:picLocks noChangeAspect="1"/>
          </p:cNvPicPr>
          <p:nvPr/>
        </p:nvPicPr>
        <p:blipFill rotWithShape="1">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9" name="Footer Placeholder 3"/>
          <p:cNvSpPr>
            <a:spLocks noGrp="1"/>
          </p:cNvSpPr>
          <p:nvPr>
            <p:ph type="ftr" sz="quarter" idx="15"/>
          </p:nvPr>
        </p:nvSpPr>
        <p:spPr>
          <a:xfrm>
            <a:off x="903003" y="6859031"/>
            <a:ext cx="4651026" cy="396167"/>
          </a:xfrm>
          <a:prstGeom prst="rect">
            <a:avLst/>
          </a:prstGeom>
        </p:spPr>
        <p:txBody>
          <a:bodyPr vert="horz" lIns="0" tIns="0" rIns="0" bIns="0" rtlCol="0" anchor="b">
            <a:normAutofit/>
          </a:bodyPr>
          <a:lstStyle>
            <a:lvl1pPr>
              <a:defRPr lang="en-GB" sz="1176" cap="none" baseline="0" smtClean="0">
                <a:solidFill>
                  <a:schemeClr val="bg1"/>
                </a:solidFill>
              </a:defRPr>
            </a:lvl1pPr>
          </a:lstStyle>
          <a:p>
            <a:pPr>
              <a:lnSpc>
                <a:spcPct val="95000"/>
              </a:lnSpc>
              <a:spcBef>
                <a:spcPts val="300"/>
              </a:spcBef>
            </a:pPr>
            <a:r>
              <a:rPr lang="nb-NO" dirty="0"/>
              <a:t>© 2015 Ipsos. </a:t>
            </a:r>
          </a:p>
        </p:txBody>
      </p:sp>
      <p:sp>
        <p:nvSpPr>
          <p:cNvPr id="10" name="Slide Number Placeholder 8"/>
          <p:cNvSpPr>
            <a:spLocks noGrp="1"/>
          </p:cNvSpPr>
          <p:nvPr>
            <p:ph type="sldNum" sz="quarter" idx="17"/>
          </p:nvPr>
        </p:nvSpPr>
        <p:spPr>
          <a:xfrm>
            <a:off x="363498" y="6859031"/>
            <a:ext cx="562085" cy="382498"/>
          </a:xfrm>
          <a:prstGeom prst="rect">
            <a:avLst/>
          </a:prstGeom>
        </p:spPr>
        <p:txBody>
          <a:bodyPr vert="horz" lIns="0" tIns="0" rIns="0" bIns="0" rtlCol="0" anchor="b">
            <a:normAutofit/>
          </a:bodyPr>
          <a:lstStyle>
            <a:lvl1pPr>
              <a:defRPr lang="en-US" sz="1176" cap="none" baseline="0" smtClean="0">
                <a:solidFill>
                  <a:schemeClr val="bg1"/>
                </a:solidFill>
              </a:defRPr>
            </a:lvl1pPr>
          </a:lstStyle>
          <a:p>
            <a:pPr>
              <a:lnSpc>
                <a:spcPct val="95000"/>
              </a:lnSpc>
              <a:spcBef>
                <a:spcPts val="300"/>
              </a:spcBef>
            </a:pPr>
            <a:fld id="{7F034911-0302-4AAB-AEF0-815419E29289}" type="slidenum">
              <a:rPr lang="en-GB" smtClean="0"/>
              <a:pPr>
                <a:lnSpc>
                  <a:spcPct val="95000"/>
                </a:lnSpc>
                <a:spcBef>
                  <a:spcPts val="300"/>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316341"/>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3178"/>
            <a:ext cx="9147613" cy="276871"/>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dirty="0"/>
              <a:t>Click icon to add picture</a:t>
            </a:r>
            <a:endParaRPr lang="en-GB" dirty="0"/>
          </a:p>
        </p:txBody>
      </p:sp>
      <p:sp>
        <p:nvSpPr>
          <p:cNvPr id="2" name="Title 1"/>
          <p:cNvSpPr>
            <a:spLocks noGrp="1"/>
          </p:cNvSpPr>
          <p:nvPr>
            <p:ph type="ctrTitle" hasCustomPrompt="1"/>
          </p:nvPr>
        </p:nvSpPr>
        <p:spPr>
          <a:xfrm>
            <a:off x="9816738" y="3115174"/>
            <a:ext cx="3219862" cy="1051570"/>
          </a:xfrm>
        </p:spPr>
        <p:txBody>
          <a:bodyPr anchor="ctr"/>
          <a:lstStyle>
            <a:lvl1pPr>
              <a:defRPr sz="3968"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3" name="Footer Placeholder 3"/>
          <p:cNvSpPr>
            <a:spLocks noGrp="1"/>
          </p:cNvSpPr>
          <p:nvPr>
            <p:ph type="ftr" sz="quarter" idx="15"/>
          </p:nvPr>
        </p:nvSpPr>
        <p:spPr>
          <a:xfrm>
            <a:off x="903002" y="6859031"/>
            <a:ext cx="7278354" cy="382498"/>
          </a:xfrm>
          <a:prstGeom prst="rect">
            <a:avLst/>
          </a:prstGeom>
        </p:spPr>
        <p:txBody>
          <a:bodyPr vert="horz" lIns="0" tIns="0" rIns="0" bIns="0" rtlCol="0" anchor="b">
            <a:normAutofit/>
          </a:bodyPr>
          <a:lstStyle>
            <a:lvl1pPr>
              <a:defRPr lang="en-GB" sz="1176" cap="none" baseline="0" smtClean="0">
                <a:solidFill>
                  <a:schemeClr val="bg1"/>
                </a:solidFill>
              </a:defRPr>
            </a:lvl1pPr>
          </a:lstStyle>
          <a:p>
            <a:pPr>
              <a:lnSpc>
                <a:spcPct val="95000"/>
              </a:lnSpc>
              <a:spcBef>
                <a:spcPts val="300"/>
              </a:spcBef>
            </a:pPr>
            <a:r>
              <a:rPr lang="nb-NO" dirty="0"/>
              <a:t>© 2015 Ipsos. </a:t>
            </a:r>
          </a:p>
        </p:txBody>
      </p:sp>
      <p:sp>
        <p:nvSpPr>
          <p:cNvPr id="14" name="Slide Number Placeholder 8"/>
          <p:cNvSpPr>
            <a:spLocks noGrp="1"/>
          </p:cNvSpPr>
          <p:nvPr>
            <p:ph type="sldNum" sz="quarter" idx="17"/>
          </p:nvPr>
        </p:nvSpPr>
        <p:spPr>
          <a:xfrm>
            <a:off x="363498" y="6859031"/>
            <a:ext cx="562085" cy="382498"/>
          </a:xfrm>
          <a:prstGeom prst="rect">
            <a:avLst/>
          </a:prstGeom>
        </p:spPr>
        <p:txBody>
          <a:bodyPr vert="horz" lIns="0" tIns="0" rIns="0" bIns="0" rtlCol="0" anchor="b">
            <a:normAutofit/>
          </a:bodyPr>
          <a:lstStyle>
            <a:lvl1pPr>
              <a:defRPr lang="en-US" sz="1176" cap="none" baseline="0" smtClean="0">
                <a:solidFill>
                  <a:schemeClr val="bg1"/>
                </a:solidFill>
              </a:defRPr>
            </a:lvl1pPr>
          </a:lstStyle>
          <a:p>
            <a:pPr>
              <a:lnSpc>
                <a:spcPct val="95000"/>
              </a:lnSpc>
              <a:spcBef>
                <a:spcPts val="300"/>
              </a:spcBef>
            </a:pPr>
            <a:fld id="{7F034911-0302-4AAB-AEF0-815419E29289}" type="slidenum">
              <a:rPr lang="en-GB" smtClean="0"/>
              <a:pPr>
                <a:lnSpc>
                  <a:spcPct val="95000"/>
                </a:lnSpc>
                <a:spcBef>
                  <a:spcPts val="300"/>
                </a:spcBef>
              </a:pPr>
              <a:t>‹#›</a:t>
            </a:fld>
            <a:endParaRPr lang="en-GB" dirty="0"/>
          </a:p>
        </p:txBody>
      </p:sp>
      <p:pic>
        <p:nvPicPr>
          <p:cNvPr id="15" name="Picture 14"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464569"/>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3180"/>
            <a:ext cx="6456363" cy="276871"/>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dirty="0"/>
              <a:t>Click icon to add picture</a:t>
            </a:r>
            <a:endParaRPr lang="en-GB" dirty="0"/>
          </a:p>
        </p:txBody>
      </p:sp>
      <p:sp>
        <p:nvSpPr>
          <p:cNvPr id="3" name="Subtitle 2"/>
          <p:cNvSpPr>
            <a:spLocks noGrp="1"/>
          </p:cNvSpPr>
          <p:nvPr>
            <p:ph type="subTitle" idx="1" hasCustomPrompt="1"/>
          </p:nvPr>
        </p:nvSpPr>
        <p:spPr>
          <a:xfrm>
            <a:off x="6863996" y="2041099"/>
            <a:ext cx="6198001" cy="3304480"/>
          </a:xfrm>
        </p:spPr>
        <p:txBody>
          <a:bodyPr anchor="ctr">
            <a:normAutofit/>
          </a:bodyPr>
          <a:lstStyle>
            <a:lvl1pPr marL="0" indent="0" algn="l">
              <a:buNone/>
              <a:defRPr sz="3968" b="1" baseline="0">
                <a:solidFill>
                  <a:schemeClr val="bg1"/>
                </a:solidFill>
              </a:defRPr>
            </a:lvl1pPr>
            <a:lvl2pPr marL="4762" indent="0" algn="l">
              <a:lnSpc>
                <a:spcPct val="90000"/>
              </a:lnSpc>
              <a:spcBef>
                <a:spcPts val="600"/>
              </a:spcBef>
              <a:buNone/>
              <a:tabLst/>
              <a:defRPr sz="3234" baseline="0">
                <a:solidFill>
                  <a:schemeClr val="bg1">
                    <a:alpha val="70000"/>
                  </a:schemeClr>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0" name="Footer Placeholder 3"/>
          <p:cNvSpPr>
            <a:spLocks noGrp="1"/>
          </p:cNvSpPr>
          <p:nvPr>
            <p:ph type="ftr" sz="quarter" idx="15"/>
          </p:nvPr>
        </p:nvSpPr>
        <p:spPr>
          <a:xfrm>
            <a:off x="903002" y="6859031"/>
            <a:ext cx="7278354" cy="382498"/>
          </a:xfrm>
          <a:prstGeom prst="rect">
            <a:avLst/>
          </a:prstGeom>
        </p:spPr>
        <p:txBody>
          <a:bodyPr vert="horz" lIns="0" tIns="0" rIns="0" bIns="0" rtlCol="0" anchor="b">
            <a:normAutofit/>
          </a:bodyPr>
          <a:lstStyle>
            <a:lvl1pPr>
              <a:defRPr lang="en-GB" sz="1176" cap="none" baseline="0" smtClean="0">
                <a:solidFill>
                  <a:schemeClr val="bg1"/>
                </a:solidFill>
              </a:defRPr>
            </a:lvl1pPr>
          </a:lstStyle>
          <a:p>
            <a:pPr>
              <a:lnSpc>
                <a:spcPct val="95000"/>
              </a:lnSpc>
              <a:spcBef>
                <a:spcPts val="300"/>
              </a:spcBef>
            </a:pPr>
            <a:r>
              <a:rPr lang="nb-NO" dirty="0"/>
              <a:t>© 2015 Ipsos. </a:t>
            </a:r>
          </a:p>
        </p:txBody>
      </p:sp>
      <p:sp>
        <p:nvSpPr>
          <p:cNvPr id="12" name="Slide Number Placeholder 8"/>
          <p:cNvSpPr>
            <a:spLocks noGrp="1"/>
          </p:cNvSpPr>
          <p:nvPr>
            <p:ph type="sldNum" sz="quarter" idx="17"/>
          </p:nvPr>
        </p:nvSpPr>
        <p:spPr>
          <a:xfrm>
            <a:off x="363498" y="6859031"/>
            <a:ext cx="562085" cy="382498"/>
          </a:xfrm>
          <a:prstGeom prst="rect">
            <a:avLst/>
          </a:prstGeom>
        </p:spPr>
        <p:txBody>
          <a:bodyPr vert="horz" lIns="0" tIns="0" rIns="0" bIns="0" rtlCol="0" anchor="b">
            <a:normAutofit/>
          </a:bodyPr>
          <a:lstStyle>
            <a:lvl1pPr>
              <a:defRPr lang="en-US" sz="1176" cap="none" baseline="0" smtClean="0">
                <a:solidFill>
                  <a:schemeClr val="bg1"/>
                </a:solidFill>
              </a:defRPr>
            </a:lvl1pPr>
          </a:lstStyle>
          <a:p>
            <a:pPr>
              <a:lnSpc>
                <a:spcPct val="95000"/>
              </a:lnSpc>
              <a:spcBef>
                <a:spcPts val="300"/>
              </a:spcBef>
            </a:pPr>
            <a:fld id="{7F034911-0302-4AAB-AEF0-815419E29289}" type="slidenum">
              <a:rPr lang="en-GB" smtClean="0"/>
              <a:pPr>
                <a:lnSpc>
                  <a:spcPct val="95000"/>
                </a:lnSpc>
                <a:spcBef>
                  <a:spcPts val="300"/>
                </a:spcBef>
              </a:pPr>
              <a:t>‹#›</a:t>
            </a:fld>
            <a:endParaRPr lang="en-GB" dirty="0"/>
          </a:p>
        </p:txBody>
      </p:sp>
      <p:pic>
        <p:nvPicPr>
          <p:cNvPr id="13" name="Picture 12"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591452"/>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125468" y="3115179"/>
            <a:ext cx="2914353" cy="1051570"/>
          </a:xfrm>
        </p:spPr>
        <p:txBody>
          <a:bodyPr anchor="ctr"/>
          <a:lstStyle>
            <a:lvl1pPr>
              <a:defRPr sz="4703"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2" name="Footer Placeholder 3"/>
          <p:cNvSpPr>
            <a:spLocks noGrp="1"/>
          </p:cNvSpPr>
          <p:nvPr>
            <p:ph type="ftr" sz="quarter" idx="15"/>
          </p:nvPr>
        </p:nvSpPr>
        <p:spPr>
          <a:xfrm>
            <a:off x="903002" y="6859031"/>
            <a:ext cx="7278354" cy="382498"/>
          </a:xfrm>
          <a:prstGeom prst="rect">
            <a:avLst/>
          </a:prstGeom>
        </p:spPr>
        <p:txBody>
          <a:bodyPr vert="horz" lIns="0" tIns="0" rIns="0" bIns="0" rtlCol="0" anchor="b">
            <a:normAutofit/>
          </a:bodyPr>
          <a:lstStyle>
            <a:lvl1pPr>
              <a:defRPr lang="en-GB" sz="1176" cap="none" baseline="0" smtClean="0">
                <a:solidFill>
                  <a:schemeClr val="bg1"/>
                </a:solidFill>
              </a:defRPr>
            </a:lvl1pPr>
          </a:lstStyle>
          <a:p>
            <a:pPr>
              <a:lnSpc>
                <a:spcPct val="95000"/>
              </a:lnSpc>
              <a:spcBef>
                <a:spcPts val="300"/>
              </a:spcBef>
            </a:pPr>
            <a:r>
              <a:rPr lang="nb-NO" dirty="0"/>
              <a:t>© 2015 Ipsos. </a:t>
            </a:r>
          </a:p>
        </p:txBody>
      </p:sp>
      <p:sp>
        <p:nvSpPr>
          <p:cNvPr id="13" name="Slide Number Placeholder 8"/>
          <p:cNvSpPr>
            <a:spLocks noGrp="1"/>
          </p:cNvSpPr>
          <p:nvPr>
            <p:ph type="sldNum" sz="quarter" idx="17"/>
          </p:nvPr>
        </p:nvSpPr>
        <p:spPr>
          <a:xfrm>
            <a:off x="363498" y="6859031"/>
            <a:ext cx="562085" cy="382498"/>
          </a:xfrm>
          <a:prstGeom prst="rect">
            <a:avLst/>
          </a:prstGeom>
        </p:spPr>
        <p:txBody>
          <a:bodyPr vert="horz" lIns="0" tIns="0" rIns="0" bIns="0" rtlCol="0" anchor="b">
            <a:normAutofit/>
          </a:bodyPr>
          <a:lstStyle>
            <a:lvl1pPr>
              <a:defRPr lang="en-US" sz="1176" cap="none" baseline="0" smtClean="0">
                <a:solidFill>
                  <a:schemeClr val="bg1"/>
                </a:solidFill>
              </a:defRPr>
            </a:lvl1pPr>
          </a:lstStyle>
          <a:p>
            <a:pPr>
              <a:lnSpc>
                <a:spcPct val="95000"/>
              </a:lnSpc>
              <a:spcBef>
                <a:spcPts val="300"/>
              </a:spcBef>
            </a:pPr>
            <a:fld id="{7F034911-0302-4AAB-AEF0-815419E29289}" type="slidenum">
              <a:rPr lang="en-GB" smtClean="0"/>
              <a:pPr>
                <a:lnSpc>
                  <a:spcPct val="95000"/>
                </a:lnSpc>
                <a:spcBef>
                  <a:spcPts val="300"/>
                </a:spcBef>
              </a:pPr>
              <a:t>‹#›</a:t>
            </a:fld>
            <a:endParaRPr lang="en-GB" dirty="0"/>
          </a:p>
        </p:txBody>
      </p:sp>
      <p:pic>
        <p:nvPicPr>
          <p:cNvPr id="17" name="Picture 16"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860015"/>
      </p:ext>
    </p:extLst>
  </p:cSld>
  <p:clrMapOvr>
    <a:masterClrMapping/>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43932" y="365051"/>
            <a:ext cx="9885512" cy="650739"/>
          </a:xfrm>
        </p:spPr>
        <p:txBody>
          <a:bodyPr anchor="b">
            <a:normAutofit/>
          </a:bodyPr>
          <a:lstStyle>
            <a:lvl1pPr marL="0" indent="0">
              <a:buNone/>
              <a:defRPr sz="279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4" name="TextBox 13"/>
          <p:cNvSpPr txBox="1"/>
          <p:nvPr userDrawn="1"/>
        </p:nvSpPr>
        <p:spPr>
          <a:xfrm>
            <a:off x="352212" y="6889926"/>
            <a:ext cx="451502" cy="349882"/>
          </a:xfrm>
          <a:prstGeom prst="rect">
            <a:avLst/>
          </a:prstGeom>
        </p:spPr>
        <p:txBody>
          <a:bodyPr vert="horz" wrap="none" lIns="0" tIns="0" rIns="0" bIns="0" rtlCol="0" anchor="b">
            <a:normAutofit/>
          </a:bodyPr>
          <a:lstStyle/>
          <a:p>
            <a:pPr marL="0" algn="l" defTabSz="1358510" rtl="0" eaLnBrk="1" latinLnBrk="0" hangingPunct="1">
              <a:lnSpc>
                <a:spcPct val="85000"/>
              </a:lnSpc>
              <a:spcBef>
                <a:spcPts val="300"/>
              </a:spcBef>
            </a:pPr>
            <a:fld id="{01990C03-C3A3-48FE-AF6D-3AE397C89625}" type="slidenum">
              <a:rPr lang="en-GB" sz="1176" kern="1200" smtClean="0">
                <a:solidFill>
                  <a:schemeClr val="bg1"/>
                </a:solidFill>
                <a:latin typeface="+mn-lt"/>
                <a:ea typeface="+mn-ea"/>
                <a:cs typeface="+mn-cs"/>
              </a:rPr>
              <a:pPr marL="0" algn="l" defTabSz="1358510" rtl="0" eaLnBrk="1" latinLnBrk="0" hangingPunct="1">
                <a:lnSpc>
                  <a:spcPct val="85000"/>
                </a:lnSpc>
                <a:spcBef>
                  <a:spcPts val="300"/>
                </a:spcBef>
              </a:pPr>
              <a:t>‹#›</a:t>
            </a:fld>
            <a:endParaRPr lang="en-GB" sz="1176" kern="1200" dirty="0">
              <a:solidFill>
                <a:schemeClr val="bg1"/>
              </a:solidFill>
              <a:latin typeface="+mn-lt"/>
              <a:ea typeface="+mn-ea"/>
              <a:cs typeface="+mn-cs"/>
            </a:endParaRPr>
          </a:p>
        </p:txBody>
      </p:sp>
      <p:sp>
        <p:nvSpPr>
          <p:cNvPr id="15" name="TextBox 14"/>
          <p:cNvSpPr txBox="1"/>
          <p:nvPr userDrawn="1"/>
        </p:nvSpPr>
        <p:spPr>
          <a:xfrm>
            <a:off x="925581" y="6991504"/>
            <a:ext cx="1015879" cy="248304"/>
          </a:xfrm>
          <a:prstGeom prst="rect">
            <a:avLst/>
          </a:prstGeom>
        </p:spPr>
        <p:txBody>
          <a:bodyPr vert="horz" wrap="none" lIns="0" tIns="0" rIns="0" bIns="0" rtlCol="0" anchor="b">
            <a:normAutofit/>
          </a:bodyPr>
          <a:lstStyle/>
          <a:p>
            <a:pPr marL="0" marR="0" indent="0" algn="l" defTabSz="1358510" rtl="0" eaLnBrk="1" fontAlgn="auto" latinLnBrk="0" hangingPunct="1">
              <a:lnSpc>
                <a:spcPct val="85000"/>
              </a:lnSpc>
              <a:spcBef>
                <a:spcPts val="300"/>
              </a:spcBef>
              <a:spcAft>
                <a:spcPts val="0"/>
              </a:spcAft>
              <a:buClrTx/>
              <a:buSzTx/>
              <a:buFontTx/>
              <a:buNone/>
              <a:tabLst/>
              <a:defRPr/>
            </a:pPr>
            <a:r>
              <a:rPr lang="en-GB" sz="1176" kern="1200" dirty="0">
                <a:solidFill>
                  <a:schemeClr val="bg1"/>
                </a:solidFill>
                <a:latin typeface="+mn-lt"/>
                <a:ea typeface="+mn-ea"/>
                <a:cs typeface="+mn-cs"/>
              </a:rPr>
              <a:t>© 2015 Ipsos.</a:t>
            </a:r>
            <a:endParaRPr lang="en-GB" sz="1764"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sp>
        <p:nvSpPr>
          <p:cNvPr id="12" name="Text Placeholder 4"/>
          <p:cNvSpPr>
            <a:spLocks noGrp="1"/>
          </p:cNvSpPr>
          <p:nvPr>
            <p:ph type="body" sz="quarter" idx="14" hasCustomPrompt="1"/>
          </p:nvPr>
        </p:nvSpPr>
        <p:spPr>
          <a:xfrm>
            <a:off x="342995" y="2056916"/>
            <a:ext cx="12718786" cy="1393715"/>
          </a:xfrm>
        </p:spPr>
        <p:txBody>
          <a:bodyPr/>
          <a:lstStyle>
            <a:lvl1pPr marL="258998" indent="-258998">
              <a:lnSpc>
                <a:spcPct val="100000"/>
              </a:lnSpc>
              <a:spcBef>
                <a:spcPts val="441"/>
              </a:spcBef>
              <a:spcAft>
                <a:spcPts val="441"/>
              </a:spcAft>
              <a:buFont typeface="Arial" panose="020B0604020202020204" pitchFamily="34" charset="0"/>
              <a:buChar char="•"/>
              <a:defRPr sz="1764" cap="none">
                <a:solidFill>
                  <a:schemeClr val="bg1"/>
                </a:solidFill>
              </a:defRPr>
            </a:lvl1pPr>
            <a:lvl2pPr marL="699992" indent="-244998">
              <a:lnSpc>
                <a:spcPct val="100000"/>
              </a:lnSpc>
              <a:spcBef>
                <a:spcPts val="441"/>
              </a:spcBef>
              <a:spcAft>
                <a:spcPts val="441"/>
              </a:spcAft>
              <a:buFont typeface="Arial" panose="020B0604020202020204" pitchFamily="34" charset="0"/>
              <a:buChar char="–"/>
              <a:tabLst/>
              <a:defRPr sz="1764">
                <a:solidFill>
                  <a:schemeClr val="bg1"/>
                </a:solidFill>
              </a:defRPr>
            </a:lvl2pPr>
            <a:lvl3pPr marL="1017322" indent="-261330">
              <a:lnSpc>
                <a:spcPct val="100000"/>
              </a:lnSpc>
              <a:spcBef>
                <a:spcPts val="441"/>
              </a:spcBef>
              <a:spcAft>
                <a:spcPts val="441"/>
              </a:spcAft>
              <a:buSzPct val="85000"/>
              <a:buFont typeface="Arial" panose="020B0604020202020204" pitchFamily="34" charset="0"/>
              <a:buChar char="•"/>
              <a:defRPr sz="1764">
                <a:solidFill>
                  <a:schemeClr val="bg1"/>
                </a:solidFill>
              </a:defRPr>
            </a:lvl3pPr>
            <a:lvl5pPr marL="1423318" indent="-256664">
              <a:lnSpc>
                <a:spcPct val="100000"/>
              </a:lnSpc>
              <a:spcBef>
                <a:spcPts val="441"/>
              </a:spcBef>
              <a:spcAft>
                <a:spcPts val="441"/>
              </a:spcAft>
              <a:buSzPct val="85000"/>
              <a:buFont typeface="Arial" panose="020B0604020202020204" pitchFamily="34" charset="0"/>
              <a:buChar char="-"/>
              <a:defRPr sz="1764">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022555"/>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12306492"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007030559"/>
      </p:ext>
    </p:extLst>
  </p:cSld>
  <p:clrMapOvr>
    <a:masterClrMapping/>
  </p:clrMapOvr>
  <p:transition>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41545" y="365051"/>
            <a:ext cx="9896620" cy="650739"/>
          </a:xfrm>
        </p:spPr>
        <p:txBody>
          <a:bodyPr anchor="b">
            <a:normAutofit/>
          </a:bodyPr>
          <a:lstStyle>
            <a:lvl1pPr marL="0" indent="0">
              <a:buNone/>
              <a:defRPr sz="279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14" name="TextBox 13"/>
          <p:cNvSpPr txBox="1"/>
          <p:nvPr userDrawn="1"/>
        </p:nvSpPr>
        <p:spPr>
          <a:xfrm>
            <a:off x="352212" y="6889926"/>
            <a:ext cx="451502" cy="349882"/>
          </a:xfrm>
          <a:prstGeom prst="rect">
            <a:avLst/>
          </a:prstGeom>
        </p:spPr>
        <p:txBody>
          <a:bodyPr vert="horz" wrap="none" lIns="0" tIns="0" rIns="0" bIns="0" rtlCol="0" anchor="b">
            <a:normAutofit/>
          </a:bodyPr>
          <a:lstStyle/>
          <a:p>
            <a:pPr marL="0" algn="l" defTabSz="1358510" rtl="0" eaLnBrk="1" latinLnBrk="0" hangingPunct="1">
              <a:lnSpc>
                <a:spcPct val="85000"/>
              </a:lnSpc>
              <a:spcBef>
                <a:spcPts val="300"/>
              </a:spcBef>
            </a:pPr>
            <a:fld id="{01990C03-C3A3-48FE-AF6D-3AE397C89625}" type="slidenum">
              <a:rPr lang="en-GB" sz="1176" kern="1200" smtClean="0">
                <a:solidFill>
                  <a:schemeClr val="bg1"/>
                </a:solidFill>
                <a:latin typeface="+mn-lt"/>
                <a:ea typeface="+mn-ea"/>
                <a:cs typeface="+mn-cs"/>
              </a:rPr>
              <a:pPr marL="0" algn="l" defTabSz="1358510" rtl="0" eaLnBrk="1" latinLnBrk="0" hangingPunct="1">
                <a:lnSpc>
                  <a:spcPct val="85000"/>
                </a:lnSpc>
                <a:spcBef>
                  <a:spcPts val="300"/>
                </a:spcBef>
              </a:pPr>
              <a:t>‹#›</a:t>
            </a:fld>
            <a:endParaRPr lang="en-GB" sz="1176" kern="1200" dirty="0">
              <a:solidFill>
                <a:schemeClr val="bg1"/>
              </a:solidFill>
              <a:latin typeface="+mn-lt"/>
              <a:ea typeface="+mn-ea"/>
              <a:cs typeface="+mn-cs"/>
            </a:endParaRPr>
          </a:p>
        </p:txBody>
      </p:sp>
      <p:sp>
        <p:nvSpPr>
          <p:cNvPr id="15" name="TextBox 14"/>
          <p:cNvSpPr txBox="1"/>
          <p:nvPr userDrawn="1"/>
        </p:nvSpPr>
        <p:spPr>
          <a:xfrm>
            <a:off x="925581" y="6991504"/>
            <a:ext cx="1015879" cy="248304"/>
          </a:xfrm>
          <a:prstGeom prst="rect">
            <a:avLst/>
          </a:prstGeom>
        </p:spPr>
        <p:txBody>
          <a:bodyPr vert="horz" wrap="none" lIns="0" tIns="0" rIns="0" bIns="0" rtlCol="0" anchor="b">
            <a:normAutofit/>
          </a:bodyPr>
          <a:lstStyle/>
          <a:p>
            <a:pPr marL="0" marR="0" indent="0" algn="l" defTabSz="1358510" rtl="0" eaLnBrk="1" fontAlgn="auto" latinLnBrk="0" hangingPunct="1">
              <a:lnSpc>
                <a:spcPct val="85000"/>
              </a:lnSpc>
              <a:spcBef>
                <a:spcPts val="300"/>
              </a:spcBef>
              <a:spcAft>
                <a:spcPts val="0"/>
              </a:spcAft>
              <a:buClrTx/>
              <a:buSzTx/>
              <a:buFontTx/>
              <a:buNone/>
              <a:tabLst/>
              <a:defRPr/>
            </a:pPr>
            <a:r>
              <a:rPr lang="en-GB" sz="1176" kern="1200" dirty="0">
                <a:solidFill>
                  <a:schemeClr val="bg1"/>
                </a:solidFill>
                <a:latin typeface="+mn-lt"/>
                <a:ea typeface="+mn-ea"/>
                <a:cs typeface="+mn-cs"/>
              </a:rPr>
              <a:t>© 2015 Ipsos.</a:t>
            </a:r>
            <a:endParaRPr lang="en-GB" sz="1764" dirty="0">
              <a:solidFill>
                <a:schemeClr val="bg1"/>
              </a:solidFill>
            </a:endParaRPr>
          </a:p>
        </p:txBody>
      </p:sp>
      <p:pic>
        <p:nvPicPr>
          <p:cNvPr id="16" name="Picture 15"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sp>
        <p:nvSpPr>
          <p:cNvPr id="12" name="Text Placeholder 4"/>
          <p:cNvSpPr>
            <a:spLocks noGrp="1"/>
          </p:cNvSpPr>
          <p:nvPr>
            <p:ph type="body" sz="quarter" idx="14" hasCustomPrompt="1"/>
          </p:nvPr>
        </p:nvSpPr>
        <p:spPr>
          <a:xfrm>
            <a:off x="342996" y="2056916"/>
            <a:ext cx="12182129" cy="1393715"/>
          </a:xfrm>
        </p:spPr>
        <p:txBody>
          <a:bodyPr/>
          <a:lstStyle>
            <a:lvl1pPr marL="258998" indent="-258998">
              <a:lnSpc>
                <a:spcPct val="100000"/>
              </a:lnSpc>
              <a:spcBef>
                <a:spcPts val="441"/>
              </a:spcBef>
              <a:spcAft>
                <a:spcPts val="441"/>
              </a:spcAft>
              <a:buFont typeface="Arial" panose="020B0604020202020204" pitchFamily="34" charset="0"/>
              <a:buChar char="•"/>
              <a:defRPr sz="1764" cap="none">
                <a:solidFill>
                  <a:schemeClr val="bg1"/>
                </a:solidFill>
              </a:defRPr>
            </a:lvl1pPr>
            <a:lvl2pPr marL="699992" indent="-244998">
              <a:lnSpc>
                <a:spcPct val="100000"/>
              </a:lnSpc>
              <a:spcBef>
                <a:spcPts val="441"/>
              </a:spcBef>
              <a:spcAft>
                <a:spcPts val="441"/>
              </a:spcAft>
              <a:buFont typeface="Arial" panose="020B0604020202020204" pitchFamily="34" charset="0"/>
              <a:buChar char="–"/>
              <a:tabLst/>
              <a:defRPr sz="1764">
                <a:solidFill>
                  <a:schemeClr val="bg1"/>
                </a:solidFill>
              </a:defRPr>
            </a:lvl2pPr>
            <a:lvl3pPr marL="1017322" indent="-261330">
              <a:lnSpc>
                <a:spcPct val="100000"/>
              </a:lnSpc>
              <a:spcBef>
                <a:spcPts val="441"/>
              </a:spcBef>
              <a:spcAft>
                <a:spcPts val="441"/>
              </a:spcAft>
              <a:buSzPct val="85000"/>
              <a:buFont typeface="Arial" panose="020B0604020202020204" pitchFamily="34" charset="0"/>
              <a:buChar char="•"/>
              <a:defRPr sz="1764">
                <a:solidFill>
                  <a:schemeClr val="bg1"/>
                </a:solidFill>
              </a:defRPr>
            </a:lvl3pPr>
            <a:lvl5pPr marL="1423318" indent="-256664">
              <a:lnSpc>
                <a:spcPct val="100000"/>
              </a:lnSpc>
              <a:spcBef>
                <a:spcPts val="441"/>
              </a:spcBef>
              <a:spcAft>
                <a:spcPts val="441"/>
              </a:spcAft>
              <a:buSzPct val="85000"/>
              <a:buFont typeface="Arial" panose="020B0604020202020204" pitchFamily="34" charset="0"/>
              <a:buChar char="-"/>
              <a:defRPr sz="1764">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0527127"/>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3181"/>
            <a:ext cx="5497790" cy="276871"/>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dirty="0"/>
              <a:t>Click icon to add picture</a:t>
            </a:r>
            <a:endParaRPr lang="en-GB" dirty="0"/>
          </a:p>
        </p:txBody>
      </p:sp>
      <p:sp>
        <p:nvSpPr>
          <p:cNvPr id="2" name="Title 1"/>
          <p:cNvSpPr>
            <a:spLocks noGrp="1"/>
          </p:cNvSpPr>
          <p:nvPr>
            <p:ph type="ctrTitle" hasCustomPrompt="1"/>
          </p:nvPr>
        </p:nvSpPr>
        <p:spPr>
          <a:xfrm>
            <a:off x="6137851" y="3274895"/>
            <a:ext cx="6906638" cy="525785"/>
          </a:xfrm>
        </p:spPr>
        <p:txBody>
          <a:bodyPr anchor="ctr"/>
          <a:lstStyle>
            <a:lvl1pPr>
              <a:defRPr sz="5438" baseline="0"/>
            </a:lvl1pPr>
          </a:lstStyle>
          <a:p>
            <a:r>
              <a:rPr lang="en-US" dirty="0"/>
              <a:t>Impact word(s)</a:t>
            </a:r>
          </a:p>
        </p:txBody>
      </p:sp>
      <p:sp>
        <p:nvSpPr>
          <p:cNvPr id="3" name="Subtitle 2"/>
          <p:cNvSpPr>
            <a:spLocks noGrp="1"/>
          </p:cNvSpPr>
          <p:nvPr>
            <p:ph type="subTitle" idx="1" hasCustomPrompt="1"/>
          </p:nvPr>
        </p:nvSpPr>
        <p:spPr>
          <a:xfrm>
            <a:off x="6137851" y="4210745"/>
            <a:ext cx="6906638" cy="553741"/>
          </a:xfrm>
        </p:spPr>
        <p:txBody>
          <a:bodyPr/>
          <a:lstStyle>
            <a:lvl1pPr marL="0" indent="0" algn="l">
              <a:buNone/>
              <a:defRPr baseline="0">
                <a:solidFill>
                  <a:schemeClr val="bg2">
                    <a:lumMod val="75000"/>
                  </a:schemeClr>
                </a:solidFill>
              </a:defRPr>
            </a:lvl1pPr>
            <a:lvl2pPr marL="4762" indent="0" algn="l">
              <a:spcBef>
                <a:spcPts val="0"/>
              </a:spcBef>
              <a:buNone/>
              <a:tabLst/>
              <a:defRPr baseline="0">
                <a:solidFill>
                  <a:schemeClr val="bg2">
                    <a:lumMod val="75000"/>
                  </a:schemeClr>
                </a:solidFill>
              </a:defRPr>
            </a:lvl2pPr>
            <a:lvl3pPr marL="1358510" indent="0" algn="ctr">
              <a:buNone/>
              <a:defRPr>
                <a:solidFill>
                  <a:schemeClr val="tx1">
                    <a:tint val="75000"/>
                  </a:schemeClr>
                </a:solidFill>
              </a:defRPr>
            </a:lvl3pPr>
            <a:lvl4pPr marL="2037763" indent="0" algn="ctr">
              <a:buNone/>
              <a:defRPr>
                <a:solidFill>
                  <a:schemeClr val="tx1">
                    <a:tint val="75000"/>
                  </a:schemeClr>
                </a:solidFill>
              </a:defRPr>
            </a:lvl4pPr>
            <a:lvl5pPr marL="2717019" indent="0" algn="ctr">
              <a:buNone/>
              <a:defRPr>
                <a:solidFill>
                  <a:schemeClr val="tx1">
                    <a:tint val="75000"/>
                  </a:schemeClr>
                </a:solidFill>
              </a:defRPr>
            </a:lvl5pPr>
            <a:lvl6pPr marL="3396273" indent="0" algn="ctr">
              <a:buNone/>
              <a:defRPr>
                <a:solidFill>
                  <a:schemeClr val="tx1">
                    <a:tint val="75000"/>
                  </a:schemeClr>
                </a:solidFill>
              </a:defRPr>
            </a:lvl6pPr>
            <a:lvl7pPr marL="4075529" indent="0" algn="ctr">
              <a:buNone/>
              <a:defRPr>
                <a:solidFill>
                  <a:schemeClr val="tx1">
                    <a:tint val="75000"/>
                  </a:schemeClr>
                </a:solidFill>
              </a:defRPr>
            </a:lvl7pPr>
            <a:lvl8pPr marL="4754782" indent="0" algn="ctr">
              <a:buNone/>
              <a:defRPr>
                <a:solidFill>
                  <a:schemeClr val="tx1">
                    <a:tint val="75000"/>
                  </a:schemeClr>
                </a:solidFill>
              </a:defRPr>
            </a:lvl8pPr>
            <a:lvl9pPr marL="5434036"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6137851" y="2042008"/>
            <a:ext cx="6906638" cy="937097"/>
          </a:xfrm>
        </p:spPr>
        <p:txBody>
          <a:bodyPr anchor="b">
            <a:normAutofit/>
          </a:bodyPr>
          <a:lstStyle>
            <a:lvl1pPr>
              <a:defRPr sz="3234"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1301281" y="989172"/>
            <a:ext cx="1712713" cy="950068"/>
          </a:xfrm>
          <a:solidFill>
            <a:schemeClr val="bg1"/>
          </a:solidFill>
        </p:spPr>
        <p:txBody>
          <a:bodyPr/>
          <a:lstStyle>
            <a:lvl1pPr algn="ctr">
              <a:defRPr sz="2058"/>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63497" y="6802597"/>
            <a:ext cx="823643" cy="382498"/>
          </a:xfrm>
          <a:prstGeom prst="rect">
            <a:avLst/>
          </a:prstGeom>
        </p:spPr>
        <p:txBody>
          <a:bodyPr lIns="0" tIns="0" rIns="0" bIns="0" anchor="b"/>
          <a:lstStyle>
            <a:lvl1pPr>
              <a:defRPr sz="1176">
                <a:solidFill>
                  <a:schemeClr val="bg1">
                    <a:lumMod val="95000"/>
                  </a:schemeClr>
                </a:solidFill>
              </a:defRPr>
            </a:lvl1pPr>
          </a:lstStyle>
          <a:p>
            <a:fld id="{7F034911-0302-4AAB-AEF0-815419E29289}" type="slidenum">
              <a:rPr lang="en-US" smtClean="0"/>
              <a:pPr/>
              <a:t>‹#›</a:t>
            </a:fld>
            <a:endParaRPr lang="en-US" dirty="0"/>
          </a:p>
        </p:txBody>
      </p:sp>
      <p:sp>
        <p:nvSpPr>
          <p:cNvPr id="14" name="Footer Placeholder 10"/>
          <p:cNvSpPr>
            <a:spLocks noGrp="1"/>
          </p:cNvSpPr>
          <p:nvPr>
            <p:ph type="ftr" sz="quarter" idx="11"/>
          </p:nvPr>
        </p:nvSpPr>
        <p:spPr>
          <a:xfrm>
            <a:off x="6137851" y="5926481"/>
            <a:ext cx="6906638" cy="876116"/>
          </a:xfrm>
          <a:prstGeom prst="rect">
            <a:avLst/>
          </a:prstGeom>
        </p:spPr>
        <p:txBody>
          <a:bodyPr lIns="0" tIns="0" rIns="0" bIns="0"/>
          <a:lstStyle>
            <a:lvl1pPr>
              <a:defRPr sz="1470">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52212" y="6889926"/>
            <a:ext cx="451502" cy="349882"/>
          </a:xfrm>
          <a:prstGeom prst="rect">
            <a:avLst/>
          </a:prstGeom>
        </p:spPr>
        <p:txBody>
          <a:bodyPr vert="horz" wrap="none" lIns="0" tIns="0" rIns="0" bIns="0" rtlCol="0" anchor="b">
            <a:normAutofit/>
          </a:bodyPr>
          <a:lstStyle/>
          <a:p>
            <a:pPr>
              <a:lnSpc>
                <a:spcPct val="85000"/>
              </a:lnSpc>
              <a:spcBef>
                <a:spcPts val="300"/>
              </a:spcBef>
            </a:pPr>
            <a:fld id="{01990C03-C3A3-48FE-AF6D-3AE397C89625}" type="slidenum">
              <a:rPr lang="en-GB" sz="1470">
                <a:solidFill>
                  <a:schemeClr val="bg1"/>
                </a:solidFill>
              </a:rPr>
              <a:pPr>
                <a:lnSpc>
                  <a:spcPct val="85000"/>
                </a:lnSpc>
                <a:spcBef>
                  <a:spcPts val="300"/>
                </a:spcBef>
              </a:pPr>
              <a:t>‹#›</a:t>
            </a:fld>
            <a:endParaRPr lang="en-GB" sz="1470" dirty="0">
              <a:solidFill>
                <a:schemeClr val="bg1"/>
              </a:solidFill>
            </a:endParaRPr>
          </a:p>
        </p:txBody>
      </p:sp>
    </p:spTree>
    <p:extLst>
      <p:ext uri="{BB962C8B-B14F-4D97-AF65-F5344CB8AC3E}">
        <p14:creationId xmlns:p14="http://schemas.microsoft.com/office/powerpoint/2010/main" val="362339956"/>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a:stretch/>
        </p:blipFill>
        <p:spPr>
          <a:xfrm>
            <a:off x="10238166" y="6847744"/>
            <a:ext cx="2028586" cy="407454"/>
          </a:xfrm>
          <a:prstGeom prst="rect">
            <a:avLst/>
          </a:prstGeom>
        </p:spPr>
      </p:pic>
      <p:sp>
        <p:nvSpPr>
          <p:cNvPr id="21" name="TextBox 20"/>
          <p:cNvSpPr txBox="1"/>
          <p:nvPr userDrawn="1"/>
        </p:nvSpPr>
        <p:spPr>
          <a:xfrm>
            <a:off x="352212" y="6889926"/>
            <a:ext cx="451502" cy="349882"/>
          </a:xfrm>
          <a:prstGeom prst="rect">
            <a:avLst/>
          </a:prstGeom>
        </p:spPr>
        <p:txBody>
          <a:bodyPr vert="horz" wrap="none" lIns="0" tIns="0" rIns="0" bIns="0" rtlCol="0" anchor="b">
            <a:normAutofit/>
          </a:bodyPr>
          <a:lstStyle/>
          <a:p>
            <a:pPr marL="0" algn="l" defTabSz="1358510" rtl="0" eaLnBrk="1" latinLnBrk="0" hangingPunct="1">
              <a:lnSpc>
                <a:spcPct val="85000"/>
              </a:lnSpc>
              <a:spcBef>
                <a:spcPts val="300"/>
              </a:spcBef>
            </a:pPr>
            <a:fld id="{01990C03-C3A3-48FE-AF6D-3AE397C89625}" type="slidenum">
              <a:rPr lang="en-GB" sz="1176" kern="1200" smtClean="0">
                <a:solidFill>
                  <a:schemeClr val="bg1"/>
                </a:solidFill>
                <a:latin typeface="+mn-lt"/>
                <a:ea typeface="+mn-ea"/>
                <a:cs typeface="+mn-cs"/>
              </a:rPr>
              <a:pPr marL="0" algn="l" defTabSz="1358510" rtl="0" eaLnBrk="1" latinLnBrk="0" hangingPunct="1">
                <a:lnSpc>
                  <a:spcPct val="85000"/>
                </a:lnSpc>
                <a:spcBef>
                  <a:spcPts val="300"/>
                </a:spcBef>
              </a:pPr>
              <a:t>‹#›</a:t>
            </a:fld>
            <a:endParaRPr lang="en-GB" sz="1176" kern="1200" dirty="0">
              <a:solidFill>
                <a:schemeClr val="bg1"/>
              </a:solidFill>
              <a:latin typeface="+mn-lt"/>
              <a:ea typeface="+mn-ea"/>
              <a:cs typeface="+mn-cs"/>
            </a:endParaRPr>
          </a:p>
        </p:txBody>
      </p:sp>
      <p:sp>
        <p:nvSpPr>
          <p:cNvPr id="22" name="TextBox 21"/>
          <p:cNvSpPr txBox="1"/>
          <p:nvPr userDrawn="1"/>
        </p:nvSpPr>
        <p:spPr>
          <a:xfrm>
            <a:off x="925581" y="6991504"/>
            <a:ext cx="1015879" cy="248304"/>
          </a:xfrm>
          <a:prstGeom prst="rect">
            <a:avLst/>
          </a:prstGeom>
        </p:spPr>
        <p:txBody>
          <a:bodyPr vert="horz" wrap="none" lIns="0" tIns="0" rIns="0" bIns="0" rtlCol="0" anchor="b">
            <a:normAutofit/>
          </a:bodyPr>
          <a:lstStyle/>
          <a:p>
            <a:pPr marL="0" marR="0" indent="0" algn="l" defTabSz="1358510" rtl="0" eaLnBrk="1" fontAlgn="auto" latinLnBrk="0" hangingPunct="1">
              <a:lnSpc>
                <a:spcPct val="85000"/>
              </a:lnSpc>
              <a:spcBef>
                <a:spcPts val="300"/>
              </a:spcBef>
              <a:spcAft>
                <a:spcPts val="0"/>
              </a:spcAft>
              <a:buClrTx/>
              <a:buSzTx/>
              <a:buFontTx/>
              <a:buNone/>
              <a:tabLst/>
              <a:defRPr/>
            </a:pPr>
            <a:r>
              <a:rPr lang="en-GB" sz="1176" kern="1200" dirty="0">
                <a:solidFill>
                  <a:schemeClr val="bg1"/>
                </a:solidFill>
                <a:latin typeface="+mn-lt"/>
                <a:ea typeface="+mn-ea"/>
                <a:cs typeface="+mn-cs"/>
              </a:rPr>
              <a:t>© 2015 Ipsos.</a:t>
            </a:r>
            <a:endParaRPr lang="en-GB" sz="1764" dirty="0">
              <a:solidFill>
                <a:schemeClr val="bg1"/>
              </a:solidFill>
            </a:endParaRPr>
          </a:p>
        </p:txBody>
      </p:sp>
      <p:pic>
        <p:nvPicPr>
          <p:cNvPr id="23" name="Picture 22" descr="IPSOS_GAMECHANGERS_blue.png"/>
          <p:cNvPicPr>
            <a:picLocks noChangeAspect="1"/>
          </p:cNvPicPr>
          <p:nvPr userDrawn="1"/>
        </p:nvPicPr>
        <p:blipFill rotWithShape="1">
          <a:blip r:embed="rId4" cstate="email">
            <a:extLst>
              <a:ext uri="{28A0092B-C50C-407E-A947-70E740481C1C}">
                <a14:useLocalDpi xmlns:a14="http://schemas.microsoft.com/office/drawing/2010/main"/>
              </a:ext>
            </a:extLst>
          </a:blip>
          <a:srcRect t="-9671" b="-1"/>
          <a:stretch/>
        </p:blipFill>
        <p:spPr>
          <a:xfrm>
            <a:off x="12525485" y="6754474"/>
            <a:ext cx="554592" cy="523316"/>
          </a:xfrm>
          <a:prstGeom prst="rect">
            <a:avLst/>
          </a:prstGeom>
        </p:spPr>
      </p:pic>
      <p:sp>
        <p:nvSpPr>
          <p:cNvPr id="6" name="Picture Placeholder 5"/>
          <p:cNvSpPr>
            <a:spLocks noGrp="1"/>
          </p:cNvSpPr>
          <p:nvPr>
            <p:ph type="pic" sz="quarter" idx="10"/>
          </p:nvPr>
        </p:nvSpPr>
        <p:spPr>
          <a:xfrm>
            <a:off x="1092616" y="2385342"/>
            <a:ext cx="1780304" cy="778665"/>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6" name="Picture Placeholder 5"/>
          <p:cNvSpPr>
            <a:spLocks noGrp="1"/>
          </p:cNvSpPr>
          <p:nvPr>
            <p:ph type="pic" sz="quarter" idx="11"/>
          </p:nvPr>
        </p:nvSpPr>
        <p:spPr>
          <a:xfrm>
            <a:off x="5611998" y="2385342"/>
            <a:ext cx="1780304" cy="778665"/>
          </a:xfrm>
          <a:prstGeom prst="ellipse">
            <a:avLst/>
          </a:prstGeom>
        </p:spPr>
        <p:txBody>
          <a:bodyPr/>
          <a:lstStyle>
            <a:lvl1pPr>
              <a:defRPr>
                <a:solidFill>
                  <a:schemeClr val="bg1"/>
                </a:solidFill>
              </a:defRPr>
            </a:lvl1pPr>
          </a:lstStyle>
          <a:p>
            <a:r>
              <a:rPr lang="en-US" dirty="0"/>
              <a:t>Click icon to add picture</a:t>
            </a:r>
            <a:endParaRPr lang="en-GB" dirty="0"/>
          </a:p>
        </p:txBody>
      </p:sp>
      <p:sp>
        <p:nvSpPr>
          <p:cNvPr id="19" name="Picture Placeholder 5"/>
          <p:cNvSpPr>
            <a:spLocks noGrp="1"/>
          </p:cNvSpPr>
          <p:nvPr>
            <p:ph type="pic" sz="quarter" idx="12"/>
          </p:nvPr>
        </p:nvSpPr>
        <p:spPr>
          <a:xfrm>
            <a:off x="10131381" y="2385342"/>
            <a:ext cx="1780304" cy="778665"/>
          </a:xfrm>
          <a:prstGeom prst="ellipse">
            <a:avLst/>
          </a:prstGeom>
        </p:spPr>
        <p:txBody>
          <a:bodyPr/>
          <a:lstStyle>
            <a:lvl1pPr>
              <a:defRPr>
                <a:solidFill>
                  <a:schemeClr val="bg1"/>
                </a:solidFill>
              </a:defRPr>
            </a:lvl1pPr>
          </a:lstStyle>
          <a:p>
            <a:r>
              <a:rPr lang="en-US" dirty="0"/>
              <a:t>Click icon to add picture</a:t>
            </a:r>
            <a:endParaRPr lang="en-GB" dirty="0"/>
          </a:p>
        </p:txBody>
      </p:sp>
      <p:pic>
        <p:nvPicPr>
          <p:cNvPr id="10" name="Picture 2" descr="C:\Users\Graphics Dude Ltd\Graphics Dude Ltd\Work\PC - IM - 150415A (template pt2)\Graphics\Tags\MarketingElectronic-Col.png"/>
          <p:cNvPicPr>
            <a:picLocks noChangeAspect="1" noChangeArrowheads="1"/>
          </p:cNvPicPr>
          <p:nvPr userDrawn="1"/>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93781" y="317381"/>
            <a:ext cx="2364883" cy="32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38551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1545" y="365051"/>
            <a:ext cx="9885512"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6701"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7412264" y="5125033"/>
            <a:ext cx="5649518"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56701"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7412264" y="2691835"/>
            <a:ext cx="5649518"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6701" y="2041098"/>
            <a:ext cx="5649518"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7412264" y="2041098"/>
            <a:ext cx="5649518"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152802748"/>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2" y="945938"/>
            <a:ext cx="12720452"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1" y="365051"/>
            <a:ext cx="9840487"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59413"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4850614"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59413"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2" name="Picture Placeholder 6"/>
          <p:cNvSpPr>
            <a:spLocks noGrp="1"/>
          </p:cNvSpPr>
          <p:nvPr>
            <p:ph type="pic" sz="quarter" idx="17"/>
          </p:nvPr>
        </p:nvSpPr>
        <p:spPr>
          <a:xfrm>
            <a:off x="4850614"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59413" y="2041098"/>
            <a:ext cx="3765039" cy="650739"/>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4850614" y="2041098"/>
            <a:ext cx="3765039" cy="650739"/>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5" name="Text Placeholder 10"/>
          <p:cNvSpPr>
            <a:spLocks noGrp="1"/>
          </p:cNvSpPr>
          <p:nvPr>
            <p:ph type="body" sz="quarter" idx="20"/>
          </p:nvPr>
        </p:nvSpPr>
        <p:spPr>
          <a:xfrm>
            <a:off x="9261200" y="5117734"/>
            <a:ext cx="3765039"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solidFill>
                  <a:schemeClr val="tx1"/>
                </a:solidFill>
              </a:defRPr>
            </a:lvl2pPr>
          </a:lstStyle>
          <a:p>
            <a:pPr lvl="0"/>
            <a:r>
              <a:rPr lang="en-US"/>
              <a:t>Edit Master text styles</a:t>
            </a:r>
          </a:p>
          <a:p>
            <a:pPr lvl="1"/>
            <a:r>
              <a:rPr lang="en-US"/>
              <a:t>Second level</a:t>
            </a:r>
          </a:p>
        </p:txBody>
      </p:sp>
      <p:sp>
        <p:nvSpPr>
          <p:cNvPr id="16" name="Picture Placeholder 6"/>
          <p:cNvSpPr>
            <a:spLocks noGrp="1"/>
          </p:cNvSpPr>
          <p:nvPr>
            <p:ph type="pic" sz="quarter" idx="21"/>
          </p:nvPr>
        </p:nvSpPr>
        <p:spPr>
          <a:xfrm>
            <a:off x="9261200" y="2691835"/>
            <a:ext cx="3765039" cy="2279172"/>
          </a:xfrm>
        </p:spPr>
        <p:txBody>
          <a:bodyPr>
            <a:normAutofit/>
          </a:bodyPr>
          <a:lstStyle>
            <a:lvl1pPr>
              <a:defRPr sz="1617">
                <a:solidFill>
                  <a:schemeClr val="bg2"/>
                </a:solidFill>
              </a:defRPr>
            </a:lvl1pPr>
          </a:lstStyle>
          <a:p>
            <a:r>
              <a:rPr lang="en-US" dirty="0"/>
              <a:t>Click icon to add picture</a:t>
            </a:r>
            <a:endParaRPr lang="en-GB" dirty="0"/>
          </a:p>
        </p:txBody>
      </p:sp>
      <p:sp>
        <p:nvSpPr>
          <p:cNvPr id="17" name="Text Placeholder 10"/>
          <p:cNvSpPr>
            <a:spLocks noGrp="1"/>
          </p:cNvSpPr>
          <p:nvPr>
            <p:ph type="body" sz="quarter" idx="22"/>
          </p:nvPr>
        </p:nvSpPr>
        <p:spPr>
          <a:xfrm>
            <a:off x="9261200" y="2041098"/>
            <a:ext cx="3765039" cy="650739"/>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Tree>
    <p:extLst>
      <p:ext uri="{BB962C8B-B14F-4D97-AF65-F5344CB8AC3E}">
        <p14:creationId xmlns:p14="http://schemas.microsoft.com/office/powerpoint/2010/main" val="954429805"/>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1" y="945938"/>
            <a:ext cx="9881645" cy="525785"/>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43932" y="365051"/>
            <a:ext cx="9723088" cy="650739"/>
          </a:xfrm>
        </p:spPr>
        <p:txBody>
          <a:bodyPr anchor="b">
            <a:normAutofit/>
          </a:bodyPr>
          <a:lstStyle>
            <a:lvl1pPr marL="0" indent="0">
              <a:buNone/>
              <a:defRPr sz="279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45411"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9" name="Text Placeholder 10"/>
          <p:cNvSpPr>
            <a:spLocks noGrp="1"/>
          </p:cNvSpPr>
          <p:nvPr>
            <p:ph type="body" sz="quarter" idx="15"/>
          </p:nvPr>
        </p:nvSpPr>
        <p:spPr>
          <a:xfrm>
            <a:off x="3629410"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7" name="Picture Placeholder 6"/>
          <p:cNvSpPr>
            <a:spLocks noGrp="1"/>
          </p:cNvSpPr>
          <p:nvPr>
            <p:ph type="pic" sz="quarter" idx="16"/>
          </p:nvPr>
        </p:nvSpPr>
        <p:spPr>
          <a:xfrm>
            <a:off x="345411"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3" name="Text Placeholder 10"/>
          <p:cNvSpPr>
            <a:spLocks noGrp="1"/>
          </p:cNvSpPr>
          <p:nvPr>
            <p:ph type="body" sz="quarter" idx="18"/>
          </p:nvPr>
        </p:nvSpPr>
        <p:spPr>
          <a:xfrm>
            <a:off x="345411" y="2041097"/>
            <a:ext cx="2864374" cy="650738"/>
          </a:xfrm>
          <a:solidFill>
            <a:schemeClr val="tx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4" name="Text Placeholder 10"/>
          <p:cNvSpPr>
            <a:spLocks noGrp="1"/>
          </p:cNvSpPr>
          <p:nvPr>
            <p:ph type="body" sz="quarter" idx="19"/>
          </p:nvPr>
        </p:nvSpPr>
        <p:spPr>
          <a:xfrm>
            <a:off x="3629410" y="2041097"/>
            <a:ext cx="2864374" cy="650738"/>
          </a:xfrm>
          <a:solidFill>
            <a:schemeClr val="accent2"/>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2" name="Picture Placeholder 6"/>
          <p:cNvSpPr>
            <a:spLocks noGrp="1"/>
          </p:cNvSpPr>
          <p:nvPr>
            <p:ph type="pic" sz="quarter" idx="17"/>
          </p:nvPr>
        </p:nvSpPr>
        <p:spPr>
          <a:xfrm>
            <a:off x="3629410"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5" name="Text Placeholder 10"/>
          <p:cNvSpPr>
            <a:spLocks noGrp="1"/>
          </p:cNvSpPr>
          <p:nvPr>
            <p:ph type="body" sz="quarter" idx="20"/>
          </p:nvPr>
        </p:nvSpPr>
        <p:spPr>
          <a:xfrm>
            <a:off x="6913408"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17" name="Text Placeholder 10"/>
          <p:cNvSpPr>
            <a:spLocks noGrp="1"/>
          </p:cNvSpPr>
          <p:nvPr>
            <p:ph type="body" sz="quarter" idx="22"/>
          </p:nvPr>
        </p:nvSpPr>
        <p:spPr>
          <a:xfrm>
            <a:off x="6913408" y="2041097"/>
            <a:ext cx="2864374" cy="650738"/>
          </a:xfrm>
          <a:solidFill>
            <a:schemeClr val="accent6"/>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6" name="Picture Placeholder 6"/>
          <p:cNvSpPr>
            <a:spLocks noGrp="1"/>
          </p:cNvSpPr>
          <p:nvPr>
            <p:ph type="pic" sz="quarter" idx="21"/>
          </p:nvPr>
        </p:nvSpPr>
        <p:spPr>
          <a:xfrm>
            <a:off x="6913408"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
        <p:nvSpPr>
          <p:cNvPr id="18" name="Text Placeholder 10"/>
          <p:cNvSpPr>
            <a:spLocks noGrp="1"/>
          </p:cNvSpPr>
          <p:nvPr>
            <p:ph type="body" sz="quarter" idx="23"/>
          </p:nvPr>
        </p:nvSpPr>
        <p:spPr>
          <a:xfrm>
            <a:off x="10197407" y="5117734"/>
            <a:ext cx="2864374" cy="548355"/>
          </a:xfrm>
        </p:spPr>
        <p:txBody>
          <a:bodyPr/>
          <a:lstStyle>
            <a:lvl1pPr>
              <a:defRPr lang="en-US" sz="1764" kern="1200" cap="none" baseline="0" dirty="0" smtClean="0">
                <a:solidFill>
                  <a:schemeClr val="tx1"/>
                </a:solidFill>
                <a:latin typeface="+mn-lt"/>
                <a:ea typeface="+mn-ea"/>
                <a:cs typeface="+mn-cs"/>
              </a:defRPr>
            </a:lvl1pPr>
            <a:lvl2pPr marL="290431" indent="-201557">
              <a:buFont typeface="Arial" panose="020B0604020202020204" pitchFamily="34" charset="0"/>
              <a:buChar char="•"/>
              <a:defRPr/>
            </a:lvl2pPr>
          </a:lstStyle>
          <a:p>
            <a:pPr lvl="0"/>
            <a:r>
              <a:rPr lang="en-US"/>
              <a:t>Edit Master text styles</a:t>
            </a:r>
          </a:p>
          <a:p>
            <a:pPr lvl="1"/>
            <a:r>
              <a:rPr lang="en-US"/>
              <a:t>Second level</a:t>
            </a:r>
          </a:p>
        </p:txBody>
      </p:sp>
      <p:sp>
        <p:nvSpPr>
          <p:cNvPr id="20" name="Text Placeholder 10"/>
          <p:cNvSpPr>
            <a:spLocks noGrp="1"/>
          </p:cNvSpPr>
          <p:nvPr>
            <p:ph type="body" sz="quarter" idx="25"/>
          </p:nvPr>
        </p:nvSpPr>
        <p:spPr>
          <a:xfrm>
            <a:off x="10197407" y="2041097"/>
            <a:ext cx="2864374" cy="650738"/>
          </a:xfrm>
          <a:solidFill>
            <a:schemeClr val="accent3"/>
          </a:solidFill>
        </p:spPr>
        <p:txBody>
          <a:bodyPr lIns="73459" rIns="24486" anchor="ctr">
            <a:normAutofit/>
          </a:bodyPr>
          <a:lstStyle>
            <a:lvl1pPr>
              <a:lnSpc>
                <a:spcPct val="80000"/>
              </a:lnSpc>
              <a:spcBef>
                <a:spcPts val="1199"/>
              </a:spcBef>
              <a:defRPr lang="en-US" sz="2352" kern="1200" cap="all" baseline="0" dirty="0" smtClean="0">
                <a:solidFill>
                  <a:schemeClr val="bg1"/>
                </a:solidFill>
                <a:latin typeface="+mn-lt"/>
                <a:ea typeface="+mn-ea"/>
                <a:cs typeface="+mn-cs"/>
              </a:defRPr>
            </a:lvl1pPr>
            <a:lvl2pPr marL="290431" indent="-201557">
              <a:buFont typeface="Arial" panose="020B0604020202020204" pitchFamily="34" charset="0"/>
              <a:buChar char="•"/>
              <a:defRPr>
                <a:solidFill>
                  <a:schemeClr val="bg1"/>
                </a:solidFill>
              </a:defRPr>
            </a:lvl2pPr>
          </a:lstStyle>
          <a:p>
            <a:pPr lvl="0"/>
            <a:r>
              <a:rPr lang="en-US"/>
              <a:t>Edit Master text styles</a:t>
            </a:r>
          </a:p>
        </p:txBody>
      </p:sp>
      <p:sp>
        <p:nvSpPr>
          <p:cNvPr id="19" name="Picture Placeholder 6"/>
          <p:cNvSpPr>
            <a:spLocks noGrp="1"/>
          </p:cNvSpPr>
          <p:nvPr>
            <p:ph type="pic" sz="quarter" idx="24"/>
          </p:nvPr>
        </p:nvSpPr>
        <p:spPr>
          <a:xfrm>
            <a:off x="10197407" y="2691835"/>
            <a:ext cx="2864374" cy="2279172"/>
          </a:xfrm>
        </p:spPr>
        <p:txBody>
          <a:bodyPr lIns="72000" tIns="72000" rIns="72000" bIns="72000">
            <a:normAutofit/>
          </a:bodyPr>
          <a:lstStyle>
            <a:lvl1pPr>
              <a:defRPr sz="1617">
                <a:solidFill>
                  <a:schemeClr val="bg2"/>
                </a:solidFill>
              </a:defRPr>
            </a:lvl1pPr>
          </a:lstStyle>
          <a:p>
            <a:r>
              <a:rPr lang="en-US" dirty="0"/>
              <a:t>Click icon to add picture</a:t>
            </a:r>
            <a:endParaRPr lang="en-GB" dirty="0"/>
          </a:p>
        </p:txBody>
      </p:sp>
    </p:spTree>
    <p:extLst>
      <p:ext uri="{BB962C8B-B14F-4D97-AF65-F5344CB8AC3E}">
        <p14:creationId xmlns:p14="http://schemas.microsoft.com/office/powerpoint/2010/main" val="90281590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2_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90" y="179390"/>
            <a:ext cx="13101023" cy="7200899"/>
          </a:xfrm>
          <a:solidFill>
            <a:schemeClr val="accent2"/>
          </a:solidFill>
        </p:spPr>
        <p:txBody>
          <a:bodyPr>
            <a:normAutofit/>
          </a:bodyPr>
          <a:lstStyle>
            <a:lvl1pPr marL="0" indent="0">
              <a:buNone/>
              <a:defRPr sz="1899"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0" y="4500710"/>
            <a:ext cx="6153433" cy="1377348"/>
          </a:xfrm>
        </p:spPr>
        <p:txBody>
          <a:bodyPr wrap="square" lIns="82819" tIns="41410" rIns="82819" bIns="41410">
            <a:no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0" y="3852639"/>
            <a:ext cx="3562609" cy="51451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0" y="2360541"/>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0" y="1634771"/>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009"/>
          </a:xfrm>
          <a:prstGeom prst="rect">
            <a:avLst/>
          </a:prstGeom>
          <a:noFill/>
        </p:spPr>
        <p:txBody>
          <a:bodyPr wrap="square" lIns="0" tIns="0" rIns="0" bIns="0" rtlCol="0">
            <a:spAutoFit/>
          </a:bodyPr>
          <a:lstStyle/>
          <a:p>
            <a:pPr lvl="0">
              <a:lnSpc>
                <a:spcPct val="110000"/>
              </a:lnSpc>
              <a:spcBef>
                <a:spcPts val="2399"/>
              </a:spcBef>
              <a:buClr>
                <a:schemeClr val="bg2"/>
              </a:buClr>
            </a:pPr>
            <a:r>
              <a:rPr lang="en-GB" sz="1199"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199" dirty="0">
              <a:solidFill>
                <a:schemeClr val="tx1"/>
              </a:solidFill>
            </a:endParaRPr>
          </a:p>
        </p:txBody>
      </p:sp>
      <p:sp>
        <p:nvSpPr>
          <p:cNvPr id="14" name="TextBox 13"/>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220323"/>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_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 name="Subtitle 2"/>
          <p:cNvSpPr>
            <a:spLocks noGrp="1"/>
          </p:cNvSpPr>
          <p:nvPr>
            <p:ph type="subTitle" idx="1" hasCustomPrompt="1"/>
          </p:nvPr>
        </p:nvSpPr>
        <p:spPr bwMode="gray">
          <a:xfrm>
            <a:off x="540002" y="3872891"/>
            <a:ext cx="3395353" cy="519646"/>
          </a:xfrm>
          <a:solidFill>
            <a:schemeClr val="accent2"/>
          </a:solidFill>
        </p:spPr>
        <p:txBody>
          <a:bodyPr wrap="none" lIns="0" tIns="41410" rIns="0" bIns="41410" rtlCol="0" anchor="t">
            <a:spAutoFit/>
          </a:bodyPr>
          <a:lstStyle>
            <a:lvl1pPr marL="0" indent="0">
              <a:lnSpc>
                <a:spcPts val="3358"/>
              </a:lnSpc>
              <a:spcAft>
                <a:spcPts val="0"/>
              </a:spcAft>
              <a:buNone/>
              <a:defRPr lang="en-GB" sz="280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40000" y="4564914"/>
            <a:ext cx="6153433" cy="1446955"/>
          </a:xfrm>
        </p:spPr>
        <p:txBody>
          <a:bodyPr wrap="square" lIns="0" tIns="41410" rIns="0" bIns="41410">
            <a:no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540000" y="2380015"/>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540000" y="1634771"/>
            <a:ext cx="3243636" cy="677074"/>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540000" y="6011868"/>
            <a:ext cx="6163216" cy="406009"/>
          </a:xfrm>
          <a:prstGeom prst="rect">
            <a:avLst/>
          </a:prstGeom>
          <a:noFill/>
        </p:spPr>
        <p:txBody>
          <a:bodyPr wrap="square" lIns="0" tIns="0" rIns="0" bIns="0" rtlCol="0">
            <a:spAutoFit/>
          </a:bodyPr>
          <a:lstStyle/>
          <a:p>
            <a:pPr lvl="0">
              <a:lnSpc>
                <a:spcPct val="110000"/>
              </a:lnSpc>
              <a:spcBef>
                <a:spcPts val="2399"/>
              </a:spcBef>
              <a:buClr>
                <a:schemeClr val="bg2"/>
              </a:buClr>
            </a:pPr>
            <a:r>
              <a:rPr lang="en-GB" sz="1199"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199" dirty="0">
              <a:solidFill>
                <a:schemeClr val="tx1"/>
              </a:solidFill>
            </a:endParaRPr>
          </a:p>
        </p:txBody>
      </p:sp>
      <p:sp>
        <p:nvSpPr>
          <p:cNvPr id="13" name="TextBox 12"/>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5777699"/>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2_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13" y="2500147"/>
            <a:ext cx="2433902" cy="525785"/>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56810" y="3204574"/>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9" name="Text Placeholder 8"/>
          <p:cNvSpPr>
            <a:spLocks noGrp="1"/>
          </p:cNvSpPr>
          <p:nvPr>
            <p:ph type="body" sz="quarter" idx="13"/>
          </p:nvPr>
        </p:nvSpPr>
        <p:spPr>
          <a:xfrm>
            <a:off x="557218" y="3924648"/>
            <a:ext cx="5762625" cy="2087216"/>
          </a:xfrm>
        </p:spPr>
        <p:txBody>
          <a:bodyPr lIns="0" tIns="0" rIns="0" bIns="0">
            <a:noAutofit/>
          </a:bodyPr>
          <a:lstStyle>
            <a:lvl1pPr marL="0" indent="0">
              <a:buNone/>
              <a:defRPr sz="1999">
                <a:solidFill>
                  <a:schemeClr val="bg1"/>
                </a:solidFill>
              </a:defRPr>
            </a:lvl1pPr>
            <a:lvl2pPr marL="525775" indent="0">
              <a:buNone/>
              <a:defRPr sz="1999">
                <a:solidFill>
                  <a:schemeClr val="bg1"/>
                </a:solidFill>
              </a:defRPr>
            </a:lvl2pPr>
            <a:lvl3pPr marL="1051549" indent="0">
              <a:buNone/>
              <a:defRPr sz="1799">
                <a:solidFill>
                  <a:schemeClr val="bg1"/>
                </a:solidFill>
              </a:defRPr>
            </a:lvl3pPr>
            <a:lvl4pPr marL="1577325" indent="0">
              <a:buNone/>
              <a:defRPr sz="1799">
                <a:solidFill>
                  <a:schemeClr val="bg1"/>
                </a:solidFill>
              </a:defRPr>
            </a:lvl4pPr>
            <a:lvl5pPr marL="2103097" indent="0">
              <a:buNone/>
              <a:defRPr sz="1799">
                <a:solidFill>
                  <a:schemeClr val="bg1"/>
                </a:solidFill>
              </a:defRPr>
            </a:lvl5pPr>
          </a:lstStyle>
          <a:p>
            <a:pPr lvl="0"/>
            <a:r>
              <a:rPr lang="en-US"/>
              <a:t>Edit Master text styles</a:t>
            </a:r>
          </a:p>
        </p:txBody>
      </p:sp>
      <p:sp>
        <p:nvSpPr>
          <p:cNvPr id="11" name="TextBox 10"/>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5" name="TextBox 14"/>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8052761"/>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_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 name="Picture Placeholder 7"/>
          <p:cNvSpPr>
            <a:spLocks noGrp="1"/>
          </p:cNvSpPr>
          <p:nvPr>
            <p:ph type="pic" sz="quarter" idx="11" hasCustomPrompt="1"/>
          </p:nvPr>
        </p:nvSpPr>
        <p:spPr>
          <a:xfrm>
            <a:off x="181227" y="179389"/>
            <a:ext cx="6454775" cy="7198552"/>
          </a:xfrm>
          <a:solidFill>
            <a:schemeClr val="tx1">
              <a:lumMod val="10000"/>
              <a:lumOff val="90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7125972" y="2500147"/>
            <a:ext cx="2433902" cy="525785"/>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7125970" y="3204573"/>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775" indent="0">
              <a:buNone/>
              <a:defRPr/>
            </a:lvl2pPr>
            <a:lvl3pPr marL="1051549" indent="0">
              <a:buNone/>
              <a:defRPr/>
            </a:lvl3pPr>
            <a:lvl4pPr marL="1577325" indent="0">
              <a:buNone/>
              <a:defRPr/>
            </a:lvl4pPr>
            <a:lvl5pPr marL="2103097" indent="0">
              <a:buNone/>
              <a:defRPr/>
            </a:lvl5pPr>
          </a:lstStyle>
          <a:p>
            <a:pPr lvl="0"/>
            <a:r>
              <a:rPr lang="en-US" dirty="0"/>
              <a:t>Click to edit subtitle</a:t>
            </a:r>
          </a:p>
        </p:txBody>
      </p:sp>
      <p:sp>
        <p:nvSpPr>
          <p:cNvPr id="18" name="Text Placeholder 8"/>
          <p:cNvSpPr>
            <a:spLocks noGrp="1"/>
          </p:cNvSpPr>
          <p:nvPr>
            <p:ph type="body" sz="quarter" idx="13"/>
          </p:nvPr>
        </p:nvSpPr>
        <p:spPr>
          <a:xfrm>
            <a:off x="7126378" y="3924648"/>
            <a:ext cx="5762625" cy="2087216"/>
          </a:xfrm>
        </p:spPr>
        <p:txBody>
          <a:bodyPr lIns="0" tIns="0" rIns="0" bIns="0">
            <a:noAutofit/>
          </a:bodyPr>
          <a:lstStyle>
            <a:lvl1pPr marL="0" indent="0">
              <a:buNone/>
              <a:defRPr sz="1999">
                <a:solidFill>
                  <a:schemeClr val="tx1"/>
                </a:solidFill>
              </a:defRPr>
            </a:lvl1pPr>
            <a:lvl2pPr marL="525775" indent="0">
              <a:buNone/>
              <a:defRPr sz="1999">
                <a:solidFill>
                  <a:schemeClr val="bg1"/>
                </a:solidFill>
              </a:defRPr>
            </a:lvl2pPr>
            <a:lvl3pPr marL="1051549" indent="0">
              <a:buNone/>
              <a:defRPr sz="1799">
                <a:solidFill>
                  <a:schemeClr val="bg1"/>
                </a:solidFill>
              </a:defRPr>
            </a:lvl3pPr>
            <a:lvl4pPr marL="1577325" indent="0">
              <a:buNone/>
              <a:defRPr sz="1799">
                <a:solidFill>
                  <a:schemeClr val="bg1"/>
                </a:solidFill>
              </a:defRPr>
            </a:lvl4pPr>
            <a:lvl5pPr marL="2103097" indent="0">
              <a:buNone/>
              <a:defRPr sz="1799">
                <a:solidFill>
                  <a:schemeClr val="bg1"/>
                </a:solidFill>
              </a:defRPr>
            </a:lvl5pPr>
          </a:lstStyle>
          <a:p>
            <a:pPr lvl="0"/>
            <a:r>
              <a:rPr lang="en-US" dirty="0"/>
              <a:t>Edit Master text styles</a:t>
            </a:r>
          </a:p>
        </p:txBody>
      </p:sp>
      <p:sp>
        <p:nvSpPr>
          <p:cNvPr id="11" name="TextBox 10"/>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7" name="TextBox 1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8824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3"/>
            <a:ext cx="7548039"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0"/>
            <a:ext cx="4608662" cy="4227513"/>
          </a:xfrm>
        </p:spPr>
        <p:txBody>
          <a:bodyPr/>
          <a:lstStyle/>
          <a:p>
            <a:endParaRPr lang="en-GB" dirty="0"/>
          </a:p>
        </p:txBody>
      </p:sp>
    </p:spTree>
    <p:extLst>
      <p:ext uri="{BB962C8B-B14F-4D97-AF65-F5344CB8AC3E}">
        <p14:creationId xmlns:p14="http://schemas.microsoft.com/office/powerpoint/2010/main" val="3058785653"/>
      </p:ext>
    </p:extLst>
  </p:cSld>
  <p:clrMapOvr>
    <a:masterClrMapping/>
  </p:clrMapOvr>
  <p:transition>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2_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Rectangle 4"/>
          <p:cNvSpPr/>
          <p:nvPr userDrawn="1"/>
        </p:nvSpPr>
        <p:spPr bwMode="gray">
          <a:xfrm>
            <a:off x="6731862"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540000" y="2640466"/>
            <a:ext cx="2473080" cy="525785"/>
          </a:xfrm>
          <a:solidFill>
            <a:schemeClr val="accent3"/>
          </a:solidFill>
        </p:spPr>
        <p:txBody>
          <a:bodyPr wrap="none" lIns="82819" tIns="0" rIns="82819" bIns="0" rtlCol="0" anchor="ctr">
            <a:spAutoFit/>
          </a:bodyPr>
          <a:lstStyle>
            <a:lvl1pPr marL="571361" indent="-571361">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540002" y="3959926"/>
            <a:ext cx="5739730" cy="2682175"/>
          </a:xfrm>
        </p:spPr>
        <p:txBody>
          <a:bodyPr wrap="square" lIns="82819" tIns="41410" rIns="82819" bIns="41410">
            <a:norm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9028678"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3"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7"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1"/>
            <a:ext cx="4602244" cy="7311517"/>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540000" y="3313434"/>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775" indent="0">
              <a:buNone/>
              <a:defRPr/>
            </a:lvl2pPr>
            <a:lvl3pPr marL="1051549" indent="0">
              <a:buNone/>
              <a:defRPr/>
            </a:lvl3pPr>
            <a:lvl4pPr marL="1577325" indent="0">
              <a:buNone/>
              <a:defRPr/>
            </a:lvl4pPr>
            <a:lvl5pPr marL="2103097" indent="0">
              <a:buNone/>
              <a:defRPr/>
            </a:lvl5pPr>
          </a:lstStyle>
          <a:p>
            <a:pPr lvl="0"/>
            <a:r>
              <a:rPr lang="en-US" dirty="0"/>
              <a:t>Click to edit subtitle</a:t>
            </a:r>
          </a:p>
        </p:txBody>
      </p:sp>
      <p:sp>
        <p:nvSpPr>
          <p:cNvPr id="17" name="TextBox 16"/>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4" name="TextBox 23"/>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5" name="Picture 2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8267"/>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2_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Rectangle 4"/>
          <p:cNvSpPr/>
          <p:nvPr userDrawn="1"/>
        </p:nvSpPr>
        <p:spPr bwMode="gray">
          <a:xfrm>
            <a:off x="6731862"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56814" y="3959926"/>
            <a:ext cx="5877986" cy="2682175"/>
          </a:xfrm>
        </p:spPr>
        <p:txBody>
          <a:bodyPr wrap="square" lIns="0" tIns="0" rIns="0" bIns="0">
            <a:no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629888" y="161216"/>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9" y="3866361"/>
            <a:ext cx="6444256" cy="351158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9" y="180235"/>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2"/>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12" tIns="105806" rIns="211612" bIns="10580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sp>
        <p:nvSpPr>
          <p:cNvPr id="17" name="Title 1"/>
          <p:cNvSpPr>
            <a:spLocks noGrp="1"/>
          </p:cNvSpPr>
          <p:nvPr>
            <p:ph type="ctrTitle" hasCustomPrompt="1"/>
          </p:nvPr>
        </p:nvSpPr>
        <p:spPr bwMode="gray">
          <a:xfrm>
            <a:off x="556813" y="2640466"/>
            <a:ext cx="2433902" cy="525785"/>
          </a:xfrm>
          <a:solidFill>
            <a:schemeClr val="accent3"/>
          </a:solidFill>
        </p:spPr>
        <p:txBody>
          <a:bodyPr wrap="none" lIns="82819" tIns="0" rIns="82819" bIns="0" rtlCol="0" anchor="ctr">
            <a:spAutoFit/>
          </a:bodyPr>
          <a:lstStyle>
            <a:lvl1pPr marL="571361" indent="-571361">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56810" y="3313435"/>
            <a:ext cx="3468056" cy="430887"/>
          </a:xfrm>
          <a:solidFill>
            <a:schemeClr val="tx1"/>
          </a:solidFill>
        </p:spPr>
        <p:txBody>
          <a:bodyPr vert="horz" wrap="none" lIns="72000" tIns="0" rIns="0" bIns="0" rtlCol="0">
            <a:spAutoFit/>
          </a:bodyPr>
          <a:lstStyle>
            <a:lvl1pPr>
              <a:buFontTx/>
              <a:buNone/>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5" name="TextBox 14"/>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0" name="TextBox 19"/>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99026"/>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_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79390" y="179387"/>
            <a:ext cx="13101023" cy="360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40000" y="5474338"/>
            <a:ext cx="12361601" cy="996223"/>
          </a:xfrm>
        </p:spPr>
        <p:txBody>
          <a:bodyPr wrap="square" lIns="82819" tIns="41410" rIns="82819" bIns="41410">
            <a:normAutofit/>
          </a:bodyPr>
          <a:lstStyle>
            <a:lvl1pPr marL="0" indent="0">
              <a:spcBef>
                <a:spcPts val="1380"/>
              </a:spcBef>
              <a:buNone/>
              <a:defRPr sz="1899">
                <a:solidFill>
                  <a:schemeClr val="tx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79391" y="179389"/>
            <a:ext cx="13079411" cy="3511243"/>
          </a:xfrm>
          <a:solidFill>
            <a:schemeClr val="bg1">
              <a:lumMod val="95000"/>
            </a:schemeClr>
          </a:solidFill>
        </p:spPr>
        <p:txBody>
          <a:bodyPr>
            <a:normAutofit/>
          </a:bodyPr>
          <a:lstStyle>
            <a:lvl1pPr marL="0" indent="0">
              <a:buNone/>
              <a:defRPr sz="1599" baseline="0"/>
            </a:lvl1pPr>
          </a:lstStyle>
          <a:p>
            <a:r>
              <a:rPr lang="en-GB" dirty="0"/>
              <a:t>Picture placeholder – insert image here</a:t>
            </a:r>
          </a:p>
        </p:txBody>
      </p:sp>
      <p:sp>
        <p:nvSpPr>
          <p:cNvPr id="11"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9" name="Title 1"/>
          <p:cNvSpPr>
            <a:spLocks noGrp="1"/>
          </p:cNvSpPr>
          <p:nvPr>
            <p:ph type="ctrTitle" hasCustomPrompt="1"/>
          </p:nvPr>
        </p:nvSpPr>
        <p:spPr bwMode="gray">
          <a:xfrm>
            <a:off x="540000" y="4130904"/>
            <a:ext cx="3935018" cy="525785"/>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540000" y="4803873"/>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8" name="Rectangle 17"/>
          <p:cNvSpPr/>
          <p:nvPr userDrawn="1"/>
        </p:nvSpPr>
        <p:spPr bwMode="gray">
          <a:xfrm>
            <a:off x="0" y="3690632"/>
            <a:ext cx="13344624"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7" name="TextBox 16"/>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4" name="TextBox 13"/>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06939"/>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2_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Picture Placeholder 4"/>
          <p:cNvSpPr>
            <a:spLocks noGrp="1" noChangeAspect="1"/>
          </p:cNvSpPr>
          <p:nvPr>
            <p:ph type="pic" sz="quarter" idx="11" hasCustomPrompt="1"/>
          </p:nvPr>
        </p:nvSpPr>
        <p:spPr>
          <a:xfrm>
            <a:off x="179389" y="179390"/>
            <a:ext cx="13093699" cy="246093"/>
          </a:xfrm>
        </p:spPr>
        <p:txBody>
          <a:bodyPr/>
          <a:lstStyle>
            <a:lvl1pPr marL="0" indent="0">
              <a:buNone/>
              <a:defRPr sz="1599"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61827" y="2412496"/>
            <a:ext cx="3988441" cy="677074"/>
          </a:xfrm>
          <a:solidFill>
            <a:schemeClr val="accent3"/>
          </a:solidFill>
        </p:spPr>
        <p:txBody>
          <a:bodyPr wrap="none" lIns="72000" tIns="0" rIns="72000" bIns="0" rtlCol="0" anchor="ctr">
            <a:spAutoFit/>
          </a:bodyPr>
          <a:lstStyle>
            <a:lvl1pPr marL="0" indent="0" algn="l">
              <a:lnSpc>
                <a:spcPct val="100000"/>
              </a:lnSpc>
              <a:buFontTx/>
              <a:buNone/>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62545" y="3148015"/>
            <a:ext cx="3988441" cy="677074"/>
          </a:xfrm>
          <a:solidFill>
            <a:schemeClr val="accent3"/>
          </a:solidFill>
        </p:spPr>
        <p:txBody>
          <a:bodyPr vert="horz" wrap="none" lIns="72000" tIns="0" rIns="72000" bIns="0" rtlCol="0" anchor="ctr">
            <a:spAutoFit/>
          </a:bodyPr>
          <a:lstStyle>
            <a:lvl1pPr marL="0" indent="0" algn="l">
              <a:lnSpc>
                <a:spcPct val="100000"/>
              </a:lnSpc>
              <a:buFontTx/>
              <a:buNone/>
              <a:defRPr lang="en-US" sz="4399"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63266" y="3883829"/>
            <a:ext cx="3988441" cy="677074"/>
          </a:xfrm>
          <a:solidFill>
            <a:schemeClr val="accent3"/>
          </a:solidFill>
        </p:spPr>
        <p:txBody>
          <a:bodyPr vert="horz" wrap="none" lIns="72000" tIns="0" rIns="72000" bIns="0" rtlCol="0" anchor="ctr">
            <a:spAutoFit/>
          </a:bodyPr>
          <a:lstStyle>
            <a:lvl1pPr marL="0" indent="0" algn="l">
              <a:lnSpc>
                <a:spcPct val="100000"/>
              </a:lnSpc>
              <a:buFontTx/>
              <a:buNone/>
              <a:defRPr lang="en-US" sz="4399"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61108" y="1683357"/>
            <a:ext cx="3988441" cy="677074"/>
          </a:xfrm>
          <a:solidFill>
            <a:schemeClr val="accent3"/>
          </a:solidFill>
        </p:spPr>
        <p:txBody>
          <a:bodyPr wrap="none" lIns="72000" tIns="0" rIns="72000" bIns="0" rtlCol="0" anchor="ctr">
            <a:spAutoFit/>
          </a:bodyPr>
          <a:lstStyle>
            <a:lvl1pPr marL="0" indent="0" algn="l">
              <a:lnSpc>
                <a:spcPct val="100000"/>
              </a:lnSpc>
              <a:buFontTx/>
              <a:buNone/>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5" name="TextBox 14"/>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521680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_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20" name="TextBox 19"/>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61827" y="2412496"/>
            <a:ext cx="3988441" cy="677074"/>
          </a:xfrm>
          <a:solidFill>
            <a:schemeClr val="accent3"/>
          </a:solidFill>
        </p:spPr>
        <p:txBody>
          <a:bodyPr wrap="none" lIns="72000" tIns="0" rIns="72000" bIns="0" rtlCol="0" anchor="ctr">
            <a:spAutoFit/>
          </a:bodyPr>
          <a:lstStyle>
            <a:lvl1pPr marL="571361" indent="-571361" algn="l">
              <a:lnSpc>
                <a:spcPct val="100000"/>
              </a:lnSpc>
              <a:buFont typeface="Wingdings" panose="05000000000000000000" pitchFamily="2" charset="2"/>
              <a:buChar char="§"/>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62545" y="3148015"/>
            <a:ext cx="3988441" cy="677074"/>
          </a:xfrm>
          <a:solidFill>
            <a:schemeClr val="accent3"/>
          </a:solidFill>
        </p:spPr>
        <p:txBody>
          <a:bodyPr vert="horz" wrap="none" lIns="72000" tIns="0" rIns="72000" bIns="0" rtlCol="0" anchor="ctr">
            <a:spAutoFit/>
          </a:bodyPr>
          <a:lstStyle>
            <a:lvl1pPr marL="571361" indent="-571361" algn="l">
              <a:lnSpc>
                <a:spcPct val="100000"/>
              </a:lnSpc>
              <a:buFont typeface="Wingdings" panose="05000000000000000000" pitchFamily="2" charset="2"/>
              <a:buChar char="§"/>
              <a:defRPr lang="en-US" sz="4399"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63266" y="3883829"/>
            <a:ext cx="3988441" cy="677074"/>
          </a:xfrm>
          <a:solidFill>
            <a:schemeClr val="accent3"/>
          </a:solidFill>
        </p:spPr>
        <p:txBody>
          <a:bodyPr vert="horz" wrap="none" lIns="72000" tIns="0" rIns="72000" bIns="0" rtlCol="0" anchor="ctr">
            <a:spAutoFit/>
          </a:bodyPr>
          <a:lstStyle>
            <a:lvl1pPr marL="571361" indent="-571361" algn="l">
              <a:lnSpc>
                <a:spcPct val="100000"/>
              </a:lnSpc>
              <a:buFont typeface="Wingdings" panose="05000000000000000000" pitchFamily="2" charset="2"/>
              <a:buChar char="§"/>
              <a:defRPr lang="en-US" sz="4399"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61108" y="1683357"/>
            <a:ext cx="3988441" cy="677074"/>
          </a:xfrm>
          <a:solidFill>
            <a:schemeClr val="accent3"/>
          </a:solidFill>
        </p:spPr>
        <p:txBody>
          <a:bodyPr wrap="none" lIns="72000" tIns="0" rIns="72000" bIns="0" rtlCol="0" anchor="ctr">
            <a:spAutoFit/>
          </a:bodyPr>
          <a:lstStyle>
            <a:lvl1pPr marL="571361" indent="-571361" algn="l">
              <a:lnSpc>
                <a:spcPct val="100000"/>
              </a:lnSpc>
              <a:buFont typeface="Wingdings" panose="05000000000000000000" pitchFamily="2" charset="2"/>
              <a:buChar char="§"/>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11" name="TextBox 10"/>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03667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2_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0" y="539967"/>
            <a:ext cx="4355307" cy="525785"/>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540000" y="2124449"/>
            <a:ext cx="12306492" cy="1984518"/>
          </a:xfrm>
        </p:spPr>
        <p:txBody>
          <a:bodyPr/>
          <a:lstStyle>
            <a:lvl1pPr>
              <a:lnSpc>
                <a:spcPct val="110000"/>
              </a:lnSpc>
              <a:spcBef>
                <a:spcPts val="882"/>
              </a:spcBef>
              <a:buClr>
                <a:schemeClr val="tx1"/>
              </a:buClr>
              <a:defRPr>
                <a:solidFill>
                  <a:schemeClr val="tx1"/>
                </a:solidFill>
              </a:defRPr>
            </a:lvl1pPr>
            <a:lvl2pPr>
              <a:lnSpc>
                <a:spcPct val="110000"/>
              </a:lnSpc>
              <a:spcBef>
                <a:spcPts val="882"/>
              </a:spcBef>
              <a:buClr>
                <a:schemeClr val="tx1"/>
              </a:buClr>
              <a:defRPr>
                <a:solidFill>
                  <a:schemeClr val="tx1"/>
                </a:solidFill>
              </a:defRPr>
            </a:lvl2pPr>
            <a:lvl3pPr>
              <a:lnSpc>
                <a:spcPct val="110000"/>
              </a:lnSpc>
              <a:spcBef>
                <a:spcPts val="882"/>
              </a:spcBef>
              <a:buClr>
                <a:schemeClr val="tx1"/>
              </a:buClr>
              <a:defRPr>
                <a:solidFill>
                  <a:schemeClr val="tx1"/>
                </a:solidFill>
              </a:defRPr>
            </a:lvl3pPr>
            <a:lvl4pPr>
              <a:lnSpc>
                <a:spcPct val="110000"/>
              </a:lnSpc>
              <a:spcBef>
                <a:spcPts val="882"/>
              </a:spcBef>
              <a:buClr>
                <a:schemeClr val="tx1"/>
              </a:buClr>
              <a:defRPr>
                <a:solidFill>
                  <a:schemeClr val="tx1"/>
                </a:solidFill>
              </a:defRPr>
            </a:lvl4pPr>
            <a:lvl5pPr>
              <a:lnSpc>
                <a:spcPct val="110000"/>
              </a:lnSpc>
              <a:spcBef>
                <a:spcPts val="882"/>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9" name="Text Placeholder 5"/>
          <p:cNvSpPr>
            <a:spLocks noGrp="1"/>
          </p:cNvSpPr>
          <p:nvPr>
            <p:ph type="body" sz="quarter" idx="14" hasCustomPrompt="1"/>
          </p:nvPr>
        </p:nvSpPr>
        <p:spPr bwMode="gray">
          <a:xfrm>
            <a:off x="540000" y="1206873"/>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5" name="TextBox 14"/>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2" name="TextBox 1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0819195"/>
      </p:ext>
    </p:extLst>
  </p:cSld>
  <p:clrMapOvr>
    <a:masterClrMapping/>
  </p:clrMapOvr>
  <p:transition>
    <p:fade/>
  </p:transition>
  <p:hf hdr="0" ftr="0" dt="0"/>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Title, Full Page Content">
    <p:spTree>
      <p:nvGrpSpPr>
        <p:cNvPr id="1" name=""/>
        <p:cNvGrpSpPr/>
        <p:nvPr/>
      </p:nvGrpSpPr>
      <p:grpSpPr>
        <a:xfrm>
          <a:off x="0" y="0"/>
          <a:ext cx="0" cy="0"/>
          <a:chOff x="0" y="0"/>
          <a:chExt cx="0" cy="0"/>
        </a:xfrm>
      </p:grpSpPr>
      <p:sp>
        <p:nvSpPr>
          <p:cNvPr id="8" name="Content Placeholder 7"/>
          <p:cNvSpPr>
            <a:spLocks noGrp="1"/>
          </p:cNvSpPr>
          <p:nvPr>
            <p:ph sz="quarter" idx="10" hasCustomPrompt="1"/>
          </p:nvPr>
        </p:nvSpPr>
        <p:spPr>
          <a:xfrm>
            <a:off x="540000" y="1739003"/>
            <a:ext cx="1230649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3170198" cy="525785"/>
          </a:xfrm>
        </p:spPr>
        <p:txBody>
          <a:bodyPr/>
          <a:lstStyle>
            <a:lvl1pPr algn="l">
              <a:defRPr b="0"/>
            </a:lvl1pPr>
          </a:lstStyle>
          <a:p>
            <a:r>
              <a:rPr lang="en-US" dirty="0"/>
              <a:t>Click to edit</a:t>
            </a:r>
            <a:endParaRPr lang="en-GB" dirty="0"/>
          </a:p>
        </p:txBody>
      </p:sp>
    </p:spTree>
    <p:extLst>
      <p:ext uri="{BB962C8B-B14F-4D97-AF65-F5344CB8AC3E}">
        <p14:creationId xmlns:p14="http://schemas.microsoft.com/office/powerpoint/2010/main" val="118441058"/>
      </p:ext>
    </p:extLst>
  </p:cSld>
  <p:clrMapOvr>
    <a:masterClrMapping/>
  </p:clrMapOvr>
  <p:transition>
    <p:fade/>
  </p:transition>
  <p:hf hdr="0" ftr="0" dt="0"/>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8" y="778508"/>
            <a:ext cx="3170198" cy="525785"/>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5"/>
            <a:ext cx="1230649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6" y="664210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1" y="664210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Tree>
    <p:extLst>
      <p:ext uri="{BB962C8B-B14F-4D97-AF65-F5344CB8AC3E}">
        <p14:creationId xmlns:p14="http://schemas.microsoft.com/office/powerpoint/2010/main" val="4019352521"/>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2_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2"/>
            <a:ext cx="7548039"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1"/>
            <a:ext cx="4608663" cy="276871"/>
          </a:xfrm>
        </p:spPr>
        <p:txBody>
          <a:bodyPr/>
          <a:lstStyle/>
          <a:p>
            <a:endParaRPr lang="en-GB" dirty="0"/>
          </a:p>
        </p:txBody>
      </p:sp>
    </p:spTree>
    <p:extLst>
      <p:ext uri="{BB962C8B-B14F-4D97-AF65-F5344CB8AC3E}">
        <p14:creationId xmlns:p14="http://schemas.microsoft.com/office/powerpoint/2010/main" val="437099193"/>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2_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138435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262475108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37373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301479326"/>
      </p:ext>
    </p:extLst>
  </p:cSld>
  <p:clrMapOvr>
    <a:masterClrMapping/>
  </p:clrMapOvr>
  <p:transition>
    <p:fad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2_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8" y="2189028"/>
            <a:ext cx="8054686" cy="3967867"/>
          </a:xfrm>
        </p:spPr>
        <p:txBody>
          <a:bodyPr lIns="0" tIns="0" rIns="0" bIns="0">
            <a:noAutofit/>
          </a:bodyPr>
          <a:lstStyle>
            <a:lvl1pPr>
              <a:defRPr sz="2800"/>
            </a:lvl1pPr>
            <a:lvl2pPr>
              <a:defRPr sz="2399"/>
            </a:lvl2pPr>
            <a:lvl3pPr>
              <a:defRPr sz="2099"/>
            </a:lvl3pPr>
            <a:lvl4pPr>
              <a:defRPr sz="1899"/>
            </a:lvl4pPr>
            <a:lvl5pPr>
              <a:defRPr sz="1899"/>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1" y="2611384"/>
            <a:ext cx="3800887" cy="3575734"/>
          </a:xfrm>
        </p:spPr>
        <p:txBody>
          <a:bodyPr lIns="0" tIns="0" rIns="0" bIns="0">
            <a:noAutofit/>
          </a:bodyPr>
          <a:lstStyle>
            <a:lvl1pPr marL="0" indent="0" algn="l">
              <a:buNone/>
              <a:defRPr sz="2099" b="1"/>
            </a:lvl1pPr>
          </a:lstStyle>
          <a:p>
            <a:pPr lvl="0"/>
            <a:r>
              <a:rPr lang="en-US" dirty="0"/>
              <a:t>Question text here</a:t>
            </a:r>
          </a:p>
        </p:txBody>
      </p:sp>
      <p:sp>
        <p:nvSpPr>
          <p:cNvPr id="4" name="Text Placeholder 3"/>
          <p:cNvSpPr>
            <a:spLocks noGrp="1"/>
          </p:cNvSpPr>
          <p:nvPr>
            <p:ph type="body" sz="quarter" idx="16" hasCustomPrompt="1"/>
          </p:nvPr>
        </p:nvSpPr>
        <p:spPr>
          <a:xfrm>
            <a:off x="550225" y="2189032"/>
            <a:ext cx="739565" cy="360001"/>
          </a:xfrm>
          <a:solidFill>
            <a:schemeClr val="accent3"/>
          </a:solidFill>
        </p:spPr>
        <p:txBody>
          <a:bodyPr lIns="36000" tIns="0" rIns="36000" bIns="0">
            <a:noAutofit/>
          </a:bodyPr>
          <a:lstStyle>
            <a:lvl1pPr marL="0" indent="0" algn="l">
              <a:buNone/>
              <a:defRPr sz="2399"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1" y="684290"/>
            <a:ext cx="12388434" cy="1296145"/>
          </a:xfrm>
          <a:noFill/>
        </p:spPr>
        <p:txBody>
          <a:bodyPr wrap="square" lIns="0" tIns="0" rIns="0" bIns="0" anchor="t">
            <a:noAutofit/>
          </a:bodyPr>
          <a:lstStyle>
            <a:lvl1pPr marL="0" algn="l" defTabSz="1051548"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Tree>
    <p:extLst>
      <p:ext uri="{BB962C8B-B14F-4D97-AF65-F5344CB8AC3E}">
        <p14:creationId xmlns:p14="http://schemas.microsoft.com/office/powerpoint/2010/main" val="1258749124"/>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6"/>
            <a:ext cx="8054688" cy="1384353"/>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6"/>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7516601" cy="52578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162705529"/>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8999"/>
            <a:ext cx="8054688"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8999"/>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1673994471"/>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_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3"/>
            <a:ext cx="8054688"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3"/>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824403882"/>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4"/>
            <a:ext cx="8054688"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4"/>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206530"/>
            <a:ext cx="2536254"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4085019991"/>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_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540001" y="1763716"/>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939361" y="1763716"/>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2528440"/>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_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1" y="1763713"/>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1" y="1763713"/>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014700290"/>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2_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1" y="2235803"/>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1" y="2235803"/>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206530"/>
            <a:ext cx="2536254"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1830968098"/>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_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2" y="2237313"/>
            <a:ext cx="59297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3"/>
            <a:ext cx="593377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2"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2"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33842"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1605475601"/>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63719"/>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8" y="1763719"/>
            <a:ext cx="8054686" cy="1384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5318836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8" y="2189028"/>
            <a:ext cx="8054686" cy="3967868"/>
          </a:xfrm>
        </p:spPr>
        <p:txBody>
          <a:bodyPr lIns="0" tIns="0" rIns="0" bIns="0">
            <a:noAutofit/>
          </a:bodyPr>
          <a:lstStyle>
            <a:lvl1pPr>
              <a:defRPr sz="2800"/>
            </a:lvl1pPr>
            <a:lvl2pPr>
              <a:defRPr sz="2400"/>
            </a:lvl2pPr>
            <a:lvl3pPr>
              <a:defRPr sz="2100"/>
            </a:lvl3pPr>
            <a:lvl4pPr>
              <a:defRPr sz="1900"/>
            </a:lvl4pPr>
            <a:lvl5pPr>
              <a:defRPr sz="19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1" y="2611384"/>
            <a:ext cx="3800887" cy="3575734"/>
          </a:xfrm>
        </p:spPr>
        <p:txBody>
          <a:bodyPr lIns="0" tIns="0" rIns="0" bIns="0">
            <a:noAutofit/>
          </a:bodyPr>
          <a:lstStyle>
            <a:lvl1pPr marL="0" indent="0" algn="l">
              <a:buNone/>
              <a:defRPr sz="2100" b="1"/>
            </a:lvl1pPr>
          </a:lstStyle>
          <a:p>
            <a:pPr lvl="0"/>
            <a:r>
              <a:rPr lang="en-US" dirty="0"/>
              <a:t>Question text here</a:t>
            </a:r>
          </a:p>
        </p:txBody>
      </p:sp>
      <p:sp>
        <p:nvSpPr>
          <p:cNvPr id="4" name="Text Placeholder 3"/>
          <p:cNvSpPr>
            <a:spLocks noGrp="1"/>
          </p:cNvSpPr>
          <p:nvPr>
            <p:ph type="body" sz="quarter" idx="16" hasCustomPrompt="1"/>
          </p:nvPr>
        </p:nvSpPr>
        <p:spPr>
          <a:xfrm>
            <a:off x="550223" y="2189032"/>
            <a:ext cx="739565" cy="360001"/>
          </a:xfrm>
          <a:solidFill>
            <a:schemeClr val="accent3"/>
          </a:solidFill>
        </p:spPr>
        <p:txBody>
          <a:bodyPr lIns="36000" tIns="0" rIns="36000" bIns="0">
            <a:noAutofit/>
          </a:bodyPr>
          <a:lstStyle>
            <a:lvl1pPr marL="0" indent="0" algn="l">
              <a:buNone/>
              <a:defRPr sz="2400"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0" y="684289"/>
            <a:ext cx="12388434" cy="1296145"/>
          </a:xfrm>
          <a:noFill/>
        </p:spPr>
        <p:txBody>
          <a:bodyPr wrap="square" lIns="0" tIns="0" rIns="0" bIns="0" anchor="t">
            <a:noAutofit/>
          </a:bodyPr>
          <a:lstStyle>
            <a:lvl1pPr marL="0" algn="l" defTabSz="1051802"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3508307299"/>
      </p:ext>
    </p:extLst>
  </p:cSld>
  <p:clrMapOvr>
    <a:masterClrMapping/>
  </p:clrMapOvr>
  <p:transition>
    <p:fad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_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0" y="1764297"/>
            <a:ext cx="3800887" cy="1830629"/>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6" y="1764297"/>
            <a:ext cx="8054689" cy="1830629"/>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4" name="Title 3"/>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807619135"/>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2_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3"/>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8" y="2235803"/>
            <a:ext cx="80546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1060437083"/>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4"/>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8" y="2235804"/>
            <a:ext cx="8054686" cy="138435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1094289301"/>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40000" y="1763719"/>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1763719"/>
            <a:ext cx="38028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72248" y="1763719"/>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152788142"/>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_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0" y="1763713"/>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49" y="1763713"/>
            <a:ext cx="3802882" cy="1384353"/>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1384353"/>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1"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4097783113"/>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0" y="2235810"/>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49" y="2235810"/>
            <a:ext cx="38028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10"/>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3103402981"/>
      </p:ext>
    </p:extLst>
  </p:cSld>
  <p:clrMapOvr>
    <a:masterClrMapping/>
  </p:clrMapOvr>
  <p:transition>
    <p:fad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2_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0" y="2235804"/>
            <a:ext cx="3800887"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49" y="2235804"/>
            <a:ext cx="3802882"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4"/>
            <a:ext cx="3800886" cy="1384353"/>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40000" y="1680540"/>
            <a:ext cx="2536254"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3170198" cy="525785"/>
          </a:xfrm>
        </p:spPr>
        <p:txBody>
          <a:bodyPr/>
          <a:lstStyle/>
          <a:p>
            <a:r>
              <a:rPr lang="en-US" dirty="0"/>
              <a:t>Click to edit</a:t>
            </a:r>
            <a:endParaRPr lang="en-GB" dirty="0"/>
          </a:p>
        </p:txBody>
      </p:sp>
    </p:spTree>
    <p:extLst>
      <p:ext uri="{BB962C8B-B14F-4D97-AF65-F5344CB8AC3E}">
        <p14:creationId xmlns:p14="http://schemas.microsoft.com/office/powerpoint/2010/main" val="1154703368"/>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 Title Only">
    <p:spTree>
      <p:nvGrpSpPr>
        <p:cNvPr id="1" name=""/>
        <p:cNvGrpSpPr/>
        <p:nvPr/>
      </p:nvGrpSpPr>
      <p:grpSpPr>
        <a:xfrm>
          <a:off x="0" y="0"/>
          <a:ext cx="0" cy="0"/>
          <a:chOff x="0" y="0"/>
          <a:chExt cx="0" cy="0"/>
        </a:xfrm>
      </p:grpSpPr>
      <p:sp>
        <p:nvSpPr>
          <p:cNvPr id="3" name="Title 2"/>
          <p:cNvSpPr>
            <a:spLocks noGrp="1"/>
          </p:cNvSpPr>
          <p:nvPr>
            <p:ph type="title"/>
          </p:nvPr>
        </p:nvSpPr>
        <p:spPr>
          <a:xfrm>
            <a:off x="540001" y="539967"/>
            <a:ext cx="7516601" cy="525785"/>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269754856"/>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2_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1655867739"/>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8"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9412397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5"/>
            <a:ext cx="8054688" cy="490310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5"/>
            <a:ext cx="3800886" cy="490310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4279087" cy="553998"/>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506173264"/>
      </p:ext>
    </p:extLst>
  </p:cSld>
  <p:clrMapOvr>
    <a:masterClrMapping/>
  </p:clrMapOvr>
  <p:transition>
    <p:fad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8" y="1206530"/>
            <a:ext cx="2536254"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
        <p:nvSpPr>
          <p:cNvPr id="3" name="Title 2"/>
          <p:cNvSpPr>
            <a:spLocks noGrp="1"/>
          </p:cNvSpPr>
          <p:nvPr>
            <p:ph type="title"/>
          </p:nvPr>
        </p:nvSpPr>
        <p:spPr>
          <a:xfrm>
            <a:off x="540001" y="539967"/>
            <a:ext cx="7516601" cy="525785"/>
          </a:xfrm>
        </p:spPr>
        <p:txBody>
          <a:bodyPr/>
          <a:lstStyle/>
          <a:p>
            <a:r>
              <a:rPr lang="en-US"/>
              <a:t>Click to edit Master title style</a:t>
            </a:r>
            <a:endParaRPr lang="en-GB"/>
          </a:p>
        </p:txBody>
      </p:sp>
    </p:spTree>
    <p:extLst>
      <p:ext uri="{BB962C8B-B14F-4D97-AF65-F5344CB8AC3E}">
        <p14:creationId xmlns:p14="http://schemas.microsoft.com/office/powerpoint/2010/main" val="2563631996"/>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_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6" y="6372920"/>
            <a:ext cx="3840161" cy="180000"/>
          </a:xfrm>
          <a:noFill/>
        </p:spPr>
        <p:txBody>
          <a:bodyPr lIns="0" tIns="0" rIns="0" bIns="0" anchor="ctr">
            <a:noAutofit/>
          </a:bodyPr>
          <a:lstStyle>
            <a:lvl1pPr marL="0" indent="0" algn="r">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7" y="6372920"/>
            <a:ext cx="8055071" cy="180000"/>
          </a:xfrm>
          <a:noFill/>
        </p:spPr>
        <p:txBody>
          <a:bodyPr lIns="0" tIns="0" rIns="0" bIns="0" anchor="ctr">
            <a:noAutofit/>
          </a:bodyPr>
          <a:lstStyle>
            <a:lvl1pPr marL="0" indent="0" algn="l">
              <a:buFontTx/>
              <a:buNone/>
              <a:defRPr sz="800"/>
            </a:lvl1pPr>
            <a:lvl2pPr marL="525775" indent="0">
              <a:buFontTx/>
              <a:buNone/>
              <a:defRPr/>
            </a:lvl2pPr>
            <a:lvl3pPr marL="1051549" indent="0">
              <a:buFontTx/>
              <a:buNone/>
              <a:defRPr/>
            </a:lvl3pPr>
            <a:lvl4pPr marL="1577325" indent="0">
              <a:buFontTx/>
              <a:buNone/>
              <a:defRPr/>
            </a:lvl4pPr>
            <a:lvl5pPr marL="2103097" indent="0">
              <a:buFontTx/>
              <a:buNone/>
              <a:defRPr/>
            </a:lvl5pPr>
          </a:lstStyle>
          <a:p>
            <a:pPr lvl="0"/>
            <a:r>
              <a:rPr lang="en-US" dirty="0"/>
              <a:t>Click to add base</a:t>
            </a:r>
          </a:p>
        </p:txBody>
      </p:sp>
    </p:spTree>
    <p:extLst>
      <p:ext uri="{BB962C8B-B14F-4D97-AF65-F5344CB8AC3E}">
        <p14:creationId xmlns:p14="http://schemas.microsoft.com/office/powerpoint/2010/main" val="4019622786"/>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2_1 picture left - content righ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 name="Picture Placeholder 7"/>
          <p:cNvSpPr>
            <a:spLocks noGrp="1"/>
          </p:cNvSpPr>
          <p:nvPr>
            <p:ph type="pic" sz="quarter" idx="11" hasCustomPrompt="1"/>
          </p:nvPr>
        </p:nvSpPr>
        <p:spPr>
          <a:xfrm>
            <a:off x="181227" y="179390"/>
            <a:ext cx="6454775" cy="7209946"/>
          </a:xfrm>
          <a:solidFill>
            <a:schemeClr val="tx1">
              <a:lumMod val="10000"/>
              <a:lumOff val="90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6" y="2464610"/>
            <a:ext cx="5973007" cy="3980317"/>
          </a:xfrm>
        </p:spPr>
        <p:txBody>
          <a:bodyPr lIns="0" rIns="0">
            <a:normAutofit/>
          </a:bodyPr>
          <a:lstStyle>
            <a:lvl1pPr>
              <a:spcBef>
                <a:spcPts val="600"/>
              </a:spcBef>
              <a:spcAft>
                <a:spcPts val="600"/>
              </a:spcAft>
              <a:buClr>
                <a:schemeClr val="bg1"/>
              </a:buClr>
              <a:defRPr sz="2399">
                <a:solidFill>
                  <a:schemeClr val="tx1"/>
                </a:solidFill>
              </a:defRPr>
            </a:lvl1pPr>
            <a:lvl2pPr>
              <a:spcBef>
                <a:spcPts val="600"/>
              </a:spcBef>
              <a:spcAft>
                <a:spcPts val="600"/>
              </a:spcAft>
              <a:buClr>
                <a:schemeClr val="bg1"/>
              </a:buClr>
              <a:defRPr sz="1999">
                <a:solidFill>
                  <a:schemeClr val="tx1"/>
                </a:solidFill>
              </a:defRPr>
            </a:lvl2pPr>
            <a:lvl3pPr>
              <a:spcBef>
                <a:spcPts val="600"/>
              </a:spcBef>
              <a:spcAft>
                <a:spcPts val="600"/>
              </a:spcAft>
              <a:buClr>
                <a:schemeClr val="bg1"/>
              </a:buClr>
              <a:defRPr sz="1799">
                <a:solidFill>
                  <a:schemeClr val="tx1"/>
                </a:solidFill>
              </a:defRPr>
            </a:lvl3pPr>
            <a:lvl4pPr>
              <a:spcBef>
                <a:spcPts val="600"/>
              </a:spcBef>
              <a:spcAft>
                <a:spcPts val="600"/>
              </a:spcAft>
              <a:buClr>
                <a:schemeClr val="bg1"/>
              </a:buClr>
              <a:defRPr sz="1799">
                <a:solidFill>
                  <a:schemeClr val="tx1"/>
                </a:solidFill>
              </a:defRPr>
            </a:lvl4pPr>
            <a:lvl5pPr>
              <a:spcBef>
                <a:spcPts val="600"/>
              </a:spcBef>
              <a:spcAft>
                <a:spcPts val="600"/>
              </a:spcAft>
              <a:buClr>
                <a:schemeClr val="bg1"/>
              </a:buClr>
              <a:defRPr sz="17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7117354" y="969298"/>
            <a:ext cx="3935018" cy="525785"/>
          </a:xfrm>
          <a:solidFill>
            <a:schemeClr val="accent3"/>
          </a:solidFill>
        </p:spPr>
        <p:txBody>
          <a:bodyPr wrap="none" lIns="82819" tIns="0" rIns="82819" bIns="0" rtlCol="0" anchor="ctr">
            <a:spAutoFit/>
          </a:bodyPr>
          <a:lstStyle>
            <a:lvl1pPr algn="l">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2" y="1692253"/>
            <a:ext cx="3055242"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12" name="TextBox 11"/>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6" name="TextBox 15"/>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59870"/>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2_1 picture right - content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 name="Picture Placeholder 7"/>
          <p:cNvSpPr>
            <a:spLocks noGrp="1"/>
          </p:cNvSpPr>
          <p:nvPr>
            <p:ph type="pic" sz="quarter" idx="11" hasCustomPrompt="1"/>
          </p:nvPr>
        </p:nvSpPr>
        <p:spPr>
          <a:xfrm>
            <a:off x="6810375" y="179390"/>
            <a:ext cx="6454775" cy="7209946"/>
          </a:xfrm>
          <a:solidFill>
            <a:schemeClr val="tx1">
              <a:lumMod val="10000"/>
              <a:lumOff val="90000"/>
            </a:schemeClr>
          </a:solidFill>
        </p:spPr>
        <p:txBody>
          <a:bodyPr>
            <a:normAutofit/>
          </a:bodyPr>
          <a:lstStyle>
            <a:lvl1pPr marL="0" indent="0">
              <a:buNone/>
              <a:defRPr sz="1799" baseline="0"/>
            </a:lvl1pPr>
          </a:lstStyle>
          <a:p>
            <a:r>
              <a:rPr lang="en-GB" dirty="0"/>
              <a:t>A picture can be inserted here, it can be left blank or it can be filled in another colour</a:t>
            </a: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1" name="Content Placeholder 6"/>
          <p:cNvSpPr>
            <a:spLocks noGrp="1"/>
          </p:cNvSpPr>
          <p:nvPr>
            <p:ph sz="quarter" idx="12"/>
          </p:nvPr>
        </p:nvSpPr>
        <p:spPr>
          <a:xfrm>
            <a:off x="540000" y="2464610"/>
            <a:ext cx="5973007" cy="3980317"/>
          </a:xfrm>
        </p:spPr>
        <p:txBody>
          <a:bodyPr lIns="0" rIns="0">
            <a:normAutofit/>
          </a:bodyPr>
          <a:lstStyle>
            <a:lvl1pPr>
              <a:spcBef>
                <a:spcPts val="600"/>
              </a:spcBef>
              <a:spcAft>
                <a:spcPts val="600"/>
              </a:spcAft>
              <a:buClr>
                <a:schemeClr val="bg1"/>
              </a:buClr>
              <a:defRPr sz="2399">
                <a:solidFill>
                  <a:schemeClr val="tx1"/>
                </a:solidFill>
              </a:defRPr>
            </a:lvl1pPr>
            <a:lvl2pPr>
              <a:spcBef>
                <a:spcPts val="600"/>
              </a:spcBef>
              <a:spcAft>
                <a:spcPts val="600"/>
              </a:spcAft>
              <a:buClr>
                <a:schemeClr val="bg1"/>
              </a:buClr>
              <a:defRPr sz="1999">
                <a:solidFill>
                  <a:schemeClr val="tx1"/>
                </a:solidFill>
              </a:defRPr>
            </a:lvl2pPr>
            <a:lvl3pPr>
              <a:spcBef>
                <a:spcPts val="600"/>
              </a:spcBef>
              <a:spcAft>
                <a:spcPts val="600"/>
              </a:spcAft>
              <a:buClr>
                <a:schemeClr val="bg1"/>
              </a:buClr>
              <a:defRPr sz="1799">
                <a:solidFill>
                  <a:schemeClr val="tx1"/>
                </a:solidFill>
              </a:defRPr>
            </a:lvl3pPr>
            <a:lvl4pPr>
              <a:spcBef>
                <a:spcPts val="600"/>
              </a:spcBef>
              <a:spcAft>
                <a:spcPts val="600"/>
              </a:spcAft>
              <a:buClr>
                <a:schemeClr val="bg1"/>
              </a:buClr>
              <a:defRPr sz="1799">
                <a:solidFill>
                  <a:schemeClr val="tx1"/>
                </a:solidFill>
              </a:defRPr>
            </a:lvl4pPr>
            <a:lvl5pPr>
              <a:spcBef>
                <a:spcPts val="600"/>
              </a:spcBef>
              <a:spcAft>
                <a:spcPts val="600"/>
              </a:spcAft>
              <a:buClr>
                <a:schemeClr val="bg1"/>
              </a:buClr>
              <a:defRPr sz="1799">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ctrTitle" hasCustomPrompt="1"/>
          </p:nvPr>
        </p:nvSpPr>
        <p:spPr bwMode="gray">
          <a:xfrm>
            <a:off x="540000" y="957105"/>
            <a:ext cx="3935018" cy="525785"/>
          </a:xfrm>
          <a:solidFill>
            <a:schemeClr val="accent3"/>
          </a:solidFill>
        </p:spPr>
        <p:txBody>
          <a:bodyPr wrap="none" lIns="82819" tIns="0" rIns="82819" bIns="0" rtlCol="0" anchor="ctr">
            <a:spAutoFit/>
          </a:bodyPr>
          <a:lstStyle>
            <a:lvl1pPr marL="571361" indent="-571361">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5" name="Text Placeholder 5"/>
          <p:cNvSpPr>
            <a:spLocks noGrp="1"/>
          </p:cNvSpPr>
          <p:nvPr>
            <p:ph type="body" sz="quarter" idx="13" hasCustomPrompt="1"/>
          </p:nvPr>
        </p:nvSpPr>
        <p:spPr>
          <a:xfrm>
            <a:off x="540000" y="1680061"/>
            <a:ext cx="3055242"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19" name="TextBox 18"/>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7" name="TextBox 1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8" name="Picture 17"/>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658698"/>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2_2 pictures right - content left">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Rectangle 4"/>
          <p:cNvSpPr/>
          <p:nvPr userDrawn="1"/>
        </p:nvSpPr>
        <p:spPr bwMode="gray">
          <a:xfrm>
            <a:off x="6731862"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4" name="Rectangle 3"/>
          <p:cNvSpPr/>
          <p:nvPr userDrawn="1"/>
        </p:nvSpPr>
        <p:spPr bwMode="gray">
          <a:xfrm>
            <a:off x="6629888" y="161216"/>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9" y="3866361"/>
            <a:ext cx="6444256" cy="351158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9" y="180235"/>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2"/>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12" tIns="105806" rIns="211612" bIns="10580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sp>
        <p:nvSpPr>
          <p:cNvPr id="17" name="Content Placeholder 6"/>
          <p:cNvSpPr>
            <a:spLocks noGrp="1"/>
          </p:cNvSpPr>
          <p:nvPr>
            <p:ph sz="quarter" idx="12"/>
          </p:nvPr>
        </p:nvSpPr>
        <p:spPr>
          <a:xfrm>
            <a:off x="523043" y="2464610"/>
            <a:ext cx="5973007" cy="3980317"/>
          </a:xfrm>
        </p:spPr>
        <p:txBody>
          <a:bodyPr lIns="0" rIns="0">
            <a:normAutofit/>
          </a:bodyPr>
          <a:lstStyle>
            <a:lvl1pPr>
              <a:spcBef>
                <a:spcPts val="600"/>
              </a:spcBef>
              <a:spcAft>
                <a:spcPts val="600"/>
              </a:spcAft>
              <a:buClr>
                <a:schemeClr val="tx1"/>
              </a:buClr>
              <a:defRPr sz="2399">
                <a:solidFill>
                  <a:schemeClr val="tx1"/>
                </a:solidFill>
              </a:defRPr>
            </a:lvl1pPr>
            <a:lvl2pPr>
              <a:spcBef>
                <a:spcPts val="600"/>
              </a:spcBef>
              <a:spcAft>
                <a:spcPts val="600"/>
              </a:spcAft>
              <a:buClrTx/>
              <a:defRPr sz="1999">
                <a:solidFill>
                  <a:schemeClr val="tx1"/>
                </a:solidFill>
              </a:defRPr>
            </a:lvl2pPr>
            <a:lvl3pPr>
              <a:spcBef>
                <a:spcPts val="600"/>
              </a:spcBef>
              <a:spcAft>
                <a:spcPts val="600"/>
              </a:spcAft>
              <a:buClrTx/>
              <a:defRPr sz="1799">
                <a:solidFill>
                  <a:schemeClr val="tx1"/>
                </a:solidFill>
              </a:defRPr>
            </a:lvl3pPr>
            <a:lvl4pPr>
              <a:spcBef>
                <a:spcPts val="600"/>
              </a:spcBef>
              <a:spcAft>
                <a:spcPts val="600"/>
              </a:spcAft>
              <a:buClr>
                <a:schemeClr val="tx1"/>
              </a:buClr>
              <a:defRPr sz="1799">
                <a:solidFill>
                  <a:schemeClr val="tx1"/>
                </a:solidFill>
              </a:defRPr>
            </a:lvl4pPr>
            <a:lvl5pPr>
              <a:spcBef>
                <a:spcPts val="600"/>
              </a:spcBef>
              <a:spcAft>
                <a:spcPts val="600"/>
              </a:spcAft>
              <a:buClr>
                <a:schemeClr val="tx1"/>
              </a:buClr>
              <a:defRPr sz="17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556811" y="957105"/>
            <a:ext cx="3935018" cy="525785"/>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5" hasCustomPrompt="1"/>
          </p:nvPr>
        </p:nvSpPr>
        <p:spPr>
          <a:xfrm>
            <a:off x="556810" y="1680061"/>
            <a:ext cx="3055242"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22" name="TextBox 21"/>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0" name="TextBox 19"/>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33065"/>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2_3 pictures right - content left">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5" name="Rectangle 4"/>
          <p:cNvSpPr/>
          <p:nvPr userDrawn="1"/>
        </p:nvSpPr>
        <p:spPr bwMode="gray">
          <a:xfrm>
            <a:off x="6731862"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9028678" y="181778"/>
            <a:ext cx="2016000" cy="7187426"/>
          </a:xfrm>
          <a:solidFill>
            <a:schemeClr val="bg1">
              <a:lumMod val="95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3" y="181778"/>
            <a:ext cx="2016000" cy="7187426"/>
          </a:xfrm>
          <a:solidFill>
            <a:schemeClr val="bg1">
              <a:lumMod val="95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7" y="181778"/>
            <a:ext cx="2016000" cy="7187426"/>
          </a:xfrm>
          <a:solidFill>
            <a:schemeClr val="bg1">
              <a:lumMod val="95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1"/>
            <a:ext cx="4602244" cy="7311517"/>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grpSp>
      <p:sp>
        <p:nvSpPr>
          <p:cNvPr id="27" name="Content Placeholder 6"/>
          <p:cNvSpPr>
            <a:spLocks noGrp="1"/>
          </p:cNvSpPr>
          <p:nvPr>
            <p:ph sz="quarter" idx="12"/>
          </p:nvPr>
        </p:nvSpPr>
        <p:spPr>
          <a:xfrm>
            <a:off x="523043" y="2464610"/>
            <a:ext cx="5973007" cy="3980317"/>
          </a:xfrm>
        </p:spPr>
        <p:txBody>
          <a:bodyPr lIns="0" rIns="0">
            <a:normAutofit/>
          </a:bodyPr>
          <a:lstStyle>
            <a:lvl1pPr>
              <a:spcBef>
                <a:spcPts val="600"/>
              </a:spcBef>
              <a:spcAft>
                <a:spcPts val="600"/>
              </a:spcAft>
              <a:buClr>
                <a:schemeClr val="tx1"/>
              </a:buClr>
              <a:defRPr sz="2399">
                <a:solidFill>
                  <a:schemeClr val="tx1"/>
                </a:solidFill>
              </a:defRPr>
            </a:lvl1pPr>
            <a:lvl2pPr>
              <a:spcBef>
                <a:spcPts val="600"/>
              </a:spcBef>
              <a:spcAft>
                <a:spcPts val="600"/>
              </a:spcAft>
              <a:buClr>
                <a:schemeClr val="tx1"/>
              </a:buClr>
              <a:defRPr sz="1999">
                <a:solidFill>
                  <a:schemeClr val="tx1"/>
                </a:solidFill>
              </a:defRPr>
            </a:lvl2pPr>
            <a:lvl3pPr>
              <a:spcBef>
                <a:spcPts val="600"/>
              </a:spcBef>
              <a:spcAft>
                <a:spcPts val="600"/>
              </a:spcAft>
              <a:buClr>
                <a:schemeClr val="tx1"/>
              </a:buClr>
              <a:defRPr sz="1799">
                <a:solidFill>
                  <a:schemeClr val="tx1"/>
                </a:solidFill>
              </a:defRPr>
            </a:lvl3pPr>
            <a:lvl4pPr>
              <a:spcBef>
                <a:spcPts val="600"/>
              </a:spcBef>
              <a:spcAft>
                <a:spcPts val="600"/>
              </a:spcAft>
              <a:buClr>
                <a:schemeClr val="tx1"/>
              </a:buClr>
              <a:defRPr sz="1799">
                <a:solidFill>
                  <a:schemeClr val="tx1"/>
                </a:solidFill>
              </a:defRPr>
            </a:lvl4pPr>
            <a:lvl5pPr>
              <a:spcBef>
                <a:spcPts val="600"/>
              </a:spcBef>
              <a:spcAft>
                <a:spcPts val="600"/>
              </a:spcAft>
              <a:buClr>
                <a:schemeClr val="tx1"/>
              </a:buClr>
              <a:defRPr sz="17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556811" y="957105"/>
            <a:ext cx="3935018" cy="525785"/>
          </a:xfrm>
          <a:solidFill>
            <a:schemeClr val="accent3"/>
          </a:solidFill>
        </p:spPr>
        <p:txBody>
          <a:bodyPr wrap="none" lIns="82819" tIns="0" rIns="82819" bIns="0" rtlCol="0" anchor="ctr">
            <a:spAutoFit/>
          </a:bodyPr>
          <a:lstStyle>
            <a:lvl1pPr marL="571361" indent="-571361">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556810" y="1680061"/>
            <a:ext cx="3055242"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24" name="TextBox 23"/>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3" name="TextBox 22"/>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5" name="Picture 2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212156"/>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2_3 pictures Left - content right">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gray">
          <a:xfrm>
            <a:off x="167160" y="127323"/>
            <a:ext cx="6470418" cy="728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20" name="Picture Placeholder 7"/>
          <p:cNvSpPr>
            <a:spLocks noGrp="1"/>
          </p:cNvSpPr>
          <p:nvPr>
            <p:ph type="pic" sz="quarter" idx="17" hasCustomPrompt="1"/>
          </p:nvPr>
        </p:nvSpPr>
        <p:spPr>
          <a:xfrm>
            <a:off x="4601279"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179036"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29" name="Rectangle 28"/>
          <p:cNvSpPr/>
          <p:nvPr userDrawn="1"/>
        </p:nvSpPr>
        <p:spPr bwMode="gray">
          <a:xfrm>
            <a:off x="4413719" y="159261"/>
            <a:ext cx="180001" cy="731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2202597" y="159261"/>
            <a:ext cx="180001" cy="731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2390157" y="181778"/>
            <a:ext cx="2016000" cy="7187426"/>
          </a:xfrm>
          <a:solidFill>
            <a:schemeClr val="bg1">
              <a:lumMod val="95000"/>
            </a:schemeClr>
          </a:solidFill>
        </p:spPr>
        <p:txBody>
          <a:bodyPr>
            <a:normAutofit/>
          </a:bodyPr>
          <a:lstStyle>
            <a:lvl1pPr marL="0" indent="0">
              <a:buNone/>
              <a:defRPr sz="2399" baseline="0"/>
            </a:lvl1pPr>
          </a:lstStyle>
          <a:p>
            <a:r>
              <a:rPr lang="en-GB" dirty="0"/>
              <a:t>A picture can be inserted here, it can be left blank or it can be filled in another colour</a:t>
            </a:r>
          </a:p>
        </p:txBody>
      </p:sp>
      <p:sp>
        <p:nvSpPr>
          <p:cNvPr id="18"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 name="Rectangle 3"/>
          <p:cNvSpPr/>
          <p:nvPr userDrawn="1"/>
        </p:nvSpPr>
        <p:spPr bwMode="gray">
          <a:xfrm>
            <a:off x="6629996" y="159261"/>
            <a:ext cx="180001" cy="731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7" name="Content Placeholder 6"/>
          <p:cNvSpPr>
            <a:spLocks noGrp="1"/>
          </p:cNvSpPr>
          <p:nvPr>
            <p:ph sz="quarter" idx="12"/>
          </p:nvPr>
        </p:nvSpPr>
        <p:spPr>
          <a:xfrm>
            <a:off x="7105618" y="2464610"/>
            <a:ext cx="5973007" cy="3980317"/>
          </a:xfrm>
        </p:spPr>
        <p:txBody>
          <a:bodyPr lIns="0" rIns="0">
            <a:normAutofit/>
          </a:bodyPr>
          <a:lstStyle>
            <a:lvl1pPr>
              <a:spcBef>
                <a:spcPts val="600"/>
              </a:spcBef>
              <a:spcAft>
                <a:spcPts val="600"/>
              </a:spcAft>
              <a:buClrTx/>
              <a:defRPr sz="2399">
                <a:solidFill>
                  <a:schemeClr val="tx1"/>
                </a:solidFill>
              </a:defRPr>
            </a:lvl1pPr>
            <a:lvl2pPr>
              <a:spcBef>
                <a:spcPts val="600"/>
              </a:spcBef>
              <a:spcAft>
                <a:spcPts val="600"/>
              </a:spcAft>
              <a:buClrTx/>
              <a:defRPr sz="1999">
                <a:solidFill>
                  <a:schemeClr val="tx1"/>
                </a:solidFill>
              </a:defRPr>
            </a:lvl2pPr>
            <a:lvl3pPr>
              <a:spcBef>
                <a:spcPts val="600"/>
              </a:spcBef>
              <a:spcAft>
                <a:spcPts val="600"/>
              </a:spcAft>
              <a:buClr>
                <a:schemeClr val="tx1"/>
              </a:buClr>
              <a:defRPr sz="1799">
                <a:solidFill>
                  <a:schemeClr val="tx1"/>
                </a:solidFill>
              </a:defRPr>
            </a:lvl3pPr>
            <a:lvl4pPr>
              <a:spcBef>
                <a:spcPts val="600"/>
              </a:spcBef>
              <a:spcAft>
                <a:spcPts val="600"/>
              </a:spcAft>
              <a:buClr>
                <a:schemeClr val="tx1"/>
              </a:buClr>
              <a:defRPr sz="1799">
                <a:solidFill>
                  <a:schemeClr val="tx1"/>
                </a:solidFill>
              </a:defRPr>
            </a:lvl4pPr>
            <a:lvl5pPr>
              <a:spcBef>
                <a:spcPts val="600"/>
              </a:spcBef>
              <a:spcAft>
                <a:spcPts val="600"/>
              </a:spcAft>
              <a:buClr>
                <a:schemeClr val="tx1"/>
              </a:buClr>
              <a:defRPr sz="1799">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7117354" y="957105"/>
            <a:ext cx="3935018" cy="525785"/>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7117352" y="1680061"/>
            <a:ext cx="3055242" cy="369204"/>
          </a:xfrm>
          <a:solidFill>
            <a:schemeClr val="tx1"/>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15" name="TextBox 14"/>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7" name="TextBox 1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spTree>
    <p:extLst>
      <p:ext uri="{BB962C8B-B14F-4D97-AF65-F5344CB8AC3E}">
        <p14:creationId xmlns:p14="http://schemas.microsoft.com/office/powerpoint/2010/main" val="3196276022"/>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2_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2516689" y="3256037"/>
            <a:ext cx="8406404" cy="1049198"/>
          </a:xfrm>
          <a:noFill/>
        </p:spPr>
        <p:txBody>
          <a:bodyPr wrap="none" anchor="ctr"/>
          <a:lstStyle>
            <a:lvl1pPr algn="ctr">
              <a:lnSpc>
                <a:spcPct val="110000"/>
              </a:lnSpc>
              <a:defRPr sz="6198">
                <a:solidFill>
                  <a:schemeClr val="tx1"/>
                </a:solidFill>
              </a:defRPr>
            </a:lvl1pPr>
          </a:lstStyle>
          <a:p>
            <a:r>
              <a:rPr lang="en-US" dirty="0"/>
              <a:t>Click to add statement</a:t>
            </a:r>
            <a:endParaRPr lang="en-GB" dirty="0"/>
          </a:p>
        </p:txBody>
      </p:sp>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3" name="TextBox 12"/>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0" name="TextBox 9"/>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934419"/>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2_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72" y="4500710"/>
            <a:ext cx="6153433" cy="1377348"/>
          </a:xfrm>
        </p:spPr>
        <p:txBody>
          <a:bodyPr wrap="square" lIns="82819" tIns="41410" rIns="82819" bIns="41410">
            <a:normAutofit/>
          </a:bodyPr>
          <a:lstStyle>
            <a:lvl1pPr marL="0" indent="0">
              <a:spcBef>
                <a:spcPts val="1380"/>
              </a:spcBef>
              <a:buNone/>
              <a:defRPr sz="1899">
                <a:solidFill>
                  <a:schemeClr val="bg1"/>
                </a:solidFill>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56816" y="3852641"/>
            <a:ext cx="3562609" cy="519646"/>
          </a:xfrm>
          <a:solidFill>
            <a:schemeClr val="accent2"/>
          </a:solidFill>
        </p:spPr>
        <p:txBody>
          <a:bodyPr wrap="none" lIns="82819" tIns="41410" rIns="82819" bIns="41410" rtlCol="0" anchor="t">
            <a:spAutoFit/>
          </a:bodyPr>
          <a:lstStyle>
            <a:lvl1pPr marL="0" indent="0">
              <a:lnSpc>
                <a:spcPts val="3358"/>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56809" y="3109447"/>
            <a:ext cx="5954048" cy="671191"/>
          </a:xfrm>
          <a:solidFill>
            <a:schemeClr val="accent3"/>
          </a:solidFill>
        </p:spPr>
        <p:txBody>
          <a:bodyPr tIns="144000" bIns="0" anchor="ctr"/>
          <a:lstStyle>
            <a:lvl1pPr algn="l">
              <a:defRPr sz="4999">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85999" y="6961909"/>
            <a:ext cx="981215" cy="305696"/>
          </a:xfrm>
          <a:prstGeom prst="rect">
            <a:avLst/>
          </a:prstGeom>
        </p:spPr>
      </p:pic>
      <p:sp>
        <p:nvSpPr>
          <p:cNvPr id="3" name="Media Placeholder 2"/>
          <p:cNvSpPr>
            <a:spLocks noGrp="1"/>
          </p:cNvSpPr>
          <p:nvPr>
            <p:ph type="media" sz="quarter" idx="12" hasCustomPrompt="1"/>
          </p:nvPr>
        </p:nvSpPr>
        <p:spPr>
          <a:xfrm>
            <a:off x="169690" y="180632"/>
            <a:ext cx="13100400" cy="7200000"/>
          </a:xfrm>
          <a:solidFill>
            <a:schemeClr val="bg2"/>
          </a:solidFill>
        </p:spPr>
        <p:txBody>
          <a:bodyPr>
            <a:normAutofit/>
          </a:bodyPr>
          <a:lstStyle>
            <a:lvl1pPr marL="0" indent="0" algn="ctr">
              <a:buNone/>
              <a:defRPr sz="1599">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3" name="TextBox 12"/>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5095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2_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6" y="2464610"/>
            <a:ext cx="5973007" cy="3980317"/>
          </a:xfrm>
        </p:spPr>
        <p:txBody>
          <a:bodyPr lIns="0" rIns="0">
            <a:normAutofit/>
          </a:bodyPr>
          <a:lstStyle>
            <a:lvl1pPr>
              <a:spcBef>
                <a:spcPts val="600"/>
              </a:spcBef>
              <a:spcAft>
                <a:spcPts val="600"/>
              </a:spcAft>
              <a:buClr>
                <a:schemeClr val="bg1"/>
              </a:buClr>
              <a:defRPr sz="2399">
                <a:solidFill>
                  <a:schemeClr val="bg1"/>
                </a:solidFill>
              </a:defRPr>
            </a:lvl1pPr>
            <a:lvl2pPr>
              <a:spcBef>
                <a:spcPts val="600"/>
              </a:spcBef>
              <a:spcAft>
                <a:spcPts val="600"/>
              </a:spcAft>
              <a:buClr>
                <a:schemeClr val="bg1"/>
              </a:buClr>
              <a:defRPr sz="1999">
                <a:solidFill>
                  <a:schemeClr val="bg1"/>
                </a:solidFill>
              </a:defRPr>
            </a:lvl2pPr>
            <a:lvl3pPr>
              <a:spcBef>
                <a:spcPts val="600"/>
              </a:spcBef>
              <a:spcAft>
                <a:spcPts val="600"/>
              </a:spcAft>
              <a:buClr>
                <a:schemeClr val="bg1"/>
              </a:buClr>
              <a:defRPr sz="1799">
                <a:solidFill>
                  <a:schemeClr val="bg1"/>
                </a:solidFill>
              </a:defRPr>
            </a:lvl3pPr>
            <a:lvl4pPr>
              <a:spcBef>
                <a:spcPts val="600"/>
              </a:spcBef>
              <a:spcAft>
                <a:spcPts val="600"/>
              </a:spcAft>
              <a:buClr>
                <a:schemeClr val="bg1"/>
              </a:buClr>
              <a:defRPr sz="1799">
                <a:solidFill>
                  <a:schemeClr val="bg1"/>
                </a:solidFill>
              </a:defRPr>
            </a:lvl4pPr>
            <a:lvl5pPr>
              <a:spcBef>
                <a:spcPts val="600"/>
              </a:spcBef>
              <a:spcAft>
                <a:spcPts val="600"/>
              </a:spcAft>
              <a:buClr>
                <a:schemeClr val="bg1"/>
              </a:buClr>
              <a:defRPr sz="1799">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7117354" y="969298"/>
            <a:ext cx="3935018" cy="525785"/>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2" y="1692253"/>
            <a:ext cx="3055242" cy="369204"/>
          </a:xfrm>
          <a:solidFill>
            <a:schemeClr val="tx2"/>
          </a:solidFill>
        </p:spPr>
        <p:txBody>
          <a:bodyPr vert="horz" wrap="none" lIns="72000" tIns="0" rIns="72000" bIns="0" rtlCol="0" anchor="ctr">
            <a:spAutoFit/>
          </a:bodyPr>
          <a:lstStyle>
            <a:lvl1pPr>
              <a:buFontTx/>
              <a:buNone/>
              <a:defRPr lang="en-US" sz="2399" b="1" dirty="0" smtClean="0">
                <a:solidFill>
                  <a:schemeClr val="bg1"/>
                </a:solidFill>
              </a:defRPr>
            </a:lvl1pPr>
          </a:lstStyle>
          <a:p>
            <a:pPr marL="0" lvl="0" indent="0" defTabSz="914179">
              <a:spcBef>
                <a:spcPts val="300"/>
              </a:spcBef>
              <a:spcAft>
                <a:spcPts val="300"/>
              </a:spcAft>
              <a:buFontTx/>
              <a:buNone/>
            </a:pPr>
            <a:r>
              <a:rPr lang="en-US" dirty="0"/>
              <a:t>Click to edit subtitle</a:t>
            </a:r>
          </a:p>
        </p:txBody>
      </p:sp>
      <p:sp>
        <p:nvSpPr>
          <p:cNvPr id="3" name="Media Placeholder 2"/>
          <p:cNvSpPr>
            <a:spLocks noGrp="1"/>
          </p:cNvSpPr>
          <p:nvPr>
            <p:ph type="media" sz="quarter" idx="14"/>
          </p:nvPr>
        </p:nvSpPr>
        <p:spPr>
          <a:xfrm>
            <a:off x="179390" y="181481"/>
            <a:ext cx="6451199" cy="276871"/>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4" name="TextBox 13"/>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977154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9000"/>
            <a:ext cx="8054688"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9000"/>
            <a:ext cx="3800886"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298210137"/>
      </p:ext>
    </p:extLst>
  </p:cSld>
  <p:clrMapOvr>
    <a:masterClrMapping/>
  </p:clrMapOvr>
  <p:transition>
    <p:fade/>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4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73834" y="173831"/>
            <a:ext cx="13092112" cy="246093"/>
          </a:xfrm>
          <a:solidFill>
            <a:schemeClr val="bg1">
              <a:lumMod val="85000"/>
            </a:schemeClr>
          </a:solidFill>
        </p:spPr>
        <p:txBody>
          <a:bodyPr/>
          <a:lstStyle>
            <a:lvl1pPr marL="0" indent="0" algn="ctr">
              <a:buNone/>
              <a:defRPr sz="1599"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56818" y="1188344"/>
            <a:ext cx="8064895" cy="1564531"/>
          </a:xfrm>
          <a:noFill/>
        </p:spPr>
        <p:txBody>
          <a:bodyPr wrap="square" anchor="t"/>
          <a:lstStyle>
            <a:lvl1pPr algn="l">
              <a:lnSpc>
                <a:spcPts val="6098"/>
              </a:lnSpc>
              <a:defRPr sz="5399">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4" name="TextBox 13"/>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1" name="TextBox 10"/>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353064"/>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2_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3" y="4013854"/>
            <a:ext cx="13439774" cy="354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4" y="1969146"/>
            <a:ext cx="11763919" cy="782265"/>
          </a:xfrm>
          <a:noFill/>
        </p:spPr>
        <p:txBody>
          <a:bodyPr wrap="square" anchor="ctr"/>
          <a:lstStyle>
            <a:lvl1pPr>
              <a:lnSpc>
                <a:spcPts val="6098"/>
              </a:lnSpc>
              <a:defRPr sz="6198">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94868" y="4218440"/>
            <a:ext cx="4212000" cy="276871"/>
          </a:xfrm>
          <a:solidFill>
            <a:schemeClr val="bg2"/>
          </a:solidFill>
        </p:spPr>
        <p:txBody>
          <a:bodyPr/>
          <a:lstStyle>
            <a:lvl1pPr marL="0" indent="0">
              <a:buNone/>
              <a:defRPr sz="1799"/>
            </a:lvl1pPr>
          </a:lstStyle>
          <a:p>
            <a:r>
              <a:rPr lang="en-GB" dirty="0"/>
              <a:t>Click to insert image</a:t>
            </a:r>
          </a:p>
        </p:txBody>
      </p:sp>
      <p:sp>
        <p:nvSpPr>
          <p:cNvPr id="28" name="Picture Placeholder 21"/>
          <p:cNvSpPr>
            <a:spLocks noGrp="1"/>
          </p:cNvSpPr>
          <p:nvPr>
            <p:ph type="pic" sz="quarter" idx="11" hasCustomPrompt="1"/>
          </p:nvPr>
        </p:nvSpPr>
        <p:spPr>
          <a:xfrm>
            <a:off x="4618579" y="4218440"/>
            <a:ext cx="4212000" cy="276871"/>
          </a:xfrm>
          <a:solidFill>
            <a:schemeClr val="bg2"/>
          </a:solidFill>
        </p:spPr>
        <p:txBody>
          <a:bodyPr/>
          <a:lstStyle>
            <a:lvl1pPr marL="0" indent="0">
              <a:buNone/>
              <a:defRPr sz="1799" baseline="0"/>
            </a:lvl1pPr>
          </a:lstStyle>
          <a:p>
            <a:r>
              <a:rPr lang="en-GB" dirty="0"/>
              <a:t>Click to insert image</a:t>
            </a:r>
          </a:p>
        </p:txBody>
      </p:sp>
      <p:sp>
        <p:nvSpPr>
          <p:cNvPr id="29" name="Picture Placeholder 21"/>
          <p:cNvSpPr>
            <a:spLocks noGrp="1"/>
          </p:cNvSpPr>
          <p:nvPr>
            <p:ph type="pic" sz="quarter" idx="12" hasCustomPrompt="1"/>
          </p:nvPr>
        </p:nvSpPr>
        <p:spPr>
          <a:xfrm>
            <a:off x="9042289" y="4218440"/>
            <a:ext cx="4212000" cy="276871"/>
          </a:xfrm>
          <a:solidFill>
            <a:schemeClr val="bg2"/>
          </a:solidFill>
        </p:spPr>
        <p:txBody>
          <a:bodyPr/>
          <a:lstStyle>
            <a:lvl1pPr marL="0" indent="0">
              <a:buNone/>
              <a:defRPr sz="1799"/>
            </a:lvl1pPr>
          </a:lstStyle>
          <a:p>
            <a:r>
              <a:rPr lang="en-GB" dirty="0"/>
              <a:t>Click to insert image</a:t>
            </a:r>
          </a:p>
        </p:txBody>
      </p:sp>
      <p:sp>
        <p:nvSpPr>
          <p:cNvPr id="17"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6" name="TextBox 15"/>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4" name="TextBox 13"/>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5334248"/>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2_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4043802"/>
            <a:ext cx="13371615" cy="3517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4" y="2097383"/>
            <a:ext cx="11763919" cy="525785"/>
          </a:xfrm>
          <a:noFill/>
        </p:spPr>
        <p:txBody>
          <a:bodyPr wrap="square" anchor="ctr"/>
          <a:lstStyle>
            <a:lvl1pPr>
              <a:defRPr sz="6198">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809889" y="4223797"/>
            <a:ext cx="6442519" cy="246093"/>
          </a:xfrm>
          <a:solidFill>
            <a:schemeClr val="bg2"/>
          </a:solidFill>
        </p:spPr>
        <p:txBody>
          <a:bodyPr/>
          <a:lstStyle>
            <a:lvl1pPr marL="0" indent="0">
              <a:buNone/>
              <a:defRPr sz="1599" baseline="0"/>
            </a:lvl1pPr>
          </a:lstStyle>
          <a:p>
            <a:r>
              <a:rPr lang="en-GB" dirty="0"/>
              <a:t>Click to insert image</a:t>
            </a:r>
          </a:p>
        </p:txBody>
      </p:sp>
      <p:sp>
        <p:nvSpPr>
          <p:cNvPr id="13" name="Picture Placeholder 21"/>
          <p:cNvSpPr>
            <a:spLocks noGrp="1"/>
          </p:cNvSpPr>
          <p:nvPr>
            <p:ph type="pic" sz="quarter" idx="13" hasCustomPrompt="1"/>
          </p:nvPr>
        </p:nvSpPr>
        <p:spPr>
          <a:xfrm>
            <a:off x="183262" y="4223797"/>
            <a:ext cx="6443171" cy="246093"/>
          </a:xfrm>
          <a:solidFill>
            <a:schemeClr val="bg2"/>
          </a:solidFill>
        </p:spPr>
        <p:txBody>
          <a:bodyPr/>
          <a:lstStyle>
            <a:lvl1pPr marL="0" indent="0">
              <a:buNone/>
              <a:defRPr sz="1599"/>
            </a:lvl1pPr>
          </a:lstStyle>
          <a:p>
            <a:r>
              <a:rPr lang="en-GB" dirty="0"/>
              <a:t>Click to insert image</a:t>
            </a:r>
          </a:p>
        </p:txBody>
      </p:sp>
      <p:sp>
        <p:nvSpPr>
          <p:cNvPr id="16"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8" name="TextBox 17"/>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2" name="TextBox 1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708070"/>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2_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95157" y="4105788"/>
            <a:ext cx="13185261" cy="3274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4" y="2097383"/>
            <a:ext cx="11763919" cy="525785"/>
          </a:xfrm>
          <a:noFill/>
        </p:spPr>
        <p:txBody>
          <a:bodyPr wrap="square" anchor="ctr"/>
          <a:lstStyle>
            <a:lvl1pPr>
              <a:defRPr sz="6198">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9392" y="4284665"/>
            <a:ext cx="13073474" cy="246093"/>
          </a:xfrm>
          <a:solidFill>
            <a:schemeClr val="bg1">
              <a:lumMod val="85000"/>
            </a:schemeClr>
          </a:solidFill>
        </p:spPr>
        <p:txBody>
          <a:bodyPr/>
          <a:lstStyle>
            <a:lvl1pPr marL="0" indent="0">
              <a:buNone/>
              <a:defRPr sz="1599" baseline="0"/>
            </a:lvl1pPr>
          </a:lstStyle>
          <a:p>
            <a:r>
              <a:rPr lang="en-GB" dirty="0"/>
              <a:t>Click to insert image</a:t>
            </a:r>
          </a:p>
        </p:txBody>
      </p:sp>
      <p:sp>
        <p:nvSpPr>
          <p:cNvPr id="10"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6" name="TextBox 15"/>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12" name="TextBox 1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982201"/>
      </p:ext>
    </p:extLst>
  </p:cSld>
  <p:clrMapOvr>
    <a:masterClrMapping/>
  </p:clrMapOvr>
  <p:transition>
    <p:fade/>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2_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69" y="3128921"/>
            <a:ext cx="5939757" cy="1698815"/>
          </a:xfrm>
        </p:spPr>
        <p:txBody>
          <a:bodyPr wrap="square" lIns="82819" tIns="41410" rIns="82819" bIns="41410">
            <a:spAutoFit/>
          </a:bodyPr>
          <a:lstStyle>
            <a:lvl1pPr marL="0" indent="0">
              <a:spcBef>
                <a:spcPts val="0"/>
              </a:spcBef>
              <a:buNone/>
              <a:tabLst>
                <a:tab pos="314004" algn="l"/>
              </a:tabLst>
              <a:defRPr sz="2099" baseline="0">
                <a:solidFill>
                  <a:schemeClr val="tx1"/>
                </a:solidFill>
                <a:latin typeface="+mn-lt"/>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646036"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61" tIns="52579" rIns="105161" bIns="52579" numCol="1" anchor="t" anchorCtr="0" compatLnSpc="1">
            <a:prstTxWarp prst="textNoShape">
              <a:avLst/>
            </a:prstTxWarp>
          </a:bodyPr>
          <a:lstStyle/>
          <a:p>
            <a:endParaRPr lang="en-GB" sz="1799" dirty="0">
              <a:latin typeface="+mn-lt"/>
            </a:endParaRPr>
          </a:p>
        </p:txBody>
      </p:sp>
      <p:sp>
        <p:nvSpPr>
          <p:cNvPr id="160" name="Freeform 11"/>
          <p:cNvSpPr>
            <a:spLocks noChangeAspect="1" noEditPoints="1"/>
          </p:cNvSpPr>
          <p:nvPr userDrawn="1"/>
        </p:nvSpPr>
        <p:spPr bwMode="auto">
          <a:xfrm>
            <a:off x="702555"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61" tIns="52579" rIns="105161" bIns="52579" numCol="1" anchor="t" anchorCtr="0" compatLnSpc="1">
            <a:prstTxWarp prst="textNoShape">
              <a:avLst/>
            </a:prstTxWarp>
          </a:bodyPr>
          <a:lstStyle/>
          <a:p>
            <a:endParaRPr lang="en-GB" sz="1799" dirty="0">
              <a:latin typeface="+mn-lt"/>
            </a:endParaRPr>
          </a:p>
        </p:txBody>
      </p:sp>
      <p:grpSp>
        <p:nvGrpSpPr>
          <p:cNvPr id="28" name="Group 27"/>
          <p:cNvGrpSpPr>
            <a:grpSpLocks noChangeAspect="1"/>
          </p:cNvGrpSpPr>
          <p:nvPr userDrawn="1"/>
        </p:nvGrpSpPr>
        <p:grpSpPr>
          <a:xfrm>
            <a:off x="646965" y="4089538"/>
            <a:ext cx="226229" cy="135137"/>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latin typeface="+mn-lt"/>
              </a:endParaRPr>
            </a:p>
          </p:txBody>
        </p:sp>
      </p:grpSp>
      <p:sp>
        <p:nvSpPr>
          <p:cNvPr id="161" name="Text Placeholder 68"/>
          <p:cNvSpPr>
            <a:spLocks noGrp="1"/>
          </p:cNvSpPr>
          <p:nvPr>
            <p:ph type="body" sz="quarter" idx="11" hasCustomPrompt="1"/>
          </p:nvPr>
        </p:nvSpPr>
        <p:spPr bwMode="gray">
          <a:xfrm>
            <a:off x="6933381" y="3128921"/>
            <a:ext cx="5939757" cy="1698815"/>
          </a:xfrm>
        </p:spPr>
        <p:txBody>
          <a:bodyPr wrap="square" lIns="82819" tIns="41410" rIns="82819" bIns="41410">
            <a:spAutoFit/>
          </a:bodyPr>
          <a:lstStyle>
            <a:lvl1pPr marL="0" indent="0">
              <a:spcBef>
                <a:spcPts val="0"/>
              </a:spcBef>
              <a:buNone/>
              <a:tabLst>
                <a:tab pos="314004" algn="l"/>
              </a:tabLst>
              <a:defRPr sz="2099" baseline="0">
                <a:solidFill>
                  <a:schemeClr val="tx1"/>
                </a:solidFill>
                <a:latin typeface="+mn-lt"/>
              </a:defRPr>
            </a:lvl1pPr>
            <a:lvl2pPr marL="525775" indent="0">
              <a:buNone/>
              <a:defRPr>
                <a:solidFill>
                  <a:schemeClr val="bg1"/>
                </a:solidFill>
              </a:defRPr>
            </a:lvl2pPr>
            <a:lvl3pPr marL="1051548" indent="0">
              <a:buNone/>
              <a:defRPr>
                <a:solidFill>
                  <a:schemeClr val="bg1"/>
                </a:solidFill>
              </a:defRPr>
            </a:lvl3pPr>
            <a:lvl4pPr marL="1577322" indent="0">
              <a:buNone/>
              <a:defRPr>
                <a:solidFill>
                  <a:schemeClr val="bg1"/>
                </a:solidFill>
              </a:defRPr>
            </a:lvl4pPr>
            <a:lvl5pPr marL="2103097"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7022747"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61" tIns="52579" rIns="105161" bIns="52579" numCol="1" anchor="t" anchorCtr="0" compatLnSpc="1">
            <a:prstTxWarp prst="textNoShape">
              <a:avLst/>
            </a:prstTxWarp>
          </a:bodyPr>
          <a:lstStyle/>
          <a:p>
            <a:endParaRPr lang="en-GB" sz="1799" dirty="0">
              <a:latin typeface="+mn-lt"/>
            </a:endParaRPr>
          </a:p>
        </p:txBody>
      </p:sp>
      <p:sp>
        <p:nvSpPr>
          <p:cNvPr id="163" name="Freeform 11"/>
          <p:cNvSpPr>
            <a:spLocks noChangeAspect="1" noEditPoints="1"/>
          </p:cNvSpPr>
          <p:nvPr userDrawn="1"/>
        </p:nvSpPr>
        <p:spPr bwMode="auto">
          <a:xfrm>
            <a:off x="7079264"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61" tIns="52579" rIns="105161" bIns="52579" numCol="1" anchor="t" anchorCtr="0" compatLnSpc="1">
            <a:prstTxWarp prst="textNoShape">
              <a:avLst/>
            </a:prstTxWarp>
          </a:bodyPr>
          <a:lstStyle/>
          <a:p>
            <a:endParaRPr lang="en-GB" sz="1799" dirty="0">
              <a:latin typeface="+mn-lt"/>
            </a:endParaRPr>
          </a:p>
        </p:txBody>
      </p:sp>
      <p:grpSp>
        <p:nvGrpSpPr>
          <p:cNvPr id="164" name="Group 163"/>
          <p:cNvGrpSpPr>
            <a:grpSpLocks noChangeAspect="1"/>
          </p:cNvGrpSpPr>
          <p:nvPr userDrawn="1"/>
        </p:nvGrpSpPr>
        <p:grpSpPr>
          <a:xfrm>
            <a:off x="7023674" y="4089538"/>
            <a:ext cx="226229" cy="135137"/>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1799" dirty="0">
                <a:latin typeface="+mn-lt"/>
              </a:endParaRPr>
            </a:p>
          </p:txBody>
        </p:sp>
      </p:grpSp>
      <p:sp>
        <p:nvSpPr>
          <p:cNvPr id="29" name="TextBox 28">
            <a:hlinkClick r:id="rId2"/>
          </p:cNvPr>
          <p:cNvSpPr txBox="1"/>
          <p:nvPr userDrawn="1"/>
        </p:nvSpPr>
        <p:spPr>
          <a:xfrm>
            <a:off x="6933381" y="6773281"/>
            <a:ext cx="5939757" cy="354330"/>
          </a:xfrm>
          <a:prstGeom prst="rect">
            <a:avLst/>
          </a:prstGeom>
          <a:noFill/>
        </p:spPr>
        <p:txBody>
          <a:bodyPr wrap="square" lIns="82804" tIns="41403" rIns="82804" bIns="41403" rtlCol="0">
            <a:spAutoFit/>
          </a:bodyPr>
          <a:lstStyle/>
          <a:p>
            <a:pPr>
              <a:lnSpc>
                <a:spcPct val="110000"/>
              </a:lnSpc>
              <a:spcBef>
                <a:spcPts val="2759"/>
              </a:spcBef>
              <a:buClr>
                <a:schemeClr val="bg2"/>
              </a:buClr>
            </a:pPr>
            <a:r>
              <a:rPr lang="en-GB" sz="1599"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22" name="TextBox 21"/>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sp>
        <p:nvSpPr>
          <p:cNvPr id="21" name="TextBox 20"/>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24" name="Picture 23"/>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pic>
        <p:nvPicPr>
          <p:cNvPr id="27"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68615"/>
      </p:ext>
    </p:extLst>
  </p:cSld>
  <p:clrMapOvr>
    <a:masterClrMapping/>
  </p:clrMapOvr>
  <p:transition>
    <p:fade/>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2_Guides Markers">
    <p:bg>
      <p:bgPr>
        <a:solidFill>
          <a:schemeClr val="bg2"/>
        </a:solidFill>
        <a:effectLst/>
      </p:bgPr>
    </p:bg>
    <p:spTree>
      <p:nvGrpSpPr>
        <p:cNvPr id="1" name=""/>
        <p:cNvGrpSpPr/>
        <p:nvPr/>
      </p:nvGrpSpPr>
      <p:grpSpPr>
        <a:xfrm>
          <a:off x="0" y="0"/>
          <a:ext cx="0" cy="0"/>
          <a:chOff x="0" y="0"/>
          <a:chExt cx="0" cy="0"/>
        </a:xfrm>
      </p:grpSpPr>
      <p:sp>
        <p:nvSpPr>
          <p:cNvPr id="35" name="Frame 34"/>
          <p:cNvSpPr/>
          <p:nvPr userDrawn="1"/>
        </p:nvSpPr>
        <p:spPr bwMode="gray">
          <a:xfrm>
            <a:off x="0" y="-168"/>
            <a:ext cx="13439775" cy="756143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5161" tIns="52579" rIns="105161" bIns="52579" numCol="1" spcCol="0" rtlCol="0" fromWordArt="0" anchor="ctr" anchorCtr="0" forceAA="0" compatLnSpc="1">
            <a:prstTxWarp prst="textNoShape">
              <a:avLst/>
            </a:prstTxWarp>
            <a:noAutofit/>
          </a:bodyPr>
          <a:lstStyle/>
          <a:p>
            <a:pPr algn="ctr"/>
            <a:endParaRPr lang="en-GB" sz="1799" dirty="0">
              <a:solidFill>
                <a:schemeClr val="tx1"/>
              </a:solidFill>
              <a:latin typeface="Segoe UI Light" panose="020B0502040204020203" pitchFamily="34" charset="0"/>
            </a:endParaRPr>
          </a:p>
        </p:txBody>
      </p:sp>
      <p:sp>
        <p:nvSpPr>
          <p:cNvPr id="21" name="Rectangle 20"/>
          <p:cNvSpPr/>
          <p:nvPr userDrawn="1"/>
        </p:nvSpPr>
        <p:spPr bwMode="gray">
          <a:xfrm>
            <a:off x="13110747" y="253098"/>
            <a:ext cx="79369" cy="793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12" tIns="105806" rIns="211612" bIns="10580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grpSp>
        <p:nvGrpSpPr>
          <p:cNvPr id="3" name="Group 2"/>
          <p:cNvGrpSpPr/>
          <p:nvPr userDrawn="1"/>
        </p:nvGrpSpPr>
        <p:grpSpPr>
          <a:xfrm>
            <a:off x="-610" y="-167"/>
            <a:ext cx="547519" cy="912789"/>
            <a:chOff x="-612" y="0"/>
            <a:chExt cx="547520" cy="912790"/>
          </a:xfrm>
          <a:solidFill>
            <a:schemeClr val="bg2">
              <a:lumMod val="25000"/>
              <a:lumOff val="75000"/>
            </a:schemeClr>
          </a:solidFill>
        </p:grpSpPr>
        <p:sp>
          <p:nvSpPr>
            <p:cNvPr id="8" name="Rectangle 7"/>
            <p:cNvSpPr/>
            <p:nvPr userDrawn="1"/>
          </p:nvSpPr>
          <p:spPr bwMode="gray">
            <a:xfrm>
              <a:off x="-612" y="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9" name="Rectangle 8"/>
            <p:cNvSpPr/>
            <p:nvPr userDrawn="1"/>
          </p:nvSpPr>
          <p:spPr bwMode="gray">
            <a:xfrm>
              <a:off x="178842" y="181927"/>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0" name="Rectangle 9"/>
            <p:cNvSpPr/>
            <p:nvPr userDrawn="1"/>
          </p:nvSpPr>
          <p:spPr bwMode="gray">
            <a:xfrm>
              <a:off x="366908" y="36353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1" name="Rectangle 10"/>
            <p:cNvSpPr/>
            <p:nvPr userDrawn="1"/>
          </p:nvSpPr>
          <p:spPr bwMode="gray">
            <a:xfrm>
              <a:off x="178842" y="543295"/>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Rectangle 11"/>
            <p:cNvSpPr/>
            <p:nvPr userDrawn="1"/>
          </p:nvSpPr>
          <p:spPr bwMode="gray">
            <a:xfrm>
              <a:off x="-612" y="73279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grpSp>
        <p:nvGrpSpPr>
          <p:cNvPr id="4" name="Group 3"/>
          <p:cNvGrpSpPr/>
          <p:nvPr userDrawn="1"/>
        </p:nvGrpSpPr>
        <p:grpSpPr>
          <a:xfrm>
            <a:off x="12916143" y="6655405"/>
            <a:ext cx="534571" cy="907249"/>
            <a:chOff x="12904263" y="6649864"/>
            <a:chExt cx="534571" cy="907248"/>
          </a:xfrm>
          <a:solidFill>
            <a:schemeClr val="bg2">
              <a:lumMod val="25000"/>
              <a:lumOff val="75000"/>
            </a:schemeClr>
          </a:solidFill>
        </p:grpSpPr>
        <p:sp>
          <p:nvSpPr>
            <p:cNvPr id="32" name="Rectangle 31"/>
            <p:cNvSpPr/>
            <p:nvPr userDrawn="1"/>
          </p:nvSpPr>
          <p:spPr bwMode="gray">
            <a:xfrm flipH="1">
              <a:off x="13258834" y="664986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3" name="Rectangle 32"/>
            <p:cNvSpPr/>
            <p:nvPr userDrawn="1"/>
          </p:nvSpPr>
          <p:spPr bwMode="gray">
            <a:xfrm flipH="1">
              <a:off x="13078198" y="6837333"/>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4" name="Rectangle 33"/>
            <p:cNvSpPr/>
            <p:nvPr userDrawn="1"/>
          </p:nvSpPr>
          <p:spPr bwMode="gray">
            <a:xfrm flipH="1">
              <a:off x="12904263" y="701340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6" name="Rectangle 35"/>
            <p:cNvSpPr/>
            <p:nvPr userDrawn="1"/>
          </p:nvSpPr>
          <p:spPr bwMode="gray">
            <a:xfrm flipH="1">
              <a:off x="13078198" y="7192961"/>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37" name="Rectangle 36"/>
            <p:cNvSpPr/>
            <p:nvPr userDrawn="1"/>
          </p:nvSpPr>
          <p:spPr bwMode="gray">
            <a:xfrm flipH="1">
              <a:off x="13258834" y="737711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grpSp>
        <p:nvGrpSpPr>
          <p:cNvPr id="38" name="Group 37"/>
          <p:cNvGrpSpPr/>
          <p:nvPr userDrawn="1"/>
        </p:nvGrpSpPr>
        <p:grpSpPr>
          <a:xfrm>
            <a:off x="-610" y="6649865"/>
            <a:ext cx="547519" cy="912789"/>
            <a:chOff x="-612" y="0"/>
            <a:chExt cx="547520" cy="912790"/>
          </a:xfrm>
          <a:solidFill>
            <a:schemeClr val="bg2">
              <a:lumMod val="25000"/>
              <a:lumOff val="75000"/>
            </a:schemeClr>
          </a:solidFill>
        </p:grpSpPr>
        <p:sp>
          <p:nvSpPr>
            <p:cNvPr id="39" name="Rectangle 38"/>
            <p:cNvSpPr/>
            <p:nvPr userDrawn="1"/>
          </p:nvSpPr>
          <p:spPr bwMode="gray">
            <a:xfrm>
              <a:off x="-612" y="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0" name="Rectangle 39"/>
            <p:cNvSpPr/>
            <p:nvPr userDrawn="1"/>
          </p:nvSpPr>
          <p:spPr bwMode="gray">
            <a:xfrm>
              <a:off x="175627" y="181927"/>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1" name="Rectangle 40"/>
            <p:cNvSpPr/>
            <p:nvPr userDrawn="1"/>
          </p:nvSpPr>
          <p:spPr bwMode="gray">
            <a:xfrm>
              <a:off x="366908" y="36353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2" name="Rectangle 41"/>
            <p:cNvSpPr/>
            <p:nvPr userDrawn="1"/>
          </p:nvSpPr>
          <p:spPr bwMode="gray">
            <a:xfrm>
              <a:off x="175627" y="543295"/>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3" name="Rectangle 42"/>
            <p:cNvSpPr/>
            <p:nvPr userDrawn="1"/>
          </p:nvSpPr>
          <p:spPr bwMode="gray">
            <a:xfrm>
              <a:off x="-612" y="73279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grpSp>
        <p:nvGrpSpPr>
          <p:cNvPr id="44" name="Group 43"/>
          <p:cNvGrpSpPr/>
          <p:nvPr userDrawn="1"/>
        </p:nvGrpSpPr>
        <p:grpSpPr>
          <a:xfrm>
            <a:off x="12902829" y="-167"/>
            <a:ext cx="541295" cy="911410"/>
            <a:chOff x="12897539" y="6649864"/>
            <a:chExt cx="541295" cy="911410"/>
          </a:xfrm>
          <a:solidFill>
            <a:schemeClr val="bg2">
              <a:lumMod val="25000"/>
              <a:lumOff val="75000"/>
            </a:schemeClr>
          </a:solidFill>
        </p:grpSpPr>
        <p:sp>
          <p:nvSpPr>
            <p:cNvPr id="45" name="Rectangle 44"/>
            <p:cNvSpPr/>
            <p:nvPr userDrawn="1"/>
          </p:nvSpPr>
          <p:spPr bwMode="gray">
            <a:xfrm flipH="1">
              <a:off x="13258834" y="664986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6" name="Rectangle 45"/>
            <p:cNvSpPr/>
            <p:nvPr userDrawn="1"/>
          </p:nvSpPr>
          <p:spPr bwMode="gray">
            <a:xfrm flipH="1">
              <a:off x="13078198" y="6830609"/>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7" name="Rectangle 46"/>
            <p:cNvSpPr/>
            <p:nvPr userDrawn="1"/>
          </p:nvSpPr>
          <p:spPr bwMode="gray">
            <a:xfrm flipH="1">
              <a:off x="12897539" y="701340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8" name="Rectangle 47"/>
            <p:cNvSpPr/>
            <p:nvPr userDrawn="1"/>
          </p:nvSpPr>
          <p:spPr bwMode="gray">
            <a:xfrm flipH="1">
              <a:off x="13078198" y="7192961"/>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49" name="Rectangle 48"/>
            <p:cNvSpPr/>
            <p:nvPr userDrawn="1"/>
          </p:nvSpPr>
          <p:spPr bwMode="gray">
            <a:xfrm flipH="1">
              <a:off x="13248895" y="738127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sp>
        <p:nvSpPr>
          <p:cNvPr id="6" name="TextBox 5"/>
          <p:cNvSpPr txBox="1"/>
          <p:nvPr userDrawn="1"/>
        </p:nvSpPr>
        <p:spPr>
          <a:xfrm>
            <a:off x="507326" y="161812"/>
            <a:ext cx="12355067" cy="377262"/>
          </a:xfrm>
          <a:prstGeom prst="rect">
            <a:avLst/>
          </a:prstGeom>
          <a:noFill/>
        </p:spPr>
        <p:txBody>
          <a:bodyPr wrap="square" lIns="71987" tIns="35994" rIns="71987" bIns="35994" rtlCol="0">
            <a:spAutoFit/>
          </a:bodyPr>
          <a:lstStyle/>
          <a:p>
            <a:pPr algn="ctr">
              <a:lnSpc>
                <a:spcPct val="110000"/>
              </a:lnSpc>
              <a:spcBef>
                <a:spcPts val="2399"/>
              </a:spcBef>
              <a:buClr>
                <a:schemeClr val="bg2"/>
              </a:buClr>
            </a:pPr>
            <a:endParaRPr lang="en-GB" sz="1799" dirty="0">
              <a:solidFill>
                <a:schemeClr val="bg1"/>
              </a:solidFill>
            </a:endParaRPr>
          </a:p>
        </p:txBody>
      </p:sp>
      <p:sp>
        <p:nvSpPr>
          <p:cNvPr id="57" name="Rectangle 56"/>
          <p:cNvSpPr/>
          <p:nvPr userDrawn="1"/>
        </p:nvSpPr>
        <p:spPr bwMode="gray">
          <a:xfrm>
            <a:off x="564012" y="6652810"/>
            <a:ext cx="8053559" cy="180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l">
              <a:lnSpc>
                <a:spcPct val="110000"/>
              </a:lnSpc>
              <a:spcBef>
                <a:spcPts val="2399"/>
              </a:spcBef>
              <a:buClr>
                <a:schemeClr val="bg2"/>
              </a:buClr>
            </a:pPr>
            <a:r>
              <a:rPr lang="en-GB" sz="1099" dirty="0">
                <a:solidFill>
                  <a:schemeClr val="bg1"/>
                </a:solidFill>
              </a:rPr>
              <a:t>Base</a:t>
            </a:r>
          </a:p>
        </p:txBody>
      </p:sp>
      <p:sp>
        <p:nvSpPr>
          <p:cNvPr id="58" name="Rectangle 57"/>
          <p:cNvSpPr/>
          <p:nvPr userDrawn="1"/>
        </p:nvSpPr>
        <p:spPr bwMode="gray">
          <a:xfrm>
            <a:off x="9072566" y="6652810"/>
            <a:ext cx="3830262" cy="180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l">
              <a:lnSpc>
                <a:spcPct val="110000"/>
              </a:lnSpc>
              <a:spcBef>
                <a:spcPts val="2399"/>
              </a:spcBef>
              <a:buClr>
                <a:schemeClr val="bg2"/>
              </a:buClr>
            </a:pPr>
            <a:r>
              <a:rPr lang="en-GB" sz="1049" dirty="0">
                <a:solidFill>
                  <a:schemeClr val="bg1"/>
                </a:solidFill>
              </a:rPr>
              <a:t>Source</a:t>
            </a:r>
          </a:p>
        </p:txBody>
      </p:sp>
      <p:sp>
        <p:nvSpPr>
          <p:cNvPr id="50" name="TextBox 49"/>
          <p:cNvSpPr txBox="1"/>
          <p:nvPr userDrawn="1"/>
        </p:nvSpPr>
        <p:spPr>
          <a:xfrm>
            <a:off x="679681" y="1271109"/>
            <a:ext cx="1512169" cy="275695"/>
          </a:xfrm>
          <a:prstGeom prst="rect">
            <a:avLst/>
          </a:prstGeom>
          <a:noFill/>
        </p:spPr>
        <p:txBody>
          <a:bodyPr wrap="square" lIns="71987" tIns="35994" rIns="71987" bIns="35994" rtlCol="0">
            <a:spAutoFit/>
          </a:bodyPr>
          <a:lstStyle/>
          <a:p>
            <a:pPr>
              <a:lnSpc>
                <a:spcPct val="110000"/>
              </a:lnSpc>
              <a:spcBef>
                <a:spcPts val="2399"/>
              </a:spcBef>
              <a:buClr>
                <a:schemeClr val="bg2"/>
              </a:buClr>
            </a:pPr>
            <a:r>
              <a:rPr lang="en-GB" sz="1199" dirty="0">
                <a:solidFill>
                  <a:schemeClr val="bg1"/>
                </a:solidFill>
              </a:rPr>
              <a:t>Left margin</a:t>
            </a:r>
          </a:p>
        </p:txBody>
      </p:sp>
      <p:sp>
        <p:nvSpPr>
          <p:cNvPr id="51" name="TextBox 50"/>
          <p:cNvSpPr txBox="1"/>
          <p:nvPr userDrawn="1"/>
        </p:nvSpPr>
        <p:spPr>
          <a:xfrm>
            <a:off x="11184382" y="1260351"/>
            <a:ext cx="1512169" cy="275695"/>
          </a:xfrm>
          <a:prstGeom prst="rect">
            <a:avLst/>
          </a:prstGeom>
          <a:noFill/>
        </p:spPr>
        <p:txBody>
          <a:bodyPr wrap="square" lIns="71987" tIns="35994" rIns="71987" bIns="35994" rtlCol="0">
            <a:spAutoFit/>
          </a:bodyPr>
          <a:lstStyle/>
          <a:p>
            <a:pPr algn="r">
              <a:lnSpc>
                <a:spcPct val="110000"/>
              </a:lnSpc>
              <a:spcBef>
                <a:spcPts val="2399"/>
              </a:spcBef>
              <a:buClr>
                <a:schemeClr val="bg2"/>
              </a:buClr>
            </a:pPr>
            <a:r>
              <a:rPr lang="en-GB" sz="1199" dirty="0">
                <a:solidFill>
                  <a:schemeClr val="bg1"/>
                </a:solidFill>
              </a:rPr>
              <a:t>Right margin</a:t>
            </a:r>
          </a:p>
        </p:txBody>
      </p:sp>
      <p:sp>
        <p:nvSpPr>
          <p:cNvPr id="59" name="Isosceles Triangle 58"/>
          <p:cNvSpPr/>
          <p:nvPr userDrawn="1"/>
        </p:nvSpPr>
        <p:spPr bwMode="gray">
          <a:xfrm rot="16200000">
            <a:off x="589169" y="136504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60" name="Isosceles Triangle 59"/>
          <p:cNvSpPr/>
          <p:nvPr userDrawn="1"/>
        </p:nvSpPr>
        <p:spPr bwMode="gray">
          <a:xfrm rot="5400000" flipH="1">
            <a:off x="12721034" y="136504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nvGrpSpPr>
          <p:cNvPr id="61" name="Group 60"/>
          <p:cNvGrpSpPr/>
          <p:nvPr userDrawn="1"/>
        </p:nvGrpSpPr>
        <p:grpSpPr>
          <a:xfrm>
            <a:off x="563845" y="1229439"/>
            <a:ext cx="12348879" cy="4495408"/>
            <a:chOff x="555842" y="1507287"/>
            <a:chExt cx="9574208" cy="3024336"/>
          </a:xfrm>
        </p:grpSpPr>
        <p:cxnSp>
          <p:nvCxnSpPr>
            <p:cNvPr id="62" name="Straight Connector 61"/>
            <p:cNvCxnSpPr/>
            <p:nvPr userDrawn="1"/>
          </p:nvCxnSpPr>
          <p:spPr>
            <a:xfrm>
              <a:off x="555842" y="1507287"/>
              <a:ext cx="0" cy="3024336"/>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10130050" y="1507287"/>
              <a:ext cx="0" cy="3024336"/>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7" name="Group 6"/>
          <p:cNvGrpSpPr/>
          <p:nvPr userDrawn="1"/>
        </p:nvGrpSpPr>
        <p:grpSpPr>
          <a:xfrm>
            <a:off x="560917" y="2052439"/>
            <a:ext cx="12347840" cy="2592288"/>
            <a:chOff x="560916" y="2772519"/>
            <a:chExt cx="12347841" cy="2592288"/>
          </a:xfrm>
        </p:grpSpPr>
        <p:sp>
          <p:nvSpPr>
            <p:cNvPr id="52" name="Rectangle 51"/>
            <p:cNvSpPr/>
            <p:nvPr userDrawn="1"/>
          </p:nvSpPr>
          <p:spPr bwMode="gray">
            <a:xfrm>
              <a:off x="560916" y="4788743"/>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3 box layout (10.55</a:t>
              </a:r>
              <a:r>
                <a:rPr lang="en-GB" sz="1599" b="1" baseline="0" dirty="0">
                  <a:solidFill>
                    <a:schemeClr val="bg1"/>
                  </a:solidFill>
                </a:rPr>
                <a:t> cm)</a:t>
              </a:r>
              <a:endParaRPr lang="en-GB" sz="1599" b="1" dirty="0">
                <a:solidFill>
                  <a:schemeClr val="bg1"/>
                </a:solidFill>
              </a:endParaRPr>
            </a:p>
          </p:txBody>
        </p:sp>
        <p:sp>
          <p:nvSpPr>
            <p:cNvPr id="53" name="Rectangle 52"/>
            <p:cNvSpPr/>
            <p:nvPr userDrawn="1"/>
          </p:nvSpPr>
          <p:spPr bwMode="gray">
            <a:xfrm>
              <a:off x="4835837" y="4788743"/>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3 box layout (10.55</a:t>
              </a:r>
              <a:r>
                <a:rPr lang="en-GB" sz="1599" b="1" baseline="0" dirty="0">
                  <a:solidFill>
                    <a:schemeClr val="bg1"/>
                  </a:solidFill>
                </a:rPr>
                <a:t> cm)</a:t>
              </a:r>
              <a:endParaRPr lang="en-GB" sz="1599" b="1" dirty="0">
                <a:solidFill>
                  <a:schemeClr val="bg1"/>
                </a:solidFill>
              </a:endParaRPr>
            </a:p>
          </p:txBody>
        </p:sp>
        <p:sp>
          <p:nvSpPr>
            <p:cNvPr id="54" name="Rectangle 53"/>
            <p:cNvSpPr/>
            <p:nvPr userDrawn="1"/>
          </p:nvSpPr>
          <p:spPr bwMode="gray">
            <a:xfrm>
              <a:off x="9110757" y="4780276"/>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3 box layout (10.55</a:t>
              </a:r>
              <a:r>
                <a:rPr lang="en-GB" sz="1599" b="1" baseline="0" dirty="0">
                  <a:solidFill>
                    <a:schemeClr val="bg1"/>
                  </a:solidFill>
                </a:rPr>
                <a:t> cm)</a:t>
              </a:r>
              <a:endParaRPr lang="en-GB" sz="1599" b="1" dirty="0">
                <a:solidFill>
                  <a:schemeClr val="bg1"/>
                </a:solidFill>
              </a:endParaRPr>
            </a:p>
          </p:txBody>
        </p:sp>
        <p:sp>
          <p:nvSpPr>
            <p:cNvPr id="64" name="Rectangle 63"/>
            <p:cNvSpPr/>
            <p:nvPr userDrawn="1"/>
          </p:nvSpPr>
          <p:spPr bwMode="gray">
            <a:xfrm>
              <a:off x="569382" y="3772080"/>
              <a:ext cx="595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2 box layout (16.55 cm)</a:t>
              </a:r>
            </a:p>
          </p:txBody>
        </p:sp>
        <p:sp>
          <p:nvSpPr>
            <p:cNvPr id="66" name="Rectangle 65"/>
            <p:cNvSpPr/>
            <p:nvPr userDrawn="1"/>
          </p:nvSpPr>
          <p:spPr bwMode="gray">
            <a:xfrm>
              <a:off x="6943356" y="3772080"/>
              <a:ext cx="595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2 box layout (16.55 cm)</a:t>
              </a:r>
            </a:p>
          </p:txBody>
        </p:sp>
        <p:sp>
          <p:nvSpPr>
            <p:cNvPr id="67" name="Rectangle 66"/>
            <p:cNvSpPr/>
            <p:nvPr userDrawn="1"/>
          </p:nvSpPr>
          <p:spPr bwMode="gray">
            <a:xfrm>
              <a:off x="575313" y="2772519"/>
              <a:ext cx="12330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r>
                <a:rPr lang="en-GB" sz="1599" b="1" dirty="0">
                  <a:solidFill>
                    <a:schemeClr val="bg1"/>
                  </a:solidFill>
                </a:rPr>
                <a:t>1 box (34.25 cm)</a:t>
              </a:r>
            </a:p>
          </p:txBody>
        </p:sp>
        <p:sp>
          <p:nvSpPr>
            <p:cNvPr id="68" name="Isosceles Triangle 67"/>
            <p:cNvSpPr/>
            <p:nvPr userDrawn="1"/>
          </p:nvSpPr>
          <p:spPr bwMode="gray">
            <a:xfrm rot="16200000" flipH="1">
              <a:off x="553162" y="3024546"/>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69" name="Isosceles Triangle 68"/>
            <p:cNvSpPr/>
            <p:nvPr userDrawn="1"/>
          </p:nvSpPr>
          <p:spPr bwMode="gray">
            <a:xfrm rot="16200000" flipH="1">
              <a:off x="560148"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0" name="Isosceles Triangle 69"/>
            <p:cNvSpPr/>
            <p:nvPr userDrawn="1"/>
          </p:nvSpPr>
          <p:spPr bwMode="gray">
            <a:xfrm rot="16200000" flipH="1">
              <a:off x="589167"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1" name="Isosceles Triangle 70"/>
            <p:cNvSpPr/>
            <p:nvPr userDrawn="1"/>
          </p:nvSpPr>
          <p:spPr bwMode="gray">
            <a:xfrm rot="5400000">
              <a:off x="6312323"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2" name="Isosceles Triangle 71"/>
            <p:cNvSpPr/>
            <p:nvPr userDrawn="1"/>
          </p:nvSpPr>
          <p:spPr bwMode="gray">
            <a:xfrm rot="5400000">
              <a:off x="12716085"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3" name="Isosceles Triangle 72"/>
            <p:cNvSpPr/>
            <p:nvPr userDrawn="1"/>
          </p:nvSpPr>
          <p:spPr bwMode="gray">
            <a:xfrm rot="16200000" flipH="1">
              <a:off x="6951928"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4" name="Isosceles Triangle 73"/>
            <p:cNvSpPr/>
            <p:nvPr userDrawn="1"/>
          </p:nvSpPr>
          <p:spPr bwMode="gray">
            <a:xfrm rot="5400000">
              <a:off x="4152082"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5" name="Isosceles Triangle 74"/>
            <p:cNvSpPr/>
            <p:nvPr userDrawn="1"/>
          </p:nvSpPr>
          <p:spPr bwMode="gray">
            <a:xfrm rot="5400000">
              <a:off x="8498036"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6" name="Isosceles Triangle 75"/>
            <p:cNvSpPr/>
            <p:nvPr userDrawn="1"/>
          </p:nvSpPr>
          <p:spPr bwMode="gray">
            <a:xfrm rot="5400000">
              <a:off x="12721032"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7" name="Isosceles Triangle 76"/>
            <p:cNvSpPr/>
            <p:nvPr userDrawn="1"/>
          </p:nvSpPr>
          <p:spPr bwMode="gray">
            <a:xfrm rot="5400000">
              <a:off x="12716085" y="3024546"/>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78" name="Isosceles Triangle 77"/>
            <p:cNvSpPr/>
            <p:nvPr userDrawn="1"/>
          </p:nvSpPr>
          <p:spPr bwMode="gray">
            <a:xfrm rot="16200000" flipH="1">
              <a:off x="4788313"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grpSp>
      <p:cxnSp>
        <p:nvCxnSpPr>
          <p:cNvPr id="79" name="Straight Connector 78"/>
          <p:cNvCxnSpPr/>
          <p:nvPr userDrawn="1"/>
        </p:nvCxnSpPr>
        <p:spPr>
          <a:xfrm>
            <a:off x="600687" y="1552654"/>
            <a:ext cx="1230067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0" name="TextBox 79"/>
          <p:cNvSpPr txBox="1"/>
          <p:nvPr userDrawn="1"/>
        </p:nvSpPr>
        <p:spPr>
          <a:xfrm>
            <a:off x="5691543" y="1075823"/>
            <a:ext cx="2071298" cy="275695"/>
          </a:xfrm>
          <a:prstGeom prst="rect">
            <a:avLst/>
          </a:prstGeom>
          <a:noFill/>
        </p:spPr>
        <p:txBody>
          <a:bodyPr wrap="square" lIns="71987" tIns="35994" rIns="71987" bIns="35994" rtlCol="0">
            <a:spAutoFit/>
          </a:bodyPr>
          <a:lstStyle/>
          <a:p>
            <a:pPr algn="ctr">
              <a:lnSpc>
                <a:spcPct val="110000"/>
              </a:lnSpc>
              <a:spcBef>
                <a:spcPts val="2399"/>
              </a:spcBef>
              <a:buClr>
                <a:schemeClr val="bg2"/>
              </a:buClr>
            </a:pPr>
            <a:r>
              <a:rPr lang="en-GB" sz="1199" dirty="0">
                <a:solidFill>
                  <a:schemeClr val="bg1"/>
                </a:solidFill>
              </a:rPr>
              <a:t>Base of heading here</a:t>
            </a:r>
          </a:p>
        </p:txBody>
      </p:sp>
      <p:sp>
        <p:nvSpPr>
          <p:cNvPr id="81" name="Isosceles Triangle 80"/>
          <p:cNvSpPr/>
          <p:nvPr userDrawn="1"/>
        </p:nvSpPr>
        <p:spPr bwMode="gray">
          <a:xfrm rot="10800000" flipH="1">
            <a:off x="6637713" y="138815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2" name="TextBox 81"/>
          <p:cNvSpPr txBox="1"/>
          <p:nvPr userDrawn="1"/>
        </p:nvSpPr>
        <p:spPr bwMode="gray">
          <a:xfrm>
            <a:off x="2666892" y="4746474"/>
            <a:ext cx="8088112" cy="923201"/>
          </a:xfrm>
          <a:prstGeom prst="rect">
            <a:avLst/>
          </a:prstGeom>
          <a:noFill/>
        </p:spPr>
        <p:txBody>
          <a:bodyPr wrap="none" rtlCol="0" anchor="ctr">
            <a:spAutoFit/>
          </a:bodyPr>
          <a:lstStyle/>
          <a:p>
            <a:pPr algn="ctr"/>
            <a:r>
              <a:rPr lang="en-GB" sz="5399" b="1" dirty="0">
                <a:solidFill>
                  <a:schemeClr val="bg1"/>
                </a:solidFill>
                <a:latin typeface="Segoe UI" panose="020B0502040204020203" pitchFamily="34" charset="0"/>
              </a:rPr>
              <a:t>Drawing guides markers</a:t>
            </a:r>
          </a:p>
        </p:txBody>
      </p:sp>
      <p:sp>
        <p:nvSpPr>
          <p:cNvPr id="83" name="TextBox 82"/>
          <p:cNvSpPr txBox="1"/>
          <p:nvPr userDrawn="1"/>
        </p:nvSpPr>
        <p:spPr>
          <a:xfrm>
            <a:off x="2725897" y="5666552"/>
            <a:ext cx="7970103" cy="377262"/>
          </a:xfrm>
          <a:prstGeom prst="rect">
            <a:avLst/>
          </a:prstGeom>
          <a:noFill/>
        </p:spPr>
        <p:txBody>
          <a:bodyPr wrap="square" lIns="71987" tIns="35994" rIns="71987" bIns="35994" rtlCol="0">
            <a:spAutoFit/>
          </a:bodyPr>
          <a:lstStyle/>
          <a:p>
            <a:pPr algn="ctr">
              <a:lnSpc>
                <a:spcPct val="110000"/>
              </a:lnSpc>
              <a:spcBef>
                <a:spcPts val="2399"/>
              </a:spcBef>
              <a:buClr>
                <a:schemeClr val="bg2"/>
              </a:buClr>
            </a:pPr>
            <a:r>
              <a:rPr lang="en-GB" sz="1799" dirty="0">
                <a:solidFill>
                  <a:schemeClr val="bg1"/>
                </a:solidFill>
              </a:rPr>
              <a:t>Use these markers to realign</a:t>
            </a:r>
            <a:r>
              <a:rPr lang="en-GB" sz="1799" baseline="0" dirty="0">
                <a:solidFill>
                  <a:schemeClr val="bg1"/>
                </a:solidFill>
              </a:rPr>
              <a:t> guides</a:t>
            </a:r>
            <a:endParaRPr lang="en-GB" sz="1799" dirty="0">
              <a:solidFill>
                <a:schemeClr val="bg1"/>
              </a:solidFill>
            </a:endParaRPr>
          </a:p>
        </p:txBody>
      </p:sp>
      <p:cxnSp>
        <p:nvCxnSpPr>
          <p:cNvPr id="84" name="Straight Connector 83"/>
          <p:cNvCxnSpPr/>
          <p:nvPr userDrawn="1"/>
        </p:nvCxnSpPr>
        <p:spPr>
          <a:xfrm>
            <a:off x="575313" y="6457501"/>
            <a:ext cx="12327516"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5" name="Isosceles Triangle 84"/>
          <p:cNvSpPr/>
          <p:nvPr userDrawn="1"/>
        </p:nvSpPr>
        <p:spPr bwMode="gray">
          <a:xfrm rot="10800000" flipH="1">
            <a:off x="6626729" y="636009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6" name="TextBox 85"/>
          <p:cNvSpPr txBox="1"/>
          <p:nvPr userDrawn="1"/>
        </p:nvSpPr>
        <p:spPr>
          <a:xfrm>
            <a:off x="5675771" y="6078435"/>
            <a:ext cx="2071298" cy="275695"/>
          </a:xfrm>
          <a:prstGeom prst="rect">
            <a:avLst/>
          </a:prstGeom>
          <a:noFill/>
        </p:spPr>
        <p:txBody>
          <a:bodyPr wrap="square" lIns="71987" tIns="35994" rIns="71987" bIns="35994" rtlCol="0">
            <a:spAutoFit/>
          </a:bodyPr>
          <a:lstStyle/>
          <a:p>
            <a:pPr algn="ctr">
              <a:lnSpc>
                <a:spcPct val="110000"/>
              </a:lnSpc>
              <a:spcBef>
                <a:spcPts val="2399"/>
              </a:spcBef>
              <a:buClr>
                <a:schemeClr val="bg2"/>
              </a:buClr>
            </a:pPr>
            <a:r>
              <a:rPr lang="en-GB" sz="1199" dirty="0">
                <a:solidFill>
                  <a:schemeClr val="bg1"/>
                </a:solidFill>
              </a:rPr>
              <a:t>End</a:t>
            </a:r>
            <a:r>
              <a:rPr lang="en-GB" sz="1199" baseline="0" dirty="0">
                <a:solidFill>
                  <a:schemeClr val="bg1"/>
                </a:solidFill>
              </a:rPr>
              <a:t> of page</a:t>
            </a:r>
            <a:endParaRPr lang="en-GB" sz="1199" dirty="0">
              <a:solidFill>
                <a:schemeClr val="bg1"/>
              </a:solidFill>
            </a:endParaRPr>
          </a:p>
        </p:txBody>
      </p:sp>
      <p:sp>
        <p:nvSpPr>
          <p:cNvPr id="87" name="TextBox 86"/>
          <p:cNvSpPr txBox="1"/>
          <p:nvPr userDrawn="1"/>
        </p:nvSpPr>
        <p:spPr>
          <a:xfrm>
            <a:off x="5674608" y="136966"/>
            <a:ext cx="2071298" cy="275695"/>
          </a:xfrm>
          <a:prstGeom prst="rect">
            <a:avLst/>
          </a:prstGeom>
          <a:noFill/>
        </p:spPr>
        <p:txBody>
          <a:bodyPr wrap="square" lIns="71987" tIns="35994" rIns="71987" bIns="35994" rtlCol="0">
            <a:spAutoFit/>
          </a:bodyPr>
          <a:lstStyle/>
          <a:p>
            <a:pPr algn="ctr">
              <a:lnSpc>
                <a:spcPct val="110000"/>
              </a:lnSpc>
              <a:spcBef>
                <a:spcPts val="2399"/>
              </a:spcBef>
              <a:buClr>
                <a:schemeClr val="bg2"/>
              </a:buClr>
            </a:pPr>
            <a:r>
              <a:rPr lang="en-GB" sz="1199" dirty="0">
                <a:solidFill>
                  <a:schemeClr val="bg1"/>
                </a:solidFill>
              </a:rPr>
              <a:t>Chapter markers here</a:t>
            </a:r>
          </a:p>
        </p:txBody>
      </p:sp>
      <p:sp>
        <p:nvSpPr>
          <p:cNvPr id="88" name="Isosceles Triangle 87"/>
          <p:cNvSpPr/>
          <p:nvPr userDrawn="1"/>
        </p:nvSpPr>
        <p:spPr bwMode="gray">
          <a:xfrm rot="10800000" flipH="1">
            <a:off x="5783783" y="235754"/>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89" name="Isosceles Triangle 88"/>
          <p:cNvSpPr/>
          <p:nvPr userDrawn="1"/>
        </p:nvSpPr>
        <p:spPr bwMode="gray">
          <a:xfrm rot="10800000" flipH="1">
            <a:off x="7439968" y="235754"/>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cxnSp>
        <p:nvCxnSpPr>
          <p:cNvPr id="90" name="Straight Connector 89"/>
          <p:cNvCxnSpPr/>
          <p:nvPr userDrawn="1"/>
        </p:nvCxnSpPr>
        <p:spPr>
          <a:xfrm>
            <a:off x="589978" y="360577"/>
            <a:ext cx="1230067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2" name="TextBox 9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spTree>
    <p:extLst>
      <p:ext uri="{BB962C8B-B14F-4D97-AF65-F5344CB8AC3E}">
        <p14:creationId xmlns:p14="http://schemas.microsoft.com/office/powerpoint/2010/main" val="383910239"/>
      </p:ext>
    </p:extLst>
  </p:cSld>
  <p:clrMapOvr>
    <a:masterClrMapping/>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5_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837934" y="3517743"/>
            <a:ext cx="11763919" cy="525785"/>
          </a:xfrm>
          <a:noFill/>
        </p:spPr>
        <p:txBody>
          <a:bodyPr wrap="square" anchor="ctr"/>
          <a:lstStyle>
            <a:lvl1pPr>
              <a:defRPr sz="5399">
                <a:solidFill>
                  <a:schemeClr val="tx1"/>
                </a:solidFill>
              </a:defRPr>
            </a:lvl1pPr>
          </a:lstStyle>
          <a:p>
            <a:r>
              <a:rPr lang="en-US" dirty="0"/>
              <a:t>Click to add statement</a:t>
            </a:r>
            <a:endParaRPr lang="en-GB" dirty="0"/>
          </a:p>
        </p:txBody>
      </p:sp>
      <p:sp>
        <p:nvSpPr>
          <p:cNvPr id="24" name="Frame 23"/>
          <p:cNvSpPr/>
          <p:nvPr userDrawn="1"/>
        </p:nvSpPr>
        <p:spPr bwMode="gray">
          <a:xfrm>
            <a:off x="0" y="-168"/>
            <a:ext cx="13439775" cy="756143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23" tIns="45712" rIns="91423" bIns="45712" numCol="1" spcCol="0" rtlCol="0" fromWordArt="0" anchor="ctr" anchorCtr="0" forceAA="0" compatLnSpc="1">
            <a:prstTxWarp prst="textNoShape">
              <a:avLst/>
            </a:prstTxWarp>
            <a:noAutofit/>
          </a:bodyPr>
          <a:lstStyle/>
          <a:p>
            <a:pPr algn="ctr"/>
            <a:endParaRPr lang="en-GB" sz="1799" dirty="0">
              <a:solidFill>
                <a:schemeClr val="tx1"/>
              </a:solidFill>
              <a:latin typeface="Segoe UI Light" panose="020B0502040204020203" pitchFamily="34" charset="0"/>
            </a:endParaRPr>
          </a:p>
        </p:txBody>
      </p:sp>
      <p:sp>
        <p:nvSpPr>
          <p:cNvPr id="6" name="TextBox 5"/>
          <p:cNvSpPr txBox="1"/>
          <p:nvPr userDrawn="1"/>
        </p:nvSpPr>
        <p:spPr>
          <a:xfrm>
            <a:off x="12856692" y="7399657"/>
            <a:ext cx="426079" cy="152349"/>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900" dirty="0">
              <a:solidFill>
                <a:schemeClr val="tx1"/>
              </a:solidFill>
              <a:latin typeface="Segoe UI Light" panose="020B0502040204020203" pitchFamily="34" charset="0"/>
            </a:endParaRPr>
          </a:p>
        </p:txBody>
      </p:sp>
      <p:pic>
        <p:nvPicPr>
          <p:cNvPr id="7" name="Picture 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8" cy="395999"/>
          </a:xfrm>
          <a:prstGeom prst="rect">
            <a:avLst/>
          </a:prstGeom>
        </p:spPr>
      </p:pic>
      <p:sp>
        <p:nvSpPr>
          <p:cNvPr id="9" name="TextBox 8"/>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Innovasjon Norge tilbud </a:t>
            </a:r>
            <a:r>
              <a:rPr lang="en-GB" sz="700" dirty="0">
                <a:solidFill>
                  <a:schemeClr val="tx1"/>
                </a:solidFill>
                <a:latin typeface="Segoe UI Light" panose="020B0502040204020203" pitchFamily="34" charset="0"/>
              </a:rPr>
              <a:t>|  August 2016</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Version 1  |  Internal</a:t>
            </a:r>
            <a:r>
              <a:rPr lang="en-GB" sz="700" baseline="0" dirty="0">
                <a:solidFill>
                  <a:schemeClr val="tx1"/>
                </a:solidFill>
                <a:latin typeface="Segoe UI Light" panose="020B0502040204020203" pitchFamily="34" charset="0"/>
              </a:rPr>
              <a:t> and client use only</a:t>
            </a:r>
            <a:endParaRPr lang="en-GB" sz="700" dirty="0">
              <a:solidFill>
                <a:schemeClr val="tx1"/>
              </a:solidFill>
              <a:latin typeface="Segoe UI Light" panose="020B0502040204020203" pitchFamily="34" charset="0"/>
            </a:endParaRPr>
          </a:p>
        </p:txBody>
      </p:sp>
      <p:pic>
        <p:nvPicPr>
          <p:cNvPr id="10"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5" y="6882092"/>
            <a:ext cx="1608993"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698435"/>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1_Divider_red">
    <p:bg>
      <p:bgPr>
        <a:solidFill>
          <a:schemeClr val="accent6"/>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1674703561"/>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2_Divider_green">
    <p:bg>
      <p:bgPr>
        <a:solidFill>
          <a:schemeClr val="accent5"/>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4262067298"/>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3_Divider_3">
    <p:bg>
      <p:bgPr>
        <a:solidFill>
          <a:srgbClr val="EEB026"/>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0"/>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rgbClr val="222223"/>
              </a:buClr>
            </a:pPr>
            <a:endParaRPr lang="en-GB" sz="1999" dirty="0">
              <a:solidFill>
                <a:prstClr val="white"/>
              </a:solidFill>
            </a:endParaRPr>
          </a:p>
        </p:txBody>
      </p:sp>
      <p:sp>
        <p:nvSpPr>
          <p:cNvPr id="8" name="Picture Placeholder 7"/>
          <p:cNvSpPr>
            <a:spLocks noGrp="1"/>
          </p:cNvSpPr>
          <p:nvPr>
            <p:ph type="pic" sz="quarter" idx="11" hasCustomPrompt="1"/>
          </p:nvPr>
        </p:nvSpPr>
        <p:spPr>
          <a:xfrm>
            <a:off x="6810375" y="179390"/>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4" name="Rectangle 3"/>
          <p:cNvSpPr/>
          <p:nvPr userDrawn="1"/>
        </p:nvSpPr>
        <p:spPr bwMode="gray">
          <a:xfrm>
            <a:off x="6633145" y="108225"/>
            <a:ext cx="180000"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rgbClr val="222223"/>
              </a:buClr>
            </a:pPr>
            <a:endParaRPr lang="en-GB" sz="3200" dirty="0">
              <a:solidFill>
                <a:prstClr val="white"/>
              </a:solidFill>
              <a:latin typeface="Segoe UI Light" panose="020B0502040204020203" pitchFamily="34" charset="0"/>
            </a:endParaRPr>
          </a:p>
        </p:txBody>
      </p:sp>
      <p:sp>
        <p:nvSpPr>
          <p:cNvPr id="11"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1151032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 name="Subtitle 2"/>
          <p:cNvSpPr>
            <a:spLocks noGrp="1"/>
          </p:cNvSpPr>
          <p:nvPr>
            <p:ph type="subTitle" idx="1" hasCustomPrompt="1"/>
          </p:nvPr>
        </p:nvSpPr>
        <p:spPr bwMode="gray">
          <a:xfrm>
            <a:off x="540000" y="3872890"/>
            <a:ext cx="3395353" cy="519646"/>
          </a:xfrm>
          <a:solidFill>
            <a:schemeClr val="accent2"/>
          </a:solidFill>
        </p:spPr>
        <p:txBody>
          <a:bodyPr wrap="none" lIns="0" tIns="41410" rIns="0" bIns="41410" rtlCol="0" anchor="t">
            <a:spAutoFit/>
          </a:bodyPr>
          <a:lstStyle>
            <a:lvl1pPr marL="0" indent="0">
              <a:lnSpc>
                <a:spcPts val="3360"/>
              </a:lnSpc>
              <a:spcAft>
                <a:spcPts val="0"/>
              </a:spcAft>
              <a:buNone/>
              <a:defRPr lang="en-GB" sz="280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40000" y="4564913"/>
            <a:ext cx="6153433" cy="1446955"/>
          </a:xfrm>
        </p:spPr>
        <p:txBody>
          <a:bodyPr wrap="square" lIns="0" tIns="41410" rIns="0" bIns="4141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540000" y="2379997"/>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540000" y="1634754"/>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400"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540000" y="6011868"/>
            <a:ext cx="6163216" cy="406265"/>
          </a:xfrm>
          <a:prstGeom prst="rect">
            <a:avLst/>
          </a:prstGeom>
          <a:noFill/>
        </p:spPr>
        <p:txBody>
          <a:bodyPr wrap="square" lIns="0" tIns="0" rIns="0" bIns="0" rtlCol="0">
            <a:spAutoFit/>
          </a:bodyPr>
          <a:lstStyle/>
          <a:p>
            <a:pPr lvl="0">
              <a:lnSpc>
                <a:spcPct val="110000"/>
              </a:lnSpc>
              <a:spcBef>
                <a:spcPts val="2400"/>
              </a:spcBef>
              <a:buClr>
                <a:schemeClr val="bg2"/>
              </a:buClr>
            </a:pPr>
            <a:r>
              <a:rPr lang="en-GB" sz="1200"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200" dirty="0">
              <a:solidFill>
                <a:schemeClr val="tx1"/>
              </a:solidFill>
            </a:endParaRPr>
          </a:p>
        </p:txBody>
      </p:sp>
      <p:sp>
        <p:nvSpPr>
          <p:cNvPr id="13" name="TextBox 12"/>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35417684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1"/>
            <a:ext cx="8054688"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1"/>
            <a:ext cx="3800886"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578225682"/>
      </p:ext>
    </p:extLst>
  </p:cSld>
  <p:clrMapOvr>
    <a:masterClrMapping/>
  </p:clrMapOvr>
  <p:transition>
    <p:fade/>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8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1252475923"/>
      </p:ext>
    </p:extLst>
  </p:cSld>
  <p:clrMapOvr>
    <a:masterClrMapping/>
  </p:clrMapOvr>
  <p:transition>
    <p:fade/>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9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470153089"/>
      </p:ext>
    </p:extLst>
  </p:cSld>
  <p:clrMapOvr>
    <a:masterClrMapping/>
  </p:clrMapOvr>
  <p:transition>
    <p:fade/>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10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rgbClr val="EEB02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3559276448"/>
      </p:ext>
    </p:extLst>
  </p:cSld>
  <p:clrMapOvr>
    <a:masterClrMapping/>
  </p:clrMapOvr>
  <p:transition>
    <p:fade/>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11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sp>
        <p:nvSpPr>
          <p:cNvPr id="29" name="Title 1"/>
          <p:cNvSpPr>
            <a:spLocks noGrp="1"/>
          </p:cNvSpPr>
          <p:nvPr>
            <p:ph type="ctrTitle" hasCustomPrompt="1"/>
          </p:nvPr>
        </p:nvSpPr>
        <p:spPr bwMode="gray">
          <a:xfrm>
            <a:off x="556809" y="2424550"/>
            <a:ext cx="6005875" cy="676980"/>
          </a:xfrm>
          <a:noFill/>
          <a:ln>
            <a:noFill/>
          </a:ln>
        </p:spPr>
        <p:txBody>
          <a:bodyPr wrap="none" lIns="0" tIns="0" rIns="0" bIns="0" rtlCol="0" anchor="ctr">
            <a:spAutoFit/>
          </a:bodyPr>
          <a:lstStyle>
            <a:lvl1pPr algn="l">
              <a:lnSpc>
                <a:spcPct val="100000"/>
              </a:lnSpc>
              <a:spcBef>
                <a:spcPts val="0"/>
              </a:spcBef>
              <a:defRPr lang="en-GB" sz="4399" baseline="0" dirty="0">
                <a:solidFill>
                  <a:schemeClr val="bg1"/>
                </a:solidFill>
              </a:defRPr>
            </a:lvl1pPr>
          </a:lstStyle>
          <a:p>
            <a:pPr marL="0" lvl="0" indent="0" algn="l">
              <a:spcBef>
                <a:spcPct val="20000"/>
              </a:spcBef>
              <a:buFont typeface="Arial" panose="020B0604020202020204" pitchFamily="34" charset="0"/>
            </a:pPr>
            <a:r>
              <a:rPr lang="en-US" dirty="0"/>
              <a:t>Fly 1- Click to edit title</a:t>
            </a:r>
            <a:endParaRPr lang="en-GB" dirty="0"/>
          </a:p>
        </p:txBody>
      </p:sp>
      <p:sp>
        <p:nvSpPr>
          <p:cNvPr id="30" name="Freeform 36"/>
          <p:cNvSpPr>
            <a:spLocks noEditPoints="1"/>
          </p:cNvSpPr>
          <p:nvPr userDrawn="1"/>
        </p:nvSpPr>
        <p:spPr bwMode="auto">
          <a:xfrm>
            <a:off x="576263" y="6789104"/>
            <a:ext cx="2121671" cy="288020"/>
          </a:xfrm>
          <a:custGeom>
            <a:avLst/>
            <a:gdLst>
              <a:gd name="T0" fmla="*/ 432 w 18254"/>
              <a:gd name="T1" fmla="*/ 1592 h 2478"/>
              <a:gd name="T2" fmla="*/ 1564 w 18254"/>
              <a:gd name="T3" fmla="*/ 1932 h 2478"/>
              <a:gd name="T4" fmla="*/ 2064 w 18254"/>
              <a:gd name="T5" fmla="*/ 1364 h 2478"/>
              <a:gd name="T6" fmla="*/ 1696 w 18254"/>
              <a:gd name="T7" fmla="*/ 648 h 2478"/>
              <a:gd name="T8" fmla="*/ 720 w 18254"/>
              <a:gd name="T9" fmla="*/ 662 h 2478"/>
              <a:gd name="T10" fmla="*/ 1218 w 18254"/>
              <a:gd name="T11" fmla="*/ 944 h 2478"/>
              <a:gd name="T12" fmla="*/ 1716 w 18254"/>
              <a:gd name="T13" fmla="*/ 1448 h 2478"/>
              <a:gd name="T14" fmla="*/ 1100 w 18254"/>
              <a:gd name="T15" fmla="*/ 1342 h 2478"/>
              <a:gd name="T16" fmla="*/ 2228 w 18254"/>
              <a:gd name="T17" fmla="*/ 910 h 2478"/>
              <a:gd name="T18" fmla="*/ 2788 w 18254"/>
              <a:gd name="T19" fmla="*/ 1538 h 2478"/>
              <a:gd name="T20" fmla="*/ 2416 w 18254"/>
              <a:gd name="T21" fmla="*/ 1916 h 2478"/>
              <a:gd name="T22" fmla="*/ 3124 w 18254"/>
              <a:gd name="T23" fmla="*/ 1556 h 2478"/>
              <a:gd name="T24" fmla="*/ 2560 w 18254"/>
              <a:gd name="T25" fmla="*/ 928 h 2478"/>
              <a:gd name="T26" fmla="*/ 3336 w 18254"/>
              <a:gd name="T27" fmla="*/ 1620 h 2478"/>
              <a:gd name="T28" fmla="*/ 4106 w 18254"/>
              <a:gd name="T29" fmla="*/ 1904 h 2478"/>
              <a:gd name="T30" fmla="*/ 4550 w 18254"/>
              <a:gd name="T31" fmla="*/ 1228 h 2478"/>
              <a:gd name="T32" fmla="*/ 4006 w 18254"/>
              <a:gd name="T33" fmla="*/ 614 h 2478"/>
              <a:gd name="T34" fmla="*/ 3296 w 18254"/>
              <a:gd name="T35" fmla="*/ 994 h 2478"/>
              <a:gd name="T36" fmla="*/ 3940 w 18254"/>
              <a:gd name="T37" fmla="*/ 878 h 2478"/>
              <a:gd name="T38" fmla="*/ 4042 w 18254"/>
              <a:gd name="T39" fmla="*/ 1634 h 2478"/>
              <a:gd name="T40" fmla="*/ 5282 w 18254"/>
              <a:gd name="T41" fmla="*/ 610 h 2478"/>
              <a:gd name="T42" fmla="*/ 4764 w 18254"/>
              <a:gd name="T43" fmla="*/ 1112 h 2478"/>
              <a:gd name="T44" fmla="*/ 5264 w 18254"/>
              <a:gd name="T45" fmla="*/ 1630 h 2478"/>
              <a:gd name="T46" fmla="*/ 5262 w 18254"/>
              <a:gd name="T47" fmla="*/ 1920 h 2478"/>
              <a:gd name="T48" fmla="*/ 5512 w 18254"/>
              <a:gd name="T49" fmla="*/ 1304 h 2478"/>
              <a:gd name="T50" fmla="*/ 5180 w 18254"/>
              <a:gd name="T51" fmla="*/ 858 h 2478"/>
              <a:gd name="T52" fmla="*/ 7918 w 18254"/>
              <a:gd name="T53" fmla="*/ 1894 h 2478"/>
              <a:gd name="T54" fmla="*/ 8180 w 18254"/>
              <a:gd name="T55" fmla="*/ 150 h 2478"/>
              <a:gd name="T56" fmla="*/ 6722 w 18254"/>
              <a:gd name="T57" fmla="*/ 1532 h 2478"/>
              <a:gd name="T58" fmla="*/ 9988 w 18254"/>
              <a:gd name="T59" fmla="*/ 720 h 2478"/>
              <a:gd name="T60" fmla="*/ 9500 w 18254"/>
              <a:gd name="T61" fmla="*/ 840 h 2478"/>
              <a:gd name="T62" fmla="*/ 9326 w 18254"/>
              <a:gd name="T63" fmla="*/ 1110 h 2478"/>
              <a:gd name="T64" fmla="*/ 9070 w 18254"/>
              <a:gd name="T65" fmla="*/ 1772 h 2478"/>
              <a:gd name="T66" fmla="*/ 9852 w 18254"/>
              <a:gd name="T67" fmla="*/ 1734 h 2478"/>
              <a:gd name="T68" fmla="*/ 9400 w 18254"/>
              <a:gd name="T69" fmla="*/ 1630 h 2478"/>
              <a:gd name="T70" fmla="*/ 9730 w 18254"/>
              <a:gd name="T71" fmla="*/ 1256 h 2478"/>
              <a:gd name="T72" fmla="*/ 10954 w 18254"/>
              <a:gd name="T73" fmla="*/ 890 h 2478"/>
              <a:gd name="T74" fmla="*/ 10762 w 18254"/>
              <a:gd name="T75" fmla="*/ 804 h 2478"/>
              <a:gd name="T76" fmla="*/ 11684 w 18254"/>
              <a:gd name="T77" fmla="*/ 466 h 2478"/>
              <a:gd name="T78" fmla="*/ 12038 w 18254"/>
              <a:gd name="T79" fmla="*/ 1210 h 2478"/>
              <a:gd name="T80" fmla="*/ 13118 w 18254"/>
              <a:gd name="T81" fmla="*/ 1628 h 2478"/>
              <a:gd name="T82" fmla="*/ 13636 w 18254"/>
              <a:gd name="T83" fmla="*/ 842 h 2478"/>
              <a:gd name="T84" fmla="*/ 12856 w 18254"/>
              <a:gd name="T85" fmla="*/ 674 h 2478"/>
              <a:gd name="T86" fmla="*/ 12566 w 18254"/>
              <a:gd name="T87" fmla="*/ 1382 h 2478"/>
              <a:gd name="T88" fmla="*/ 13308 w 18254"/>
              <a:gd name="T89" fmla="*/ 1934 h 2478"/>
              <a:gd name="T90" fmla="*/ 13220 w 18254"/>
              <a:gd name="T91" fmla="*/ 884 h 2478"/>
              <a:gd name="T92" fmla="*/ 14392 w 18254"/>
              <a:gd name="T93" fmla="*/ 1604 h 2478"/>
              <a:gd name="T94" fmla="*/ 14030 w 18254"/>
              <a:gd name="T95" fmla="*/ 882 h 2478"/>
              <a:gd name="T96" fmla="*/ 14494 w 18254"/>
              <a:gd name="T97" fmla="*/ 1934 h 2478"/>
              <a:gd name="T98" fmla="*/ 14854 w 18254"/>
              <a:gd name="T99" fmla="*/ 662 h 2478"/>
              <a:gd name="T100" fmla="*/ 17626 w 18254"/>
              <a:gd name="T101" fmla="*/ 620 h 2478"/>
              <a:gd name="T102" fmla="*/ 16944 w 18254"/>
              <a:gd name="T103" fmla="*/ 986 h 2478"/>
              <a:gd name="T104" fmla="*/ 17122 w 18254"/>
              <a:gd name="T105" fmla="*/ 1804 h 2478"/>
              <a:gd name="T106" fmla="*/ 17872 w 18254"/>
              <a:gd name="T107" fmla="*/ 1740 h 2478"/>
              <a:gd name="T108" fmla="*/ 17430 w 18254"/>
              <a:gd name="T109" fmla="*/ 2208 h 2478"/>
              <a:gd name="T110" fmla="*/ 18004 w 18254"/>
              <a:gd name="T111" fmla="*/ 2340 h 2478"/>
              <a:gd name="T112" fmla="*/ 18254 w 18254"/>
              <a:gd name="T113" fmla="*/ 632 h 2478"/>
              <a:gd name="T114" fmla="*/ 17822 w 18254"/>
              <a:gd name="T115" fmla="*/ 994 h 2478"/>
              <a:gd name="T116" fmla="*/ 17460 w 18254"/>
              <a:gd name="T117" fmla="*/ 1648 h 2478"/>
              <a:gd name="T118" fmla="*/ 15880 w 18254"/>
              <a:gd name="T119" fmla="*/ 1048 h 2478"/>
              <a:gd name="T120" fmla="*/ 16326 w 18254"/>
              <a:gd name="T121" fmla="*/ 1474 h 2478"/>
              <a:gd name="T122" fmla="*/ 16456 w 18254"/>
              <a:gd name="T123" fmla="*/ 660 h 2478"/>
              <a:gd name="T124" fmla="*/ 15772 w 18254"/>
              <a:gd name="T125" fmla="*/ 680 h 2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54" h="2478">
                <a:moveTo>
                  <a:pt x="36" y="1894"/>
                </a:moveTo>
                <a:lnTo>
                  <a:pt x="36" y="1894"/>
                </a:lnTo>
                <a:lnTo>
                  <a:pt x="42" y="1790"/>
                </a:lnTo>
                <a:lnTo>
                  <a:pt x="46" y="1690"/>
                </a:lnTo>
                <a:lnTo>
                  <a:pt x="48" y="1576"/>
                </a:lnTo>
                <a:lnTo>
                  <a:pt x="48" y="1442"/>
                </a:lnTo>
                <a:lnTo>
                  <a:pt x="48" y="762"/>
                </a:lnTo>
                <a:lnTo>
                  <a:pt x="48" y="762"/>
                </a:lnTo>
                <a:lnTo>
                  <a:pt x="48" y="672"/>
                </a:lnTo>
                <a:lnTo>
                  <a:pt x="46" y="588"/>
                </a:lnTo>
                <a:lnTo>
                  <a:pt x="42" y="508"/>
                </a:lnTo>
                <a:lnTo>
                  <a:pt x="38" y="432"/>
                </a:lnTo>
                <a:lnTo>
                  <a:pt x="30" y="358"/>
                </a:lnTo>
                <a:lnTo>
                  <a:pt x="22" y="288"/>
                </a:lnTo>
                <a:lnTo>
                  <a:pt x="12" y="218"/>
                </a:lnTo>
                <a:lnTo>
                  <a:pt x="0" y="150"/>
                </a:lnTo>
                <a:lnTo>
                  <a:pt x="428" y="150"/>
                </a:lnTo>
                <a:lnTo>
                  <a:pt x="428" y="150"/>
                </a:lnTo>
                <a:lnTo>
                  <a:pt x="426" y="252"/>
                </a:lnTo>
                <a:lnTo>
                  <a:pt x="422" y="370"/>
                </a:lnTo>
                <a:lnTo>
                  <a:pt x="418" y="502"/>
                </a:lnTo>
                <a:lnTo>
                  <a:pt x="416" y="644"/>
                </a:lnTo>
                <a:lnTo>
                  <a:pt x="416" y="1282"/>
                </a:lnTo>
                <a:lnTo>
                  <a:pt x="416" y="1282"/>
                </a:lnTo>
                <a:lnTo>
                  <a:pt x="418" y="1352"/>
                </a:lnTo>
                <a:lnTo>
                  <a:pt x="420" y="1428"/>
                </a:lnTo>
                <a:lnTo>
                  <a:pt x="426" y="1510"/>
                </a:lnTo>
                <a:lnTo>
                  <a:pt x="432" y="1592"/>
                </a:lnTo>
                <a:lnTo>
                  <a:pt x="448" y="1752"/>
                </a:lnTo>
                <a:lnTo>
                  <a:pt x="466" y="1894"/>
                </a:lnTo>
                <a:lnTo>
                  <a:pt x="36" y="1894"/>
                </a:lnTo>
                <a:close/>
                <a:moveTo>
                  <a:pt x="744" y="2452"/>
                </a:moveTo>
                <a:lnTo>
                  <a:pt x="1148" y="2426"/>
                </a:lnTo>
                <a:lnTo>
                  <a:pt x="1148" y="2426"/>
                </a:lnTo>
                <a:lnTo>
                  <a:pt x="1140" y="2356"/>
                </a:lnTo>
                <a:lnTo>
                  <a:pt x="1134" y="2284"/>
                </a:lnTo>
                <a:lnTo>
                  <a:pt x="1130" y="2214"/>
                </a:lnTo>
                <a:lnTo>
                  <a:pt x="1126" y="2148"/>
                </a:lnTo>
                <a:lnTo>
                  <a:pt x="1124" y="2034"/>
                </a:lnTo>
                <a:lnTo>
                  <a:pt x="1124" y="1960"/>
                </a:lnTo>
                <a:lnTo>
                  <a:pt x="1124" y="1812"/>
                </a:lnTo>
                <a:lnTo>
                  <a:pt x="1124" y="1812"/>
                </a:lnTo>
                <a:lnTo>
                  <a:pt x="1192" y="1854"/>
                </a:lnTo>
                <a:lnTo>
                  <a:pt x="1230" y="1874"/>
                </a:lnTo>
                <a:lnTo>
                  <a:pt x="1272" y="1894"/>
                </a:lnTo>
                <a:lnTo>
                  <a:pt x="1294" y="1902"/>
                </a:lnTo>
                <a:lnTo>
                  <a:pt x="1318" y="1910"/>
                </a:lnTo>
                <a:lnTo>
                  <a:pt x="1344" y="1918"/>
                </a:lnTo>
                <a:lnTo>
                  <a:pt x="1372" y="1924"/>
                </a:lnTo>
                <a:lnTo>
                  <a:pt x="1402" y="1928"/>
                </a:lnTo>
                <a:lnTo>
                  <a:pt x="1434" y="1932"/>
                </a:lnTo>
                <a:lnTo>
                  <a:pt x="1466" y="1934"/>
                </a:lnTo>
                <a:lnTo>
                  <a:pt x="1502" y="1934"/>
                </a:lnTo>
                <a:lnTo>
                  <a:pt x="1502" y="1934"/>
                </a:lnTo>
                <a:lnTo>
                  <a:pt x="1534" y="1934"/>
                </a:lnTo>
                <a:lnTo>
                  <a:pt x="1564" y="1932"/>
                </a:lnTo>
                <a:lnTo>
                  <a:pt x="1594" y="1928"/>
                </a:lnTo>
                <a:lnTo>
                  <a:pt x="1624" y="1922"/>
                </a:lnTo>
                <a:lnTo>
                  <a:pt x="1652" y="1916"/>
                </a:lnTo>
                <a:lnTo>
                  <a:pt x="1680" y="1908"/>
                </a:lnTo>
                <a:lnTo>
                  <a:pt x="1706" y="1898"/>
                </a:lnTo>
                <a:lnTo>
                  <a:pt x="1732" y="1886"/>
                </a:lnTo>
                <a:lnTo>
                  <a:pt x="1758" y="1874"/>
                </a:lnTo>
                <a:lnTo>
                  <a:pt x="1782" y="1860"/>
                </a:lnTo>
                <a:lnTo>
                  <a:pt x="1806" y="1846"/>
                </a:lnTo>
                <a:lnTo>
                  <a:pt x="1828" y="1830"/>
                </a:lnTo>
                <a:lnTo>
                  <a:pt x="1850" y="1812"/>
                </a:lnTo>
                <a:lnTo>
                  <a:pt x="1872" y="1794"/>
                </a:lnTo>
                <a:lnTo>
                  <a:pt x="1892" y="1774"/>
                </a:lnTo>
                <a:lnTo>
                  <a:pt x="1910" y="1754"/>
                </a:lnTo>
                <a:lnTo>
                  <a:pt x="1928" y="1732"/>
                </a:lnTo>
                <a:lnTo>
                  <a:pt x="1946" y="1710"/>
                </a:lnTo>
                <a:lnTo>
                  <a:pt x="1962" y="1686"/>
                </a:lnTo>
                <a:lnTo>
                  <a:pt x="1976" y="1660"/>
                </a:lnTo>
                <a:lnTo>
                  <a:pt x="1990" y="1634"/>
                </a:lnTo>
                <a:lnTo>
                  <a:pt x="2002" y="1608"/>
                </a:lnTo>
                <a:lnTo>
                  <a:pt x="2014" y="1580"/>
                </a:lnTo>
                <a:lnTo>
                  <a:pt x="2026" y="1552"/>
                </a:lnTo>
                <a:lnTo>
                  <a:pt x="2034" y="1522"/>
                </a:lnTo>
                <a:lnTo>
                  <a:pt x="2042" y="1492"/>
                </a:lnTo>
                <a:lnTo>
                  <a:pt x="2050" y="1462"/>
                </a:lnTo>
                <a:lnTo>
                  <a:pt x="2056" y="1430"/>
                </a:lnTo>
                <a:lnTo>
                  <a:pt x="2060" y="1396"/>
                </a:lnTo>
                <a:lnTo>
                  <a:pt x="2064" y="1364"/>
                </a:lnTo>
                <a:lnTo>
                  <a:pt x="2066" y="1330"/>
                </a:lnTo>
                <a:lnTo>
                  <a:pt x="2066" y="1296"/>
                </a:lnTo>
                <a:lnTo>
                  <a:pt x="2066" y="1296"/>
                </a:lnTo>
                <a:lnTo>
                  <a:pt x="2066" y="1258"/>
                </a:lnTo>
                <a:lnTo>
                  <a:pt x="2064" y="1222"/>
                </a:lnTo>
                <a:lnTo>
                  <a:pt x="2060" y="1186"/>
                </a:lnTo>
                <a:lnTo>
                  <a:pt x="2056" y="1150"/>
                </a:lnTo>
                <a:lnTo>
                  <a:pt x="2050" y="1116"/>
                </a:lnTo>
                <a:lnTo>
                  <a:pt x="2042" y="1084"/>
                </a:lnTo>
                <a:lnTo>
                  <a:pt x="2034" y="1050"/>
                </a:lnTo>
                <a:lnTo>
                  <a:pt x="2024" y="1018"/>
                </a:lnTo>
                <a:lnTo>
                  <a:pt x="2012" y="988"/>
                </a:lnTo>
                <a:lnTo>
                  <a:pt x="2000" y="958"/>
                </a:lnTo>
                <a:lnTo>
                  <a:pt x="1988" y="930"/>
                </a:lnTo>
                <a:lnTo>
                  <a:pt x="1974" y="902"/>
                </a:lnTo>
                <a:lnTo>
                  <a:pt x="1958" y="874"/>
                </a:lnTo>
                <a:lnTo>
                  <a:pt x="1942" y="850"/>
                </a:lnTo>
                <a:lnTo>
                  <a:pt x="1924" y="824"/>
                </a:lnTo>
                <a:lnTo>
                  <a:pt x="1906" y="802"/>
                </a:lnTo>
                <a:lnTo>
                  <a:pt x="1886" y="778"/>
                </a:lnTo>
                <a:lnTo>
                  <a:pt x="1866" y="758"/>
                </a:lnTo>
                <a:lnTo>
                  <a:pt x="1844" y="738"/>
                </a:lnTo>
                <a:lnTo>
                  <a:pt x="1822" y="720"/>
                </a:lnTo>
                <a:lnTo>
                  <a:pt x="1798" y="702"/>
                </a:lnTo>
                <a:lnTo>
                  <a:pt x="1774" y="686"/>
                </a:lnTo>
                <a:lnTo>
                  <a:pt x="1748" y="672"/>
                </a:lnTo>
                <a:lnTo>
                  <a:pt x="1724" y="658"/>
                </a:lnTo>
                <a:lnTo>
                  <a:pt x="1696" y="648"/>
                </a:lnTo>
                <a:lnTo>
                  <a:pt x="1668" y="636"/>
                </a:lnTo>
                <a:lnTo>
                  <a:pt x="1640" y="628"/>
                </a:lnTo>
                <a:lnTo>
                  <a:pt x="1612" y="620"/>
                </a:lnTo>
                <a:lnTo>
                  <a:pt x="1582" y="616"/>
                </a:lnTo>
                <a:lnTo>
                  <a:pt x="1552" y="612"/>
                </a:lnTo>
                <a:lnTo>
                  <a:pt x="1520" y="608"/>
                </a:lnTo>
                <a:lnTo>
                  <a:pt x="1488" y="608"/>
                </a:lnTo>
                <a:lnTo>
                  <a:pt x="1488" y="608"/>
                </a:lnTo>
                <a:lnTo>
                  <a:pt x="1446" y="610"/>
                </a:lnTo>
                <a:lnTo>
                  <a:pt x="1406" y="614"/>
                </a:lnTo>
                <a:lnTo>
                  <a:pt x="1368" y="620"/>
                </a:lnTo>
                <a:lnTo>
                  <a:pt x="1334" y="628"/>
                </a:lnTo>
                <a:lnTo>
                  <a:pt x="1302" y="638"/>
                </a:lnTo>
                <a:lnTo>
                  <a:pt x="1274" y="650"/>
                </a:lnTo>
                <a:lnTo>
                  <a:pt x="1246" y="664"/>
                </a:lnTo>
                <a:lnTo>
                  <a:pt x="1222" y="680"/>
                </a:lnTo>
                <a:lnTo>
                  <a:pt x="1198" y="696"/>
                </a:lnTo>
                <a:lnTo>
                  <a:pt x="1178" y="712"/>
                </a:lnTo>
                <a:lnTo>
                  <a:pt x="1158" y="730"/>
                </a:lnTo>
                <a:lnTo>
                  <a:pt x="1138" y="748"/>
                </a:lnTo>
                <a:lnTo>
                  <a:pt x="1106" y="784"/>
                </a:lnTo>
                <a:lnTo>
                  <a:pt x="1074" y="818"/>
                </a:lnTo>
                <a:lnTo>
                  <a:pt x="1074" y="818"/>
                </a:lnTo>
                <a:lnTo>
                  <a:pt x="1064" y="770"/>
                </a:lnTo>
                <a:lnTo>
                  <a:pt x="1054" y="724"/>
                </a:lnTo>
                <a:lnTo>
                  <a:pt x="1044" y="680"/>
                </a:lnTo>
                <a:lnTo>
                  <a:pt x="1030" y="638"/>
                </a:lnTo>
                <a:lnTo>
                  <a:pt x="720" y="662"/>
                </a:lnTo>
                <a:lnTo>
                  <a:pt x="720" y="662"/>
                </a:lnTo>
                <a:lnTo>
                  <a:pt x="748" y="822"/>
                </a:lnTo>
                <a:lnTo>
                  <a:pt x="760" y="900"/>
                </a:lnTo>
                <a:lnTo>
                  <a:pt x="770" y="978"/>
                </a:lnTo>
                <a:lnTo>
                  <a:pt x="780" y="1056"/>
                </a:lnTo>
                <a:lnTo>
                  <a:pt x="786" y="1136"/>
                </a:lnTo>
                <a:lnTo>
                  <a:pt x="792" y="1216"/>
                </a:lnTo>
                <a:lnTo>
                  <a:pt x="792" y="1298"/>
                </a:lnTo>
                <a:lnTo>
                  <a:pt x="792" y="1812"/>
                </a:lnTo>
                <a:lnTo>
                  <a:pt x="792" y="1812"/>
                </a:lnTo>
                <a:lnTo>
                  <a:pt x="792" y="1888"/>
                </a:lnTo>
                <a:lnTo>
                  <a:pt x="786" y="1972"/>
                </a:lnTo>
                <a:lnTo>
                  <a:pt x="780" y="2064"/>
                </a:lnTo>
                <a:lnTo>
                  <a:pt x="774" y="2156"/>
                </a:lnTo>
                <a:lnTo>
                  <a:pt x="756" y="2328"/>
                </a:lnTo>
                <a:lnTo>
                  <a:pt x="744" y="2452"/>
                </a:lnTo>
                <a:close/>
                <a:moveTo>
                  <a:pt x="1098" y="1298"/>
                </a:moveTo>
                <a:lnTo>
                  <a:pt x="1098" y="1298"/>
                </a:lnTo>
                <a:lnTo>
                  <a:pt x="1100" y="1252"/>
                </a:lnTo>
                <a:lnTo>
                  <a:pt x="1104" y="1208"/>
                </a:lnTo>
                <a:lnTo>
                  <a:pt x="1110" y="1166"/>
                </a:lnTo>
                <a:lnTo>
                  <a:pt x="1118" y="1128"/>
                </a:lnTo>
                <a:lnTo>
                  <a:pt x="1128" y="1090"/>
                </a:lnTo>
                <a:lnTo>
                  <a:pt x="1142" y="1056"/>
                </a:lnTo>
                <a:lnTo>
                  <a:pt x="1158" y="1024"/>
                </a:lnTo>
                <a:lnTo>
                  <a:pt x="1176" y="994"/>
                </a:lnTo>
                <a:lnTo>
                  <a:pt x="1196" y="968"/>
                </a:lnTo>
                <a:lnTo>
                  <a:pt x="1218" y="944"/>
                </a:lnTo>
                <a:lnTo>
                  <a:pt x="1244" y="924"/>
                </a:lnTo>
                <a:lnTo>
                  <a:pt x="1272" y="908"/>
                </a:lnTo>
                <a:lnTo>
                  <a:pt x="1302" y="894"/>
                </a:lnTo>
                <a:lnTo>
                  <a:pt x="1334" y="884"/>
                </a:lnTo>
                <a:lnTo>
                  <a:pt x="1370" y="880"/>
                </a:lnTo>
                <a:lnTo>
                  <a:pt x="1408" y="878"/>
                </a:lnTo>
                <a:lnTo>
                  <a:pt x="1408" y="878"/>
                </a:lnTo>
                <a:lnTo>
                  <a:pt x="1442" y="880"/>
                </a:lnTo>
                <a:lnTo>
                  <a:pt x="1478" y="886"/>
                </a:lnTo>
                <a:lnTo>
                  <a:pt x="1510" y="894"/>
                </a:lnTo>
                <a:lnTo>
                  <a:pt x="1540" y="908"/>
                </a:lnTo>
                <a:lnTo>
                  <a:pt x="1570" y="924"/>
                </a:lnTo>
                <a:lnTo>
                  <a:pt x="1596" y="946"/>
                </a:lnTo>
                <a:lnTo>
                  <a:pt x="1622" y="968"/>
                </a:lnTo>
                <a:lnTo>
                  <a:pt x="1644" y="994"/>
                </a:lnTo>
                <a:lnTo>
                  <a:pt x="1664" y="1024"/>
                </a:lnTo>
                <a:lnTo>
                  <a:pt x="1682" y="1056"/>
                </a:lnTo>
                <a:lnTo>
                  <a:pt x="1698" y="1090"/>
                </a:lnTo>
                <a:lnTo>
                  <a:pt x="1712" y="1128"/>
                </a:lnTo>
                <a:lnTo>
                  <a:pt x="1722" y="1168"/>
                </a:lnTo>
                <a:lnTo>
                  <a:pt x="1730" y="1210"/>
                </a:lnTo>
                <a:lnTo>
                  <a:pt x="1734" y="1252"/>
                </a:lnTo>
                <a:lnTo>
                  <a:pt x="1736" y="1298"/>
                </a:lnTo>
                <a:lnTo>
                  <a:pt x="1736" y="1298"/>
                </a:lnTo>
                <a:lnTo>
                  <a:pt x="1734" y="1338"/>
                </a:lnTo>
                <a:lnTo>
                  <a:pt x="1730" y="1378"/>
                </a:lnTo>
                <a:lnTo>
                  <a:pt x="1724" y="1414"/>
                </a:lnTo>
                <a:lnTo>
                  <a:pt x="1716" y="1448"/>
                </a:lnTo>
                <a:lnTo>
                  <a:pt x="1704" y="1482"/>
                </a:lnTo>
                <a:lnTo>
                  <a:pt x="1692" y="1512"/>
                </a:lnTo>
                <a:lnTo>
                  <a:pt x="1676" y="1540"/>
                </a:lnTo>
                <a:lnTo>
                  <a:pt x="1656" y="1564"/>
                </a:lnTo>
                <a:lnTo>
                  <a:pt x="1636" y="1588"/>
                </a:lnTo>
                <a:lnTo>
                  <a:pt x="1612" y="1608"/>
                </a:lnTo>
                <a:lnTo>
                  <a:pt x="1586" y="1624"/>
                </a:lnTo>
                <a:lnTo>
                  <a:pt x="1558" y="1640"/>
                </a:lnTo>
                <a:lnTo>
                  <a:pt x="1528" y="1650"/>
                </a:lnTo>
                <a:lnTo>
                  <a:pt x="1496" y="1658"/>
                </a:lnTo>
                <a:lnTo>
                  <a:pt x="1460" y="1664"/>
                </a:lnTo>
                <a:lnTo>
                  <a:pt x="1422" y="1666"/>
                </a:lnTo>
                <a:lnTo>
                  <a:pt x="1422" y="1666"/>
                </a:lnTo>
                <a:lnTo>
                  <a:pt x="1384" y="1664"/>
                </a:lnTo>
                <a:lnTo>
                  <a:pt x="1350" y="1660"/>
                </a:lnTo>
                <a:lnTo>
                  <a:pt x="1316" y="1652"/>
                </a:lnTo>
                <a:lnTo>
                  <a:pt x="1284" y="1642"/>
                </a:lnTo>
                <a:lnTo>
                  <a:pt x="1256" y="1630"/>
                </a:lnTo>
                <a:lnTo>
                  <a:pt x="1230" y="1614"/>
                </a:lnTo>
                <a:lnTo>
                  <a:pt x="1206" y="1594"/>
                </a:lnTo>
                <a:lnTo>
                  <a:pt x="1184" y="1572"/>
                </a:lnTo>
                <a:lnTo>
                  <a:pt x="1164" y="1548"/>
                </a:lnTo>
                <a:lnTo>
                  <a:pt x="1146" y="1520"/>
                </a:lnTo>
                <a:lnTo>
                  <a:pt x="1132" y="1490"/>
                </a:lnTo>
                <a:lnTo>
                  <a:pt x="1120" y="1458"/>
                </a:lnTo>
                <a:lnTo>
                  <a:pt x="1112" y="1422"/>
                </a:lnTo>
                <a:lnTo>
                  <a:pt x="1104" y="1384"/>
                </a:lnTo>
                <a:lnTo>
                  <a:pt x="1100" y="1342"/>
                </a:lnTo>
                <a:lnTo>
                  <a:pt x="1098" y="1298"/>
                </a:lnTo>
                <a:lnTo>
                  <a:pt x="1098" y="1298"/>
                </a:lnTo>
                <a:close/>
                <a:moveTo>
                  <a:pt x="2994" y="882"/>
                </a:moveTo>
                <a:lnTo>
                  <a:pt x="2994" y="630"/>
                </a:lnTo>
                <a:lnTo>
                  <a:pt x="2994" y="630"/>
                </a:lnTo>
                <a:lnTo>
                  <a:pt x="2926" y="622"/>
                </a:lnTo>
                <a:lnTo>
                  <a:pt x="2858" y="614"/>
                </a:lnTo>
                <a:lnTo>
                  <a:pt x="2788" y="610"/>
                </a:lnTo>
                <a:lnTo>
                  <a:pt x="2720" y="608"/>
                </a:lnTo>
                <a:lnTo>
                  <a:pt x="2720" y="608"/>
                </a:lnTo>
                <a:lnTo>
                  <a:pt x="2666" y="610"/>
                </a:lnTo>
                <a:lnTo>
                  <a:pt x="2616" y="614"/>
                </a:lnTo>
                <a:lnTo>
                  <a:pt x="2568" y="620"/>
                </a:lnTo>
                <a:lnTo>
                  <a:pt x="2522" y="630"/>
                </a:lnTo>
                <a:lnTo>
                  <a:pt x="2478" y="642"/>
                </a:lnTo>
                <a:lnTo>
                  <a:pt x="2438" y="658"/>
                </a:lnTo>
                <a:lnTo>
                  <a:pt x="2400" y="676"/>
                </a:lnTo>
                <a:lnTo>
                  <a:pt x="2366" y="696"/>
                </a:lnTo>
                <a:lnTo>
                  <a:pt x="2334" y="720"/>
                </a:lnTo>
                <a:lnTo>
                  <a:pt x="2306" y="746"/>
                </a:lnTo>
                <a:lnTo>
                  <a:pt x="2282" y="774"/>
                </a:lnTo>
                <a:lnTo>
                  <a:pt x="2262" y="804"/>
                </a:lnTo>
                <a:lnTo>
                  <a:pt x="2254" y="820"/>
                </a:lnTo>
                <a:lnTo>
                  <a:pt x="2246" y="838"/>
                </a:lnTo>
                <a:lnTo>
                  <a:pt x="2240" y="854"/>
                </a:lnTo>
                <a:lnTo>
                  <a:pt x="2234" y="872"/>
                </a:lnTo>
                <a:lnTo>
                  <a:pt x="2230" y="892"/>
                </a:lnTo>
                <a:lnTo>
                  <a:pt x="2228" y="910"/>
                </a:lnTo>
                <a:lnTo>
                  <a:pt x="2226" y="930"/>
                </a:lnTo>
                <a:lnTo>
                  <a:pt x="2224" y="950"/>
                </a:lnTo>
                <a:lnTo>
                  <a:pt x="2224" y="950"/>
                </a:lnTo>
                <a:lnTo>
                  <a:pt x="2226" y="986"/>
                </a:lnTo>
                <a:lnTo>
                  <a:pt x="2232" y="1018"/>
                </a:lnTo>
                <a:lnTo>
                  <a:pt x="2242" y="1050"/>
                </a:lnTo>
                <a:lnTo>
                  <a:pt x="2254" y="1082"/>
                </a:lnTo>
                <a:lnTo>
                  <a:pt x="2270" y="1112"/>
                </a:lnTo>
                <a:lnTo>
                  <a:pt x="2286" y="1142"/>
                </a:lnTo>
                <a:lnTo>
                  <a:pt x="2306" y="1170"/>
                </a:lnTo>
                <a:lnTo>
                  <a:pt x="2328" y="1196"/>
                </a:lnTo>
                <a:lnTo>
                  <a:pt x="2352" y="1220"/>
                </a:lnTo>
                <a:lnTo>
                  <a:pt x="2376" y="1244"/>
                </a:lnTo>
                <a:lnTo>
                  <a:pt x="2402" y="1266"/>
                </a:lnTo>
                <a:lnTo>
                  <a:pt x="2430" y="1288"/>
                </a:lnTo>
                <a:lnTo>
                  <a:pt x="2456" y="1306"/>
                </a:lnTo>
                <a:lnTo>
                  <a:pt x="2482" y="1324"/>
                </a:lnTo>
                <a:lnTo>
                  <a:pt x="2510" y="1340"/>
                </a:lnTo>
                <a:lnTo>
                  <a:pt x="2536" y="1354"/>
                </a:lnTo>
                <a:lnTo>
                  <a:pt x="2536" y="1354"/>
                </a:lnTo>
                <a:lnTo>
                  <a:pt x="2640" y="1414"/>
                </a:lnTo>
                <a:lnTo>
                  <a:pt x="2684" y="1440"/>
                </a:lnTo>
                <a:lnTo>
                  <a:pt x="2720" y="1464"/>
                </a:lnTo>
                <a:lnTo>
                  <a:pt x="2752" y="1488"/>
                </a:lnTo>
                <a:lnTo>
                  <a:pt x="2764" y="1500"/>
                </a:lnTo>
                <a:lnTo>
                  <a:pt x="2774" y="1512"/>
                </a:lnTo>
                <a:lnTo>
                  <a:pt x="2782" y="1526"/>
                </a:lnTo>
                <a:lnTo>
                  <a:pt x="2788" y="1538"/>
                </a:lnTo>
                <a:lnTo>
                  <a:pt x="2792" y="1552"/>
                </a:lnTo>
                <a:lnTo>
                  <a:pt x="2792" y="1566"/>
                </a:lnTo>
                <a:lnTo>
                  <a:pt x="2792" y="1566"/>
                </a:lnTo>
                <a:lnTo>
                  <a:pt x="2792" y="1580"/>
                </a:lnTo>
                <a:lnTo>
                  <a:pt x="2788" y="1594"/>
                </a:lnTo>
                <a:lnTo>
                  <a:pt x="2784" y="1608"/>
                </a:lnTo>
                <a:lnTo>
                  <a:pt x="2778" y="1620"/>
                </a:lnTo>
                <a:lnTo>
                  <a:pt x="2770" y="1630"/>
                </a:lnTo>
                <a:lnTo>
                  <a:pt x="2760" y="1642"/>
                </a:lnTo>
                <a:lnTo>
                  <a:pt x="2750" y="1650"/>
                </a:lnTo>
                <a:lnTo>
                  <a:pt x="2738" y="1658"/>
                </a:lnTo>
                <a:lnTo>
                  <a:pt x="2724" y="1666"/>
                </a:lnTo>
                <a:lnTo>
                  <a:pt x="2710" y="1672"/>
                </a:lnTo>
                <a:lnTo>
                  <a:pt x="2682" y="1682"/>
                </a:lnTo>
                <a:lnTo>
                  <a:pt x="2650" y="1688"/>
                </a:lnTo>
                <a:lnTo>
                  <a:pt x="2616" y="1690"/>
                </a:lnTo>
                <a:lnTo>
                  <a:pt x="2616" y="1690"/>
                </a:lnTo>
                <a:lnTo>
                  <a:pt x="2566" y="1688"/>
                </a:lnTo>
                <a:lnTo>
                  <a:pt x="2516" y="1682"/>
                </a:lnTo>
                <a:lnTo>
                  <a:pt x="2466" y="1672"/>
                </a:lnTo>
                <a:lnTo>
                  <a:pt x="2416" y="1660"/>
                </a:lnTo>
                <a:lnTo>
                  <a:pt x="2368" y="1648"/>
                </a:lnTo>
                <a:lnTo>
                  <a:pt x="2324" y="1634"/>
                </a:lnTo>
                <a:lnTo>
                  <a:pt x="2246" y="1610"/>
                </a:lnTo>
                <a:lnTo>
                  <a:pt x="2246" y="1878"/>
                </a:lnTo>
                <a:lnTo>
                  <a:pt x="2246" y="1878"/>
                </a:lnTo>
                <a:lnTo>
                  <a:pt x="2332" y="1898"/>
                </a:lnTo>
                <a:lnTo>
                  <a:pt x="2416" y="1916"/>
                </a:lnTo>
                <a:lnTo>
                  <a:pt x="2460" y="1924"/>
                </a:lnTo>
                <a:lnTo>
                  <a:pt x="2504" y="1930"/>
                </a:lnTo>
                <a:lnTo>
                  <a:pt x="2552" y="1934"/>
                </a:lnTo>
                <a:lnTo>
                  <a:pt x="2604" y="1934"/>
                </a:lnTo>
                <a:lnTo>
                  <a:pt x="2604" y="1934"/>
                </a:lnTo>
                <a:lnTo>
                  <a:pt x="2662" y="1934"/>
                </a:lnTo>
                <a:lnTo>
                  <a:pt x="2716" y="1928"/>
                </a:lnTo>
                <a:lnTo>
                  <a:pt x="2768" y="1920"/>
                </a:lnTo>
                <a:lnTo>
                  <a:pt x="2818" y="1910"/>
                </a:lnTo>
                <a:lnTo>
                  <a:pt x="2864" y="1896"/>
                </a:lnTo>
                <a:lnTo>
                  <a:pt x="2906" y="1878"/>
                </a:lnTo>
                <a:lnTo>
                  <a:pt x="2946" y="1858"/>
                </a:lnTo>
                <a:lnTo>
                  <a:pt x="2982" y="1836"/>
                </a:lnTo>
                <a:lnTo>
                  <a:pt x="3014" y="1810"/>
                </a:lnTo>
                <a:lnTo>
                  <a:pt x="3042" y="1782"/>
                </a:lnTo>
                <a:lnTo>
                  <a:pt x="3054" y="1766"/>
                </a:lnTo>
                <a:lnTo>
                  <a:pt x="3066" y="1750"/>
                </a:lnTo>
                <a:lnTo>
                  <a:pt x="3076" y="1734"/>
                </a:lnTo>
                <a:lnTo>
                  <a:pt x="3086" y="1716"/>
                </a:lnTo>
                <a:lnTo>
                  <a:pt x="3094" y="1698"/>
                </a:lnTo>
                <a:lnTo>
                  <a:pt x="3102" y="1680"/>
                </a:lnTo>
                <a:lnTo>
                  <a:pt x="3108" y="1662"/>
                </a:lnTo>
                <a:lnTo>
                  <a:pt x="3114" y="1642"/>
                </a:lnTo>
                <a:lnTo>
                  <a:pt x="3118" y="1620"/>
                </a:lnTo>
                <a:lnTo>
                  <a:pt x="3120" y="1600"/>
                </a:lnTo>
                <a:lnTo>
                  <a:pt x="3122" y="1578"/>
                </a:lnTo>
                <a:lnTo>
                  <a:pt x="3124" y="1556"/>
                </a:lnTo>
                <a:lnTo>
                  <a:pt x="3124" y="1556"/>
                </a:lnTo>
                <a:lnTo>
                  <a:pt x="3122" y="1516"/>
                </a:lnTo>
                <a:lnTo>
                  <a:pt x="3116" y="1478"/>
                </a:lnTo>
                <a:lnTo>
                  <a:pt x="3106" y="1444"/>
                </a:lnTo>
                <a:lnTo>
                  <a:pt x="3094" y="1412"/>
                </a:lnTo>
                <a:lnTo>
                  <a:pt x="3078" y="1382"/>
                </a:lnTo>
                <a:lnTo>
                  <a:pt x="3060" y="1354"/>
                </a:lnTo>
                <a:lnTo>
                  <a:pt x="3040" y="1328"/>
                </a:lnTo>
                <a:lnTo>
                  <a:pt x="3018" y="1304"/>
                </a:lnTo>
                <a:lnTo>
                  <a:pt x="2994" y="1282"/>
                </a:lnTo>
                <a:lnTo>
                  <a:pt x="2970" y="1262"/>
                </a:lnTo>
                <a:lnTo>
                  <a:pt x="2944" y="1242"/>
                </a:lnTo>
                <a:lnTo>
                  <a:pt x="2918" y="1224"/>
                </a:lnTo>
                <a:lnTo>
                  <a:pt x="2866" y="1192"/>
                </a:lnTo>
                <a:lnTo>
                  <a:pt x="2814" y="1164"/>
                </a:lnTo>
                <a:lnTo>
                  <a:pt x="2814" y="1164"/>
                </a:lnTo>
                <a:lnTo>
                  <a:pt x="2716" y="1110"/>
                </a:lnTo>
                <a:lnTo>
                  <a:pt x="2672" y="1082"/>
                </a:lnTo>
                <a:lnTo>
                  <a:pt x="2634" y="1058"/>
                </a:lnTo>
                <a:lnTo>
                  <a:pt x="2602" y="1032"/>
                </a:lnTo>
                <a:lnTo>
                  <a:pt x="2588" y="1018"/>
                </a:lnTo>
                <a:lnTo>
                  <a:pt x="2576" y="1006"/>
                </a:lnTo>
                <a:lnTo>
                  <a:pt x="2568" y="992"/>
                </a:lnTo>
                <a:lnTo>
                  <a:pt x="2560" y="978"/>
                </a:lnTo>
                <a:lnTo>
                  <a:pt x="2556" y="964"/>
                </a:lnTo>
                <a:lnTo>
                  <a:pt x="2556" y="950"/>
                </a:lnTo>
                <a:lnTo>
                  <a:pt x="2556" y="950"/>
                </a:lnTo>
                <a:lnTo>
                  <a:pt x="2556" y="938"/>
                </a:lnTo>
                <a:lnTo>
                  <a:pt x="2560" y="928"/>
                </a:lnTo>
                <a:lnTo>
                  <a:pt x="2564" y="918"/>
                </a:lnTo>
                <a:lnTo>
                  <a:pt x="2572" y="908"/>
                </a:lnTo>
                <a:lnTo>
                  <a:pt x="2580" y="898"/>
                </a:lnTo>
                <a:lnTo>
                  <a:pt x="2590" y="890"/>
                </a:lnTo>
                <a:lnTo>
                  <a:pt x="2602" y="884"/>
                </a:lnTo>
                <a:lnTo>
                  <a:pt x="2616" y="876"/>
                </a:lnTo>
                <a:lnTo>
                  <a:pt x="2648" y="866"/>
                </a:lnTo>
                <a:lnTo>
                  <a:pt x="2686" y="858"/>
                </a:lnTo>
                <a:lnTo>
                  <a:pt x="2728" y="854"/>
                </a:lnTo>
                <a:lnTo>
                  <a:pt x="2776" y="852"/>
                </a:lnTo>
                <a:lnTo>
                  <a:pt x="2776" y="852"/>
                </a:lnTo>
                <a:lnTo>
                  <a:pt x="2802" y="854"/>
                </a:lnTo>
                <a:lnTo>
                  <a:pt x="2830" y="856"/>
                </a:lnTo>
                <a:lnTo>
                  <a:pt x="2884" y="862"/>
                </a:lnTo>
                <a:lnTo>
                  <a:pt x="2994" y="882"/>
                </a:lnTo>
                <a:close/>
                <a:moveTo>
                  <a:pt x="3248" y="1264"/>
                </a:moveTo>
                <a:lnTo>
                  <a:pt x="3248" y="1264"/>
                </a:lnTo>
                <a:lnTo>
                  <a:pt x="3248" y="1300"/>
                </a:lnTo>
                <a:lnTo>
                  <a:pt x="3250" y="1336"/>
                </a:lnTo>
                <a:lnTo>
                  <a:pt x="3254" y="1370"/>
                </a:lnTo>
                <a:lnTo>
                  <a:pt x="3260" y="1404"/>
                </a:lnTo>
                <a:lnTo>
                  <a:pt x="3266" y="1438"/>
                </a:lnTo>
                <a:lnTo>
                  <a:pt x="3276" y="1470"/>
                </a:lnTo>
                <a:lnTo>
                  <a:pt x="3284" y="1502"/>
                </a:lnTo>
                <a:lnTo>
                  <a:pt x="3296" y="1534"/>
                </a:lnTo>
                <a:lnTo>
                  <a:pt x="3308" y="1562"/>
                </a:lnTo>
                <a:lnTo>
                  <a:pt x="3322" y="1592"/>
                </a:lnTo>
                <a:lnTo>
                  <a:pt x="3336" y="1620"/>
                </a:lnTo>
                <a:lnTo>
                  <a:pt x="3354" y="1648"/>
                </a:lnTo>
                <a:lnTo>
                  <a:pt x="3370" y="1674"/>
                </a:lnTo>
                <a:lnTo>
                  <a:pt x="3390" y="1698"/>
                </a:lnTo>
                <a:lnTo>
                  <a:pt x="3410" y="1722"/>
                </a:lnTo>
                <a:lnTo>
                  <a:pt x="3430" y="1746"/>
                </a:lnTo>
                <a:lnTo>
                  <a:pt x="3452" y="1768"/>
                </a:lnTo>
                <a:lnTo>
                  <a:pt x="3476" y="1788"/>
                </a:lnTo>
                <a:lnTo>
                  <a:pt x="3500" y="1806"/>
                </a:lnTo>
                <a:lnTo>
                  <a:pt x="3526" y="1826"/>
                </a:lnTo>
                <a:lnTo>
                  <a:pt x="3552" y="1842"/>
                </a:lnTo>
                <a:lnTo>
                  <a:pt x="3580" y="1858"/>
                </a:lnTo>
                <a:lnTo>
                  <a:pt x="3608" y="1872"/>
                </a:lnTo>
                <a:lnTo>
                  <a:pt x="3638" y="1884"/>
                </a:lnTo>
                <a:lnTo>
                  <a:pt x="3668" y="1896"/>
                </a:lnTo>
                <a:lnTo>
                  <a:pt x="3698" y="1906"/>
                </a:lnTo>
                <a:lnTo>
                  <a:pt x="3730" y="1914"/>
                </a:lnTo>
                <a:lnTo>
                  <a:pt x="3762" y="1922"/>
                </a:lnTo>
                <a:lnTo>
                  <a:pt x="3796" y="1928"/>
                </a:lnTo>
                <a:lnTo>
                  <a:pt x="3830" y="1932"/>
                </a:lnTo>
                <a:lnTo>
                  <a:pt x="3866" y="1934"/>
                </a:lnTo>
                <a:lnTo>
                  <a:pt x="3902" y="1934"/>
                </a:lnTo>
                <a:lnTo>
                  <a:pt x="3902" y="1934"/>
                </a:lnTo>
                <a:lnTo>
                  <a:pt x="3938" y="1934"/>
                </a:lnTo>
                <a:lnTo>
                  <a:pt x="3972" y="1932"/>
                </a:lnTo>
                <a:lnTo>
                  <a:pt x="4008" y="1926"/>
                </a:lnTo>
                <a:lnTo>
                  <a:pt x="4040" y="1922"/>
                </a:lnTo>
                <a:lnTo>
                  <a:pt x="4074" y="1914"/>
                </a:lnTo>
                <a:lnTo>
                  <a:pt x="4106" y="1904"/>
                </a:lnTo>
                <a:lnTo>
                  <a:pt x="4136" y="1894"/>
                </a:lnTo>
                <a:lnTo>
                  <a:pt x="4166" y="1882"/>
                </a:lnTo>
                <a:lnTo>
                  <a:pt x="4196" y="1868"/>
                </a:lnTo>
                <a:lnTo>
                  <a:pt x="4224" y="1854"/>
                </a:lnTo>
                <a:lnTo>
                  <a:pt x="4252" y="1838"/>
                </a:lnTo>
                <a:lnTo>
                  <a:pt x="4278" y="1820"/>
                </a:lnTo>
                <a:lnTo>
                  <a:pt x="4302" y="1802"/>
                </a:lnTo>
                <a:lnTo>
                  <a:pt x="4326" y="1782"/>
                </a:lnTo>
                <a:lnTo>
                  <a:pt x="4350" y="1760"/>
                </a:lnTo>
                <a:lnTo>
                  <a:pt x="4372" y="1738"/>
                </a:lnTo>
                <a:lnTo>
                  <a:pt x="4392" y="1714"/>
                </a:lnTo>
                <a:lnTo>
                  <a:pt x="4412" y="1690"/>
                </a:lnTo>
                <a:lnTo>
                  <a:pt x="4430" y="1664"/>
                </a:lnTo>
                <a:lnTo>
                  <a:pt x="4448" y="1638"/>
                </a:lnTo>
                <a:lnTo>
                  <a:pt x="4464" y="1612"/>
                </a:lnTo>
                <a:lnTo>
                  <a:pt x="4478" y="1584"/>
                </a:lnTo>
                <a:lnTo>
                  <a:pt x="4492" y="1554"/>
                </a:lnTo>
                <a:lnTo>
                  <a:pt x="4504" y="1524"/>
                </a:lnTo>
                <a:lnTo>
                  <a:pt x="4514" y="1494"/>
                </a:lnTo>
                <a:lnTo>
                  <a:pt x="4524" y="1464"/>
                </a:lnTo>
                <a:lnTo>
                  <a:pt x="4532" y="1432"/>
                </a:lnTo>
                <a:lnTo>
                  <a:pt x="4538" y="1398"/>
                </a:lnTo>
                <a:lnTo>
                  <a:pt x="4544" y="1366"/>
                </a:lnTo>
                <a:lnTo>
                  <a:pt x="4548" y="1332"/>
                </a:lnTo>
                <a:lnTo>
                  <a:pt x="4550" y="1298"/>
                </a:lnTo>
                <a:lnTo>
                  <a:pt x="4550" y="1264"/>
                </a:lnTo>
                <a:lnTo>
                  <a:pt x="4550" y="1264"/>
                </a:lnTo>
                <a:lnTo>
                  <a:pt x="4550" y="1228"/>
                </a:lnTo>
                <a:lnTo>
                  <a:pt x="4548" y="1192"/>
                </a:lnTo>
                <a:lnTo>
                  <a:pt x="4544" y="1158"/>
                </a:lnTo>
                <a:lnTo>
                  <a:pt x="4538" y="1124"/>
                </a:lnTo>
                <a:lnTo>
                  <a:pt x="4532" y="1092"/>
                </a:lnTo>
                <a:lnTo>
                  <a:pt x="4524" y="1058"/>
                </a:lnTo>
                <a:lnTo>
                  <a:pt x="4514" y="1028"/>
                </a:lnTo>
                <a:lnTo>
                  <a:pt x="4504" y="998"/>
                </a:lnTo>
                <a:lnTo>
                  <a:pt x="4492" y="968"/>
                </a:lnTo>
                <a:lnTo>
                  <a:pt x="4478" y="940"/>
                </a:lnTo>
                <a:lnTo>
                  <a:pt x="4462" y="912"/>
                </a:lnTo>
                <a:lnTo>
                  <a:pt x="4446" y="886"/>
                </a:lnTo>
                <a:lnTo>
                  <a:pt x="4430" y="860"/>
                </a:lnTo>
                <a:lnTo>
                  <a:pt x="4412" y="836"/>
                </a:lnTo>
                <a:lnTo>
                  <a:pt x="4392" y="812"/>
                </a:lnTo>
                <a:lnTo>
                  <a:pt x="4370" y="790"/>
                </a:lnTo>
                <a:lnTo>
                  <a:pt x="4348" y="768"/>
                </a:lnTo>
                <a:lnTo>
                  <a:pt x="4326" y="750"/>
                </a:lnTo>
                <a:lnTo>
                  <a:pt x="4302" y="730"/>
                </a:lnTo>
                <a:lnTo>
                  <a:pt x="4276" y="712"/>
                </a:lnTo>
                <a:lnTo>
                  <a:pt x="4250" y="696"/>
                </a:lnTo>
                <a:lnTo>
                  <a:pt x="4224" y="682"/>
                </a:lnTo>
                <a:lnTo>
                  <a:pt x="4196" y="668"/>
                </a:lnTo>
                <a:lnTo>
                  <a:pt x="4166" y="656"/>
                </a:lnTo>
                <a:lnTo>
                  <a:pt x="4136" y="644"/>
                </a:lnTo>
                <a:lnTo>
                  <a:pt x="4104" y="636"/>
                </a:lnTo>
                <a:lnTo>
                  <a:pt x="4074" y="626"/>
                </a:lnTo>
                <a:lnTo>
                  <a:pt x="4040" y="620"/>
                </a:lnTo>
                <a:lnTo>
                  <a:pt x="4006" y="614"/>
                </a:lnTo>
                <a:lnTo>
                  <a:pt x="3972" y="610"/>
                </a:lnTo>
                <a:lnTo>
                  <a:pt x="3938" y="608"/>
                </a:lnTo>
                <a:lnTo>
                  <a:pt x="3902" y="608"/>
                </a:lnTo>
                <a:lnTo>
                  <a:pt x="3902" y="608"/>
                </a:lnTo>
                <a:lnTo>
                  <a:pt x="3866" y="608"/>
                </a:lnTo>
                <a:lnTo>
                  <a:pt x="3830" y="610"/>
                </a:lnTo>
                <a:lnTo>
                  <a:pt x="3796" y="614"/>
                </a:lnTo>
                <a:lnTo>
                  <a:pt x="3762" y="620"/>
                </a:lnTo>
                <a:lnTo>
                  <a:pt x="3728" y="626"/>
                </a:lnTo>
                <a:lnTo>
                  <a:pt x="3696" y="634"/>
                </a:lnTo>
                <a:lnTo>
                  <a:pt x="3666" y="644"/>
                </a:lnTo>
                <a:lnTo>
                  <a:pt x="3634" y="654"/>
                </a:lnTo>
                <a:lnTo>
                  <a:pt x="3606" y="666"/>
                </a:lnTo>
                <a:lnTo>
                  <a:pt x="3578" y="680"/>
                </a:lnTo>
                <a:lnTo>
                  <a:pt x="3550" y="694"/>
                </a:lnTo>
                <a:lnTo>
                  <a:pt x="3524" y="710"/>
                </a:lnTo>
                <a:lnTo>
                  <a:pt x="3498" y="728"/>
                </a:lnTo>
                <a:lnTo>
                  <a:pt x="3474" y="746"/>
                </a:lnTo>
                <a:lnTo>
                  <a:pt x="3450" y="766"/>
                </a:lnTo>
                <a:lnTo>
                  <a:pt x="3428" y="788"/>
                </a:lnTo>
                <a:lnTo>
                  <a:pt x="3408" y="810"/>
                </a:lnTo>
                <a:lnTo>
                  <a:pt x="3388" y="832"/>
                </a:lnTo>
                <a:lnTo>
                  <a:pt x="3370" y="856"/>
                </a:lnTo>
                <a:lnTo>
                  <a:pt x="3352" y="882"/>
                </a:lnTo>
                <a:lnTo>
                  <a:pt x="3336" y="908"/>
                </a:lnTo>
                <a:lnTo>
                  <a:pt x="3320" y="936"/>
                </a:lnTo>
                <a:lnTo>
                  <a:pt x="3308" y="964"/>
                </a:lnTo>
                <a:lnTo>
                  <a:pt x="3296" y="994"/>
                </a:lnTo>
                <a:lnTo>
                  <a:pt x="3284" y="1024"/>
                </a:lnTo>
                <a:lnTo>
                  <a:pt x="3274" y="1056"/>
                </a:lnTo>
                <a:lnTo>
                  <a:pt x="3266" y="1088"/>
                </a:lnTo>
                <a:lnTo>
                  <a:pt x="3260" y="1122"/>
                </a:lnTo>
                <a:lnTo>
                  <a:pt x="3254" y="1156"/>
                </a:lnTo>
                <a:lnTo>
                  <a:pt x="3250" y="1192"/>
                </a:lnTo>
                <a:lnTo>
                  <a:pt x="3248" y="1228"/>
                </a:lnTo>
                <a:lnTo>
                  <a:pt x="3248" y="1264"/>
                </a:lnTo>
                <a:close/>
                <a:moveTo>
                  <a:pt x="3578" y="1264"/>
                </a:moveTo>
                <a:lnTo>
                  <a:pt x="3578" y="1264"/>
                </a:lnTo>
                <a:lnTo>
                  <a:pt x="3580" y="1222"/>
                </a:lnTo>
                <a:lnTo>
                  <a:pt x="3584" y="1180"/>
                </a:lnTo>
                <a:lnTo>
                  <a:pt x="3590" y="1142"/>
                </a:lnTo>
                <a:lnTo>
                  <a:pt x="3598" y="1106"/>
                </a:lnTo>
                <a:lnTo>
                  <a:pt x="3610" y="1072"/>
                </a:lnTo>
                <a:lnTo>
                  <a:pt x="3622" y="1040"/>
                </a:lnTo>
                <a:lnTo>
                  <a:pt x="3640" y="1010"/>
                </a:lnTo>
                <a:lnTo>
                  <a:pt x="3658" y="984"/>
                </a:lnTo>
                <a:lnTo>
                  <a:pt x="3680" y="960"/>
                </a:lnTo>
                <a:lnTo>
                  <a:pt x="3704" y="938"/>
                </a:lnTo>
                <a:lnTo>
                  <a:pt x="3730" y="920"/>
                </a:lnTo>
                <a:lnTo>
                  <a:pt x="3758" y="904"/>
                </a:lnTo>
                <a:lnTo>
                  <a:pt x="3790" y="892"/>
                </a:lnTo>
                <a:lnTo>
                  <a:pt x="3824" y="884"/>
                </a:lnTo>
                <a:lnTo>
                  <a:pt x="3862" y="878"/>
                </a:lnTo>
                <a:lnTo>
                  <a:pt x="3902" y="878"/>
                </a:lnTo>
                <a:lnTo>
                  <a:pt x="3902" y="878"/>
                </a:lnTo>
                <a:lnTo>
                  <a:pt x="3940" y="878"/>
                </a:lnTo>
                <a:lnTo>
                  <a:pt x="3976" y="884"/>
                </a:lnTo>
                <a:lnTo>
                  <a:pt x="4010" y="892"/>
                </a:lnTo>
                <a:lnTo>
                  <a:pt x="4040" y="904"/>
                </a:lnTo>
                <a:lnTo>
                  <a:pt x="4070" y="918"/>
                </a:lnTo>
                <a:lnTo>
                  <a:pt x="4096" y="934"/>
                </a:lnTo>
                <a:lnTo>
                  <a:pt x="4120" y="956"/>
                </a:lnTo>
                <a:lnTo>
                  <a:pt x="4140" y="978"/>
                </a:lnTo>
                <a:lnTo>
                  <a:pt x="4158" y="1004"/>
                </a:lnTo>
                <a:lnTo>
                  <a:pt x="4176" y="1034"/>
                </a:lnTo>
                <a:lnTo>
                  <a:pt x="4188" y="1066"/>
                </a:lnTo>
                <a:lnTo>
                  <a:pt x="4200" y="1100"/>
                </a:lnTo>
                <a:lnTo>
                  <a:pt x="4208" y="1138"/>
                </a:lnTo>
                <a:lnTo>
                  <a:pt x="4214" y="1178"/>
                </a:lnTo>
                <a:lnTo>
                  <a:pt x="4218" y="1220"/>
                </a:lnTo>
                <a:lnTo>
                  <a:pt x="4220" y="1264"/>
                </a:lnTo>
                <a:lnTo>
                  <a:pt x="4220" y="1264"/>
                </a:lnTo>
                <a:lnTo>
                  <a:pt x="4218" y="1306"/>
                </a:lnTo>
                <a:lnTo>
                  <a:pt x="4214" y="1346"/>
                </a:lnTo>
                <a:lnTo>
                  <a:pt x="4208" y="1386"/>
                </a:lnTo>
                <a:lnTo>
                  <a:pt x="4200" y="1422"/>
                </a:lnTo>
                <a:lnTo>
                  <a:pt x="4190" y="1458"/>
                </a:lnTo>
                <a:lnTo>
                  <a:pt x="4176" y="1492"/>
                </a:lnTo>
                <a:lnTo>
                  <a:pt x="4160" y="1522"/>
                </a:lnTo>
                <a:lnTo>
                  <a:pt x="4142" y="1550"/>
                </a:lnTo>
                <a:lnTo>
                  <a:pt x="4120" y="1576"/>
                </a:lnTo>
                <a:lnTo>
                  <a:pt x="4096" y="1598"/>
                </a:lnTo>
                <a:lnTo>
                  <a:pt x="4070" y="1618"/>
                </a:lnTo>
                <a:lnTo>
                  <a:pt x="4042" y="1634"/>
                </a:lnTo>
                <a:lnTo>
                  <a:pt x="4010" y="1648"/>
                </a:lnTo>
                <a:lnTo>
                  <a:pt x="3976" y="1658"/>
                </a:lnTo>
                <a:lnTo>
                  <a:pt x="3940" y="1664"/>
                </a:lnTo>
                <a:lnTo>
                  <a:pt x="3902" y="1666"/>
                </a:lnTo>
                <a:lnTo>
                  <a:pt x="3902" y="1666"/>
                </a:lnTo>
                <a:lnTo>
                  <a:pt x="3864" y="1664"/>
                </a:lnTo>
                <a:lnTo>
                  <a:pt x="3828" y="1658"/>
                </a:lnTo>
                <a:lnTo>
                  <a:pt x="3796" y="1648"/>
                </a:lnTo>
                <a:lnTo>
                  <a:pt x="3764" y="1636"/>
                </a:lnTo>
                <a:lnTo>
                  <a:pt x="3736" y="1618"/>
                </a:lnTo>
                <a:lnTo>
                  <a:pt x="3708" y="1600"/>
                </a:lnTo>
                <a:lnTo>
                  <a:pt x="3684" y="1576"/>
                </a:lnTo>
                <a:lnTo>
                  <a:pt x="3662" y="1552"/>
                </a:lnTo>
                <a:lnTo>
                  <a:pt x="3644" y="1522"/>
                </a:lnTo>
                <a:lnTo>
                  <a:pt x="3626" y="1492"/>
                </a:lnTo>
                <a:lnTo>
                  <a:pt x="3612" y="1460"/>
                </a:lnTo>
                <a:lnTo>
                  <a:pt x="3600" y="1424"/>
                </a:lnTo>
                <a:lnTo>
                  <a:pt x="3590" y="1386"/>
                </a:lnTo>
                <a:lnTo>
                  <a:pt x="3584" y="1348"/>
                </a:lnTo>
                <a:lnTo>
                  <a:pt x="3580" y="1306"/>
                </a:lnTo>
                <a:lnTo>
                  <a:pt x="3578" y="1264"/>
                </a:lnTo>
                <a:lnTo>
                  <a:pt x="3578" y="1264"/>
                </a:lnTo>
                <a:close/>
                <a:moveTo>
                  <a:pt x="5488" y="882"/>
                </a:moveTo>
                <a:lnTo>
                  <a:pt x="5488" y="630"/>
                </a:lnTo>
                <a:lnTo>
                  <a:pt x="5488" y="630"/>
                </a:lnTo>
                <a:lnTo>
                  <a:pt x="5420" y="622"/>
                </a:lnTo>
                <a:lnTo>
                  <a:pt x="5352" y="614"/>
                </a:lnTo>
                <a:lnTo>
                  <a:pt x="5282" y="610"/>
                </a:lnTo>
                <a:lnTo>
                  <a:pt x="5214" y="608"/>
                </a:lnTo>
                <a:lnTo>
                  <a:pt x="5214" y="608"/>
                </a:lnTo>
                <a:lnTo>
                  <a:pt x="5160" y="610"/>
                </a:lnTo>
                <a:lnTo>
                  <a:pt x="5110" y="614"/>
                </a:lnTo>
                <a:lnTo>
                  <a:pt x="5062" y="620"/>
                </a:lnTo>
                <a:lnTo>
                  <a:pt x="5016" y="630"/>
                </a:lnTo>
                <a:lnTo>
                  <a:pt x="4972" y="642"/>
                </a:lnTo>
                <a:lnTo>
                  <a:pt x="4932" y="658"/>
                </a:lnTo>
                <a:lnTo>
                  <a:pt x="4894" y="676"/>
                </a:lnTo>
                <a:lnTo>
                  <a:pt x="4860" y="696"/>
                </a:lnTo>
                <a:lnTo>
                  <a:pt x="4828" y="720"/>
                </a:lnTo>
                <a:lnTo>
                  <a:pt x="4800" y="746"/>
                </a:lnTo>
                <a:lnTo>
                  <a:pt x="4776" y="774"/>
                </a:lnTo>
                <a:lnTo>
                  <a:pt x="4756" y="804"/>
                </a:lnTo>
                <a:lnTo>
                  <a:pt x="4748" y="820"/>
                </a:lnTo>
                <a:lnTo>
                  <a:pt x="4740" y="838"/>
                </a:lnTo>
                <a:lnTo>
                  <a:pt x="4734" y="854"/>
                </a:lnTo>
                <a:lnTo>
                  <a:pt x="4728" y="872"/>
                </a:lnTo>
                <a:lnTo>
                  <a:pt x="4724" y="892"/>
                </a:lnTo>
                <a:lnTo>
                  <a:pt x="4720" y="910"/>
                </a:lnTo>
                <a:lnTo>
                  <a:pt x="4720" y="930"/>
                </a:lnTo>
                <a:lnTo>
                  <a:pt x="4718" y="950"/>
                </a:lnTo>
                <a:lnTo>
                  <a:pt x="4718" y="950"/>
                </a:lnTo>
                <a:lnTo>
                  <a:pt x="4720" y="986"/>
                </a:lnTo>
                <a:lnTo>
                  <a:pt x="4726" y="1018"/>
                </a:lnTo>
                <a:lnTo>
                  <a:pt x="4736" y="1050"/>
                </a:lnTo>
                <a:lnTo>
                  <a:pt x="4748" y="1082"/>
                </a:lnTo>
                <a:lnTo>
                  <a:pt x="4764" y="1112"/>
                </a:lnTo>
                <a:lnTo>
                  <a:pt x="4780" y="1142"/>
                </a:lnTo>
                <a:lnTo>
                  <a:pt x="4800" y="1170"/>
                </a:lnTo>
                <a:lnTo>
                  <a:pt x="4822" y="1196"/>
                </a:lnTo>
                <a:lnTo>
                  <a:pt x="4846" y="1220"/>
                </a:lnTo>
                <a:lnTo>
                  <a:pt x="4870" y="1244"/>
                </a:lnTo>
                <a:lnTo>
                  <a:pt x="4896" y="1266"/>
                </a:lnTo>
                <a:lnTo>
                  <a:pt x="4924" y="1288"/>
                </a:lnTo>
                <a:lnTo>
                  <a:pt x="4950" y="1306"/>
                </a:lnTo>
                <a:lnTo>
                  <a:pt x="4976" y="1324"/>
                </a:lnTo>
                <a:lnTo>
                  <a:pt x="5004" y="1340"/>
                </a:lnTo>
                <a:lnTo>
                  <a:pt x="5030" y="1354"/>
                </a:lnTo>
                <a:lnTo>
                  <a:pt x="5030" y="1354"/>
                </a:lnTo>
                <a:lnTo>
                  <a:pt x="5134" y="1414"/>
                </a:lnTo>
                <a:lnTo>
                  <a:pt x="5178" y="1440"/>
                </a:lnTo>
                <a:lnTo>
                  <a:pt x="5214" y="1464"/>
                </a:lnTo>
                <a:lnTo>
                  <a:pt x="5246" y="1488"/>
                </a:lnTo>
                <a:lnTo>
                  <a:pt x="5258" y="1500"/>
                </a:lnTo>
                <a:lnTo>
                  <a:pt x="5268" y="1512"/>
                </a:lnTo>
                <a:lnTo>
                  <a:pt x="5276" y="1526"/>
                </a:lnTo>
                <a:lnTo>
                  <a:pt x="5282" y="1538"/>
                </a:lnTo>
                <a:lnTo>
                  <a:pt x="5286" y="1552"/>
                </a:lnTo>
                <a:lnTo>
                  <a:pt x="5286" y="1566"/>
                </a:lnTo>
                <a:lnTo>
                  <a:pt x="5286" y="1566"/>
                </a:lnTo>
                <a:lnTo>
                  <a:pt x="5286" y="1580"/>
                </a:lnTo>
                <a:lnTo>
                  <a:pt x="5282" y="1594"/>
                </a:lnTo>
                <a:lnTo>
                  <a:pt x="5278" y="1608"/>
                </a:lnTo>
                <a:lnTo>
                  <a:pt x="5272" y="1620"/>
                </a:lnTo>
                <a:lnTo>
                  <a:pt x="5264" y="1630"/>
                </a:lnTo>
                <a:lnTo>
                  <a:pt x="5254" y="1642"/>
                </a:lnTo>
                <a:lnTo>
                  <a:pt x="5244" y="1650"/>
                </a:lnTo>
                <a:lnTo>
                  <a:pt x="5232" y="1658"/>
                </a:lnTo>
                <a:lnTo>
                  <a:pt x="5218" y="1666"/>
                </a:lnTo>
                <a:lnTo>
                  <a:pt x="5204" y="1672"/>
                </a:lnTo>
                <a:lnTo>
                  <a:pt x="5174" y="1682"/>
                </a:lnTo>
                <a:lnTo>
                  <a:pt x="5144" y="1688"/>
                </a:lnTo>
                <a:lnTo>
                  <a:pt x="5110" y="1690"/>
                </a:lnTo>
                <a:lnTo>
                  <a:pt x="5110" y="1690"/>
                </a:lnTo>
                <a:lnTo>
                  <a:pt x="5060" y="1688"/>
                </a:lnTo>
                <a:lnTo>
                  <a:pt x="5010" y="1682"/>
                </a:lnTo>
                <a:lnTo>
                  <a:pt x="4960" y="1672"/>
                </a:lnTo>
                <a:lnTo>
                  <a:pt x="4910" y="1660"/>
                </a:lnTo>
                <a:lnTo>
                  <a:pt x="4862" y="1648"/>
                </a:lnTo>
                <a:lnTo>
                  <a:pt x="4818" y="1634"/>
                </a:lnTo>
                <a:lnTo>
                  <a:pt x="4740" y="1610"/>
                </a:lnTo>
                <a:lnTo>
                  <a:pt x="4740" y="1878"/>
                </a:lnTo>
                <a:lnTo>
                  <a:pt x="4740" y="1878"/>
                </a:lnTo>
                <a:lnTo>
                  <a:pt x="4826" y="1898"/>
                </a:lnTo>
                <a:lnTo>
                  <a:pt x="4910" y="1916"/>
                </a:lnTo>
                <a:lnTo>
                  <a:pt x="4954" y="1924"/>
                </a:lnTo>
                <a:lnTo>
                  <a:pt x="4998" y="1930"/>
                </a:lnTo>
                <a:lnTo>
                  <a:pt x="5046" y="1934"/>
                </a:lnTo>
                <a:lnTo>
                  <a:pt x="5098" y="1934"/>
                </a:lnTo>
                <a:lnTo>
                  <a:pt x="5098" y="1934"/>
                </a:lnTo>
                <a:lnTo>
                  <a:pt x="5156" y="1934"/>
                </a:lnTo>
                <a:lnTo>
                  <a:pt x="5210" y="1928"/>
                </a:lnTo>
                <a:lnTo>
                  <a:pt x="5262" y="1920"/>
                </a:lnTo>
                <a:lnTo>
                  <a:pt x="5312" y="1910"/>
                </a:lnTo>
                <a:lnTo>
                  <a:pt x="5358" y="1896"/>
                </a:lnTo>
                <a:lnTo>
                  <a:pt x="5400" y="1878"/>
                </a:lnTo>
                <a:lnTo>
                  <a:pt x="5440" y="1858"/>
                </a:lnTo>
                <a:lnTo>
                  <a:pt x="5476" y="1836"/>
                </a:lnTo>
                <a:lnTo>
                  <a:pt x="5508" y="1810"/>
                </a:lnTo>
                <a:lnTo>
                  <a:pt x="5536" y="1782"/>
                </a:lnTo>
                <a:lnTo>
                  <a:pt x="5548" y="1766"/>
                </a:lnTo>
                <a:lnTo>
                  <a:pt x="5560" y="1750"/>
                </a:lnTo>
                <a:lnTo>
                  <a:pt x="5570" y="1734"/>
                </a:lnTo>
                <a:lnTo>
                  <a:pt x="5580" y="1716"/>
                </a:lnTo>
                <a:lnTo>
                  <a:pt x="5588" y="1698"/>
                </a:lnTo>
                <a:lnTo>
                  <a:pt x="5596" y="1680"/>
                </a:lnTo>
                <a:lnTo>
                  <a:pt x="5602" y="1662"/>
                </a:lnTo>
                <a:lnTo>
                  <a:pt x="5608" y="1642"/>
                </a:lnTo>
                <a:lnTo>
                  <a:pt x="5612" y="1620"/>
                </a:lnTo>
                <a:lnTo>
                  <a:pt x="5614" y="1600"/>
                </a:lnTo>
                <a:lnTo>
                  <a:pt x="5616" y="1578"/>
                </a:lnTo>
                <a:lnTo>
                  <a:pt x="5616" y="1556"/>
                </a:lnTo>
                <a:lnTo>
                  <a:pt x="5616" y="1556"/>
                </a:lnTo>
                <a:lnTo>
                  <a:pt x="5614" y="1516"/>
                </a:lnTo>
                <a:lnTo>
                  <a:pt x="5610" y="1478"/>
                </a:lnTo>
                <a:lnTo>
                  <a:pt x="5600" y="1444"/>
                </a:lnTo>
                <a:lnTo>
                  <a:pt x="5588" y="1412"/>
                </a:lnTo>
                <a:lnTo>
                  <a:pt x="5572" y="1382"/>
                </a:lnTo>
                <a:lnTo>
                  <a:pt x="5554" y="1354"/>
                </a:lnTo>
                <a:lnTo>
                  <a:pt x="5534" y="1328"/>
                </a:lnTo>
                <a:lnTo>
                  <a:pt x="5512" y="1304"/>
                </a:lnTo>
                <a:lnTo>
                  <a:pt x="5488" y="1282"/>
                </a:lnTo>
                <a:lnTo>
                  <a:pt x="5464" y="1262"/>
                </a:lnTo>
                <a:lnTo>
                  <a:pt x="5438" y="1242"/>
                </a:lnTo>
                <a:lnTo>
                  <a:pt x="5412" y="1224"/>
                </a:lnTo>
                <a:lnTo>
                  <a:pt x="5360" y="1192"/>
                </a:lnTo>
                <a:lnTo>
                  <a:pt x="5308" y="1164"/>
                </a:lnTo>
                <a:lnTo>
                  <a:pt x="5308" y="1164"/>
                </a:lnTo>
                <a:lnTo>
                  <a:pt x="5210" y="1110"/>
                </a:lnTo>
                <a:lnTo>
                  <a:pt x="5166" y="1082"/>
                </a:lnTo>
                <a:lnTo>
                  <a:pt x="5128" y="1058"/>
                </a:lnTo>
                <a:lnTo>
                  <a:pt x="5096" y="1032"/>
                </a:lnTo>
                <a:lnTo>
                  <a:pt x="5082" y="1018"/>
                </a:lnTo>
                <a:lnTo>
                  <a:pt x="5070" y="1006"/>
                </a:lnTo>
                <a:lnTo>
                  <a:pt x="5062" y="992"/>
                </a:lnTo>
                <a:lnTo>
                  <a:pt x="5054" y="978"/>
                </a:lnTo>
                <a:lnTo>
                  <a:pt x="5050" y="964"/>
                </a:lnTo>
                <a:lnTo>
                  <a:pt x="5050" y="950"/>
                </a:lnTo>
                <a:lnTo>
                  <a:pt x="5050" y="950"/>
                </a:lnTo>
                <a:lnTo>
                  <a:pt x="5050" y="938"/>
                </a:lnTo>
                <a:lnTo>
                  <a:pt x="5054" y="928"/>
                </a:lnTo>
                <a:lnTo>
                  <a:pt x="5058" y="918"/>
                </a:lnTo>
                <a:lnTo>
                  <a:pt x="5066" y="908"/>
                </a:lnTo>
                <a:lnTo>
                  <a:pt x="5074" y="898"/>
                </a:lnTo>
                <a:lnTo>
                  <a:pt x="5084" y="890"/>
                </a:lnTo>
                <a:lnTo>
                  <a:pt x="5096" y="884"/>
                </a:lnTo>
                <a:lnTo>
                  <a:pt x="5110" y="876"/>
                </a:lnTo>
                <a:lnTo>
                  <a:pt x="5142" y="866"/>
                </a:lnTo>
                <a:lnTo>
                  <a:pt x="5180" y="858"/>
                </a:lnTo>
                <a:lnTo>
                  <a:pt x="5222" y="854"/>
                </a:lnTo>
                <a:lnTo>
                  <a:pt x="5270" y="852"/>
                </a:lnTo>
                <a:lnTo>
                  <a:pt x="5270" y="852"/>
                </a:lnTo>
                <a:lnTo>
                  <a:pt x="5296" y="854"/>
                </a:lnTo>
                <a:lnTo>
                  <a:pt x="5324" y="856"/>
                </a:lnTo>
                <a:lnTo>
                  <a:pt x="5378" y="862"/>
                </a:lnTo>
                <a:lnTo>
                  <a:pt x="5488" y="882"/>
                </a:lnTo>
                <a:close/>
                <a:moveTo>
                  <a:pt x="6696" y="1894"/>
                </a:moveTo>
                <a:lnTo>
                  <a:pt x="7038" y="1894"/>
                </a:lnTo>
                <a:lnTo>
                  <a:pt x="7038" y="1894"/>
                </a:lnTo>
                <a:lnTo>
                  <a:pt x="7030" y="1774"/>
                </a:lnTo>
                <a:lnTo>
                  <a:pt x="7024" y="1646"/>
                </a:lnTo>
                <a:lnTo>
                  <a:pt x="7020" y="1512"/>
                </a:lnTo>
                <a:lnTo>
                  <a:pt x="7020" y="1444"/>
                </a:lnTo>
                <a:lnTo>
                  <a:pt x="7022" y="1380"/>
                </a:lnTo>
                <a:lnTo>
                  <a:pt x="7042" y="518"/>
                </a:lnTo>
                <a:lnTo>
                  <a:pt x="7046" y="518"/>
                </a:lnTo>
                <a:lnTo>
                  <a:pt x="7046" y="518"/>
                </a:lnTo>
                <a:lnTo>
                  <a:pt x="7168" y="876"/>
                </a:lnTo>
                <a:lnTo>
                  <a:pt x="7304" y="1268"/>
                </a:lnTo>
                <a:lnTo>
                  <a:pt x="7368" y="1458"/>
                </a:lnTo>
                <a:lnTo>
                  <a:pt x="7424" y="1638"/>
                </a:lnTo>
                <a:lnTo>
                  <a:pt x="7448" y="1722"/>
                </a:lnTo>
                <a:lnTo>
                  <a:pt x="7470" y="1800"/>
                </a:lnTo>
                <a:lnTo>
                  <a:pt x="7488" y="1870"/>
                </a:lnTo>
                <a:lnTo>
                  <a:pt x="7504" y="1934"/>
                </a:lnTo>
                <a:lnTo>
                  <a:pt x="7918" y="1894"/>
                </a:lnTo>
                <a:lnTo>
                  <a:pt x="7918" y="1894"/>
                </a:lnTo>
                <a:lnTo>
                  <a:pt x="7954" y="1758"/>
                </a:lnTo>
                <a:lnTo>
                  <a:pt x="8002" y="1596"/>
                </a:lnTo>
                <a:lnTo>
                  <a:pt x="8058" y="1416"/>
                </a:lnTo>
                <a:lnTo>
                  <a:pt x="8120" y="1226"/>
                </a:lnTo>
                <a:lnTo>
                  <a:pt x="8186" y="1032"/>
                </a:lnTo>
                <a:lnTo>
                  <a:pt x="8250" y="844"/>
                </a:lnTo>
                <a:lnTo>
                  <a:pt x="8312" y="670"/>
                </a:lnTo>
                <a:lnTo>
                  <a:pt x="8368" y="518"/>
                </a:lnTo>
                <a:lnTo>
                  <a:pt x="8372" y="518"/>
                </a:lnTo>
                <a:lnTo>
                  <a:pt x="8392" y="1380"/>
                </a:lnTo>
                <a:lnTo>
                  <a:pt x="8392" y="1380"/>
                </a:lnTo>
                <a:lnTo>
                  <a:pt x="8394" y="1476"/>
                </a:lnTo>
                <a:lnTo>
                  <a:pt x="8396" y="1608"/>
                </a:lnTo>
                <a:lnTo>
                  <a:pt x="8394" y="1680"/>
                </a:lnTo>
                <a:lnTo>
                  <a:pt x="8392" y="1754"/>
                </a:lnTo>
                <a:lnTo>
                  <a:pt x="8388" y="1826"/>
                </a:lnTo>
                <a:lnTo>
                  <a:pt x="8382" y="1894"/>
                </a:lnTo>
                <a:lnTo>
                  <a:pt x="8774" y="1894"/>
                </a:lnTo>
                <a:lnTo>
                  <a:pt x="8774" y="1894"/>
                </a:lnTo>
                <a:lnTo>
                  <a:pt x="8760" y="1764"/>
                </a:lnTo>
                <a:lnTo>
                  <a:pt x="8748" y="1634"/>
                </a:lnTo>
                <a:lnTo>
                  <a:pt x="8740" y="1504"/>
                </a:lnTo>
                <a:lnTo>
                  <a:pt x="8736" y="1442"/>
                </a:lnTo>
                <a:lnTo>
                  <a:pt x="8736" y="1380"/>
                </a:lnTo>
                <a:lnTo>
                  <a:pt x="8718" y="710"/>
                </a:lnTo>
                <a:lnTo>
                  <a:pt x="8718" y="150"/>
                </a:lnTo>
                <a:lnTo>
                  <a:pt x="8180" y="150"/>
                </a:lnTo>
                <a:lnTo>
                  <a:pt x="8180" y="150"/>
                </a:lnTo>
                <a:lnTo>
                  <a:pt x="8128" y="302"/>
                </a:lnTo>
                <a:lnTo>
                  <a:pt x="8066" y="482"/>
                </a:lnTo>
                <a:lnTo>
                  <a:pt x="7934" y="892"/>
                </a:lnTo>
                <a:lnTo>
                  <a:pt x="7810" y="1290"/>
                </a:lnTo>
                <a:lnTo>
                  <a:pt x="7760" y="1454"/>
                </a:lnTo>
                <a:lnTo>
                  <a:pt x="7722" y="1582"/>
                </a:lnTo>
                <a:lnTo>
                  <a:pt x="7716" y="1582"/>
                </a:lnTo>
                <a:lnTo>
                  <a:pt x="7716" y="1582"/>
                </a:lnTo>
                <a:lnTo>
                  <a:pt x="7706" y="1532"/>
                </a:lnTo>
                <a:lnTo>
                  <a:pt x="7690" y="1468"/>
                </a:lnTo>
                <a:lnTo>
                  <a:pt x="7642" y="1300"/>
                </a:lnTo>
                <a:lnTo>
                  <a:pt x="7580" y="1098"/>
                </a:lnTo>
                <a:lnTo>
                  <a:pt x="7510" y="876"/>
                </a:lnTo>
                <a:lnTo>
                  <a:pt x="7372" y="446"/>
                </a:lnTo>
                <a:lnTo>
                  <a:pt x="7316" y="272"/>
                </a:lnTo>
                <a:lnTo>
                  <a:pt x="7278" y="150"/>
                </a:lnTo>
                <a:lnTo>
                  <a:pt x="6730" y="150"/>
                </a:lnTo>
                <a:lnTo>
                  <a:pt x="6730" y="150"/>
                </a:lnTo>
                <a:lnTo>
                  <a:pt x="6742" y="366"/>
                </a:lnTo>
                <a:lnTo>
                  <a:pt x="6748" y="466"/>
                </a:lnTo>
                <a:lnTo>
                  <a:pt x="6750" y="546"/>
                </a:lnTo>
                <a:lnTo>
                  <a:pt x="6750" y="546"/>
                </a:lnTo>
                <a:lnTo>
                  <a:pt x="6748" y="644"/>
                </a:lnTo>
                <a:lnTo>
                  <a:pt x="6746" y="696"/>
                </a:lnTo>
                <a:lnTo>
                  <a:pt x="6744" y="748"/>
                </a:lnTo>
                <a:lnTo>
                  <a:pt x="6728" y="1380"/>
                </a:lnTo>
                <a:lnTo>
                  <a:pt x="6728" y="1380"/>
                </a:lnTo>
                <a:lnTo>
                  <a:pt x="6722" y="1532"/>
                </a:lnTo>
                <a:lnTo>
                  <a:pt x="6712" y="1670"/>
                </a:lnTo>
                <a:lnTo>
                  <a:pt x="6696" y="1894"/>
                </a:lnTo>
                <a:close/>
                <a:moveTo>
                  <a:pt x="9868" y="1894"/>
                </a:moveTo>
                <a:lnTo>
                  <a:pt x="10174" y="1894"/>
                </a:lnTo>
                <a:lnTo>
                  <a:pt x="10174" y="1894"/>
                </a:lnTo>
                <a:lnTo>
                  <a:pt x="10160" y="1796"/>
                </a:lnTo>
                <a:lnTo>
                  <a:pt x="10148" y="1690"/>
                </a:lnTo>
                <a:lnTo>
                  <a:pt x="10142" y="1634"/>
                </a:lnTo>
                <a:lnTo>
                  <a:pt x="10138" y="1578"/>
                </a:lnTo>
                <a:lnTo>
                  <a:pt x="10136" y="1522"/>
                </a:lnTo>
                <a:lnTo>
                  <a:pt x="10134" y="1464"/>
                </a:lnTo>
                <a:lnTo>
                  <a:pt x="10134" y="1216"/>
                </a:lnTo>
                <a:lnTo>
                  <a:pt x="10134" y="1216"/>
                </a:lnTo>
                <a:lnTo>
                  <a:pt x="10134" y="1158"/>
                </a:lnTo>
                <a:lnTo>
                  <a:pt x="10134" y="1102"/>
                </a:lnTo>
                <a:lnTo>
                  <a:pt x="10130" y="1046"/>
                </a:lnTo>
                <a:lnTo>
                  <a:pt x="10124" y="992"/>
                </a:lnTo>
                <a:lnTo>
                  <a:pt x="10114" y="938"/>
                </a:lnTo>
                <a:lnTo>
                  <a:pt x="10108" y="914"/>
                </a:lnTo>
                <a:lnTo>
                  <a:pt x="10100" y="888"/>
                </a:lnTo>
                <a:lnTo>
                  <a:pt x="10092" y="864"/>
                </a:lnTo>
                <a:lnTo>
                  <a:pt x="10082" y="840"/>
                </a:lnTo>
                <a:lnTo>
                  <a:pt x="10070" y="818"/>
                </a:lnTo>
                <a:lnTo>
                  <a:pt x="10056" y="796"/>
                </a:lnTo>
                <a:lnTo>
                  <a:pt x="10042" y="776"/>
                </a:lnTo>
                <a:lnTo>
                  <a:pt x="10026" y="756"/>
                </a:lnTo>
                <a:lnTo>
                  <a:pt x="10008" y="738"/>
                </a:lnTo>
                <a:lnTo>
                  <a:pt x="9988" y="720"/>
                </a:lnTo>
                <a:lnTo>
                  <a:pt x="9966" y="702"/>
                </a:lnTo>
                <a:lnTo>
                  <a:pt x="9942" y="686"/>
                </a:lnTo>
                <a:lnTo>
                  <a:pt x="9914" y="672"/>
                </a:lnTo>
                <a:lnTo>
                  <a:pt x="9886" y="660"/>
                </a:lnTo>
                <a:lnTo>
                  <a:pt x="9854" y="648"/>
                </a:lnTo>
                <a:lnTo>
                  <a:pt x="9822" y="638"/>
                </a:lnTo>
                <a:lnTo>
                  <a:pt x="9786" y="628"/>
                </a:lnTo>
                <a:lnTo>
                  <a:pt x="9746" y="622"/>
                </a:lnTo>
                <a:lnTo>
                  <a:pt x="9704" y="616"/>
                </a:lnTo>
                <a:lnTo>
                  <a:pt x="9660" y="612"/>
                </a:lnTo>
                <a:lnTo>
                  <a:pt x="9612" y="608"/>
                </a:lnTo>
                <a:lnTo>
                  <a:pt x="9562" y="608"/>
                </a:lnTo>
                <a:lnTo>
                  <a:pt x="9562" y="608"/>
                </a:lnTo>
                <a:lnTo>
                  <a:pt x="9490" y="610"/>
                </a:lnTo>
                <a:lnTo>
                  <a:pt x="9426" y="612"/>
                </a:lnTo>
                <a:lnTo>
                  <a:pt x="9368" y="618"/>
                </a:lnTo>
                <a:lnTo>
                  <a:pt x="9314" y="624"/>
                </a:lnTo>
                <a:lnTo>
                  <a:pt x="9268" y="632"/>
                </a:lnTo>
                <a:lnTo>
                  <a:pt x="9228" y="640"/>
                </a:lnTo>
                <a:lnTo>
                  <a:pt x="9164" y="654"/>
                </a:lnTo>
                <a:lnTo>
                  <a:pt x="9164" y="886"/>
                </a:lnTo>
                <a:lnTo>
                  <a:pt x="9164" y="886"/>
                </a:lnTo>
                <a:lnTo>
                  <a:pt x="9224" y="874"/>
                </a:lnTo>
                <a:lnTo>
                  <a:pt x="9306" y="860"/>
                </a:lnTo>
                <a:lnTo>
                  <a:pt x="9354" y="852"/>
                </a:lnTo>
                <a:lnTo>
                  <a:pt x="9402" y="846"/>
                </a:lnTo>
                <a:lnTo>
                  <a:pt x="9452" y="842"/>
                </a:lnTo>
                <a:lnTo>
                  <a:pt x="9500" y="840"/>
                </a:lnTo>
                <a:lnTo>
                  <a:pt x="9500" y="840"/>
                </a:lnTo>
                <a:lnTo>
                  <a:pt x="9546" y="842"/>
                </a:lnTo>
                <a:lnTo>
                  <a:pt x="9586" y="844"/>
                </a:lnTo>
                <a:lnTo>
                  <a:pt x="9624" y="850"/>
                </a:lnTo>
                <a:lnTo>
                  <a:pt x="9656" y="856"/>
                </a:lnTo>
                <a:lnTo>
                  <a:pt x="9686" y="864"/>
                </a:lnTo>
                <a:lnTo>
                  <a:pt x="9712" y="874"/>
                </a:lnTo>
                <a:lnTo>
                  <a:pt x="9734" y="886"/>
                </a:lnTo>
                <a:lnTo>
                  <a:pt x="9754" y="898"/>
                </a:lnTo>
                <a:lnTo>
                  <a:pt x="9772" y="914"/>
                </a:lnTo>
                <a:lnTo>
                  <a:pt x="9786" y="930"/>
                </a:lnTo>
                <a:lnTo>
                  <a:pt x="9798" y="946"/>
                </a:lnTo>
                <a:lnTo>
                  <a:pt x="9808" y="966"/>
                </a:lnTo>
                <a:lnTo>
                  <a:pt x="9816" y="986"/>
                </a:lnTo>
                <a:lnTo>
                  <a:pt x="9822" y="1006"/>
                </a:lnTo>
                <a:lnTo>
                  <a:pt x="9826" y="1028"/>
                </a:lnTo>
                <a:lnTo>
                  <a:pt x="9828" y="1050"/>
                </a:lnTo>
                <a:lnTo>
                  <a:pt x="9828" y="1050"/>
                </a:lnTo>
                <a:lnTo>
                  <a:pt x="9762" y="1048"/>
                </a:lnTo>
                <a:lnTo>
                  <a:pt x="9696" y="1046"/>
                </a:lnTo>
                <a:lnTo>
                  <a:pt x="9696" y="1046"/>
                </a:lnTo>
                <a:lnTo>
                  <a:pt x="9622" y="1048"/>
                </a:lnTo>
                <a:lnTo>
                  <a:pt x="9550" y="1054"/>
                </a:lnTo>
                <a:lnTo>
                  <a:pt x="9482" y="1066"/>
                </a:lnTo>
                <a:lnTo>
                  <a:pt x="9416" y="1080"/>
                </a:lnTo>
                <a:lnTo>
                  <a:pt x="9386" y="1088"/>
                </a:lnTo>
                <a:lnTo>
                  <a:pt x="9356" y="1098"/>
                </a:lnTo>
                <a:lnTo>
                  <a:pt x="9326" y="1110"/>
                </a:lnTo>
                <a:lnTo>
                  <a:pt x="9298" y="1120"/>
                </a:lnTo>
                <a:lnTo>
                  <a:pt x="9272" y="1134"/>
                </a:lnTo>
                <a:lnTo>
                  <a:pt x="9246" y="1148"/>
                </a:lnTo>
                <a:lnTo>
                  <a:pt x="9220" y="1162"/>
                </a:lnTo>
                <a:lnTo>
                  <a:pt x="9196" y="1178"/>
                </a:lnTo>
                <a:lnTo>
                  <a:pt x="9174" y="1194"/>
                </a:lnTo>
                <a:lnTo>
                  <a:pt x="9152" y="1210"/>
                </a:lnTo>
                <a:lnTo>
                  <a:pt x="9132" y="1228"/>
                </a:lnTo>
                <a:lnTo>
                  <a:pt x="9114" y="1248"/>
                </a:lnTo>
                <a:lnTo>
                  <a:pt x="9096" y="1268"/>
                </a:lnTo>
                <a:lnTo>
                  <a:pt x="9080" y="1288"/>
                </a:lnTo>
                <a:lnTo>
                  <a:pt x="9066" y="1310"/>
                </a:lnTo>
                <a:lnTo>
                  <a:pt x="9052" y="1334"/>
                </a:lnTo>
                <a:lnTo>
                  <a:pt x="9042" y="1356"/>
                </a:lnTo>
                <a:lnTo>
                  <a:pt x="9030" y="1380"/>
                </a:lnTo>
                <a:lnTo>
                  <a:pt x="9022" y="1406"/>
                </a:lnTo>
                <a:lnTo>
                  <a:pt x="9014" y="1432"/>
                </a:lnTo>
                <a:lnTo>
                  <a:pt x="9008" y="1458"/>
                </a:lnTo>
                <a:lnTo>
                  <a:pt x="9004" y="1486"/>
                </a:lnTo>
                <a:lnTo>
                  <a:pt x="9002" y="1514"/>
                </a:lnTo>
                <a:lnTo>
                  <a:pt x="9002" y="1544"/>
                </a:lnTo>
                <a:lnTo>
                  <a:pt x="9002" y="1544"/>
                </a:lnTo>
                <a:lnTo>
                  <a:pt x="9004" y="1586"/>
                </a:lnTo>
                <a:lnTo>
                  <a:pt x="9010" y="1628"/>
                </a:lnTo>
                <a:lnTo>
                  <a:pt x="9020" y="1668"/>
                </a:lnTo>
                <a:lnTo>
                  <a:pt x="9032" y="1706"/>
                </a:lnTo>
                <a:lnTo>
                  <a:pt x="9050" y="1740"/>
                </a:lnTo>
                <a:lnTo>
                  <a:pt x="9070" y="1772"/>
                </a:lnTo>
                <a:lnTo>
                  <a:pt x="9092" y="1802"/>
                </a:lnTo>
                <a:lnTo>
                  <a:pt x="9118" y="1828"/>
                </a:lnTo>
                <a:lnTo>
                  <a:pt x="9146" y="1852"/>
                </a:lnTo>
                <a:lnTo>
                  <a:pt x="9178" y="1874"/>
                </a:lnTo>
                <a:lnTo>
                  <a:pt x="9212" y="1892"/>
                </a:lnTo>
                <a:lnTo>
                  <a:pt x="9248" y="1908"/>
                </a:lnTo>
                <a:lnTo>
                  <a:pt x="9284" y="1920"/>
                </a:lnTo>
                <a:lnTo>
                  <a:pt x="9324" y="1928"/>
                </a:lnTo>
                <a:lnTo>
                  <a:pt x="9366" y="1932"/>
                </a:lnTo>
                <a:lnTo>
                  <a:pt x="9408" y="1934"/>
                </a:lnTo>
                <a:lnTo>
                  <a:pt x="9408" y="1934"/>
                </a:lnTo>
                <a:lnTo>
                  <a:pt x="9452" y="1934"/>
                </a:lnTo>
                <a:lnTo>
                  <a:pt x="9492" y="1928"/>
                </a:lnTo>
                <a:lnTo>
                  <a:pt x="9530" y="1920"/>
                </a:lnTo>
                <a:lnTo>
                  <a:pt x="9566" y="1910"/>
                </a:lnTo>
                <a:lnTo>
                  <a:pt x="9600" y="1898"/>
                </a:lnTo>
                <a:lnTo>
                  <a:pt x="9632" y="1884"/>
                </a:lnTo>
                <a:lnTo>
                  <a:pt x="9662" y="1866"/>
                </a:lnTo>
                <a:lnTo>
                  <a:pt x="9688" y="1850"/>
                </a:lnTo>
                <a:lnTo>
                  <a:pt x="9714" y="1830"/>
                </a:lnTo>
                <a:lnTo>
                  <a:pt x="9738" y="1810"/>
                </a:lnTo>
                <a:lnTo>
                  <a:pt x="9760" y="1788"/>
                </a:lnTo>
                <a:lnTo>
                  <a:pt x="9780" y="1768"/>
                </a:lnTo>
                <a:lnTo>
                  <a:pt x="9816" y="1724"/>
                </a:lnTo>
                <a:lnTo>
                  <a:pt x="9846" y="1682"/>
                </a:lnTo>
                <a:lnTo>
                  <a:pt x="9850" y="1682"/>
                </a:lnTo>
                <a:lnTo>
                  <a:pt x="9850" y="1682"/>
                </a:lnTo>
                <a:lnTo>
                  <a:pt x="9852" y="1734"/>
                </a:lnTo>
                <a:lnTo>
                  <a:pt x="9856" y="1786"/>
                </a:lnTo>
                <a:lnTo>
                  <a:pt x="9868" y="1894"/>
                </a:lnTo>
                <a:close/>
                <a:moveTo>
                  <a:pt x="9828" y="1312"/>
                </a:moveTo>
                <a:lnTo>
                  <a:pt x="9828" y="1312"/>
                </a:lnTo>
                <a:lnTo>
                  <a:pt x="9828" y="1344"/>
                </a:lnTo>
                <a:lnTo>
                  <a:pt x="9824" y="1374"/>
                </a:lnTo>
                <a:lnTo>
                  <a:pt x="9818" y="1404"/>
                </a:lnTo>
                <a:lnTo>
                  <a:pt x="9810" y="1436"/>
                </a:lnTo>
                <a:lnTo>
                  <a:pt x="9800" y="1466"/>
                </a:lnTo>
                <a:lnTo>
                  <a:pt x="9786" y="1494"/>
                </a:lnTo>
                <a:lnTo>
                  <a:pt x="9772" y="1522"/>
                </a:lnTo>
                <a:lnTo>
                  <a:pt x="9754" y="1548"/>
                </a:lnTo>
                <a:lnTo>
                  <a:pt x="9734" y="1574"/>
                </a:lnTo>
                <a:lnTo>
                  <a:pt x="9710" y="1596"/>
                </a:lnTo>
                <a:lnTo>
                  <a:pt x="9686" y="1616"/>
                </a:lnTo>
                <a:lnTo>
                  <a:pt x="9658" y="1632"/>
                </a:lnTo>
                <a:lnTo>
                  <a:pt x="9628" y="1646"/>
                </a:lnTo>
                <a:lnTo>
                  <a:pt x="9596" y="1656"/>
                </a:lnTo>
                <a:lnTo>
                  <a:pt x="9562" y="1664"/>
                </a:lnTo>
                <a:lnTo>
                  <a:pt x="9526" y="1666"/>
                </a:lnTo>
                <a:lnTo>
                  <a:pt x="9526" y="1666"/>
                </a:lnTo>
                <a:lnTo>
                  <a:pt x="9506" y="1664"/>
                </a:lnTo>
                <a:lnTo>
                  <a:pt x="9486" y="1662"/>
                </a:lnTo>
                <a:lnTo>
                  <a:pt x="9466" y="1658"/>
                </a:lnTo>
                <a:lnTo>
                  <a:pt x="9448" y="1654"/>
                </a:lnTo>
                <a:lnTo>
                  <a:pt x="9432" y="1648"/>
                </a:lnTo>
                <a:lnTo>
                  <a:pt x="9416" y="1640"/>
                </a:lnTo>
                <a:lnTo>
                  <a:pt x="9400" y="1630"/>
                </a:lnTo>
                <a:lnTo>
                  <a:pt x="9388" y="1622"/>
                </a:lnTo>
                <a:lnTo>
                  <a:pt x="9376" y="1610"/>
                </a:lnTo>
                <a:lnTo>
                  <a:pt x="9364" y="1598"/>
                </a:lnTo>
                <a:lnTo>
                  <a:pt x="9354" y="1586"/>
                </a:lnTo>
                <a:lnTo>
                  <a:pt x="9346" y="1572"/>
                </a:lnTo>
                <a:lnTo>
                  <a:pt x="9340" y="1556"/>
                </a:lnTo>
                <a:lnTo>
                  <a:pt x="9336" y="1542"/>
                </a:lnTo>
                <a:lnTo>
                  <a:pt x="9334" y="1526"/>
                </a:lnTo>
                <a:lnTo>
                  <a:pt x="9332" y="1508"/>
                </a:lnTo>
                <a:lnTo>
                  <a:pt x="9332" y="1508"/>
                </a:lnTo>
                <a:lnTo>
                  <a:pt x="9334" y="1482"/>
                </a:lnTo>
                <a:lnTo>
                  <a:pt x="9338" y="1456"/>
                </a:lnTo>
                <a:lnTo>
                  <a:pt x="9346" y="1432"/>
                </a:lnTo>
                <a:lnTo>
                  <a:pt x="9358" y="1408"/>
                </a:lnTo>
                <a:lnTo>
                  <a:pt x="9372" y="1386"/>
                </a:lnTo>
                <a:lnTo>
                  <a:pt x="9388" y="1364"/>
                </a:lnTo>
                <a:lnTo>
                  <a:pt x="9408" y="1346"/>
                </a:lnTo>
                <a:lnTo>
                  <a:pt x="9430" y="1328"/>
                </a:lnTo>
                <a:lnTo>
                  <a:pt x="9454" y="1312"/>
                </a:lnTo>
                <a:lnTo>
                  <a:pt x="9482" y="1296"/>
                </a:lnTo>
                <a:lnTo>
                  <a:pt x="9512" y="1284"/>
                </a:lnTo>
                <a:lnTo>
                  <a:pt x="9544" y="1274"/>
                </a:lnTo>
                <a:lnTo>
                  <a:pt x="9580" y="1266"/>
                </a:lnTo>
                <a:lnTo>
                  <a:pt x="9616" y="1260"/>
                </a:lnTo>
                <a:lnTo>
                  <a:pt x="9656" y="1256"/>
                </a:lnTo>
                <a:lnTo>
                  <a:pt x="9696" y="1254"/>
                </a:lnTo>
                <a:lnTo>
                  <a:pt x="9696" y="1254"/>
                </a:lnTo>
                <a:lnTo>
                  <a:pt x="9730" y="1256"/>
                </a:lnTo>
                <a:lnTo>
                  <a:pt x="9762" y="1260"/>
                </a:lnTo>
                <a:lnTo>
                  <a:pt x="9828" y="1272"/>
                </a:lnTo>
                <a:lnTo>
                  <a:pt x="9828" y="1312"/>
                </a:lnTo>
                <a:close/>
                <a:moveTo>
                  <a:pt x="10446" y="1894"/>
                </a:moveTo>
                <a:lnTo>
                  <a:pt x="10800" y="1894"/>
                </a:lnTo>
                <a:lnTo>
                  <a:pt x="10800" y="1894"/>
                </a:lnTo>
                <a:lnTo>
                  <a:pt x="10792" y="1670"/>
                </a:lnTo>
                <a:lnTo>
                  <a:pt x="10790" y="1562"/>
                </a:lnTo>
                <a:lnTo>
                  <a:pt x="10788" y="1474"/>
                </a:lnTo>
                <a:lnTo>
                  <a:pt x="10788" y="1318"/>
                </a:lnTo>
                <a:lnTo>
                  <a:pt x="10788" y="1318"/>
                </a:lnTo>
                <a:lnTo>
                  <a:pt x="10788" y="1226"/>
                </a:lnTo>
                <a:lnTo>
                  <a:pt x="10790" y="1182"/>
                </a:lnTo>
                <a:lnTo>
                  <a:pt x="10792" y="1142"/>
                </a:lnTo>
                <a:lnTo>
                  <a:pt x="10796" y="1102"/>
                </a:lnTo>
                <a:lnTo>
                  <a:pt x="10802" y="1066"/>
                </a:lnTo>
                <a:lnTo>
                  <a:pt x="10812" y="1032"/>
                </a:lnTo>
                <a:lnTo>
                  <a:pt x="10822" y="1002"/>
                </a:lnTo>
                <a:lnTo>
                  <a:pt x="10838" y="974"/>
                </a:lnTo>
                <a:lnTo>
                  <a:pt x="10846" y="962"/>
                </a:lnTo>
                <a:lnTo>
                  <a:pt x="10856" y="950"/>
                </a:lnTo>
                <a:lnTo>
                  <a:pt x="10866" y="938"/>
                </a:lnTo>
                <a:lnTo>
                  <a:pt x="10878" y="928"/>
                </a:lnTo>
                <a:lnTo>
                  <a:pt x="10890" y="918"/>
                </a:lnTo>
                <a:lnTo>
                  <a:pt x="10904" y="910"/>
                </a:lnTo>
                <a:lnTo>
                  <a:pt x="10920" y="902"/>
                </a:lnTo>
                <a:lnTo>
                  <a:pt x="10936" y="896"/>
                </a:lnTo>
                <a:lnTo>
                  <a:pt x="10954" y="890"/>
                </a:lnTo>
                <a:lnTo>
                  <a:pt x="10974" y="886"/>
                </a:lnTo>
                <a:lnTo>
                  <a:pt x="10994" y="882"/>
                </a:lnTo>
                <a:lnTo>
                  <a:pt x="11016" y="880"/>
                </a:lnTo>
                <a:lnTo>
                  <a:pt x="11064" y="878"/>
                </a:lnTo>
                <a:lnTo>
                  <a:pt x="11064" y="878"/>
                </a:lnTo>
                <a:lnTo>
                  <a:pt x="11090" y="878"/>
                </a:lnTo>
                <a:lnTo>
                  <a:pt x="11116" y="882"/>
                </a:lnTo>
                <a:lnTo>
                  <a:pt x="11168" y="890"/>
                </a:lnTo>
                <a:lnTo>
                  <a:pt x="11152" y="610"/>
                </a:lnTo>
                <a:lnTo>
                  <a:pt x="11152" y="610"/>
                </a:lnTo>
                <a:lnTo>
                  <a:pt x="11128" y="608"/>
                </a:lnTo>
                <a:lnTo>
                  <a:pt x="11102" y="608"/>
                </a:lnTo>
                <a:lnTo>
                  <a:pt x="11102" y="608"/>
                </a:lnTo>
                <a:lnTo>
                  <a:pt x="11074" y="608"/>
                </a:lnTo>
                <a:lnTo>
                  <a:pt x="11048" y="612"/>
                </a:lnTo>
                <a:lnTo>
                  <a:pt x="11022" y="618"/>
                </a:lnTo>
                <a:lnTo>
                  <a:pt x="10994" y="626"/>
                </a:lnTo>
                <a:lnTo>
                  <a:pt x="10968" y="634"/>
                </a:lnTo>
                <a:lnTo>
                  <a:pt x="10942" y="646"/>
                </a:lnTo>
                <a:lnTo>
                  <a:pt x="10918" y="658"/>
                </a:lnTo>
                <a:lnTo>
                  <a:pt x="10894" y="672"/>
                </a:lnTo>
                <a:lnTo>
                  <a:pt x="10870" y="688"/>
                </a:lnTo>
                <a:lnTo>
                  <a:pt x="10848" y="706"/>
                </a:lnTo>
                <a:lnTo>
                  <a:pt x="10828" y="724"/>
                </a:lnTo>
                <a:lnTo>
                  <a:pt x="10808" y="742"/>
                </a:lnTo>
                <a:lnTo>
                  <a:pt x="10792" y="762"/>
                </a:lnTo>
                <a:lnTo>
                  <a:pt x="10776" y="782"/>
                </a:lnTo>
                <a:lnTo>
                  <a:pt x="10762" y="804"/>
                </a:lnTo>
                <a:lnTo>
                  <a:pt x="10752" y="826"/>
                </a:lnTo>
                <a:lnTo>
                  <a:pt x="10746" y="826"/>
                </a:lnTo>
                <a:lnTo>
                  <a:pt x="10746" y="826"/>
                </a:lnTo>
                <a:lnTo>
                  <a:pt x="10732" y="726"/>
                </a:lnTo>
                <a:lnTo>
                  <a:pt x="10722" y="680"/>
                </a:lnTo>
                <a:lnTo>
                  <a:pt x="10712" y="638"/>
                </a:lnTo>
                <a:lnTo>
                  <a:pt x="10384" y="662"/>
                </a:lnTo>
                <a:lnTo>
                  <a:pt x="10384" y="662"/>
                </a:lnTo>
                <a:lnTo>
                  <a:pt x="10412" y="792"/>
                </a:lnTo>
                <a:lnTo>
                  <a:pt x="10424" y="856"/>
                </a:lnTo>
                <a:lnTo>
                  <a:pt x="10436" y="920"/>
                </a:lnTo>
                <a:lnTo>
                  <a:pt x="10444" y="982"/>
                </a:lnTo>
                <a:lnTo>
                  <a:pt x="10452" y="1046"/>
                </a:lnTo>
                <a:lnTo>
                  <a:pt x="10456" y="1112"/>
                </a:lnTo>
                <a:lnTo>
                  <a:pt x="10458" y="1178"/>
                </a:lnTo>
                <a:lnTo>
                  <a:pt x="10458" y="1474"/>
                </a:lnTo>
                <a:lnTo>
                  <a:pt x="10458" y="1474"/>
                </a:lnTo>
                <a:lnTo>
                  <a:pt x="10456" y="1580"/>
                </a:lnTo>
                <a:lnTo>
                  <a:pt x="10454" y="1684"/>
                </a:lnTo>
                <a:lnTo>
                  <a:pt x="10446" y="1894"/>
                </a:lnTo>
                <a:close/>
                <a:moveTo>
                  <a:pt x="11342" y="1894"/>
                </a:moveTo>
                <a:lnTo>
                  <a:pt x="11696" y="1894"/>
                </a:lnTo>
                <a:lnTo>
                  <a:pt x="11696" y="1894"/>
                </a:lnTo>
                <a:lnTo>
                  <a:pt x="11690" y="1764"/>
                </a:lnTo>
                <a:lnTo>
                  <a:pt x="11686" y="1636"/>
                </a:lnTo>
                <a:lnTo>
                  <a:pt x="11684" y="1508"/>
                </a:lnTo>
                <a:lnTo>
                  <a:pt x="11684" y="1380"/>
                </a:lnTo>
                <a:lnTo>
                  <a:pt x="11684" y="466"/>
                </a:lnTo>
                <a:lnTo>
                  <a:pt x="11684" y="466"/>
                </a:lnTo>
                <a:lnTo>
                  <a:pt x="11686" y="364"/>
                </a:lnTo>
                <a:lnTo>
                  <a:pt x="11690" y="256"/>
                </a:lnTo>
                <a:lnTo>
                  <a:pt x="11694" y="136"/>
                </a:lnTo>
                <a:lnTo>
                  <a:pt x="11696" y="0"/>
                </a:lnTo>
                <a:lnTo>
                  <a:pt x="11304" y="26"/>
                </a:lnTo>
                <a:lnTo>
                  <a:pt x="11304" y="26"/>
                </a:lnTo>
                <a:lnTo>
                  <a:pt x="11320" y="130"/>
                </a:lnTo>
                <a:lnTo>
                  <a:pt x="11332" y="232"/>
                </a:lnTo>
                <a:lnTo>
                  <a:pt x="11342" y="332"/>
                </a:lnTo>
                <a:lnTo>
                  <a:pt x="11348" y="426"/>
                </a:lnTo>
                <a:lnTo>
                  <a:pt x="11350" y="512"/>
                </a:lnTo>
                <a:lnTo>
                  <a:pt x="11352" y="588"/>
                </a:lnTo>
                <a:lnTo>
                  <a:pt x="11354" y="698"/>
                </a:lnTo>
                <a:lnTo>
                  <a:pt x="11354" y="1380"/>
                </a:lnTo>
                <a:lnTo>
                  <a:pt x="11354" y="1380"/>
                </a:lnTo>
                <a:lnTo>
                  <a:pt x="11352" y="1516"/>
                </a:lnTo>
                <a:lnTo>
                  <a:pt x="11348" y="1644"/>
                </a:lnTo>
                <a:lnTo>
                  <a:pt x="11344" y="1766"/>
                </a:lnTo>
                <a:lnTo>
                  <a:pt x="11342" y="1894"/>
                </a:lnTo>
                <a:close/>
                <a:moveTo>
                  <a:pt x="12158" y="1894"/>
                </a:moveTo>
                <a:lnTo>
                  <a:pt x="12576" y="1894"/>
                </a:lnTo>
                <a:lnTo>
                  <a:pt x="12576" y="1894"/>
                </a:lnTo>
                <a:lnTo>
                  <a:pt x="12496" y="1800"/>
                </a:lnTo>
                <a:lnTo>
                  <a:pt x="12408" y="1694"/>
                </a:lnTo>
                <a:lnTo>
                  <a:pt x="12316" y="1578"/>
                </a:lnTo>
                <a:lnTo>
                  <a:pt x="12220" y="1452"/>
                </a:lnTo>
                <a:lnTo>
                  <a:pt x="12038" y="1210"/>
                </a:lnTo>
                <a:lnTo>
                  <a:pt x="12162" y="1034"/>
                </a:lnTo>
                <a:lnTo>
                  <a:pt x="12162" y="1034"/>
                </a:lnTo>
                <a:lnTo>
                  <a:pt x="12196" y="984"/>
                </a:lnTo>
                <a:lnTo>
                  <a:pt x="12232" y="936"/>
                </a:lnTo>
                <a:lnTo>
                  <a:pt x="12308" y="838"/>
                </a:lnTo>
                <a:lnTo>
                  <a:pt x="12386" y="738"/>
                </a:lnTo>
                <a:lnTo>
                  <a:pt x="12464" y="638"/>
                </a:lnTo>
                <a:lnTo>
                  <a:pt x="12070" y="662"/>
                </a:lnTo>
                <a:lnTo>
                  <a:pt x="11694" y="1238"/>
                </a:lnTo>
                <a:lnTo>
                  <a:pt x="12158" y="1894"/>
                </a:lnTo>
                <a:close/>
                <a:moveTo>
                  <a:pt x="13626" y="1896"/>
                </a:moveTo>
                <a:lnTo>
                  <a:pt x="13626" y="1626"/>
                </a:lnTo>
                <a:lnTo>
                  <a:pt x="13626" y="1626"/>
                </a:lnTo>
                <a:lnTo>
                  <a:pt x="13558" y="1640"/>
                </a:lnTo>
                <a:lnTo>
                  <a:pt x="13488" y="1652"/>
                </a:lnTo>
                <a:lnTo>
                  <a:pt x="13454" y="1658"/>
                </a:lnTo>
                <a:lnTo>
                  <a:pt x="13418" y="1662"/>
                </a:lnTo>
                <a:lnTo>
                  <a:pt x="13384" y="1664"/>
                </a:lnTo>
                <a:lnTo>
                  <a:pt x="13348" y="1666"/>
                </a:lnTo>
                <a:lnTo>
                  <a:pt x="13348" y="1666"/>
                </a:lnTo>
                <a:lnTo>
                  <a:pt x="13314" y="1664"/>
                </a:lnTo>
                <a:lnTo>
                  <a:pt x="13282" y="1662"/>
                </a:lnTo>
                <a:lnTo>
                  <a:pt x="13250" y="1660"/>
                </a:lnTo>
                <a:lnTo>
                  <a:pt x="13220" y="1656"/>
                </a:lnTo>
                <a:lnTo>
                  <a:pt x="13192" y="1650"/>
                </a:lnTo>
                <a:lnTo>
                  <a:pt x="13166" y="1644"/>
                </a:lnTo>
                <a:lnTo>
                  <a:pt x="13140" y="1636"/>
                </a:lnTo>
                <a:lnTo>
                  <a:pt x="13118" y="1628"/>
                </a:lnTo>
                <a:lnTo>
                  <a:pt x="13094" y="1620"/>
                </a:lnTo>
                <a:lnTo>
                  <a:pt x="13074" y="1610"/>
                </a:lnTo>
                <a:lnTo>
                  <a:pt x="13054" y="1600"/>
                </a:lnTo>
                <a:lnTo>
                  <a:pt x="13036" y="1588"/>
                </a:lnTo>
                <a:lnTo>
                  <a:pt x="13002" y="1564"/>
                </a:lnTo>
                <a:lnTo>
                  <a:pt x="12974" y="1538"/>
                </a:lnTo>
                <a:lnTo>
                  <a:pt x="12950" y="1512"/>
                </a:lnTo>
                <a:lnTo>
                  <a:pt x="12930" y="1484"/>
                </a:lnTo>
                <a:lnTo>
                  <a:pt x="12914" y="1456"/>
                </a:lnTo>
                <a:lnTo>
                  <a:pt x="12900" y="1426"/>
                </a:lnTo>
                <a:lnTo>
                  <a:pt x="12890" y="1400"/>
                </a:lnTo>
                <a:lnTo>
                  <a:pt x="12884" y="1372"/>
                </a:lnTo>
                <a:lnTo>
                  <a:pt x="12878" y="1348"/>
                </a:lnTo>
                <a:lnTo>
                  <a:pt x="12876" y="1326"/>
                </a:lnTo>
                <a:lnTo>
                  <a:pt x="13740" y="1326"/>
                </a:lnTo>
                <a:lnTo>
                  <a:pt x="13740" y="1326"/>
                </a:lnTo>
                <a:lnTo>
                  <a:pt x="13742" y="1246"/>
                </a:lnTo>
                <a:lnTo>
                  <a:pt x="13742" y="1246"/>
                </a:lnTo>
                <a:lnTo>
                  <a:pt x="13742" y="1192"/>
                </a:lnTo>
                <a:lnTo>
                  <a:pt x="13736" y="1136"/>
                </a:lnTo>
                <a:lnTo>
                  <a:pt x="13728" y="1080"/>
                </a:lnTo>
                <a:lnTo>
                  <a:pt x="13716" y="1026"/>
                </a:lnTo>
                <a:lnTo>
                  <a:pt x="13698" y="970"/>
                </a:lnTo>
                <a:lnTo>
                  <a:pt x="13688" y="944"/>
                </a:lnTo>
                <a:lnTo>
                  <a:pt x="13678" y="918"/>
                </a:lnTo>
                <a:lnTo>
                  <a:pt x="13664" y="892"/>
                </a:lnTo>
                <a:lnTo>
                  <a:pt x="13650" y="866"/>
                </a:lnTo>
                <a:lnTo>
                  <a:pt x="13636" y="842"/>
                </a:lnTo>
                <a:lnTo>
                  <a:pt x="13620" y="818"/>
                </a:lnTo>
                <a:lnTo>
                  <a:pt x="13602" y="796"/>
                </a:lnTo>
                <a:lnTo>
                  <a:pt x="13584" y="774"/>
                </a:lnTo>
                <a:lnTo>
                  <a:pt x="13562" y="754"/>
                </a:lnTo>
                <a:lnTo>
                  <a:pt x="13540" y="734"/>
                </a:lnTo>
                <a:lnTo>
                  <a:pt x="13518" y="716"/>
                </a:lnTo>
                <a:lnTo>
                  <a:pt x="13492" y="698"/>
                </a:lnTo>
                <a:lnTo>
                  <a:pt x="13466" y="682"/>
                </a:lnTo>
                <a:lnTo>
                  <a:pt x="13438" y="668"/>
                </a:lnTo>
                <a:lnTo>
                  <a:pt x="13408" y="654"/>
                </a:lnTo>
                <a:lnTo>
                  <a:pt x="13378" y="642"/>
                </a:lnTo>
                <a:lnTo>
                  <a:pt x="13344" y="632"/>
                </a:lnTo>
                <a:lnTo>
                  <a:pt x="13310" y="624"/>
                </a:lnTo>
                <a:lnTo>
                  <a:pt x="13274" y="616"/>
                </a:lnTo>
                <a:lnTo>
                  <a:pt x="13236" y="612"/>
                </a:lnTo>
                <a:lnTo>
                  <a:pt x="13194" y="608"/>
                </a:lnTo>
                <a:lnTo>
                  <a:pt x="13154" y="608"/>
                </a:lnTo>
                <a:lnTo>
                  <a:pt x="13154" y="608"/>
                </a:lnTo>
                <a:lnTo>
                  <a:pt x="13120" y="608"/>
                </a:lnTo>
                <a:lnTo>
                  <a:pt x="13088" y="610"/>
                </a:lnTo>
                <a:lnTo>
                  <a:pt x="13056" y="614"/>
                </a:lnTo>
                <a:lnTo>
                  <a:pt x="13026" y="618"/>
                </a:lnTo>
                <a:lnTo>
                  <a:pt x="12996" y="624"/>
                </a:lnTo>
                <a:lnTo>
                  <a:pt x="12966" y="632"/>
                </a:lnTo>
                <a:lnTo>
                  <a:pt x="12938" y="640"/>
                </a:lnTo>
                <a:lnTo>
                  <a:pt x="12910" y="650"/>
                </a:lnTo>
                <a:lnTo>
                  <a:pt x="12882" y="662"/>
                </a:lnTo>
                <a:lnTo>
                  <a:pt x="12856" y="674"/>
                </a:lnTo>
                <a:lnTo>
                  <a:pt x="12830" y="688"/>
                </a:lnTo>
                <a:lnTo>
                  <a:pt x="12806" y="702"/>
                </a:lnTo>
                <a:lnTo>
                  <a:pt x="12782" y="718"/>
                </a:lnTo>
                <a:lnTo>
                  <a:pt x="12760" y="734"/>
                </a:lnTo>
                <a:lnTo>
                  <a:pt x="12738" y="752"/>
                </a:lnTo>
                <a:lnTo>
                  <a:pt x="12718" y="770"/>
                </a:lnTo>
                <a:lnTo>
                  <a:pt x="12698" y="790"/>
                </a:lnTo>
                <a:lnTo>
                  <a:pt x="12678" y="812"/>
                </a:lnTo>
                <a:lnTo>
                  <a:pt x="12662" y="834"/>
                </a:lnTo>
                <a:lnTo>
                  <a:pt x="12646" y="856"/>
                </a:lnTo>
                <a:lnTo>
                  <a:pt x="12630" y="880"/>
                </a:lnTo>
                <a:lnTo>
                  <a:pt x="12616" y="904"/>
                </a:lnTo>
                <a:lnTo>
                  <a:pt x="12602" y="930"/>
                </a:lnTo>
                <a:lnTo>
                  <a:pt x="12592" y="956"/>
                </a:lnTo>
                <a:lnTo>
                  <a:pt x="12580" y="982"/>
                </a:lnTo>
                <a:lnTo>
                  <a:pt x="12572" y="1010"/>
                </a:lnTo>
                <a:lnTo>
                  <a:pt x="12564" y="1040"/>
                </a:lnTo>
                <a:lnTo>
                  <a:pt x="12558" y="1068"/>
                </a:lnTo>
                <a:lnTo>
                  <a:pt x="12552" y="1098"/>
                </a:lnTo>
                <a:lnTo>
                  <a:pt x="12548" y="1130"/>
                </a:lnTo>
                <a:lnTo>
                  <a:pt x="12546" y="1160"/>
                </a:lnTo>
                <a:lnTo>
                  <a:pt x="12546" y="1192"/>
                </a:lnTo>
                <a:lnTo>
                  <a:pt x="12546" y="1192"/>
                </a:lnTo>
                <a:lnTo>
                  <a:pt x="12546" y="1232"/>
                </a:lnTo>
                <a:lnTo>
                  <a:pt x="12550" y="1272"/>
                </a:lnTo>
                <a:lnTo>
                  <a:pt x="12554" y="1310"/>
                </a:lnTo>
                <a:lnTo>
                  <a:pt x="12560" y="1346"/>
                </a:lnTo>
                <a:lnTo>
                  <a:pt x="12566" y="1382"/>
                </a:lnTo>
                <a:lnTo>
                  <a:pt x="12576" y="1418"/>
                </a:lnTo>
                <a:lnTo>
                  <a:pt x="12586" y="1454"/>
                </a:lnTo>
                <a:lnTo>
                  <a:pt x="12598" y="1488"/>
                </a:lnTo>
                <a:lnTo>
                  <a:pt x="12612" y="1520"/>
                </a:lnTo>
                <a:lnTo>
                  <a:pt x="12626" y="1552"/>
                </a:lnTo>
                <a:lnTo>
                  <a:pt x="12642" y="1584"/>
                </a:lnTo>
                <a:lnTo>
                  <a:pt x="12660" y="1614"/>
                </a:lnTo>
                <a:lnTo>
                  <a:pt x="12680" y="1642"/>
                </a:lnTo>
                <a:lnTo>
                  <a:pt x="12702" y="1670"/>
                </a:lnTo>
                <a:lnTo>
                  <a:pt x="12724" y="1698"/>
                </a:lnTo>
                <a:lnTo>
                  <a:pt x="12748" y="1722"/>
                </a:lnTo>
                <a:lnTo>
                  <a:pt x="12772" y="1746"/>
                </a:lnTo>
                <a:lnTo>
                  <a:pt x="12800" y="1770"/>
                </a:lnTo>
                <a:lnTo>
                  <a:pt x="12828" y="1792"/>
                </a:lnTo>
                <a:lnTo>
                  <a:pt x="12856" y="1812"/>
                </a:lnTo>
                <a:lnTo>
                  <a:pt x="12888" y="1830"/>
                </a:lnTo>
                <a:lnTo>
                  <a:pt x="12920" y="1848"/>
                </a:lnTo>
                <a:lnTo>
                  <a:pt x="12952" y="1864"/>
                </a:lnTo>
                <a:lnTo>
                  <a:pt x="12986" y="1878"/>
                </a:lnTo>
                <a:lnTo>
                  <a:pt x="13022" y="1892"/>
                </a:lnTo>
                <a:lnTo>
                  <a:pt x="13060" y="1902"/>
                </a:lnTo>
                <a:lnTo>
                  <a:pt x="13098" y="1912"/>
                </a:lnTo>
                <a:lnTo>
                  <a:pt x="13138" y="1920"/>
                </a:lnTo>
                <a:lnTo>
                  <a:pt x="13178" y="1926"/>
                </a:lnTo>
                <a:lnTo>
                  <a:pt x="13220" y="1930"/>
                </a:lnTo>
                <a:lnTo>
                  <a:pt x="13264" y="1934"/>
                </a:lnTo>
                <a:lnTo>
                  <a:pt x="13308" y="1934"/>
                </a:lnTo>
                <a:lnTo>
                  <a:pt x="13308" y="1934"/>
                </a:lnTo>
                <a:lnTo>
                  <a:pt x="13388" y="1932"/>
                </a:lnTo>
                <a:lnTo>
                  <a:pt x="13426" y="1930"/>
                </a:lnTo>
                <a:lnTo>
                  <a:pt x="13466" y="1926"/>
                </a:lnTo>
                <a:lnTo>
                  <a:pt x="13506" y="1920"/>
                </a:lnTo>
                <a:lnTo>
                  <a:pt x="13546" y="1912"/>
                </a:lnTo>
                <a:lnTo>
                  <a:pt x="13586" y="1904"/>
                </a:lnTo>
                <a:lnTo>
                  <a:pt x="13626" y="1896"/>
                </a:lnTo>
                <a:close/>
                <a:moveTo>
                  <a:pt x="12876" y="1118"/>
                </a:moveTo>
                <a:lnTo>
                  <a:pt x="12876" y="1118"/>
                </a:lnTo>
                <a:lnTo>
                  <a:pt x="12878" y="1100"/>
                </a:lnTo>
                <a:lnTo>
                  <a:pt x="12884" y="1080"/>
                </a:lnTo>
                <a:lnTo>
                  <a:pt x="12890" y="1062"/>
                </a:lnTo>
                <a:lnTo>
                  <a:pt x="12896" y="1042"/>
                </a:lnTo>
                <a:lnTo>
                  <a:pt x="12906" y="1022"/>
                </a:lnTo>
                <a:lnTo>
                  <a:pt x="12918" y="1002"/>
                </a:lnTo>
                <a:lnTo>
                  <a:pt x="12932" y="982"/>
                </a:lnTo>
                <a:lnTo>
                  <a:pt x="12948" y="964"/>
                </a:lnTo>
                <a:lnTo>
                  <a:pt x="12966" y="946"/>
                </a:lnTo>
                <a:lnTo>
                  <a:pt x="12986" y="930"/>
                </a:lnTo>
                <a:lnTo>
                  <a:pt x="13010" y="914"/>
                </a:lnTo>
                <a:lnTo>
                  <a:pt x="13034" y="902"/>
                </a:lnTo>
                <a:lnTo>
                  <a:pt x="13062" y="892"/>
                </a:lnTo>
                <a:lnTo>
                  <a:pt x="13094" y="884"/>
                </a:lnTo>
                <a:lnTo>
                  <a:pt x="13126" y="878"/>
                </a:lnTo>
                <a:lnTo>
                  <a:pt x="13162" y="878"/>
                </a:lnTo>
                <a:lnTo>
                  <a:pt x="13162" y="878"/>
                </a:lnTo>
                <a:lnTo>
                  <a:pt x="13192" y="878"/>
                </a:lnTo>
                <a:lnTo>
                  <a:pt x="13220" y="884"/>
                </a:lnTo>
                <a:lnTo>
                  <a:pt x="13246" y="890"/>
                </a:lnTo>
                <a:lnTo>
                  <a:pt x="13270" y="900"/>
                </a:lnTo>
                <a:lnTo>
                  <a:pt x="13294" y="912"/>
                </a:lnTo>
                <a:lnTo>
                  <a:pt x="13314" y="928"/>
                </a:lnTo>
                <a:lnTo>
                  <a:pt x="13332" y="944"/>
                </a:lnTo>
                <a:lnTo>
                  <a:pt x="13350" y="960"/>
                </a:lnTo>
                <a:lnTo>
                  <a:pt x="13364" y="978"/>
                </a:lnTo>
                <a:lnTo>
                  <a:pt x="13376" y="998"/>
                </a:lnTo>
                <a:lnTo>
                  <a:pt x="13388" y="1018"/>
                </a:lnTo>
                <a:lnTo>
                  <a:pt x="13396" y="1038"/>
                </a:lnTo>
                <a:lnTo>
                  <a:pt x="13404" y="1058"/>
                </a:lnTo>
                <a:lnTo>
                  <a:pt x="13408" y="1078"/>
                </a:lnTo>
                <a:lnTo>
                  <a:pt x="13412" y="1098"/>
                </a:lnTo>
                <a:lnTo>
                  <a:pt x="13412" y="1118"/>
                </a:lnTo>
                <a:lnTo>
                  <a:pt x="12876" y="1118"/>
                </a:lnTo>
                <a:close/>
                <a:moveTo>
                  <a:pt x="14602" y="1922"/>
                </a:moveTo>
                <a:lnTo>
                  <a:pt x="14622" y="1658"/>
                </a:lnTo>
                <a:lnTo>
                  <a:pt x="14622" y="1658"/>
                </a:lnTo>
                <a:lnTo>
                  <a:pt x="14582" y="1664"/>
                </a:lnTo>
                <a:lnTo>
                  <a:pt x="14540" y="1666"/>
                </a:lnTo>
                <a:lnTo>
                  <a:pt x="14540" y="1666"/>
                </a:lnTo>
                <a:lnTo>
                  <a:pt x="14510" y="1664"/>
                </a:lnTo>
                <a:lnTo>
                  <a:pt x="14482" y="1660"/>
                </a:lnTo>
                <a:lnTo>
                  <a:pt x="14458" y="1654"/>
                </a:lnTo>
                <a:lnTo>
                  <a:pt x="14436" y="1644"/>
                </a:lnTo>
                <a:lnTo>
                  <a:pt x="14418" y="1634"/>
                </a:lnTo>
                <a:lnTo>
                  <a:pt x="14404" y="1620"/>
                </a:lnTo>
                <a:lnTo>
                  <a:pt x="14392" y="1604"/>
                </a:lnTo>
                <a:lnTo>
                  <a:pt x="14382" y="1586"/>
                </a:lnTo>
                <a:lnTo>
                  <a:pt x="14376" y="1566"/>
                </a:lnTo>
                <a:lnTo>
                  <a:pt x="14370" y="1544"/>
                </a:lnTo>
                <a:lnTo>
                  <a:pt x="14366" y="1520"/>
                </a:lnTo>
                <a:lnTo>
                  <a:pt x="14362" y="1496"/>
                </a:lnTo>
                <a:lnTo>
                  <a:pt x="14360" y="1438"/>
                </a:lnTo>
                <a:lnTo>
                  <a:pt x="14360" y="1376"/>
                </a:lnTo>
                <a:lnTo>
                  <a:pt x="14360" y="882"/>
                </a:lnTo>
                <a:lnTo>
                  <a:pt x="14608" y="882"/>
                </a:lnTo>
                <a:lnTo>
                  <a:pt x="14624" y="638"/>
                </a:lnTo>
                <a:lnTo>
                  <a:pt x="14624" y="638"/>
                </a:lnTo>
                <a:lnTo>
                  <a:pt x="14546" y="644"/>
                </a:lnTo>
                <a:lnTo>
                  <a:pt x="14478" y="648"/>
                </a:lnTo>
                <a:lnTo>
                  <a:pt x="14416" y="650"/>
                </a:lnTo>
                <a:lnTo>
                  <a:pt x="14360" y="650"/>
                </a:lnTo>
                <a:lnTo>
                  <a:pt x="14360" y="608"/>
                </a:lnTo>
                <a:lnTo>
                  <a:pt x="14360" y="608"/>
                </a:lnTo>
                <a:lnTo>
                  <a:pt x="14362" y="550"/>
                </a:lnTo>
                <a:lnTo>
                  <a:pt x="14368" y="468"/>
                </a:lnTo>
                <a:lnTo>
                  <a:pt x="14382" y="282"/>
                </a:lnTo>
                <a:lnTo>
                  <a:pt x="14030" y="404"/>
                </a:lnTo>
                <a:lnTo>
                  <a:pt x="14030" y="650"/>
                </a:lnTo>
                <a:lnTo>
                  <a:pt x="13812" y="650"/>
                </a:lnTo>
                <a:lnTo>
                  <a:pt x="13794" y="894"/>
                </a:lnTo>
                <a:lnTo>
                  <a:pt x="13794" y="894"/>
                </a:lnTo>
                <a:lnTo>
                  <a:pt x="13926" y="886"/>
                </a:lnTo>
                <a:lnTo>
                  <a:pt x="13982" y="884"/>
                </a:lnTo>
                <a:lnTo>
                  <a:pt x="14030" y="882"/>
                </a:lnTo>
                <a:lnTo>
                  <a:pt x="14030" y="1496"/>
                </a:lnTo>
                <a:lnTo>
                  <a:pt x="14030" y="1496"/>
                </a:lnTo>
                <a:lnTo>
                  <a:pt x="14030" y="1530"/>
                </a:lnTo>
                <a:lnTo>
                  <a:pt x="14032" y="1564"/>
                </a:lnTo>
                <a:lnTo>
                  <a:pt x="14036" y="1594"/>
                </a:lnTo>
                <a:lnTo>
                  <a:pt x="14042" y="1624"/>
                </a:lnTo>
                <a:lnTo>
                  <a:pt x="14048" y="1652"/>
                </a:lnTo>
                <a:lnTo>
                  <a:pt x="14054" y="1676"/>
                </a:lnTo>
                <a:lnTo>
                  <a:pt x="14064" y="1702"/>
                </a:lnTo>
                <a:lnTo>
                  <a:pt x="14072" y="1724"/>
                </a:lnTo>
                <a:lnTo>
                  <a:pt x="14084" y="1746"/>
                </a:lnTo>
                <a:lnTo>
                  <a:pt x="14096" y="1766"/>
                </a:lnTo>
                <a:lnTo>
                  <a:pt x="14108" y="1784"/>
                </a:lnTo>
                <a:lnTo>
                  <a:pt x="14120" y="1800"/>
                </a:lnTo>
                <a:lnTo>
                  <a:pt x="14136" y="1816"/>
                </a:lnTo>
                <a:lnTo>
                  <a:pt x="14150" y="1832"/>
                </a:lnTo>
                <a:lnTo>
                  <a:pt x="14166" y="1844"/>
                </a:lnTo>
                <a:lnTo>
                  <a:pt x="14180" y="1858"/>
                </a:lnTo>
                <a:lnTo>
                  <a:pt x="14214" y="1878"/>
                </a:lnTo>
                <a:lnTo>
                  <a:pt x="14248" y="1896"/>
                </a:lnTo>
                <a:lnTo>
                  <a:pt x="14284" y="1910"/>
                </a:lnTo>
                <a:lnTo>
                  <a:pt x="14320" y="1920"/>
                </a:lnTo>
                <a:lnTo>
                  <a:pt x="14356" y="1926"/>
                </a:lnTo>
                <a:lnTo>
                  <a:pt x="14390" y="1932"/>
                </a:lnTo>
                <a:lnTo>
                  <a:pt x="14424" y="1934"/>
                </a:lnTo>
                <a:lnTo>
                  <a:pt x="14456" y="1934"/>
                </a:lnTo>
                <a:lnTo>
                  <a:pt x="14456" y="1934"/>
                </a:lnTo>
                <a:lnTo>
                  <a:pt x="14494" y="1934"/>
                </a:lnTo>
                <a:lnTo>
                  <a:pt x="14530" y="1930"/>
                </a:lnTo>
                <a:lnTo>
                  <a:pt x="14602" y="1922"/>
                </a:lnTo>
                <a:close/>
                <a:moveTo>
                  <a:pt x="14854" y="224"/>
                </a:moveTo>
                <a:lnTo>
                  <a:pt x="14854" y="390"/>
                </a:lnTo>
                <a:lnTo>
                  <a:pt x="15210" y="370"/>
                </a:lnTo>
                <a:lnTo>
                  <a:pt x="15210" y="224"/>
                </a:lnTo>
                <a:lnTo>
                  <a:pt x="15210" y="224"/>
                </a:lnTo>
                <a:lnTo>
                  <a:pt x="15210" y="170"/>
                </a:lnTo>
                <a:lnTo>
                  <a:pt x="15212" y="116"/>
                </a:lnTo>
                <a:lnTo>
                  <a:pt x="15214" y="60"/>
                </a:lnTo>
                <a:lnTo>
                  <a:pt x="15220" y="0"/>
                </a:lnTo>
                <a:lnTo>
                  <a:pt x="14842" y="28"/>
                </a:lnTo>
                <a:lnTo>
                  <a:pt x="14842" y="28"/>
                </a:lnTo>
                <a:lnTo>
                  <a:pt x="14850" y="130"/>
                </a:lnTo>
                <a:lnTo>
                  <a:pt x="14854" y="176"/>
                </a:lnTo>
                <a:lnTo>
                  <a:pt x="14854" y="224"/>
                </a:lnTo>
                <a:close/>
                <a:moveTo>
                  <a:pt x="15234" y="1894"/>
                </a:moveTo>
                <a:lnTo>
                  <a:pt x="15234" y="1894"/>
                </a:lnTo>
                <a:lnTo>
                  <a:pt x="15226" y="1684"/>
                </a:lnTo>
                <a:lnTo>
                  <a:pt x="15222" y="1580"/>
                </a:lnTo>
                <a:lnTo>
                  <a:pt x="15222" y="1474"/>
                </a:lnTo>
                <a:lnTo>
                  <a:pt x="15222" y="1026"/>
                </a:lnTo>
                <a:lnTo>
                  <a:pt x="15222" y="1026"/>
                </a:lnTo>
                <a:lnTo>
                  <a:pt x="15222" y="938"/>
                </a:lnTo>
                <a:lnTo>
                  <a:pt x="15224" y="854"/>
                </a:lnTo>
                <a:lnTo>
                  <a:pt x="15234" y="638"/>
                </a:lnTo>
                <a:lnTo>
                  <a:pt x="14854" y="662"/>
                </a:lnTo>
                <a:lnTo>
                  <a:pt x="14854" y="662"/>
                </a:lnTo>
                <a:lnTo>
                  <a:pt x="14870" y="792"/>
                </a:lnTo>
                <a:lnTo>
                  <a:pt x="14880" y="920"/>
                </a:lnTo>
                <a:lnTo>
                  <a:pt x="14888" y="1046"/>
                </a:lnTo>
                <a:lnTo>
                  <a:pt x="14890" y="1112"/>
                </a:lnTo>
                <a:lnTo>
                  <a:pt x="14890" y="1178"/>
                </a:lnTo>
                <a:lnTo>
                  <a:pt x="14890" y="1474"/>
                </a:lnTo>
                <a:lnTo>
                  <a:pt x="14890" y="1474"/>
                </a:lnTo>
                <a:lnTo>
                  <a:pt x="14890" y="1580"/>
                </a:lnTo>
                <a:lnTo>
                  <a:pt x="14886" y="1684"/>
                </a:lnTo>
                <a:lnTo>
                  <a:pt x="14878" y="1894"/>
                </a:lnTo>
                <a:lnTo>
                  <a:pt x="15234" y="1894"/>
                </a:lnTo>
                <a:close/>
                <a:moveTo>
                  <a:pt x="18254" y="632"/>
                </a:moveTo>
                <a:lnTo>
                  <a:pt x="17950" y="650"/>
                </a:lnTo>
                <a:lnTo>
                  <a:pt x="17950" y="650"/>
                </a:lnTo>
                <a:lnTo>
                  <a:pt x="17936" y="730"/>
                </a:lnTo>
                <a:lnTo>
                  <a:pt x="17930" y="770"/>
                </a:lnTo>
                <a:lnTo>
                  <a:pt x="17924" y="812"/>
                </a:lnTo>
                <a:lnTo>
                  <a:pt x="17924" y="812"/>
                </a:lnTo>
                <a:lnTo>
                  <a:pt x="17898" y="784"/>
                </a:lnTo>
                <a:lnTo>
                  <a:pt x="17866" y="752"/>
                </a:lnTo>
                <a:lnTo>
                  <a:pt x="17828" y="718"/>
                </a:lnTo>
                <a:lnTo>
                  <a:pt x="17806" y="700"/>
                </a:lnTo>
                <a:lnTo>
                  <a:pt x="17782" y="684"/>
                </a:lnTo>
                <a:lnTo>
                  <a:pt x="17756" y="670"/>
                </a:lnTo>
                <a:lnTo>
                  <a:pt x="17728" y="654"/>
                </a:lnTo>
                <a:lnTo>
                  <a:pt x="17696" y="642"/>
                </a:lnTo>
                <a:lnTo>
                  <a:pt x="17662" y="630"/>
                </a:lnTo>
                <a:lnTo>
                  <a:pt x="17626" y="620"/>
                </a:lnTo>
                <a:lnTo>
                  <a:pt x="17586" y="614"/>
                </a:lnTo>
                <a:lnTo>
                  <a:pt x="17544" y="610"/>
                </a:lnTo>
                <a:lnTo>
                  <a:pt x="17498" y="608"/>
                </a:lnTo>
                <a:lnTo>
                  <a:pt x="17498" y="608"/>
                </a:lnTo>
                <a:lnTo>
                  <a:pt x="17464" y="608"/>
                </a:lnTo>
                <a:lnTo>
                  <a:pt x="17430" y="610"/>
                </a:lnTo>
                <a:lnTo>
                  <a:pt x="17398" y="614"/>
                </a:lnTo>
                <a:lnTo>
                  <a:pt x="17366" y="620"/>
                </a:lnTo>
                <a:lnTo>
                  <a:pt x="17336" y="626"/>
                </a:lnTo>
                <a:lnTo>
                  <a:pt x="17306" y="634"/>
                </a:lnTo>
                <a:lnTo>
                  <a:pt x="17276" y="644"/>
                </a:lnTo>
                <a:lnTo>
                  <a:pt x="17248" y="654"/>
                </a:lnTo>
                <a:lnTo>
                  <a:pt x="17222" y="666"/>
                </a:lnTo>
                <a:lnTo>
                  <a:pt x="17196" y="680"/>
                </a:lnTo>
                <a:lnTo>
                  <a:pt x="17170" y="694"/>
                </a:lnTo>
                <a:lnTo>
                  <a:pt x="17146" y="710"/>
                </a:lnTo>
                <a:lnTo>
                  <a:pt x="17124" y="728"/>
                </a:lnTo>
                <a:lnTo>
                  <a:pt x="17102" y="746"/>
                </a:lnTo>
                <a:lnTo>
                  <a:pt x="17082" y="764"/>
                </a:lnTo>
                <a:lnTo>
                  <a:pt x="17062" y="786"/>
                </a:lnTo>
                <a:lnTo>
                  <a:pt x="17042" y="806"/>
                </a:lnTo>
                <a:lnTo>
                  <a:pt x="17026" y="830"/>
                </a:lnTo>
                <a:lnTo>
                  <a:pt x="17008" y="854"/>
                </a:lnTo>
                <a:lnTo>
                  <a:pt x="16994" y="878"/>
                </a:lnTo>
                <a:lnTo>
                  <a:pt x="16980" y="904"/>
                </a:lnTo>
                <a:lnTo>
                  <a:pt x="16966" y="930"/>
                </a:lnTo>
                <a:lnTo>
                  <a:pt x="16954" y="958"/>
                </a:lnTo>
                <a:lnTo>
                  <a:pt x="16944" y="986"/>
                </a:lnTo>
                <a:lnTo>
                  <a:pt x="16934" y="1016"/>
                </a:lnTo>
                <a:lnTo>
                  <a:pt x="16926" y="1046"/>
                </a:lnTo>
                <a:lnTo>
                  <a:pt x="16918" y="1076"/>
                </a:lnTo>
                <a:lnTo>
                  <a:pt x="16914" y="1108"/>
                </a:lnTo>
                <a:lnTo>
                  <a:pt x="16908" y="1140"/>
                </a:lnTo>
                <a:lnTo>
                  <a:pt x="16906" y="1174"/>
                </a:lnTo>
                <a:lnTo>
                  <a:pt x="16904" y="1208"/>
                </a:lnTo>
                <a:lnTo>
                  <a:pt x="16902" y="1242"/>
                </a:lnTo>
                <a:lnTo>
                  <a:pt x="16902" y="1242"/>
                </a:lnTo>
                <a:lnTo>
                  <a:pt x="16904" y="1280"/>
                </a:lnTo>
                <a:lnTo>
                  <a:pt x="16906" y="1318"/>
                </a:lnTo>
                <a:lnTo>
                  <a:pt x="16908" y="1354"/>
                </a:lnTo>
                <a:lnTo>
                  <a:pt x="16914" y="1390"/>
                </a:lnTo>
                <a:lnTo>
                  <a:pt x="16918" y="1424"/>
                </a:lnTo>
                <a:lnTo>
                  <a:pt x="16926" y="1458"/>
                </a:lnTo>
                <a:lnTo>
                  <a:pt x="16934" y="1490"/>
                </a:lnTo>
                <a:lnTo>
                  <a:pt x="16944" y="1522"/>
                </a:lnTo>
                <a:lnTo>
                  <a:pt x="16954" y="1554"/>
                </a:lnTo>
                <a:lnTo>
                  <a:pt x="16966" y="1584"/>
                </a:lnTo>
                <a:lnTo>
                  <a:pt x="16980" y="1612"/>
                </a:lnTo>
                <a:lnTo>
                  <a:pt x="16994" y="1640"/>
                </a:lnTo>
                <a:lnTo>
                  <a:pt x="17008" y="1668"/>
                </a:lnTo>
                <a:lnTo>
                  <a:pt x="17024" y="1694"/>
                </a:lnTo>
                <a:lnTo>
                  <a:pt x="17042" y="1718"/>
                </a:lnTo>
                <a:lnTo>
                  <a:pt x="17060" y="1742"/>
                </a:lnTo>
                <a:lnTo>
                  <a:pt x="17080" y="1764"/>
                </a:lnTo>
                <a:lnTo>
                  <a:pt x="17100" y="1784"/>
                </a:lnTo>
                <a:lnTo>
                  <a:pt x="17122" y="1804"/>
                </a:lnTo>
                <a:lnTo>
                  <a:pt x="17144" y="1824"/>
                </a:lnTo>
                <a:lnTo>
                  <a:pt x="17166" y="1840"/>
                </a:lnTo>
                <a:lnTo>
                  <a:pt x="17192" y="1856"/>
                </a:lnTo>
                <a:lnTo>
                  <a:pt x="17216" y="1870"/>
                </a:lnTo>
                <a:lnTo>
                  <a:pt x="17242" y="1884"/>
                </a:lnTo>
                <a:lnTo>
                  <a:pt x="17270" y="1896"/>
                </a:lnTo>
                <a:lnTo>
                  <a:pt x="17298" y="1906"/>
                </a:lnTo>
                <a:lnTo>
                  <a:pt x="17326" y="1914"/>
                </a:lnTo>
                <a:lnTo>
                  <a:pt x="17354" y="1922"/>
                </a:lnTo>
                <a:lnTo>
                  <a:pt x="17386" y="1928"/>
                </a:lnTo>
                <a:lnTo>
                  <a:pt x="17416" y="1932"/>
                </a:lnTo>
                <a:lnTo>
                  <a:pt x="17448" y="1934"/>
                </a:lnTo>
                <a:lnTo>
                  <a:pt x="17480" y="1934"/>
                </a:lnTo>
                <a:lnTo>
                  <a:pt x="17480" y="1934"/>
                </a:lnTo>
                <a:lnTo>
                  <a:pt x="17530" y="1934"/>
                </a:lnTo>
                <a:lnTo>
                  <a:pt x="17574" y="1928"/>
                </a:lnTo>
                <a:lnTo>
                  <a:pt x="17616" y="1922"/>
                </a:lnTo>
                <a:lnTo>
                  <a:pt x="17654" y="1912"/>
                </a:lnTo>
                <a:lnTo>
                  <a:pt x="17688" y="1900"/>
                </a:lnTo>
                <a:lnTo>
                  <a:pt x="17718" y="1886"/>
                </a:lnTo>
                <a:lnTo>
                  <a:pt x="17746" y="1870"/>
                </a:lnTo>
                <a:lnTo>
                  <a:pt x="17770" y="1854"/>
                </a:lnTo>
                <a:lnTo>
                  <a:pt x="17794" y="1836"/>
                </a:lnTo>
                <a:lnTo>
                  <a:pt x="17812" y="1818"/>
                </a:lnTo>
                <a:lnTo>
                  <a:pt x="17830" y="1798"/>
                </a:lnTo>
                <a:lnTo>
                  <a:pt x="17846" y="1778"/>
                </a:lnTo>
                <a:lnTo>
                  <a:pt x="17860" y="1760"/>
                </a:lnTo>
                <a:lnTo>
                  <a:pt x="17872" y="1740"/>
                </a:lnTo>
                <a:lnTo>
                  <a:pt x="17894" y="1702"/>
                </a:lnTo>
                <a:lnTo>
                  <a:pt x="17900" y="1702"/>
                </a:lnTo>
                <a:lnTo>
                  <a:pt x="17900" y="1796"/>
                </a:lnTo>
                <a:lnTo>
                  <a:pt x="17900" y="1796"/>
                </a:lnTo>
                <a:lnTo>
                  <a:pt x="17898" y="1842"/>
                </a:lnTo>
                <a:lnTo>
                  <a:pt x="17896" y="1886"/>
                </a:lnTo>
                <a:lnTo>
                  <a:pt x="17892" y="1928"/>
                </a:lnTo>
                <a:lnTo>
                  <a:pt x="17886" y="1968"/>
                </a:lnTo>
                <a:lnTo>
                  <a:pt x="17876" y="2004"/>
                </a:lnTo>
                <a:lnTo>
                  <a:pt x="17862" y="2038"/>
                </a:lnTo>
                <a:lnTo>
                  <a:pt x="17854" y="2054"/>
                </a:lnTo>
                <a:lnTo>
                  <a:pt x="17846" y="2070"/>
                </a:lnTo>
                <a:lnTo>
                  <a:pt x="17836" y="2084"/>
                </a:lnTo>
                <a:lnTo>
                  <a:pt x="17824" y="2098"/>
                </a:lnTo>
                <a:lnTo>
                  <a:pt x="17812" y="2110"/>
                </a:lnTo>
                <a:lnTo>
                  <a:pt x="17798" y="2122"/>
                </a:lnTo>
                <a:lnTo>
                  <a:pt x="17782" y="2134"/>
                </a:lnTo>
                <a:lnTo>
                  <a:pt x="17764" y="2146"/>
                </a:lnTo>
                <a:lnTo>
                  <a:pt x="17746" y="2156"/>
                </a:lnTo>
                <a:lnTo>
                  <a:pt x="17726" y="2164"/>
                </a:lnTo>
                <a:lnTo>
                  <a:pt x="17706" y="2172"/>
                </a:lnTo>
                <a:lnTo>
                  <a:pt x="17682" y="2180"/>
                </a:lnTo>
                <a:lnTo>
                  <a:pt x="17658" y="2186"/>
                </a:lnTo>
                <a:lnTo>
                  <a:pt x="17630" y="2192"/>
                </a:lnTo>
                <a:lnTo>
                  <a:pt x="17572" y="2202"/>
                </a:lnTo>
                <a:lnTo>
                  <a:pt x="17504" y="2208"/>
                </a:lnTo>
                <a:lnTo>
                  <a:pt x="17430" y="2208"/>
                </a:lnTo>
                <a:lnTo>
                  <a:pt x="17430" y="2208"/>
                </a:lnTo>
                <a:lnTo>
                  <a:pt x="17380" y="2208"/>
                </a:lnTo>
                <a:lnTo>
                  <a:pt x="17330" y="2206"/>
                </a:lnTo>
                <a:lnTo>
                  <a:pt x="17280" y="2200"/>
                </a:lnTo>
                <a:lnTo>
                  <a:pt x="17230" y="2196"/>
                </a:lnTo>
                <a:lnTo>
                  <a:pt x="17132" y="2182"/>
                </a:lnTo>
                <a:lnTo>
                  <a:pt x="17032" y="2168"/>
                </a:lnTo>
                <a:lnTo>
                  <a:pt x="17042" y="2442"/>
                </a:lnTo>
                <a:lnTo>
                  <a:pt x="17042" y="2442"/>
                </a:lnTo>
                <a:lnTo>
                  <a:pt x="17140" y="2456"/>
                </a:lnTo>
                <a:lnTo>
                  <a:pt x="17236" y="2468"/>
                </a:lnTo>
                <a:lnTo>
                  <a:pt x="17334" y="2476"/>
                </a:lnTo>
                <a:lnTo>
                  <a:pt x="17382" y="2478"/>
                </a:lnTo>
                <a:lnTo>
                  <a:pt x="17432" y="2478"/>
                </a:lnTo>
                <a:lnTo>
                  <a:pt x="17432" y="2478"/>
                </a:lnTo>
                <a:lnTo>
                  <a:pt x="17530" y="2476"/>
                </a:lnTo>
                <a:lnTo>
                  <a:pt x="17576" y="2474"/>
                </a:lnTo>
                <a:lnTo>
                  <a:pt x="17622" y="2470"/>
                </a:lnTo>
                <a:lnTo>
                  <a:pt x="17666" y="2464"/>
                </a:lnTo>
                <a:lnTo>
                  <a:pt x="17706" y="2458"/>
                </a:lnTo>
                <a:lnTo>
                  <a:pt x="17746" y="2450"/>
                </a:lnTo>
                <a:lnTo>
                  <a:pt x="17784" y="2440"/>
                </a:lnTo>
                <a:lnTo>
                  <a:pt x="17820" y="2430"/>
                </a:lnTo>
                <a:lnTo>
                  <a:pt x="17856" y="2418"/>
                </a:lnTo>
                <a:lnTo>
                  <a:pt x="17888" y="2406"/>
                </a:lnTo>
                <a:lnTo>
                  <a:pt x="17920" y="2392"/>
                </a:lnTo>
                <a:lnTo>
                  <a:pt x="17950" y="2376"/>
                </a:lnTo>
                <a:lnTo>
                  <a:pt x="17978" y="2358"/>
                </a:lnTo>
                <a:lnTo>
                  <a:pt x="18004" y="2340"/>
                </a:lnTo>
                <a:lnTo>
                  <a:pt x="18030" y="2320"/>
                </a:lnTo>
                <a:lnTo>
                  <a:pt x="18052" y="2300"/>
                </a:lnTo>
                <a:lnTo>
                  <a:pt x="18074" y="2276"/>
                </a:lnTo>
                <a:lnTo>
                  <a:pt x="18094" y="2252"/>
                </a:lnTo>
                <a:lnTo>
                  <a:pt x="18112" y="2226"/>
                </a:lnTo>
                <a:lnTo>
                  <a:pt x="18130" y="2200"/>
                </a:lnTo>
                <a:lnTo>
                  <a:pt x="18144" y="2170"/>
                </a:lnTo>
                <a:lnTo>
                  <a:pt x="18158" y="2140"/>
                </a:lnTo>
                <a:lnTo>
                  <a:pt x="18172" y="2108"/>
                </a:lnTo>
                <a:lnTo>
                  <a:pt x="18182" y="2076"/>
                </a:lnTo>
                <a:lnTo>
                  <a:pt x="18192" y="2040"/>
                </a:lnTo>
                <a:lnTo>
                  <a:pt x="18200" y="2004"/>
                </a:lnTo>
                <a:lnTo>
                  <a:pt x="18206" y="1966"/>
                </a:lnTo>
                <a:lnTo>
                  <a:pt x="18210" y="1926"/>
                </a:lnTo>
                <a:lnTo>
                  <a:pt x="18214" y="1884"/>
                </a:lnTo>
                <a:lnTo>
                  <a:pt x="18216" y="1840"/>
                </a:lnTo>
                <a:lnTo>
                  <a:pt x="18218" y="1796"/>
                </a:lnTo>
                <a:lnTo>
                  <a:pt x="18218" y="1796"/>
                </a:lnTo>
                <a:lnTo>
                  <a:pt x="18216" y="1646"/>
                </a:lnTo>
                <a:lnTo>
                  <a:pt x="18212" y="1488"/>
                </a:lnTo>
                <a:lnTo>
                  <a:pt x="18206" y="1346"/>
                </a:lnTo>
                <a:lnTo>
                  <a:pt x="18206" y="1242"/>
                </a:lnTo>
                <a:lnTo>
                  <a:pt x="18206" y="1242"/>
                </a:lnTo>
                <a:lnTo>
                  <a:pt x="18206" y="1186"/>
                </a:lnTo>
                <a:lnTo>
                  <a:pt x="18210" y="1116"/>
                </a:lnTo>
                <a:lnTo>
                  <a:pt x="18222" y="954"/>
                </a:lnTo>
                <a:lnTo>
                  <a:pt x="18238" y="784"/>
                </a:lnTo>
                <a:lnTo>
                  <a:pt x="18254" y="632"/>
                </a:lnTo>
                <a:close/>
                <a:moveTo>
                  <a:pt x="17234" y="1244"/>
                </a:moveTo>
                <a:lnTo>
                  <a:pt x="17234" y="1244"/>
                </a:lnTo>
                <a:lnTo>
                  <a:pt x="17234" y="1204"/>
                </a:lnTo>
                <a:lnTo>
                  <a:pt x="17238" y="1166"/>
                </a:lnTo>
                <a:lnTo>
                  <a:pt x="17246" y="1128"/>
                </a:lnTo>
                <a:lnTo>
                  <a:pt x="17254" y="1094"/>
                </a:lnTo>
                <a:lnTo>
                  <a:pt x="17266" y="1062"/>
                </a:lnTo>
                <a:lnTo>
                  <a:pt x="17282" y="1032"/>
                </a:lnTo>
                <a:lnTo>
                  <a:pt x="17298" y="1004"/>
                </a:lnTo>
                <a:lnTo>
                  <a:pt x="17318" y="978"/>
                </a:lnTo>
                <a:lnTo>
                  <a:pt x="17342" y="956"/>
                </a:lnTo>
                <a:lnTo>
                  <a:pt x="17366" y="936"/>
                </a:lnTo>
                <a:lnTo>
                  <a:pt x="17394" y="918"/>
                </a:lnTo>
                <a:lnTo>
                  <a:pt x="17424" y="904"/>
                </a:lnTo>
                <a:lnTo>
                  <a:pt x="17456" y="892"/>
                </a:lnTo>
                <a:lnTo>
                  <a:pt x="17490" y="884"/>
                </a:lnTo>
                <a:lnTo>
                  <a:pt x="17526" y="878"/>
                </a:lnTo>
                <a:lnTo>
                  <a:pt x="17566" y="878"/>
                </a:lnTo>
                <a:lnTo>
                  <a:pt x="17566" y="878"/>
                </a:lnTo>
                <a:lnTo>
                  <a:pt x="17604" y="878"/>
                </a:lnTo>
                <a:lnTo>
                  <a:pt x="17638" y="884"/>
                </a:lnTo>
                <a:lnTo>
                  <a:pt x="17672" y="890"/>
                </a:lnTo>
                <a:lnTo>
                  <a:pt x="17702" y="900"/>
                </a:lnTo>
                <a:lnTo>
                  <a:pt x="17730" y="914"/>
                </a:lnTo>
                <a:lnTo>
                  <a:pt x="17756" y="930"/>
                </a:lnTo>
                <a:lnTo>
                  <a:pt x="17780" y="948"/>
                </a:lnTo>
                <a:lnTo>
                  <a:pt x="17802" y="970"/>
                </a:lnTo>
                <a:lnTo>
                  <a:pt x="17822" y="994"/>
                </a:lnTo>
                <a:lnTo>
                  <a:pt x="17838" y="1022"/>
                </a:lnTo>
                <a:lnTo>
                  <a:pt x="17854" y="1052"/>
                </a:lnTo>
                <a:lnTo>
                  <a:pt x="17866" y="1084"/>
                </a:lnTo>
                <a:lnTo>
                  <a:pt x="17874" y="1120"/>
                </a:lnTo>
                <a:lnTo>
                  <a:pt x="17882" y="1158"/>
                </a:lnTo>
                <a:lnTo>
                  <a:pt x="17886" y="1198"/>
                </a:lnTo>
                <a:lnTo>
                  <a:pt x="17886" y="1242"/>
                </a:lnTo>
                <a:lnTo>
                  <a:pt x="17886" y="1242"/>
                </a:lnTo>
                <a:lnTo>
                  <a:pt x="17886" y="1288"/>
                </a:lnTo>
                <a:lnTo>
                  <a:pt x="17882" y="1334"/>
                </a:lnTo>
                <a:lnTo>
                  <a:pt x="17874" y="1376"/>
                </a:lnTo>
                <a:lnTo>
                  <a:pt x="17866" y="1416"/>
                </a:lnTo>
                <a:lnTo>
                  <a:pt x="17854" y="1452"/>
                </a:lnTo>
                <a:lnTo>
                  <a:pt x="17840" y="1488"/>
                </a:lnTo>
                <a:lnTo>
                  <a:pt x="17824" y="1520"/>
                </a:lnTo>
                <a:lnTo>
                  <a:pt x="17804" y="1550"/>
                </a:lnTo>
                <a:lnTo>
                  <a:pt x="17782" y="1576"/>
                </a:lnTo>
                <a:lnTo>
                  <a:pt x="17758" y="1598"/>
                </a:lnTo>
                <a:lnTo>
                  <a:pt x="17732" y="1618"/>
                </a:lnTo>
                <a:lnTo>
                  <a:pt x="17702" y="1636"/>
                </a:lnTo>
                <a:lnTo>
                  <a:pt x="17672" y="1648"/>
                </a:lnTo>
                <a:lnTo>
                  <a:pt x="17638" y="1658"/>
                </a:lnTo>
                <a:lnTo>
                  <a:pt x="17602" y="1664"/>
                </a:lnTo>
                <a:lnTo>
                  <a:pt x="17564" y="1666"/>
                </a:lnTo>
                <a:lnTo>
                  <a:pt x="17564" y="1666"/>
                </a:lnTo>
                <a:lnTo>
                  <a:pt x="17528" y="1664"/>
                </a:lnTo>
                <a:lnTo>
                  <a:pt x="17492" y="1658"/>
                </a:lnTo>
                <a:lnTo>
                  <a:pt x="17460" y="1648"/>
                </a:lnTo>
                <a:lnTo>
                  <a:pt x="17428" y="1634"/>
                </a:lnTo>
                <a:lnTo>
                  <a:pt x="17400" y="1616"/>
                </a:lnTo>
                <a:lnTo>
                  <a:pt x="17372" y="1596"/>
                </a:lnTo>
                <a:lnTo>
                  <a:pt x="17346" y="1572"/>
                </a:lnTo>
                <a:lnTo>
                  <a:pt x="17324" y="1544"/>
                </a:lnTo>
                <a:lnTo>
                  <a:pt x="17304" y="1516"/>
                </a:lnTo>
                <a:lnTo>
                  <a:pt x="17286" y="1484"/>
                </a:lnTo>
                <a:lnTo>
                  <a:pt x="17270" y="1448"/>
                </a:lnTo>
                <a:lnTo>
                  <a:pt x="17256" y="1412"/>
                </a:lnTo>
                <a:lnTo>
                  <a:pt x="17246" y="1372"/>
                </a:lnTo>
                <a:lnTo>
                  <a:pt x="17240" y="1332"/>
                </a:lnTo>
                <a:lnTo>
                  <a:pt x="17234" y="1288"/>
                </a:lnTo>
                <a:lnTo>
                  <a:pt x="17234" y="1244"/>
                </a:lnTo>
                <a:lnTo>
                  <a:pt x="17234" y="1244"/>
                </a:lnTo>
                <a:close/>
                <a:moveTo>
                  <a:pt x="15510" y="1894"/>
                </a:moveTo>
                <a:lnTo>
                  <a:pt x="15866" y="1894"/>
                </a:lnTo>
                <a:lnTo>
                  <a:pt x="15866" y="1894"/>
                </a:lnTo>
                <a:lnTo>
                  <a:pt x="15858" y="1670"/>
                </a:lnTo>
                <a:lnTo>
                  <a:pt x="15854" y="1562"/>
                </a:lnTo>
                <a:lnTo>
                  <a:pt x="15852" y="1474"/>
                </a:lnTo>
                <a:lnTo>
                  <a:pt x="15852" y="1318"/>
                </a:lnTo>
                <a:lnTo>
                  <a:pt x="15852" y="1318"/>
                </a:lnTo>
                <a:lnTo>
                  <a:pt x="15854" y="1264"/>
                </a:lnTo>
                <a:lnTo>
                  <a:pt x="15856" y="1214"/>
                </a:lnTo>
                <a:lnTo>
                  <a:pt x="15860" y="1168"/>
                </a:lnTo>
                <a:lnTo>
                  <a:pt x="15864" y="1124"/>
                </a:lnTo>
                <a:lnTo>
                  <a:pt x="15872" y="1084"/>
                </a:lnTo>
                <a:lnTo>
                  <a:pt x="15880" y="1048"/>
                </a:lnTo>
                <a:lnTo>
                  <a:pt x="15892" y="1016"/>
                </a:lnTo>
                <a:lnTo>
                  <a:pt x="15906" y="986"/>
                </a:lnTo>
                <a:lnTo>
                  <a:pt x="15922" y="960"/>
                </a:lnTo>
                <a:lnTo>
                  <a:pt x="15940" y="938"/>
                </a:lnTo>
                <a:lnTo>
                  <a:pt x="15962" y="920"/>
                </a:lnTo>
                <a:lnTo>
                  <a:pt x="15986" y="904"/>
                </a:lnTo>
                <a:lnTo>
                  <a:pt x="16014" y="892"/>
                </a:lnTo>
                <a:lnTo>
                  <a:pt x="16046" y="884"/>
                </a:lnTo>
                <a:lnTo>
                  <a:pt x="16080" y="878"/>
                </a:lnTo>
                <a:lnTo>
                  <a:pt x="16118" y="878"/>
                </a:lnTo>
                <a:lnTo>
                  <a:pt x="16118" y="878"/>
                </a:lnTo>
                <a:lnTo>
                  <a:pt x="16146" y="878"/>
                </a:lnTo>
                <a:lnTo>
                  <a:pt x="16172" y="884"/>
                </a:lnTo>
                <a:lnTo>
                  <a:pt x="16196" y="892"/>
                </a:lnTo>
                <a:lnTo>
                  <a:pt x="16218" y="902"/>
                </a:lnTo>
                <a:lnTo>
                  <a:pt x="16238" y="918"/>
                </a:lnTo>
                <a:lnTo>
                  <a:pt x="16254" y="934"/>
                </a:lnTo>
                <a:lnTo>
                  <a:pt x="16268" y="954"/>
                </a:lnTo>
                <a:lnTo>
                  <a:pt x="16282" y="976"/>
                </a:lnTo>
                <a:lnTo>
                  <a:pt x="16292" y="1000"/>
                </a:lnTo>
                <a:lnTo>
                  <a:pt x="16302" y="1028"/>
                </a:lnTo>
                <a:lnTo>
                  <a:pt x="16310" y="1058"/>
                </a:lnTo>
                <a:lnTo>
                  <a:pt x="16316" y="1088"/>
                </a:lnTo>
                <a:lnTo>
                  <a:pt x="16320" y="1122"/>
                </a:lnTo>
                <a:lnTo>
                  <a:pt x="16322" y="1158"/>
                </a:lnTo>
                <a:lnTo>
                  <a:pt x="16324" y="1196"/>
                </a:lnTo>
                <a:lnTo>
                  <a:pt x="16326" y="1234"/>
                </a:lnTo>
                <a:lnTo>
                  <a:pt x="16326" y="1474"/>
                </a:lnTo>
                <a:lnTo>
                  <a:pt x="16326" y="1474"/>
                </a:lnTo>
                <a:lnTo>
                  <a:pt x="16326" y="1580"/>
                </a:lnTo>
                <a:lnTo>
                  <a:pt x="16330" y="1684"/>
                </a:lnTo>
                <a:lnTo>
                  <a:pt x="16338" y="1894"/>
                </a:lnTo>
                <a:lnTo>
                  <a:pt x="16680" y="1894"/>
                </a:lnTo>
                <a:lnTo>
                  <a:pt x="16680" y="1894"/>
                </a:lnTo>
                <a:lnTo>
                  <a:pt x="16670" y="1784"/>
                </a:lnTo>
                <a:lnTo>
                  <a:pt x="16662" y="1670"/>
                </a:lnTo>
                <a:lnTo>
                  <a:pt x="16658" y="1562"/>
                </a:lnTo>
                <a:lnTo>
                  <a:pt x="16656" y="1474"/>
                </a:lnTo>
                <a:lnTo>
                  <a:pt x="16656" y="1186"/>
                </a:lnTo>
                <a:lnTo>
                  <a:pt x="16656" y="1186"/>
                </a:lnTo>
                <a:lnTo>
                  <a:pt x="16654" y="1122"/>
                </a:lnTo>
                <a:lnTo>
                  <a:pt x="16650" y="1060"/>
                </a:lnTo>
                <a:lnTo>
                  <a:pt x="16644" y="1002"/>
                </a:lnTo>
                <a:lnTo>
                  <a:pt x="16634" y="948"/>
                </a:lnTo>
                <a:lnTo>
                  <a:pt x="16622" y="896"/>
                </a:lnTo>
                <a:lnTo>
                  <a:pt x="16606" y="848"/>
                </a:lnTo>
                <a:lnTo>
                  <a:pt x="16586" y="806"/>
                </a:lnTo>
                <a:lnTo>
                  <a:pt x="16576" y="784"/>
                </a:lnTo>
                <a:lnTo>
                  <a:pt x="16564" y="766"/>
                </a:lnTo>
                <a:lnTo>
                  <a:pt x="16552" y="748"/>
                </a:lnTo>
                <a:lnTo>
                  <a:pt x="16538" y="730"/>
                </a:lnTo>
                <a:lnTo>
                  <a:pt x="16524" y="714"/>
                </a:lnTo>
                <a:lnTo>
                  <a:pt x="16508" y="698"/>
                </a:lnTo>
                <a:lnTo>
                  <a:pt x="16492" y="684"/>
                </a:lnTo>
                <a:lnTo>
                  <a:pt x="16474" y="672"/>
                </a:lnTo>
                <a:lnTo>
                  <a:pt x="16456" y="660"/>
                </a:lnTo>
                <a:lnTo>
                  <a:pt x="16436" y="648"/>
                </a:lnTo>
                <a:lnTo>
                  <a:pt x="16416" y="640"/>
                </a:lnTo>
                <a:lnTo>
                  <a:pt x="16396" y="632"/>
                </a:lnTo>
                <a:lnTo>
                  <a:pt x="16372" y="624"/>
                </a:lnTo>
                <a:lnTo>
                  <a:pt x="16350" y="618"/>
                </a:lnTo>
                <a:lnTo>
                  <a:pt x="16324" y="614"/>
                </a:lnTo>
                <a:lnTo>
                  <a:pt x="16300" y="610"/>
                </a:lnTo>
                <a:lnTo>
                  <a:pt x="16272" y="608"/>
                </a:lnTo>
                <a:lnTo>
                  <a:pt x="16244" y="608"/>
                </a:lnTo>
                <a:lnTo>
                  <a:pt x="16244" y="608"/>
                </a:lnTo>
                <a:lnTo>
                  <a:pt x="16200" y="610"/>
                </a:lnTo>
                <a:lnTo>
                  <a:pt x="16158" y="614"/>
                </a:lnTo>
                <a:lnTo>
                  <a:pt x="16120" y="620"/>
                </a:lnTo>
                <a:lnTo>
                  <a:pt x="16084" y="628"/>
                </a:lnTo>
                <a:lnTo>
                  <a:pt x="16050" y="638"/>
                </a:lnTo>
                <a:lnTo>
                  <a:pt x="16020" y="650"/>
                </a:lnTo>
                <a:lnTo>
                  <a:pt x="15992" y="664"/>
                </a:lnTo>
                <a:lnTo>
                  <a:pt x="15966" y="680"/>
                </a:lnTo>
                <a:lnTo>
                  <a:pt x="15940" y="696"/>
                </a:lnTo>
                <a:lnTo>
                  <a:pt x="15918" y="712"/>
                </a:lnTo>
                <a:lnTo>
                  <a:pt x="15896" y="730"/>
                </a:lnTo>
                <a:lnTo>
                  <a:pt x="15876" y="748"/>
                </a:lnTo>
                <a:lnTo>
                  <a:pt x="15838" y="784"/>
                </a:lnTo>
                <a:lnTo>
                  <a:pt x="15804" y="818"/>
                </a:lnTo>
                <a:lnTo>
                  <a:pt x="15804" y="818"/>
                </a:lnTo>
                <a:lnTo>
                  <a:pt x="15792" y="770"/>
                </a:lnTo>
                <a:lnTo>
                  <a:pt x="15782" y="724"/>
                </a:lnTo>
                <a:lnTo>
                  <a:pt x="15772" y="680"/>
                </a:lnTo>
                <a:lnTo>
                  <a:pt x="15760" y="638"/>
                </a:lnTo>
                <a:lnTo>
                  <a:pt x="15448" y="662"/>
                </a:lnTo>
                <a:lnTo>
                  <a:pt x="15448" y="662"/>
                </a:lnTo>
                <a:lnTo>
                  <a:pt x="15476" y="792"/>
                </a:lnTo>
                <a:lnTo>
                  <a:pt x="15490" y="856"/>
                </a:lnTo>
                <a:lnTo>
                  <a:pt x="15500" y="920"/>
                </a:lnTo>
                <a:lnTo>
                  <a:pt x="15510" y="982"/>
                </a:lnTo>
                <a:lnTo>
                  <a:pt x="15516" y="1046"/>
                </a:lnTo>
                <a:lnTo>
                  <a:pt x="15520" y="1112"/>
                </a:lnTo>
                <a:lnTo>
                  <a:pt x="15522" y="1178"/>
                </a:lnTo>
                <a:lnTo>
                  <a:pt x="15522" y="1474"/>
                </a:lnTo>
                <a:lnTo>
                  <a:pt x="15522" y="1474"/>
                </a:lnTo>
                <a:lnTo>
                  <a:pt x="15522" y="1580"/>
                </a:lnTo>
                <a:lnTo>
                  <a:pt x="15518" y="1684"/>
                </a:lnTo>
                <a:lnTo>
                  <a:pt x="15510" y="1894"/>
                </a:lnTo>
                <a:close/>
              </a:path>
            </a:pathLst>
          </a:custGeom>
          <a:solidFill>
            <a:schemeClr val="bg1"/>
          </a:solidFill>
          <a:ln w="9525">
            <a:noFill/>
            <a:round/>
            <a:headEnd/>
            <a:tailEnd/>
          </a:ln>
        </p:spPr>
        <p:txBody>
          <a:bodyPr vert="horz" wrap="square" lIns="91423" tIns="45712" rIns="91423" bIns="45712" numCol="1" anchor="t" anchorCtr="0" compatLnSpc="1">
            <a:prstTxWarp prst="textNoShape">
              <a:avLst/>
            </a:prstTxWarp>
          </a:bodyPr>
          <a:lstStyle/>
          <a:p>
            <a:endParaRPr lang="en-GB" sz="1799" dirty="0">
              <a:solidFill>
                <a:srgbClr val="222223"/>
              </a:solidFill>
            </a:endParaRPr>
          </a:p>
        </p:txBody>
      </p:sp>
    </p:spTree>
    <p:extLst>
      <p:ext uri="{BB962C8B-B14F-4D97-AF65-F5344CB8AC3E}">
        <p14:creationId xmlns:p14="http://schemas.microsoft.com/office/powerpoint/2010/main" val="106094367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8054688"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65209967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2xContent v2">
    <p:spTree>
      <p:nvGrpSpPr>
        <p:cNvPr id="1" name=""/>
        <p:cNvGrpSpPr/>
        <p:nvPr/>
      </p:nvGrpSpPr>
      <p:grpSpPr>
        <a:xfrm>
          <a:off x="0" y="0"/>
          <a:ext cx="0" cy="0"/>
          <a:chOff x="0" y="0"/>
          <a:chExt cx="0" cy="0"/>
        </a:xfrm>
      </p:grpSpPr>
      <p:sp>
        <p:nvSpPr>
          <p:cNvPr id="5" name="Content Placeholder 4"/>
          <p:cNvSpPr>
            <a:spLocks noGrp="1"/>
          </p:cNvSpPr>
          <p:nvPr>
            <p:ph sz="quarter" idx="10" hasCustomPrompt="1"/>
          </p:nvPr>
        </p:nvSpPr>
        <p:spPr>
          <a:xfrm>
            <a:off x="540000" y="1763716"/>
            <a:ext cx="592978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1" hasCustomPrompt="1"/>
          </p:nvPr>
        </p:nvSpPr>
        <p:spPr>
          <a:xfrm>
            <a:off x="6939362" y="1763716"/>
            <a:ext cx="5933772" cy="4321172"/>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45194729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63713"/>
            <a:ext cx="592978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2" y="1763713"/>
            <a:ext cx="593377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86162601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592978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2" y="2235802"/>
            <a:ext cx="593377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28006958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1" y="2237311"/>
            <a:ext cx="592978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1"/>
            <a:ext cx="593377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1"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1"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33841"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05063055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63718"/>
            <a:ext cx="3800887" cy="43211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8" y="1763718"/>
            <a:ext cx="8054686" cy="4321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0" y="540000"/>
            <a:ext cx="4279087" cy="553998"/>
          </a:xfrm>
        </p:spPr>
        <p:txBody>
          <a:bodyPr/>
          <a:lstStyle/>
          <a:p>
            <a:r>
              <a:rPr lang="en-US"/>
              <a:t>Click to edit Master title style</a:t>
            </a:r>
            <a:endParaRPr lang="en-GB"/>
          </a:p>
        </p:txBody>
      </p:sp>
    </p:spTree>
    <p:extLst>
      <p:ext uri="{BB962C8B-B14F-4D97-AF65-F5344CB8AC3E}">
        <p14:creationId xmlns:p14="http://schemas.microsoft.com/office/powerpoint/2010/main" val="1717352398"/>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0" y="1764295"/>
            <a:ext cx="3800887"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4" y="1764295"/>
            <a:ext cx="8054689"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4" name="Title 3"/>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460149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35802"/>
            <a:ext cx="3800887"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8" y="2235802"/>
            <a:ext cx="8054686"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51914756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8" y="2235803"/>
            <a:ext cx="8054686" cy="3849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17076325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6810375" y="179389"/>
            <a:ext cx="6454775" cy="7209946"/>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12" y="2486040"/>
            <a:ext cx="2539572" cy="553998"/>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56809" y="3204573"/>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9" name="Text Placeholder 8"/>
          <p:cNvSpPr>
            <a:spLocks noGrp="1"/>
          </p:cNvSpPr>
          <p:nvPr>
            <p:ph type="body" sz="quarter" idx="13"/>
          </p:nvPr>
        </p:nvSpPr>
        <p:spPr>
          <a:xfrm>
            <a:off x="557217" y="3924647"/>
            <a:ext cx="5762625" cy="2087216"/>
          </a:xfrm>
        </p:spPr>
        <p:txBody>
          <a:bodyPr lIns="0" tIns="0" rIns="0" bIns="0">
            <a:noAutofit/>
          </a:bodyPr>
          <a:lstStyle>
            <a:lvl1pPr marL="0" indent="0">
              <a:buNone/>
              <a:defRPr sz="2000">
                <a:solidFill>
                  <a:schemeClr val="bg1"/>
                </a:solidFill>
              </a:defRPr>
            </a:lvl1pPr>
            <a:lvl2pPr marL="525902" indent="0">
              <a:buNone/>
              <a:defRPr sz="2000">
                <a:solidFill>
                  <a:schemeClr val="bg1"/>
                </a:solidFill>
              </a:defRPr>
            </a:lvl2pPr>
            <a:lvl3pPr marL="1051804" indent="0">
              <a:buNone/>
              <a:defRPr sz="1800">
                <a:solidFill>
                  <a:schemeClr val="bg1"/>
                </a:solidFill>
              </a:defRPr>
            </a:lvl3pPr>
            <a:lvl4pPr marL="1577706" indent="0">
              <a:buNone/>
              <a:defRPr sz="1800">
                <a:solidFill>
                  <a:schemeClr val="bg1"/>
                </a:solidFill>
              </a:defRPr>
            </a:lvl4pPr>
            <a:lvl5pPr marL="2103606" indent="0">
              <a:buNone/>
              <a:defRPr sz="1800">
                <a:solidFill>
                  <a:schemeClr val="bg1"/>
                </a:solidFill>
              </a:defRPr>
            </a:lvl5pPr>
          </a:lstStyle>
          <a:p>
            <a:pPr lvl="0"/>
            <a:r>
              <a:rPr lang="en-US"/>
              <a:t>Edit Master text styles</a:t>
            </a:r>
          </a:p>
        </p:txBody>
      </p:sp>
      <p:sp>
        <p:nvSpPr>
          <p:cNvPr id="11" name="TextBox 10"/>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61576773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3xConten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540000" y="1763717"/>
            <a:ext cx="3800887"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1763717"/>
            <a:ext cx="3802882"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4" hasCustomPrompt="1"/>
          </p:nvPr>
        </p:nvSpPr>
        <p:spPr>
          <a:xfrm>
            <a:off x="9072248" y="1763717"/>
            <a:ext cx="3800886" cy="432117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6239394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0" y="1763713"/>
            <a:ext cx="3800887"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49" y="1763713"/>
            <a:ext cx="3802882"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0"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503344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0" y="2235809"/>
            <a:ext cx="3800887"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49" y="2235809"/>
            <a:ext cx="3802882"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09"/>
            <a:ext cx="3800886"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40000"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6742152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0" y="2235803"/>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49" y="2235803"/>
            <a:ext cx="3802882"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3"/>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40000" y="166201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a:xfrm>
            <a:off x="540000" y="540000"/>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38273735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 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Click to edit Master title style</a:t>
            </a:r>
            <a:endParaRPr lang="en-GB" dirty="0"/>
          </a:p>
        </p:txBody>
      </p:sp>
    </p:spTree>
    <p:extLst>
      <p:ext uri="{BB962C8B-B14F-4D97-AF65-F5344CB8AC3E}">
        <p14:creationId xmlns:p14="http://schemas.microsoft.com/office/powerpoint/2010/main" val="42319483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40607415"/>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07237160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
        <p:nvSpPr>
          <p:cNvPr id="3" name="Title 2"/>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60666717"/>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ation -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094223"/>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5" y="6372919"/>
            <a:ext cx="3840162" cy="180000"/>
          </a:xfrm>
          <a:noFill/>
        </p:spPr>
        <p:txBody>
          <a:bodyPr lIns="0" tIns="0" rIns="0" bIns="0" anchor="ctr">
            <a:noAutofit/>
          </a:bodyPr>
          <a:lstStyle>
            <a:lvl1pPr marL="0" indent="0" algn="r">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6" y="6372919"/>
            <a:ext cx="8055071" cy="180000"/>
          </a:xfrm>
          <a:noFill/>
        </p:spPr>
        <p:txBody>
          <a:bodyPr lIns="0" tIns="0" rIns="0" bIns="0" anchor="ctr">
            <a:noAutofit/>
          </a:bodyPr>
          <a:lstStyle>
            <a:lvl1pPr marL="0" indent="0" algn="l">
              <a:buFontTx/>
              <a:buNone/>
              <a:defRPr sz="800"/>
            </a:lvl1pPr>
            <a:lvl2pPr marL="525902" indent="0">
              <a:buFontTx/>
              <a:buNone/>
              <a:defRPr/>
            </a:lvl2pPr>
            <a:lvl3pPr marL="1051804" indent="0">
              <a:buFontTx/>
              <a:buNone/>
              <a:defRPr/>
            </a:lvl3pPr>
            <a:lvl4pPr marL="1577706" indent="0">
              <a:buFontTx/>
              <a:buNone/>
              <a:defRPr/>
            </a:lvl4pPr>
            <a:lvl5pPr marL="2103606" indent="0">
              <a:buFontTx/>
              <a:buNone/>
              <a:defRPr/>
            </a:lvl5pPr>
          </a:lstStyle>
          <a:p>
            <a:pPr lvl="0"/>
            <a:r>
              <a:rPr lang="en-US" dirty="0"/>
              <a:t>Click to add base</a:t>
            </a:r>
          </a:p>
        </p:txBody>
      </p:sp>
    </p:spTree>
    <p:extLst>
      <p:ext uri="{BB962C8B-B14F-4D97-AF65-F5344CB8AC3E}">
        <p14:creationId xmlns:p14="http://schemas.microsoft.com/office/powerpoint/2010/main" val="1450832922"/>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181227" y="179389"/>
            <a:ext cx="6454775" cy="7198552"/>
          </a:xfrm>
          <a:solidFill>
            <a:schemeClr val="tx1">
              <a:lumMod val="10000"/>
              <a:lumOff val="90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7125972" y="2486040"/>
            <a:ext cx="2539572" cy="553998"/>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7125970" y="3204573"/>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902" indent="0">
              <a:buNone/>
              <a:defRPr/>
            </a:lvl2pPr>
            <a:lvl3pPr marL="1051804" indent="0">
              <a:buNone/>
              <a:defRPr/>
            </a:lvl3pPr>
            <a:lvl4pPr marL="1577706" indent="0">
              <a:buNone/>
              <a:defRPr/>
            </a:lvl4pPr>
            <a:lvl5pPr marL="2103606" indent="0">
              <a:buNone/>
              <a:defRPr/>
            </a:lvl5pPr>
          </a:lstStyle>
          <a:p>
            <a:pPr lvl="0"/>
            <a:r>
              <a:rPr lang="en-US" dirty="0"/>
              <a:t>Click to edit subtitle</a:t>
            </a:r>
          </a:p>
        </p:txBody>
      </p:sp>
      <p:sp>
        <p:nvSpPr>
          <p:cNvPr id="18" name="Text Placeholder 8"/>
          <p:cNvSpPr>
            <a:spLocks noGrp="1"/>
          </p:cNvSpPr>
          <p:nvPr>
            <p:ph type="body" sz="quarter" idx="13"/>
          </p:nvPr>
        </p:nvSpPr>
        <p:spPr>
          <a:xfrm>
            <a:off x="7126377" y="3924647"/>
            <a:ext cx="5762625" cy="2087216"/>
          </a:xfrm>
        </p:spPr>
        <p:txBody>
          <a:bodyPr lIns="0" tIns="0" rIns="0" bIns="0">
            <a:noAutofit/>
          </a:bodyPr>
          <a:lstStyle>
            <a:lvl1pPr marL="0" indent="0">
              <a:buNone/>
              <a:defRPr sz="2000">
                <a:solidFill>
                  <a:schemeClr val="tx1"/>
                </a:solidFill>
              </a:defRPr>
            </a:lvl1pPr>
            <a:lvl2pPr marL="525902" indent="0">
              <a:buNone/>
              <a:defRPr sz="2000">
                <a:solidFill>
                  <a:schemeClr val="bg1"/>
                </a:solidFill>
              </a:defRPr>
            </a:lvl2pPr>
            <a:lvl3pPr marL="1051804" indent="0">
              <a:buNone/>
              <a:defRPr sz="1800">
                <a:solidFill>
                  <a:schemeClr val="bg1"/>
                </a:solidFill>
              </a:defRPr>
            </a:lvl3pPr>
            <a:lvl4pPr marL="1577706" indent="0">
              <a:buNone/>
              <a:defRPr sz="1800">
                <a:solidFill>
                  <a:schemeClr val="bg1"/>
                </a:solidFill>
              </a:defRPr>
            </a:lvl4pPr>
            <a:lvl5pPr marL="2103606" indent="0">
              <a:buNone/>
              <a:defRPr sz="1800">
                <a:solidFill>
                  <a:schemeClr val="bg1"/>
                </a:solidFill>
              </a:defRPr>
            </a:lvl5pPr>
          </a:lstStyle>
          <a:p>
            <a:pPr lvl="0"/>
            <a:r>
              <a:rPr lang="en-US" dirty="0"/>
              <a:t>Edit Master text styles</a:t>
            </a:r>
          </a:p>
        </p:txBody>
      </p:sp>
      <p:sp>
        <p:nvSpPr>
          <p:cNvPr id="11" name="TextBox 10"/>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801356300"/>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 picture left - content righ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181227" y="179389"/>
            <a:ext cx="6454775" cy="7209946"/>
          </a:xfrm>
          <a:solidFill>
            <a:schemeClr val="tx1">
              <a:lumMod val="10000"/>
              <a:lumOff val="90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6" y="2464609"/>
            <a:ext cx="5973007" cy="3980318"/>
          </a:xfrm>
        </p:spPr>
        <p:txBody>
          <a:bodyPr lIns="0" rIns="0">
            <a:normAutofit/>
          </a:bodyPr>
          <a:lstStyle>
            <a:lvl1pPr>
              <a:spcBef>
                <a:spcPts val="600"/>
              </a:spcBef>
              <a:spcAft>
                <a:spcPts val="600"/>
              </a:spcAft>
              <a:buClr>
                <a:schemeClr val="bg1"/>
              </a:buClr>
              <a:defRPr sz="2400">
                <a:solidFill>
                  <a:schemeClr val="tx1"/>
                </a:solidFill>
              </a:defRPr>
            </a:lvl1pPr>
            <a:lvl2pPr>
              <a:spcBef>
                <a:spcPts val="600"/>
              </a:spcBef>
              <a:spcAft>
                <a:spcPts val="600"/>
              </a:spcAft>
              <a:buClr>
                <a:schemeClr val="bg1"/>
              </a:buClr>
              <a:defRPr sz="2000">
                <a:solidFill>
                  <a:schemeClr val="tx1"/>
                </a:solidFill>
              </a:defRPr>
            </a:lvl2pPr>
            <a:lvl3pPr>
              <a:spcBef>
                <a:spcPts val="600"/>
              </a:spcBef>
              <a:spcAft>
                <a:spcPts val="600"/>
              </a:spcAft>
              <a:buClr>
                <a:schemeClr val="bg1"/>
              </a:buClr>
              <a:defRPr sz="1800">
                <a:solidFill>
                  <a:schemeClr val="tx1"/>
                </a:solidFill>
              </a:defRPr>
            </a:lvl3pPr>
            <a:lvl4pPr>
              <a:spcBef>
                <a:spcPts val="600"/>
              </a:spcBef>
              <a:spcAft>
                <a:spcPts val="600"/>
              </a:spcAft>
              <a:buClr>
                <a:schemeClr val="bg1"/>
              </a:buClr>
              <a:defRPr sz="1800">
                <a:solidFill>
                  <a:schemeClr val="tx1"/>
                </a:solidFill>
              </a:defRPr>
            </a:lvl4pPr>
            <a:lvl5pPr>
              <a:spcBef>
                <a:spcPts val="600"/>
              </a:spcBef>
              <a:spcAft>
                <a:spcPts val="600"/>
              </a:spcAft>
              <a:buClr>
                <a:schemeClr val="bg1"/>
              </a:buCl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7117355" y="955190"/>
            <a:ext cx="4279087" cy="553998"/>
          </a:xfrm>
          <a:solidFill>
            <a:schemeClr val="accent3"/>
          </a:solidFill>
        </p:spPr>
        <p:txBody>
          <a:bodyPr wrap="none" lIns="82819" tIns="0" rIns="82819" bIns="0" rtlCol="0" anchor="ctr">
            <a:spAutoFit/>
          </a:bodyPr>
          <a:lstStyle>
            <a:lvl1pPr algn="l">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1" y="1673723"/>
            <a:ext cx="3055242"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subtitle</a:t>
            </a:r>
          </a:p>
        </p:txBody>
      </p:sp>
      <p:sp>
        <p:nvSpPr>
          <p:cNvPr id="12" name="TextBox 1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71097375"/>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 picture right - content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6810375" y="179389"/>
            <a:ext cx="6454775" cy="7209946"/>
          </a:xfrm>
          <a:solidFill>
            <a:schemeClr val="tx1">
              <a:lumMod val="10000"/>
              <a:lumOff val="90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1" name="Content Placeholder 6"/>
          <p:cNvSpPr>
            <a:spLocks noGrp="1"/>
          </p:cNvSpPr>
          <p:nvPr>
            <p:ph sz="quarter" idx="12"/>
          </p:nvPr>
        </p:nvSpPr>
        <p:spPr>
          <a:xfrm>
            <a:off x="540000" y="2464609"/>
            <a:ext cx="5973007" cy="3980318"/>
          </a:xfrm>
        </p:spPr>
        <p:txBody>
          <a:bodyPr lIns="0" rIns="0">
            <a:normAutofit/>
          </a:bodyPr>
          <a:lstStyle>
            <a:lvl1pPr>
              <a:spcBef>
                <a:spcPts val="600"/>
              </a:spcBef>
              <a:spcAft>
                <a:spcPts val="600"/>
              </a:spcAft>
              <a:buClr>
                <a:schemeClr val="bg1"/>
              </a:buClr>
              <a:defRPr sz="2400">
                <a:solidFill>
                  <a:schemeClr val="tx1"/>
                </a:solidFill>
              </a:defRPr>
            </a:lvl1pPr>
            <a:lvl2pPr>
              <a:spcBef>
                <a:spcPts val="600"/>
              </a:spcBef>
              <a:spcAft>
                <a:spcPts val="600"/>
              </a:spcAft>
              <a:buClr>
                <a:schemeClr val="bg1"/>
              </a:buClr>
              <a:defRPr sz="2000">
                <a:solidFill>
                  <a:schemeClr val="tx1"/>
                </a:solidFill>
              </a:defRPr>
            </a:lvl2pPr>
            <a:lvl3pPr>
              <a:spcBef>
                <a:spcPts val="600"/>
              </a:spcBef>
              <a:spcAft>
                <a:spcPts val="600"/>
              </a:spcAft>
              <a:buClr>
                <a:schemeClr val="bg1"/>
              </a:buClr>
              <a:defRPr sz="1800">
                <a:solidFill>
                  <a:schemeClr val="tx1"/>
                </a:solidFill>
              </a:defRPr>
            </a:lvl3pPr>
            <a:lvl4pPr>
              <a:spcBef>
                <a:spcPts val="600"/>
              </a:spcBef>
              <a:spcAft>
                <a:spcPts val="600"/>
              </a:spcAft>
              <a:buClr>
                <a:schemeClr val="bg1"/>
              </a:buClr>
              <a:defRPr sz="1800">
                <a:solidFill>
                  <a:schemeClr val="tx1"/>
                </a:solidFill>
              </a:defRPr>
            </a:lvl4pPr>
            <a:lvl5pPr>
              <a:spcBef>
                <a:spcPts val="600"/>
              </a:spcBef>
              <a:spcAft>
                <a:spcPts val="600"/>
              </a:spcAft>
              <a:buClr>
                <a:schemeClr val="bg1"/>
              </a:buCl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ctrTitle" hasCustomPrompt="1"/>
          </p:nvPr>
        </p:nvSpPr>
        <p:spPr bwMode="gray">
          <a:xfrm>
            <a:off x="540000" y="942998"/>
            <a:ext cx="4440990" cy="553998"/>
          </a:xfrm>
          <a:solidFill>
            <a:schemeClr val="accent3"/>
          </a:solidFill>
        </p:spPr>
        <p:txBody>
          <a:bodyPr wrap="none" lIns="82819" tIns="0" rIns="82819" bIns="0" rtlCol="0" anchor="ctr">
            <a:spAutoFit/>
          </a:bodyPr>
          <a:lstStyle>
            <a:lvl1pPr marL="571500" indent="-571500">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5" name="Text Placeholder 5"/>
          <p:cNvSpPr>
            <a:spLocks noGrp="1"/>
          </p:cNvSpPr>
          <p:nvPr>
            <p:ph type="body" sz="quarter" idx="13" hasCustomPrompt="1"/>
          </p:nvPr>
        </p:nvSpPr>
        <p:spPr>
          <a:xfrm>
            <a:off x="540000" y="1661531"/>
            <a:ext cx="3055242"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subtitle</a:t>
            </a:r>
          </a:p>
        </p:txBody>
      </p:sp>
      <p:sp>
        <p:nvSpPr>
          <p:cNvPr id="19" name="TextBox 18"/>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22451745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2 pictures right - content left">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4" name="Rectangle 3"/>
          <p:cNvSpPr/>
          <p:nvPr userDrawn="1"/>
        </p:nvSpPr>
        <p:spPr bwMode="gray">
          <a:xfrm>
            <a:off x="6629887" y="161215"/>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8" y="3866361"/>
            <a:ext cx="6444256" cy="351158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8" y="180234"/>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1"/>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1" tIns="105826" rIns="211651" bIns="10582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sp>
        <p:nvSpPr>
          <p:cNvPr id="17" name="Content Placeholder 6"/>
          <p:cNvSpPr>
            <a:spLocks noGrp="1"/>
          </p:cNvSpPr>
          <p:nvPr>
            <p:ph sz="quarter" idx="12"/>
          </p:nvPr>
        </p:nvSpPr>
        <p:spPr>
          <a:xfrm>
            <a:off x="523043" y="2464609"/>
            <a:ext cx="5973007" cy="3980318"/>
          </a:xfrm>
        </p:spPr>
        <p:txBody>
          <a:bodyPr lIns="0" rIns="0">
            <a:normAutofit/>
          </a:bodyPr>
          <a:lstStyle>
            <a:lvl1pPr>
              <a:spcBef>
                <a:spcPts val="600"/>
              </a:spcBef>
              <a:spcAft>
                <a:spcPts val="600"/>
              </a:spcAft>
              <a:buClr>
                <a:schemeClr val="tx1"/>
              </a:buClr>
              <a:defRPr sz="2400">
                <a:solidFill>
                  <a:schemeClr val="tx1"/>
                </a:solidFill>
              </a:defRPr>
            </a:lvl1pPr>
            <a:lvl2pPr>
              <a:spcBef>
                <a:spcPts val="600"/>
              </a:spcBef>
              <a:spcAft>
                <a:spcPts val="600"/>
              </a:spcAft>
              <a:buClrTx/>
              <a:defRPr sz="2000">
                <a:solidFill>
                  <a:schemeClr val="tx1"/>
                </a:solidFill>
              </a:defRPr>
            </a:lvl2pPr>
            <a:lvl3pPr>
              <a:spcBef>
                <a:spcPts val="600"/>
              </a:spcBef>
              <a:spcAft>
                <a:spcPts val="600"/>
              </a:spcAft>
              <a:buClrTx/>
              <a:defRPr sz="1800">
                <a:solidFill>
                  <a:schemeClr val="tx1"/>
                </a:solidFill>
              </a:defRPr>
            </a:lvl3pPr>
            <a:lvl4pPr>
              <a:spcBef>
                <a:spcPts val="600"/>
              </a:spcBef>
              <a:spcAft>
                <a:spcPts val="600"/>
              </a:spcAft>
              <a:buClr>
                <a:schemeClr val="tx1"/>
              </a:buClr>
              <a:defRPr sz="1800">
                <a:solidFill>
                  <a:schemeClr val="tx1"/>
                </a:solidFill>
              </a:defRPr>
            </a:lvl4pPr>
            <a:lvl5pPr>
              <a:spcBef>
                <a:spcPts val="600"/>
              </a:spcBef>
              <a:spcAft>
                <a:spcPts val="600"/>
              </a:spcAft>
              <a:buClr>
                <a:schemeClr val="tx1"/>
              </a:buCl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556812" y="942998"/>
            <a:ext cx="4279087" cy="553998"/>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5" hasCustomPrompt="1"/>
          </p:nvPr>
        </p:nvSpPr>
        <p:spPr>
          <a:xfrm>
            <a:off x="556809" y="1661531"/>
            <a:ext cx="3055242"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subtitle</a:t>
            </a:r>
          </a:p>
        </p:txBody>
      </p:sp>
      <p:sp>
        <p:nvSpPr>
          <p:cNvPr id="22" name="TextBox 2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3283222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 pictures right - content left">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9028678" y="181778"/>
            <a:ext cx="2016000" cy="7187426"/>
          </a:xfrm>
          <a:solidFill>
            <a:schemeClr val="bg1">
              <a:lumMod val="95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2" y="181778"/>
            <a:ext cx="2016000" cy="7187426"/>
          </a:xfrm>
          <a:solidFill>
            <a:schemeClr val="bg1">
              <a:lumMod val="95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6" y="181778"/>
            <a:ext cx="2016000" cy="7187426"/>
          </a:xfrm>
          <a:solidFill>
            <a:schemeClr val="bg1">
              <a:lumMod val="95000"/>
            </a:schemeClr>
          </a:solidFill>
        </p:spPr>
        <p:txBody>
          <a:bodyPr>
            <a:normAutofit/>
          </a:bodyPr>
          <a:lstStyle>
            <a:lvl1pPr marL="0" indent="0">
              <a:buNone/>
              <a:defRPr sz="1600"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0"/>
            <a:ext cx="4602244" cy="7311517"/>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grpSp>
      <p:sp>
        <p:nvSpPr>
          <p:cNvPr id="27" name="Content Placeholder 6"/>
          <p:cNvSpPr>
            <a:spLocks noGrp="1"/>
          </p:cNvSpPr>
          <p:nvPr>
            <p:ph sz="quarter" idx="12"/>
          </p:nvPr>
        </p:nvSpPr>
        <p:spPr>
          <a:xfrm>
            <a:off x="523043" y="2464609"/>
            <a:ext cx="5973007" cy="3980318"/>
          </a:xfrm>
        </p:spPr>
        <p:txBody>
          <a:bodyPr lIns="0" rIns="0">
            <a:normAutofit/>
          </a:bodyPr>
          <a:lstStyle>
            <a:lvl1pPr>
              <a:spcBef>
                <a:spcPts val="600"/>
              </a:spcBef>
              <a:spcAft>
                <a:spcPts val="600"/>
              </a:spcAft>
              <a:buClr>
                <a:schemeClr val="tx1"/>
              </a:buClr>
              <a:defRPr sz="2400">
                <a:solidFill>
                  <a:schemeClr val="tx1"/>
                </a:solidFill>
              </a:defRPr>
            </a:lvl1pPr>
            <a:lvl2pPr>
              <a:spcBef>
                <a:spcPts val="600"/>
              </a:spcBef>
              <a:spcAft>
                <a:spcPts val="600"/>
              </a:spcAft>
              <a:buClr>
                <a:schemeClr val="tx1"/>
              </a:buClr>
              <a:defRPr sz="2000">
                <a:solidFill>
                  <a:schemeClr val="tx1"/>
                </a:solidFill>
              </a:defRPr>
            </a:lvl2pPr>
            <a:lvl3pPr>
              <a:spcBef>
                <a:spcPts val="600"/>
              </a:spcBef>
              <a:spcAft>
                <a:spcPts val="600"/>
              </a:spcAft>
              <a:buClr>
                <a:schemeClr val="tx1"/>
              </a:buClr>
              <a:defRPr sz="1800">
                <a:solidFill>
                  <a:schemeClr val="tx1"/>
                </a:solidFill>
              </a:defRPr>
            </a:lvl3pPr>
            <a:lvl4pPr>
              <a:spcBef>
                <a:spcPts val="600"/>
              </a:spcBef>
              <a:spcAft>
                <a:spcPts val="600"/>
              </a:spcAft>
              <a:buClr>
                <a:schemeClr val="tx1"/>
              </a:buClr>
              <a:defRPr sz="1800">
                <a:solidFill>
                  <a:schemeClr val="tx1"/>
                </a:solidFill>
              </a:defRPr>
            </a:lvl4pPr>
            <a:lvl5pPr>
              <a:spcBef>
                <a:spcPts val="600"/>
              </a:spcBef>
              <a:spcAft>
                <a:spcPts val="600"/>
              </a:spcAft>
              <a:buClr>
                <a:schemeClr val="tx1"/>
              </a:buCl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556812" y="942998"/>
            <a:ext cx="4440990" cy="553998"/>
          </a:xfrm>
          <a:solidFill>
            <a:schemeClr val="accent3"/>
          </a:solidFill>
        </p:spPr>
        <p:txBody>
          <a:bodyPr wrap="none" lIns="82819" tIns="0" rIns="82819" bIns="0" rtlCol="0" anchor="ctr">
            <a:spAutoFit/>
          </a:bodyPr>
          <a:lstStyle>
            <a:lvl1pPr marL="571500" indent="-571500">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556809" y="1661531"/>
            <a:ext cx="3055242"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subtitle</a:t>
            </a:r>
          </a:p>
        </p:txBody>
      </p:sp>
      <p:sp>
        <p:nvSpPr>
          <p:cNvPr id="24" name="TextBox 23"/>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24391926"/>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 pictures Left - content right">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gray">
          <a:xfrm>
            <a:off x="167159" y="127323"/>
            <a:ext cx="6470418" cy="72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0" name="Picture Placeholder 7"/>
          <p:cNvSpPr>
            <a:spLocks noGrp="1"/>
          </p:cNvSpPr>
          <p:nvPr>
            <p:ph type="pic" sz="quarter" idx="17" hasCustomPrompt="1"/>
          </p:nvPr>
        </p:nvSpPr>
        <p:spPr>
          <a:xfrm>
            <a:off x="4601278"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179036"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9" name="Rectangle 28"/>
          <p:cNvSpPr/>
          <p:nvPr userDrawn="1"/>
        </p:nvSpPr>
        <p:spPr bwMode="gray">
          <a:xfrm>
            <a:off x="4413718" y="159260"/>
            <a:ext cx="180001" cy="731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2202595" y="159260"/>
            <a:ext cx="180001" cy="731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2390156"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1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 name="Rectangle 3"/>
          <p:cNvSpPr/>
          <p:nvPr userDrawn="1"/>
        </p:nvSpPr>
        <p:spPr bwMode="gray">
          <a:xfrm>
            <a:off x="6629995" y="159260"/>
            <a:ext cx="180001" cy="7311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7" name="Content Placeholder 6"/>
          <p:cNvSpPr>
            <a:spLocks noGrp="1"/>
          </p:cNvSpPr>
          <p:nvPr>
            <p:ph sz="quarter" idx="12"/>
          </p:nvPr>
        </p:nvSpPr>
        <p:spPr>
          <a:xfrm>
            <a:off x="7105618" y="2464609"/>
            <a:ext cx="5973007" cy="3980318"/>
          </a:xfrm>
        </p:spPr>
        <p:txBody>
          <a:bodyPr lIns="0" rIns="0">
            <a:normAutofit/>
          </a:bodyPr>
          <a:lstStyle>
            <a:lvl1pPr>
              <a:spcBef>
                <a:spcPts val="600"/>
              </a:spcBef>
              <a:spcAft>
                <a:spcPts val="600"/>
              </a:spcAft>
              <a:buClrTx/>
              <a:defRPr sz="2400">
                <a:solidFill>
                  <a:schemeClr val="tx1"/>
                </a:solidFill>
              </a:defRPr>
            </a:lvl1pPr>
            <a:lvl2pPr>
              <a:spcBef>
                <a:spcPts val="600"/>
              </a:spcBef>
              <a:spcAft>
                <a:spcPts val="600"/>
              </a:spcAft>
              <a:buClrTx/>
              <a:defRPr sz="2000">
                <a:solidFill>
                  <a:schemeClr val="tx1"/>
                </a:solidFill>
              </a:defRPr>
            </a:lvl2pPr>
            <a:lvl3pPr>
              <a:spcBef>
                <a:spcPts val="600"/>
              </a:spcBef>
              <a:spcAft>
                <a:spcPts val="600"/>
              </a:spcAft>
              <a:buClr>
                <a:schemeClr val="tx1"/>
              </a:buClr>
              <a:defRPr sz="1800">
                <a:solidFill>
                  <a:schemeClr val="tx1"/>
                </a:solidFill>
              </a:defRPr>
            </a:lvl3pPr>
            <a:lvl4pPr>
              <a:spcBef>
                <a:spcPts val="600"/>
              </a:spcBef>
              <a:spcAft>
                <a:spcPts val="600"/>
              </a:spcAft>
              <a:buClr>
                <a:schemeClr val="tx1"/>
              </a:buClr>
              <a:defRPr sz="1800">
                <a:solidFill>
                  <a:schemeClr val="tx1"/>
                </a:solidFill>
              </a:defRPr>
            </a:lvl4pPr>
            <a:lvl5pPr>
              <a:spcBef>
                <a:spcPts val="600"/>
              </a:spcBef>
              <a:spcAft>
                <a:spcPts val="600"/>
              </a:spcAft>
              <a:buClr>
                <a:schemeClr val="tx1"/>
              </a:buCl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7117355" y="942998"/>
            <a:ext cx="4279087" cy="553998"/>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7117351" y="1661531"/>
            <a:ext cx="3055242"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subtitle</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sp>
        <p:nvSpPr>
          <p:cNvPr id="17" name="TextBox 16"/>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78156359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1897915" y="3255877"/>
            <a:ext cx="9643953" cy="1049518"/>
          </a:xfrm>
          <a:noFill/>
        </p:spPr>
        <p:txBody>
          <a:bodyPr wrap="none" anchor="ctr"/>
          <a:lstStyle>
            <a:lvl1pPr algn="ctr">
              <a:lnSpc>
                <a:spcPct val="110000"/>
              </a:lnSpc>
              <a:defRPr sz="6200">
                <a:solidFill>
                  <a:schemeClr val="tx1"/>
                </a:solidFill>
              </a:defRPr>
            </a:lvl1pPr>
          </a:lstStyle>
          <a:p>
            <a:r>
              <a:rPr lang="en-US" dirty="0"/>
              <a:t>Click to add statement</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3" name="TextBox 12"/>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6098802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71" y="4500711"/>
            <a:ext cx="6153433" cy="1377348"/>
          </a:xfrm>
        </p:spPr>
        <p:txBody>
          <a:bodyPr wrap="square" lIns="82819" tIns="41410" rIns="82819" bIns="41410">
            <a:normAutofit/>
          </a:bodyPr>
          <a:lstStyle>
            <a:lvl1pPr marL="0" indent="0">
              <a:spcBef>
                <a:spcPts val="1380"/>
              </a:spcBef>
              <a:buNone/>
              <a:defRPr sz="1900">
                <a:solidFill>
                  <a:schemeClr val="bg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56816" y="3852639"/>
            <a:ext cx="3562609" cy="519646"/>
          </a:xfrm>
          <a:solidFill>
            <a:schemeClr val="accent2"/>
          </a:solidFill>
        </p:spPr>
        <p:txBody>
          <a:bodyPr wrap="none" lIns="82819" tIns="41410" rIns="82819" bIns="41410" rtlCol="0" anchor="t">
            <a:spAutoFit/>
          </a:bodyPr>
          <a:lstStyle>
            <a:lvl1pPr marL="0" indent="0">
              <a:lnSpc>
                <a:spcPts val="336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56808" y="3109446"/>
            <a:ext cx="5158109" cy="671191"/>
          </a:xfrm>
          <a:solidFill>
            <a:schemeClr val="accent3"/>
          </a:solidFill>
        </p:spPr>
        <p:txBody>
          <a:bodyPr tIns="144000" bIns="0" anchor="ctr"/>
          <a:lstStyle>
            <a:lvl1pPr algn="l">
              <a:defRPr sz="5000">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85998" y="6961909"/>
            <a:ext cx="981216" cy="305696"/>
          </a:xfrm>
          <a:prstGeom prst="rect">
            <a:avLst/>
          </a:prstGeom>
        </p:spPr>
      </p:pic>
      <p:sp>
        <p:nvSpPr>
          <p:cNvPr id="3" name="Media Placeholder 2"/>
          <p:cNvSpPr>
            <a:spLocks noGrp="1"/>
          </p:cNvSpPr>
          <p:nvPr>
            <p:ph type="media" sz="quarter" idx="12" hasCustomPrompt="1"/>
          </p:nvPr>
        </p:nvSpPr>
        <p:spPr>
          <a:xfrm>
            <a:off x="169690" y="180631"/>
            <a:ext cx="13100400" cy="7200000"/>
          </a:xfrm>
          <a:solidFill>
            <a:schemeClr val="bg2"/>
          </a:solidFill>
        </p:spPr>
        <p:txBody>
          <a:bodyPr>
            <a:normAutofit/>
          </a:bodyPr>
          <a:lstStyle>
            <a:lvl1pPr marL="0" indent="0" algn="ctr">
              <a:buNone/>
              <a:defRPr sz="1600">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609217966"/>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 name="Rectangle 3"/>
          <p:cNvSpPr/>
          <p:nvPr userDrawn="1"/>
        </p:nvSpPr>
        <p:spPr bwMode="gray">
          <a:xfrm>
            <a:off x="6633146"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6" y="2464609"/>
            <a:ext cx="5973007" cy="3980318"/>
          </a:xfrm>
        </p:spPr>
        <p:txBody>
          <a:bodyPr lIns="0" rIns="0">
            <a:normAutofit/>
          </a:bodyPr>
          <a:lstStyle>
            <a:lvl1pPr>
              <a:spcBef>
                <a:spcPts val="600"/>
              </a:spcBef>
              <a:spcAft>
                <a:spcPts val="600"/>
              </a:spcAft>
              <a:buClr>
                <a:schemeClr val="bg1"/>
              </a:buClr>
              <a:defRPr sz="2400">
                <a:solidFill>
                  <a:schemeClr val="bg1"/>
                </a:solidFill>
              </a:defRPr>
            </a:lvl1pPr>
            <a:lvl2pPr>
              <a:spcBef>
                <a:spcPts val="600"/>
              </a:spcBef>
              <a:spcAft>
                <a:spcPts val="600"/>
              </a:spcAft>
              <a:buClr>
                <a:schemeClr val="bg1"/>
              </a:buClr>
              <a:defRPr sz="2000">
                <a:solidFill>
                  <a:schemeClr val="bg1"/>
                </a:solidFill>
              </a:defRPr>
            </a:lvl2pPr>
            <a:lvl3pPr>
              <a:spcBef>
                <a:spcPts val="600"/>
              </a:spcBef>
              <a:spcAft>
                <a:spcPts val="600"/>
              </a:spcAft>
              <a:buClr>
                <a:schemeClr val="bg1"/>
              </a:buClr>
              <a:defRPr sz="1800">
                <a:solidFill>
                  <a:schemeClr val="bg1"/>
                </a:solidFill>
              </a:defRPr>
            </a:lvl3pPr>
            <a:lvl4pPr>
              <a:spcBef>
                <a:spcPts val="600"/>
              </a:spcBef>
              <a:spcAft>
                <a:spcPts val="600"/>
              </a:spcAft>
              <a:buClr>
                <a:schemeClr val="bg1"/>
              </a:buClr>
              <a:defRPr sz="1800">
                <a:solidFill>
                  <a:schemeClr val="bg1"/>
                </a:solidFill>
              </a:defRPr>
            </a:lvl4pPr>
            <a:lvl5pPr>
              <a:spcBef>
                <a:spcPts val="600"/>
              </a:spcBef>
              <a:spcAft>
                <a:spcPts val="600"/>
              </a:spcAft>
              <a:buClr>
                <a:schemeClr val="bg1"/>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7117355" y="955190"/>
            <a:ext cx="4279087" cy="553998"/>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1" y="1673723"/>
            <a:ext cx="3055242"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400">
              <a:spcBef>
                <a:spcPts val="300"/>
              </a:spcBef>
              <a:spcAft>
                <a:spcPts val="300"/>
              </a:spcAft>
              <a:buFontTx/>
              <a:buNone/>
            </a:pPr>
            <a:r>
              <a:rPr lang="en-US" dirty="0"/>
              <a:t>Click to edit subtitle</a:t>
            </a:r>
          </a:p>
        </p:txBody>
      </p:sp>
      <p:sp>
        <p:nvSpPr>
          <p:cNvPr id="3" name="Media Placeholder 2"/>
          <p:cNvSpPr>
            <a:spLocks noGrp="1"/>
          </p:cNvSpPr>
          <p:nvPr>
            <p:ph type="media" sz="quarter" idx="14"/>
          </p:nvPr>
        </p:nvSpPr>
        <p:spPr>
          <a:xfrm>
            <a:off x="179389" y="181480"/>
            <a:ext cx="6451200" cy="7196461"/>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3598092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_Presentation - Statement">
    <p:bg>
      <p:bgPr>
        <a:solidFill>
          <a:schemeClr val="bg2"/>
        </a:solidFill>
        <a:effectLst/>
      </p:bgPr>
    </p:bg>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73834" y="173831"/>
            <a:ext cx="13092112" cy="7213600"/>
          </a:xfrm>
          <a:solidFill>
            <a:schemeClr val="bg1">
              <a:lumMod val="85000"/>
            </a:schemeClr>
          </a:solidFill>
        </p:spPr>
        <p:txBody>
          <a:bodyPr/>
          <a:lstStyle>
            <a:lvl1pPr marL="0" indent="0" algn="ctr">
              <a:buNone/>
              <a:defRPr sz="1600" baseline="0"/>
            </a:lvl1pPr>
          </a:lstStyle>
          <a:p>
            <a:r>
              <a:rPr lang="en-GB" dirty="0"/>
              <a:t>Insert image by clicking the picture icon and selecting file.  Image may then be cropped as desired</a:t>
            </a:r>
          </a:p>
        </p:txBody>
      </p:sp>
      <p:sp>
        <p:nvSpPr>
          <p:cNvPr id="2" name="Title 1"/>
          <p:cNvSpPr>
            <a:spLocks noGrp="1"/>
          </p:cNvSpPr>
          <p:nvPr>
            <p:ph type="title" hasCustomPrompt="1"/>
          </p:nvPr>
        </p:nvSpPr>
        <p:spPr bwMode="gray">
          <a:xfrm>
            <a:off x="556817" y="1188343"/>
            <a:ext cx="8064896" cy="1564531"/>
          </a:xfrm>
          <a:noFill/>
        </p:spPr>
        <p:txBody>
          <a:bodyPr wrap="square" anchor="t"/>
          <a:lstStyle>
            <a:lvl1pPr algn="l">
              <a:lnSpc>
                <a:spcPts val="6100"/>
              </a:lnSpc>
              <a:defRPr sz="5400">
                <a:solidFill>
                  <a:schemeClr val="tx1"/>
                </a:solidFill>
              </a:defRPr>
            </a:lvl1pPr>
          </a:lstStyle>
          <a:p>
            <a:r>
              <a:rPr lang="en-US" dirty="0"/>
              <a:t>Statement or with </a:t>
            </a:r>
            <a:br>
              <a:rPr lang="en-US" dirty="0"/>
            </a:br>
            <a:r>
              <a:rPr lang="en-US" dirty="0"/>
              <a:t>quote with image</a:t>
            </a:r>
            <a:endParaRPr lang="en-GB" dirty="0"/>
          </a:p>
        </p:txBody>
      </p:sp>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4" name="TextBox 13"/>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362662920"/>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tatement with 3 x images">
    <p:bg>
      <p:bgPr>
        <a:solidFill>
          <a:schemeClr val="bg2"/>
        </a:solidFill>
        <a:effectLst/>
      </p:bgPr>
    </p:bg>
    <p:spTree>
      <p:nvGrpSpPr>
        <p:cNvPr id="1" name=""/>
        <p:cNvGrpSpPr/>
        <p:nvPr/>
      </p:nvGrpSpPr>
      <p:grpSpPr>
        <a:xfrm>
          <a:off x="0" y="0"/>
          <a:ext cx="0" cy="0"/>
          <a:chOff x="0" y="0"/>
          <a:chExt cx="0" cy="0"/>
        </a:xfrm>
      </p:grpSpPr>
      <p:sp>
        <p:nvSpPr>
          <p:cNvPr id="13" name="Rectangle 12"/>
          <p:cNvSpPr/>
          <p:nvPr userDrawn="1"/>
        </p:nvSpPr>
        <p:spPr bwMode="gray">
          <a:xfrm>
            <a:off x="3" y="4013853"/>
            <a:ext cx="13439774" cy="3547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3" y="1969144"/>
            <a:ext cx="11763919" cy="782265"/>
          </a:xfrm>
          <a:noFill/>
        </p:spPr>
        <p:txBody>
          <a:bodyPr wrap="square" anchor="ctr"/>
          <a:lstStyle>
            <a:lvl1pPr>
              <a:lnSpc>
                <a:spcPts val="6100"/>
              </a:lnSpc>
              <a:defRPr sz="6200">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94868" y="4218438"/>
            <a:ext cx="4212000" cy="3149417"/>
          </a:xfrm>
          <a:solidFill>
            <a:schemeClr val="bg2"/>
          </a:solidFill>
        </p:spPr>
        <p:txBody>
          <a:bodyPr/>
          <a:lstStyle>
            <a:lvl1pPr marL="0" indent="0">
              <a:buNone/>
              <a:defRPr sz="1800"/>
            </a:lvl1pPr>
          </a:lstStyle>
          <a:p>
            <a:r>
              <a:rPr lang="en-GB" dirty="0"/>
              <a:t>Click to insert image</a:t>
            </a:r>
          </a:p>
        </p:txBody>
      </p:sp>
      <p:sp>
        <p:nvSpPr>
          <p:cNvPr id="28" name="Picture Placeholder 21"/>
          <p:cNvSpPr>
            <a:spLocks noGrp="1"/>
          </p:cNvSpPr>
          <p:nvPr>
            <p:ph type="pic" sz="quarter" idx="11" hasCustomPrompt="1"/>
          </p:nvPr>
        </p:nvSpPr>
        <p:spPr>
          <a:xfrm>
            <a:off x="4618579" y="4218438"/>
            <a:ext cx="4212000" cy="3149417"/>
          </a:xfrm>
          <a:solidFill>
            <a:schemeClr val="bg2"/>
          </a:solidFill>
        </p:spPr>
        <p:txBody>
          <a:bodyPr/>
          <a:lstStyle>
            <a:lvl1pPr marL="0" indent="0">
              <a:buNone/>
              <a:defRPr sz="1800" baseline="0"/>
            </a:lvl1pPr>
          </a:lstStyle>
          <a:p>
            <a:r>
              <a:rPr lang="en-GB" dirty="0"/>
              <a:t>Click to insert image</a:t>
            </a:r>
          </a:p>
        </p:txBody>
      </p:sp>
      <p:sp>
        <p:nvSpPr>
          <p:cNvPr id="29" name="Picture Placeholder 21"/>
          <p:cNvSpPr>
            <a:spLocks noGrp="1"/>
          </p:cNvSpPr>
          <p:nvPr>
            <p:ph type="pic" sz="quarter" idx="12" hasCustomPrompt="1"/>
          </p:nvPr>
        </p:nvSpPr>
        <p:spPr>
          <a:xfrm>
            <a:off x="9042289" y="4218438"/>
            <a:ext cx="4212000" cy="3149417"/>
          </a:xfrm>
          <a:solidFill>
            <a:schemeClr val="bg2"/>
          </a:solidFill>
        </p:spPr>
        <p:txBody>
          <a:bodyPr/>
          <a:lstStyle>
            <a:lvl1pPr marL="0" indent="0">
              <a:buNone/>
              <a:defRPr sz="1800"/>
            </a:lvl1pPr>
          </a:lstStyle>
          <a:p>
            <a:r>
              <a:rPr lang="en-GB" dirty="0"/>
              <a:t>Click to insert image</a:t>
            </a:r>
          </a:p>
        </p:txBody>
      </p:sp>
      <p:sp>
        <p:nvSpPr>
          <p:cNvPr id="17"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6" name="TextBox 15"/>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60452386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540000" y="2626358"/>
            <a:ext cx="2539572" cy="553998"/>
          </a:xfrm>
          <a:solidFill>
            <a:schemeClr val="accent3"/>
          </a:solidFill>
        </p:spPr>
        <p:txBody>
          <a:bodyPr wrap="none" lIns="82819" tIns="0" rIns="82819" bIns="0" rtlCol="0" anchor="ctr">
            <a:spAutoFit/>
          </a:bodyPr>
          <a:lstStyle>
            <a:lvl1pPr marL="571500" indent="-571500">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540000" y="3959925"/>
            <a:ext cx="5739731" cy="2682175"/>
          </a:xfrm>
        </p:spPr>
        <p:txBody>
          <a:bodyPr wrap="square" lIns="82819" tIns="41410" rIns="82819" bIns="41410">
            <a:norm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9028678"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2"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6"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0"/>
            <a:ext cx="4602244" cy="7311517"/>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540000" y="3313433"/>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902" indent="0">
              <a:buNone/>
              <a:defRPr/>
            </a:lvl2pPr>
            <a:lvl3pPr marL="1051804" indent="0">
              <a:buNone/>
              <a:defRPr/>
            </a:lvl3pPr>
            <a:lvl4pPr marL="1577706" indent="0">
              <a:buNone/>
              <a:defRPr/>
            </a:lvl4pPr>
            <a:lvl5pPr marL="2103606" indent="0">
              <a:buNone/>
              <a:defRPr/>
            </a:lvl5pPr>
          </a:lstStyle>
          <a:p>
            <a:pPr lvl="0"/>
            <a:r>
              <a:rPr lang="en-US" dirty="0"/>
              <a:t>Click to edit subtitle</a:t>
            </a:r>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03171072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tatement with 2 x images">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1" y="4043802"/>
            <a:ext cx="13371615" cy="35174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3" y="1883221"/>
            <a:ext cx="11763919" cy="954107"/>
          </a:xfrm>
          <a:noFill/>
        </p:spPr>
        <p:txBody>
          <a:bodyPr wrap="square" anchor="ctr"/>
          <a:lstStyle>
            <a:lvl1pPr>
              <a:defRPr sz="6200">
                <a:solidFill>
                  <a:schemeClr val="tx1"/>
                </a:solidFill>
              </a:defRPr>
            </a:lvl1pPr>
          </a:lstStyle>
          <a:p>
            <a:r>
              <a:rPr lang="en-US" dirty="0"/>
              <a:t>Click to add statement</a:t>
            </a:r>
            <a:endParaRPr lang="en-GB" dirty="0"/>
          </a:p>
        </p:txBody>
      </p:sp>
      <p:sp>
        <p:nvSpPr>
          <p:cNvPr id="29" name="Picture Placeholder 21"/>
          <p:cNvSpPr>
            <a:spLocks noGrp="1"/>
          </p:cNvSpPr>
          <p:nvPr>
            <p:ph type="pic" sz="quarter" idx="12" hasCustomPrompt="1"/>
          </p:nvPr>
        </p:nvSpPr>
        <p:spPr>
          <a:xfrm>
            <a:off x="6809889" y="4223796"/>
            <a:ext cx="6442518" cy="3150000"/>
          </a:xfrm>
          <a:solidFill>
            <a:schemeClr val="bg2"/>
          </a:solidFill>
        </p:spPr>
        <p:txBody>
          <a:bodyPr/>
          <a:lstStyle>
            <a:lvl1pPr marL="0" indent="0">
              <a:buNone/>
              <a:defRPr sz="1600" baseline="0"/>
            </a:lvl1pPr>
          </a:lstStyle>
          <a:p>
            <a:r>
              <a:rPr lang="en-GB" dirty="0"/>
              <a:t>Click to insert image</a:t>
            </a:r>
          </a:p>
        </p:txBody>
      </p:sp>
      <p:sp>
        <p:nvSpPr>
          <p:cNvPr id="13" name="Picture Placeholder 21"/>
          <p:cNvSpPr>
            <a:spLocks noGrp="1"/>
          </p:cNvSpPr>
          <p:nvPr>
            <p:ph type="pic" sz="quarter" idx="13" hasCustomPrompt="1"/>
          </p:nvPr>
        </p:nvSpPr>
        <p:spPr>
          <a:xfrm>
            <a:off x="183261" y="4223796"/>
            <a:ext cx="6443171" cy="3150000"/>
          </a:xfrm>
          <a:solidFill>
            <a:schemeClr val="bg2"/>
          </a:solidFill>
        </p:spPr>
        <p:txBody>
          <a:bodyPr/>
          <a:lstStyle>
            <a:lvl1pPr marL="0" indent="0">
              <a:buNone/>
              <a:defRPr sz="1600"/>
            </a:lvl1pPr>
          </a:lstStyle>
          <a:p>
            <a:r>
              <a:rPr lang="en-GB" dirty="0"/>
              <a:t>Click to insert image</a:t>
            </a:r>
          </a:p>
        </p:txBody>
      </p:sp>
      <p:sp>
        <p:nvSpPr>
          <p:cNvPr id="16"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8" name="TextBox 17"/>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259010062"/>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tatement with bottom image x 1">
    <p:bg>
      <p:bgPr>
        <a:solidFill>
          <a:schemeClr val="bg2"/>
        </a:solidFill>
        <a:effectLst/>
      </p:bgPr>
    </p:bg>
    <p:spTree>
      <p:nvGrpSpPr>
        <p:cNvPr id="1" name=""/>
        <p:cNvGrpSpPr/>
        <p:nvPr/>
      </p:nvGrpSpPr>
      <p:grpSpPr>
        <a:xfrm>
          <a:off x="0" y="0"/>
          <a:ext cx="0" cy="0"/>
          <a:chOff x="0" y="0"/>
          <a:chExt cx="0" cy="0"/>
        </a:xfrm>
      </p:grpSpPr>
      <p:sp>
        <p:nvSpPr>
          <p:cNvPr id="11" name="Rectangle 10"/>
          <p:cNvSpPr/>
          <p:nvPr userDrawn="1"/>
        </p:nvSpPr>
        <p:spPr bwMode="gray">
          <a:xfrm>
            <a:off x="95155" y="4105787"/>
            <a:ext cx="13185261" cy="32745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1"/>
          <p:cNvSpPr>
            <a:spLocks noGrp="1"/>
          </p:cNvSpPr>
          <p:nvPr>
            <p:ph type="title" hasCustomPrompt="1"/>
          </p:nvPr>
        </p:nvSpPr>
        <p:spPr bwMode="gray">
          <a:xfrm>
            <a:off x="837933" y="1883221"/>
            <a:ext cx="11763919" cy="954107"/>
          </a:xfrm>
          <a:noFill/>
        </p:spPr>
        <p:txBody>
          <a:bodyPr wrap="square" anchor="ctr"/>
          <a:lstStyle>
            <a:lvl1pPr>
              <a:defRPr sz="6200">
                <a:solidFill>
                  <a:schemeClr val="tx1"/>
                </a:solidFill>
              </a:defRPr>
            </a:lvl1pPr>
          </a:lstStyle>
          <a:p>
            <a:r>
              <a:rPr lang="en-US" dirty="0"/>
              <a:t>Click to add statement</a:t>
            </a:r>
            <a:endParaRPr lang="en-GB" dirty="0"/>
          </a:p>
        </p:txBody>
      </p:sp>
      <p:sp>
        <p:nvSpPr>
          <p:cNvPr id="22" name="Picture Placeholder 21"/>
          <p:cNvSpPr>
            <a:spLocks noGrp="1"/>
          </p:cNvSpPr>
          <p:nvPr>
            <p:ph type="pic" sz="quarter" idx="10" hasCustomPrompt="1"/>
          </p:nvPr>
        </p:nvSpPr>
        <p:spPr>
          <a:xfrm>
            <a:off x="179392" y="4284664"/>
            <a:ext cx="13073473" cy="3101788"/>
          </a:xfrm>
          <a:solidFill>
            <a:schemeClr val="bg1">
              <a:lumMod val="85000"/>
            </a:schemeClr>
          </a:solidFill>
        </p:spPr>
        <p:txBody>
          <a:bodyPr/>
          <a:lstStyle>
            <a:lvl1pPr marL="0" indent="0">
              <a:buNone/>
              <a:defRPr sz="1600" baseline="0"/>
            </a:lvl1pPr>
          </a:lstStyle>
          <a:p>
            <a:r>
              <a:rPr lang="en-GB" dirty="0"/>
              <a:t>Click to insert image</a:t>
            </a:r>
          </a:p>
        </p:txBody>
      </p:sp>
      <p:sp>
        <p:nvSpPr>
          <p:cNvPr id="10"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6" name="TextBox 15"/>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48617355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solidFill>
          <a:schemeClr val="bg2"/>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69" y="3128920"/>
            <a:ext cx="5939757" cy="1937983"/>
          </a:xfrm>
        </p:spPr>
        <p:txBody>
          <a:bodyPr wrap="square" lIns="82819" tIns="41410" rIns="82819" bIns="41410">
            <a:spAutoFit/>
          </a:bodyPr>
          <a:lstStyle>
            <a:lvl1pPr marL="0" indent="0">
              <a:spcBef>
                <a:spcPts val="0"/>
              </a:spcBef>
              <a:buNone/>
              <a:tabLst>
                <a:tab pos="314080" algn="l"/>
              </a:tabLst>
              <a:defRPr sz="2100" baseline="0">
                <a:solidFill>
                  <a:schemeClr val="tx1"/>
                </a:solidFill>
                <a:latin typeface="+mn-lt"/>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59" name="Freeform 7"/>
          <p:cNvSpPr>
            <a:spLocks noChangeAspect="1" noEditPoints="1"/>
          </p:cNvSpPr>
          <p:nvPr userDrawn="1"/>
        </p:nvSpPr>
        <p:spPr bwMode="auto">
          <a:xfrm>
            <a:off x="646035"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sp>
        <p:nvSpPr>
          <p:cNvPr id="160" name="Freeform 11"/>
          <p:cNvSpPr>
            <a:spLocks noChangeAspect="1" noEditPoints="1"/>
          </p:cNvSpPr>
          <p:nvPr userDrawn="1"/>
        </p:nvSpPr>
        <p:spPr bwMode="auto">
          <a:xfrm>
            <a:off x="702554"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grpSp>
        <p:nvGrpSpPr>
          <p:cNvPr id="28" name="Group 27"/>
          <p:cNvGrpSpPr>
            <a:grpSpLocks noChangeAspect="1"/>
          </p:cNvGrpSpPr>
          <p:nvPr userDrawn="1"/>
        </p:nvGrpSpPr>
        <p:grpSpPr>
          <a:xfrm>
            <a:off x="646963" y="4089538"/>
            <a:ext cx="226229" cy="135137"/>
            <a:chOff x="5081588" y="3579813"/>
            <a:chExt cx="528637" cy="396876"/>
          </a:xfrm>
          <a:solidFill>
            <a:schemeClr val="accent3"/>
          </a:solidFill>
        </p:grpSpPr>
        <p:sp>
          <p:nvSpPr>
            <p:cNvPr id="2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sp>
          <p:nvSpPr>
            <p:cNvPr id="2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grpSp>
      <p:sp>
        <p:nvSpPr>
          <p:cNvPr id="161" name="Text Placeholder 68"/>
          <p:cNvSpPr>
            <a:spLocks noGrp="1"/>
          </p:cNvSpPr>
          <p:nvPr>
            <p:ph type="body" sz="quarter" idx="11" hasCustomPrompt="1"/>
          </p:nvPr>
        </p:nvSpPr>
        <p:spPr bwMode="gray">
          <a:xfrm>
            <a:off x="6933380" y="3128920"/>
            <a:ext cx="5939757" cy="1937983"/>
          </a:xfrm>
        </p:spPr>
        <p:txBody>
          <a:bodyPr wrap="square" lIns="82819" tIns="41410" rIns="82819" bIns="41410">
            <a:spAutoFit/>
          </a:bodyPr>
          <a:lstStyle>
            <a:lvl1pPr marL="0" indent="0">
              <a:spcBef>
                <a:spcPts val="0"/>
              </a:spcBef>
              <a:buNone/>
              <a:tabLst>
                <a:tab pos="314080" algn="l"/>
              </a:tabLst>
              <a:defRPr sz="2100" baseline="0">
                <a:solidFill>
                  <a:schemeClr val="tx1"/>
                </a:solidFill>
                <a:latin typeface="+mn-lt"/>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err="1"/>
              <a:t>Firstname</a:t>
            </a:r>
            <a:r>
              <a:rPr lang="en-US" dirty="0"/>
              <a:t> </a:t>
            </a:r>
            <a:r>
              <a:rPr lang="en-US" dirty="0" err="1"/>
              <a:t>Lastname</a:t>
            </a:r>
            <a:endParaRPr lang="en-US" dirty="0"/>
          </a:p>
          <a:p>
            <a:pPr lvl="0"/>
            <a:r>
              <a:rPr lang="en-US" dirty="0"/>
              <a:t>Job title</a:t>
            </a:r>
          </a:p>
          <a:p>
            <a:pPr lvl="0"/>
            <a:r>
              <a:rPr lang="en-US" dirty="0"/>
              <a:t>	020 #### ####</a:t>
            </a:r>
            <a:br>
              <a:rPr lang="en-US" dirty="0"/>
            </a:br>
            <a:r>
              <a:rPr lang="en-US" dirty="0"/>
              <a:t>	##### ######	firstname.lastname@ipsos.com</a:t>
            </a:r>
            <a:endParaRPr lang="en-GB" dirty="0"/>
          </a:p>
        </p:txBody>
      </p:sp>
      <p:sp>
        <p:nvSpPr>
          <p:cNvPr id="162" name="Freeform 7"/>
          <p:cNvSpPr>
            <a:spLocks noChangeAspect="1" noEditPoints="1"/>
          </p:cNvSpPr>
          <p:nvPr userDrawn="1"/>
        </p:nvSpPr>
        <p:spPr bwMode="auto">
          <a:xfrm>
            <a:off x="7022746" y="4764299"/>
            <a:ext cx="228093" cy="180000"/>
          </a:xfrm>
          <a:custGeom>
            <a:avLst/>
            <a:gdLst/>
            <a:ahLst/>
            <a:cxnLst>
              <a:cxn ang="0">
                <a:pos x="0" y="169"/>
              </a:cxn>
              <a:cxn ang="0">
                <a:pos x="0" y="76"/>
              </a:cxn>
              <a:cxn ang="0">
                <a:pos x="65" y="125"/>
              </a:cxn>
              <a:cxn ang="0">
                <a:pos x="0" y="169"/>
              </a:cxn>
              <a:cxn ang="0">
                <a:pos x="182" y="179"/>
              </a:cxn>
              <a:cxn ang="0">
                <a:pos x="176" y="182"/>
              </a:cxn>
              <a:cxn ang="0">
                <a:pos x="7" y="182"/>
              </a:cxn>
              <a:cxn ang="0">
                <a:pos x="2" y="179"/>
              </a:cxn>
              <a:cxn ang="0">
                <a:pos x="73" y="131"/>
              </a:cxn>
              <a:cxn ang="0">
                <a:pos x="110" y="131"/>
              </a:cxn>
              <a:cxn ang="0">
                <a:pos x="182" y="179"/>
              </a:cxn>
              <a:cxn ang="0">
                <a:pos x="183" y="76"/>
              </a:cxn>
              <a:cxn ang="0">
                <a:pos x="183" y="169"/>
              </a:cxn>
              <a:cxn ang="0">
                <a:pos x="118" y="125"/>
              </a:cxn>
              <a:cxn ang="0">
                <a:pos x="183" y="76"/>
              </a:cxn>
              <a:cxn ang="0">
                <a:pos x="48" y="65"/>
              </a:cxn>
              <a:cxn ang="0">
                <a:pos x="135" y="65"/>
              </a:cxn>
              <a:cxn ang="0">
                <a:pos x="135" y="72"/>
              </a:cxn>
              <a:cxn ang="0">
                <a:pos x="48" y="72"/>
              </a:cxn>
              <a:cxn ang="0">
                <a:pos x="48" y="65"/>
              </a:cxn>
              <a:cxn ang="0">
                <a:pos x="48" y="78"/>
              </a:cxn>
              <a:cxn ang="0">
                <a:pos x="135" y="78"/>
              </a:cxn>
              <a:cxn ang="0">
                <a:pos x="135" y="85"/>
              </a:cxn>
              <a:cxn ang="0">
                <a:pos x="48" y="85"/>
              </a:cxn>
              <a:cxn ang="0">
                <a:pos x="48" y="78"/>
              </a:cxn>
              <a:cxn ang="0">
                <a:pos x="48" y="91"/>
              </a:cxn>
              <a:cxn ang="0">
                <a:pos x="92" y="91"/>
              </a:cxn>
              <a:cxn ang="0">
                <a:pos x="92" y="98"/>
              </a:cxn>
              <a:cxn ang="0">
                <a:pos x="48" y="98"/>
              </a:cxn>
              <a:cxn ang="0">
                <a:pos x="48" y="91"/>
              </a:cxn>
              <a:cxn ang="0">
                <a:pos x="182" y="65"/>
              </a:cxn>
              <a:cxn ang="0">
                <a:pos x="182" y="65"/>
              </a:cxn>
              <a:cxn ang="0">
                <a:pos x="148" y="91"/>
              </a:cxn>
              <a:cxn ang="0">
                <a:pos x="148" y="54"/>
              </a:cxn>
              <a:cxn ang="0">
                <a:pos x="35" y="54"/>
              </a:cxn>
              <a:cxn ang="0">
                <a:pos x="35" y="91"/>
              </a:cxn>
              <a:cxn ang="0">
                <a:pos x="1" y="65"/>
              </a:cxn>
              <a:cxn ang="0">
                <a:pos x="1" y="65"/>
              </a:cxn>
              <a:cxn ang="0">
                <a:pos x="78" y="8"/>
              </a:cxn>
              <a:cxn ang="0">
                <a:pos x="105" y="8"/>
              </a:cxn>
              <a:cxn ang="0">
                <a:pos x="182" y="65"/>
              </a:cxn>
            </a:cxnLst>
            <a:rect l="0" t="0" r="r" b="b"/>
            <a:pathLst>
              <a:path w="183" h="182">
                <a:moveTo>
                  <a:pt x="0" y="169"/>
                </a:moveTo>
                <a:cubicBezTo>
                  <a:pt x="0" y="76"/>
                  <a:pt x="0" y="76"/>
                  <a:pt x="0" y="76"/>
                </a:cubicBezTo>
                <a:cubicBezTo>
                  <a:pt x="65" y="125"/>
                  <a:pt x="65" y="125"/>
                  <a:pt x="65" y="125"/>
                </a:cubicBezTo>
                <a:cubicBezTo>
                  <a:pt x="0" y="169"/>
                  <a:pt x="0" y="169"/>
                  <a:pt x="0" y="169"/>
                </a:cubicBezTo>
                <a:close/>
                <a:moveTo>
                  <a:pt x="182" y="179"/>
                </a:moveTo>
                <a:cubicBezTo>
                  <a:pt x="180" y="181"/>
                  <a:pt x="178" y="182"/>
                  <a:pt x="176" y="182"/>
                </a:cubicBezTo>
                <a:cubicBezTo>
                  <a:pt x="7" y="182"/>
                  <a:pt x="7" y="182"/>
                  <a:pt x="7" y="182"/>
                </a:cubicBezTo>
                <a:cubicBezTo>
                  <a:pt x="5" y="182"/>
                  <a:pt x="3" y="181"/>
                  <a:pt x="2" y="179"/>
                </a:cubicBezTo>
                <a:cubicBezTo>
                  <a:pt x="73" y="131"/>
                  <a:pt x="73" y="131"/>
                  <a:pt x="73" y="131"/>
                </a:cubicBezTo>
                <a:cubicBezTo>
                  <a:pt x="110" y="131"/>
                  <a:pt x="110" y="131"/>
                  <a:pt x="110" y="131"/>
                </a:cubicBezTo>
                <a:cubicBezTo>
                  <a:pt x="182" y="179"/>
                  <a:pt x="182" y="179"/>
                  <a:pt x="182" y="179"/>
                </a:cubicBezTo>
                <a:close/>
                <a:moveTo>
                  <a:pt x="183" y="76"/>
                </a:moveTo>
                <a:cubicBezTo>
                  <a:pt x="183" y="169"/>
                  <a:pt x="183" y="169"/>
                  <a:pt x="183" y="169"/>
                </a:cubicBezTo>
                <a:cubicBezTo>
                  <a:pt x="118" y="125"/>
                  <a:pt x="118" y="125"/>
                  <a:pt x="118" y="125"/>
                </a:cubicBezTo>
                <a:cubicBezTo>
                  <a:pt x="183" y="76"/>
                  <a:pt x="183" y="76"/>
                  <a:pt x="183" y="76"/>
                </a:cubicBezTo>
                <a:close/>
                <a:moveTo>
                  <a:pt x="48" y="65"/>
                </a:moveTo>
                <a:cubicBezTo>
                  <a:pt x="135" y="65"/>
                  <a:pt x="135" y="65"/>
                  <a:pt x="135" y="65"/>
                </a:cubicBezTo>
                <a:cubicBezTo>
                  <a:pt x="135" y="72"/>
                  <a:pt x="135" y="72"/>
                  <a:pt x="135" y="72"/>
                </a:cubicBezTo>
                <a:cubicBezTo>
                  <a:pt x="48" y="72"/>
                  <a:pt x="48" y="72"/>
                  <a:pt x="48" y="72"/>
                </a:cubicBezTo>
                <a:cubicBezTo>
                  <a:pt x="48" y="65"/>
                  <a:pt x="48" y="65"/>
                  <a:pt x="48" y="65"/>
                </a:cubicBezTo>
                <a:close/>
                <a:moveTo>
                  <a:pt x="48" y="78"/>
                </a:moveTo>
                <a:cubicBezTo>
                  <a:pt x="135" y="78"/>
                  <a:pt x="135" y="78"/>
                  <a:pt x="135" y="78"/>
                </a:cubicBezTo>
                <a:cubicBezTo>
                  <a:pt x="135" y="85"/>
                  <a:pt x="135" y="85"/>
                  <a:pt x="135" y="85"/>
                </a:cubicBezTo>
                <a:cubicBezTo>
                  <a:pt x="48" y="85"/>
                  <a:pt x="48" y="85"/>
                  <a:pt x="48" y="85"/>
                </a:cubicBezTo>
                <a:cubicBezTo>
                  <a:pt x="48" y="78"/>
                  <a:pt x="48" y="78"/>
                  <a:pt x="48" y="78"/>
                </a:cubicBezTo>
                <a:close/>
                <a:moveTo>
                  <a:pt x="48" y="91"/>
                </a:moveTo>
                <a:cubicBezTo>
                  <a:pt x="92" y="91"/>
                  <a:pt x="92" y="91"/>
                  <a:pt x="92" y="91"/>
                </a:cubicBezTo>
                <a:cubicBezTo>
                  <a:pt x="92" y="98"/>
                  <a:pt x="92" y="98"/>
                  <a:pt x="92" y="98"/>
                </a:cubicBezTo>
                <a:cubicBezTo>
                  <a:pt x="48" y="98"/>
                  <a:pt x="48" y="98"/>
                  <a:pt x="48" y="98"/>
                </a:cubicBezTo>
                <a:cubicBezTo>
                  <a:pt x="48" y="91"/>
                  <a:pt x="48" y="91"/>
                  <a:pt x="48" y="91"/>
                </a:cubicBezTo>
                <a:close/>
                <a:moveTo>
                  <a:pt x="182" y="65"/>
                </a:moveTo>
                <a:cubicBezTo>
                  <a:pt x="182" y="65"/>
                  <a:pt x="182" y="65"/>
                  <a:pt x="182" y="65"/>
                </a:cubicBezTo>
                <a:cubicBezTo>
                  <a:pt x="148" y="91"/>
                  <a:pt x="148" y="91"/>
                  <a:pt x="148" y="91"/>
                </a:cubicBezTo>
                <a:cubicBezTo>
                  <a:pt x="148" y="54"/>
                  <a:pt x="148" y="54"/>
                  <a:pt x="148" y="54"/>
                </a:cubicBezTo>
                <a:cubicBezTo>
                  <a:pt x="35" y="54"/>
                  <a:pt x="35" y="54"/>
                  <a:pt x="35" y="54"/>
                </a:cubicBezTo>
                <a:cubicBezTo>
                  <a:pt x="35" y="91"/>
                  <a:pt x="35" y="91"/>
                  <a:pt x="35" y="91"/>
                </a:cubicBezTo>
                <a:cubicBezTo>
                  <a:pt x="1" y="65"/>
                  <a:pt x="1" y="65"/>
                  <a:pt x="1" y="65"/>
                </a:cubicBezTo>
                <a:cubicBezTo>
                  <a:pt x="1" y="65"/>
                  <a:pt x="1" y="65"/>
                  <a:pt x="1" y="65"/>
                </a:cubicBezTo>
                <a:cubicBezTo>
                  <a:pt x="27" y="46"/>
                  <a:pt x="52" y="27"/>
                  <a:pt x="78" y="8"/>
                </a:cubicBezTo>
                <a:cubicBezTo>
                  <a:pt x="89" y="0"/>
                  <a:pt x="95" y="0"/>
                  <a:pt x="105" y="8"/>
                </a:cubicBezTo>
                <a:cubicBezTo>
                  <a:pt x="131" y="27"/>
                  <a:pt x="157" y="46"/>
                  <a:pt x="182" y="65"/>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sp>
        <p:nvSpPr>
          <p:cNvPr id="163" name="Freeform 11"/>
          <p:cNvSpPr>
            <a:spLocks noChangeAspect="1" noEditPoints="1"/>
          </p:cNvSpPr>
          <p:nvPr userDrawn="1"/>
        </p:nvSpPr>
        <p:spPr bwMode="auto">
          <a:xfrm>
            <a:off x="7079263" y="4415065"/>
            <a:ext cx="115054" cy="180000"/>
          </a:xfrm>
          <a:custGeom>
            <a:avLst/>
            <a:gdLst/>
            <a:ahLst/>
            <a:cxnLst>
              <a:cxn ang="0">
                <a:pos x="0" y="235"/>
              </a:cxn>
              <a:cxn ang="0">
                <a:pos x="10" y="233"/>
              </a:cxn>
              <a:cxn ang="0">
                <a:pos x="7" y="166"/>
              </a:cxn>
              <a:cxn ang="0">
                <a:pos x="0" y="112"/>
              </a:cxn>
              <a:cxn ang="0">
                <a:pos x="10" y="110"/>
              </a:cxn>
              <a:cxn ang="0">
                <a:pos x="96" y="7"/>
              </a:cxn>
              <a:cxn ang="0">
                <a:pos x="396" y="7"/>
              </a:cxn>
              <a:cxn ang="0">
                <a:pos x="488" y="0"/>
              </a:cxn>
              <a:cxn ang="0">
                <a:pos x="493" y="7"/>
              </a:cxn>
              <a:cxn ang="0">
                <a:pos x="591" y="95"/>
              </a:cxn>
              <a:cxn ang="0">
                <a:pos x="506" y="1162"/>
              </a:cxn>
              <a:cxn ang="0">
                <a:pos x="10" y="1075"/>
              </a:cxn>
              <a:cxn ang="0">
                <a:pos x="7" y="378"/>
              </a:cxn>
              <a:cxn ang="0">
                <a:pos x="0" y="339"/>
              </a:cxn>
              <a:cxn ang="0">
                <a:pos x="10" y="336"/>
              </a:cxn>
              <a:cxn ang="0">
                <a:pos x="7" y="276"/>
              </a:cxn>
              <a:cxn ang="0">
                <a:pos x="249" y="1061"/>
              </a:cxn>
              <a:cxn ang="0">
                <a:pos x="303" y="1115"/>
              </a:cxn>
              <a:cxn ang="0">
                <a:pos x="303" y="1115"/>
              </a:cxn>
              <a:cxn ang="0">
                <a:pos x="358" y="1061"/>
              </a:cxn>
              <a:cxn ang="0">
                <a:pos x="303" y="1007"/>
              </a:cxn>
              <a:cxn ang="0">
                <a:pos x="303" y="1007"/>
              </a:cxn>
              <a:cxn ang="0">
                <a:pos x="187" y="108"/>
              </a:cxn>
              <a:cxn ang="0">
                <a:pos x="202" y="124"/>
              </a:cxn>
              <a:cxn ang="0">
                <a:pos x="202" y="124"/>
              </a:cxn>
              <a:cxn ang="0">
                <a:pos x="218" y="108"/>
              </a:cxn>
              <a:cxn ang="0">
                <a:pos x="202" y="93"/>
              </a:cxn>
              <a:cxn ang="0">
                <a:pos x="202" y="93"/>
              </a:cxn>
              <a:cxn ang="0">
                <a:pos x="261" y="93"/>
              </a:cxn>
              <a:cxn ang="0">
                <a:pos x="249" y="109"/>
              </a:cxn>
              <a:cxn ang="0">
                <a:pos x="346" y="124"/>
              </a:cxn>
              <a:cxn ang="0">
                <a:pos x="358" y="109"/>
              </a:cxn>
              <a:cxn ang="0">
                <a:pos x="261" y="93"/>
              </a:cxn>
              <a:cxn ang="0">
                <a:pos x="46" y="960"/>
              </a:cxn>
              <a:cxn ang="0">
                <a:pos x="560" y="201"/>
              </a:cxn>
            </a:cxnLst>
            <a:rect l="0" t="0" r="r" b="b"/>
            <a:pathLst>
              <a:path w="591" h="1162">
                <a:moveTo>
                  <a:pt x="0" y="274"/>
                </a:moveTo>
                <a:cubicBezTo>
                  <a:pt x="0" y="235"/>
                  <a:pt x="0" y="235"/>
                  <a:pt x="0" y="235"/>
                </a:cubicBezTo>
                <a:cubicBezTo>
                  <a:pt x="0" y="234"/>
                  <a:pt x="3" y="233"/>
                  <a:pt x="7" y="233"/>
                </a:cubicBezTo>
                <a:cubicBezTo>
                  <a:pt x="10" y="233"/>
                  <a:pt x="10" y="233"/>
                  <a:pt x="10" y="233"/>
                </a:cubicBezTo>
                <a:cubicBezTo>
                  <a:pt x="10" y="166"/>
                  <a:pt x="10" y="166"/>
                  <a:pt x="10" y="166"/>
                </a:cubicBezTo>
                <a:cubicBezTo>
                  <a:pt x="7" y="166"/>
                  <a:pt x="7" y="166"/>
                  <a:pt x="7" y="166"/>
                </a:cubicBezTo>
                <a:cubicBezTo>
                  <a:pt x="3" y="166"/>
                  <a:pt x="0" y="164"/>
                  <a:pt x="0" y="163"/>
                </a:cubicBezTo>
                <a:cubicBezTo>
                  <a:pt x="0" y="112"/>
                  <a:pt x="0" y="112"/>
                  <a:pt x="0" y="112"/>
                </a:cubicBezTo>
                <a:cubicBezTo>
                  <a:pt x="0" y="111"/>
                  <a:pt x="3" y="110"/>
                  <a:pt x="7" y="110"/>
                </a:cubicBezTo>
                <a:cubicBezTo>
                  <a:pt x="10" y="110"/>
                  <a:pt x="10" y="110"/>
                  <a:pt x="10" y="110"/>
                </a:cubicBezTo>
                <a:cubicBezTo>
                  <a:pt x="10" y="95"/>
                  <a:pt x="10" y="95"/>
                  <a:pt x="10" y="95"/>
                </a:cubicBezTo>
                <a:cubicBezTo>
                  <a:pt x="10" y="46"/>
                  <a:pt x="49" y="7"/>
                  <a:pt x="96" y="7"/>
                </a:cubicBezTo>
                <a:cubicBezTo>
                  <a:pt x="396" y="7"/>
                  <a:pt x="396" y="7"/>
                  <a:pt x="396" y="7"/>
                </a:cubicBezTo>
                <a:cubicBezTo>
                  <a:pt x="396" y="7"/>
                  <a:pt x="396" y="7"/>
                  <a:pt x="396" y="7"/>
                </a:cubicBezTo>
                <a:cubicBezTo>
                  <a:pt x="396" y="3"/>
                  <a:pt x="399" y="0"/>
                  <a:pt x="401" y="0"/>
                </a:cubicBezTo>
                <a:cubicBezTo>
                  <a:pt x="488" y="0"/>
                  <a:pt x="488" y="0"/>
                  <a:pt x="488" y="0"/>
                </a:cubicBezTo>
                <a:cubicBezTo>
                  <a:pt x="491" y="0"/>
                  <a:pt x="493" y="3"/>
                  <a:pt x="493" y="7"/>
                </a:cubicBezTo>
                <a:cubicBezTo>
                  <a:pt x="493" y="7"/>
                  <a:pt x="493" y="7"/>
                  <a:pt x="493" y="7"/>
                </a:cubicBezTo>
                <a:cubicBezTo>
                  <a:pt x="506" y="7"/>
                  <a:pt x="506" y="7"/>
                  <a:pt x="506" y="7"/>
                </a:cubicBezTo>
                <a:cubicBezTo>
                  <a:pt x="553" y="7"/>
                  <a:pt x="591" y="46"/>
                  <a:pt x="591" y="95"/>
                </a:cubicBezTo>
                <a:cubicBezTo>
                  <a:pt x="591" y="1075"/>
                  <a:pt x="591" y="1075"/>
                  <a:pt x="591" y="1075"/>
                </a:cubicBezTo>
                <a:cubicBezTo>
                  <a:pt x="591" y="1123"/>
                  <a:pt x="553" y="1162"/>
                  <a:pt x="506" y="1162"/>
                </a:cubicBezTo>
                <a:cubicBezTo>
                  <a:pt x="96" y="1162"/>
                  <a:pt x="96" y="1162"/>
                  <a:pt x="96" y="1162"/>
                </a:cubicBezTo>
                <a:cubicBezTo>
                  <a:pt x="49" y="1162"/>
                  <a:pt x="10" y="1123"/>
                  <a:pt x="10" y="1075"/>
                </a:cubicBezTo>
                <a:cubicBezTo>
                  <a:pt x="10" y="378"/>
                  <a:pt x="10" y="378"/>
                  <a:pt x="10" y="378"/>
                </a:cubicBezTo>
                <a:cubicBezTo>
                  <a:pt x="7" y="378"/>
                  <a:pt x="7" y="378"/>
                  <a:pt x="7" y="378"/>
                </a:cubicBezTo>
                <a:cubicBezTo>
                  <a:pt x="3" y="378"/>
                  <a:pt x="0" y="377"/>
                  <a:pt x="0" y="376"/>
                </a:cubicBezTo>
                <a:cubicBezTo>
                  <a:pt x="0" y="339"/>
                  <a:pt x="0" y="339"/>
                  <a:pt x="0" y="339"/>
                </a:cubicBezTo>
                <a:cubicBezTo>
                  <a:pt x="0" y="337"/>
                  <a:pt x="3" y="336"/>
                  <a:pt x="7" y="336"/>
                </a:cubicBezTo>
                <a:cubicBezTo>
                  <a:pt x="10" y="336"/>
                  <a:pt x="10" y="336"/>
                  <a:pt x="10" y="336"/>
                </a:cubicBezTo>
                <a:cubicBezTo>
                  <a:pt x="10" y="276"/>
                  <a:pt x="10" y="276"/>
                  <a:pt x="10" y="276"/>
                </a:cubicBezTo>
                <a:cubicBezTo>
                  <a:pt x="7" y="276"/>
                  <a:pt x="7" y="276"/>
                  <a:pt x="7" y="276"/>
                </a:cubicBezTo>
                <a:cubicBezTo>
                  <a:pt x="3" y="276"/>
                  <a:pt x="0" y="275"/>
                  <a:pt x="0" y="274"/>
                </a:cubicBezTo>
                <a:close/>
                <a:moveTo>
                  <a:pt x="249" y="1061"/>
                </a:moveTo>
                <a:cubicBezTo>
                  <a:pt x="249" y="1061"/>
                  <a:pt x="249" y="1061"/>
                  <a:pt x="249" y="1061"/>
                </a:cubicBezTo>
                <a:cubicBezTo>
                  <a:pt x="249" y="1091"/>
                  <a:pt x="274" y="1115"/>
                  <a:pt x="303" y="1115"/>
                </a:cubicBezTo>
                <a:cubicBezTo>
                  <a:pt x="303" y="1115"/>
                  <a:pt x="303" y="1115"/>
                  <a:pt x="303" y="1115"/>
                </a:cubicBezTo>
                <a:cubicBezTo>
                  <a:pt x="303" y="1115"/>
                  <a:pt x="303" y="1115"/>
                  <a:pt x="303" y="1115"/>
                </a:cubicBezTo>
                <a:cubicBezTo>
                  <a:pt x="333" y="1115"/>
                  <a:pt x="358" y="1091"/>
                  <a:pt x="358" y="1061"/>
                </a:cubicBezTo>
                <a:cubicBezTo>
                  <a:pt x="358" y="1061"/>
                  <a:pt x="358" y="1061"/>
                  <a:pt x="358" y="1061"/>
                </a:cubicBezTo>
                <a:cubicBezTo>
                  <a:pt x="358" y="1061"/>
                  <a:pt x="358" y="1061"/>
                  <a:pt x="358" y="1061"/>
                </a:cubicBezTo>
                <a:cubicBezTo>
                  <a:pt x="358" y="1032"/>
                  <a:pt x="333" y="1007"/>
                  <a:pt x="303" y="1007"/>
                </a:cubicBezTo>
                <a:cubicBezTo>
                  <a:pt x="303" y="1007"/>
                  <a:pt x="303" y="1007"/>
                  <a:pt x="303" y="1007"/>
                </a:cubicBezTo>
                <a:cubicBezTo>
                  <a:pt x="303" y="1007"/>
                  <a:pt x="303" y="1007"/>
                  <a:pt x="303" y="1007"/>
                </a:cubicBezTo>
                <a:cubicBezTo>
                  <a:pt x="274" y="1007"/>
                  <a:pt x="249" y="1032"/>
                  <a:pt x="249" y="1061"/>
                </a:cubicBezTo>
                <a:close/>
                <a:moveTo>
                  <a:pt x="187" y="108"/>
                </a:moveTo>
                <a:cubicBezTo>
                  <a:pt x="187" y="108"/>
                  <a:pt x="187" y="108"/>
                  <a:pt x="187" y="108"/>
                </a:cubicBezTo>
                <a:cubicBezTo>
                  <a:pt x="187" y="117"/>
                  <a:pt x="194" y="124"/>
                  <a:pt x="202" y="124"/>
                </a:cubicBezTo>
                <a:cubicBezTo>
                  <a:pt x="202" y="124"/>
                  <a:pt x="202" y="124"/>
                  <a:pt x="202" y="124"/>
                </a:cubicBezTo>
                <a:cubicBezTo>
                  <a:pt x="202" y="124"/>
                  <a:pt x="202" y="124"/>
                  <a:pt x="202" y="124"/>
                </a:cubicBezTo>
                <a:cubicBezTo>
                  <a:pt x="211" y="124"/>
                  <a:pt x="218" y="117"/>
                  <a:pt x="218" y="108"/>
                </a:cubicBezTo>
                <a:cubicBezTo>
                  <a:pt x="218" y="108"/>
                  <a:pt x="218" y="108"/>
                  <a:pt x="218" y="108"/>
                </a:cubicBezTo>
                <a:cubicBezTo>
                  <a:pt x="218" y="108"/>
                  <a:pt x="218" y="108"/>
                  <a:pt x="218" y="108"/>
                </a:cubicBezTo>
                <a:cubicBezTo>
                  <a:pt x="218" y="101"/>
                  <a:pt x="211" y="93"/>
                  <a:pt x="202" y="93"/>
                </a:cubicBezTo>
                <a:cubicBezTo>
                  <a:pt x="202" y="93"/>
                  <a:pt x="202" y="93"/>
                  <a:pt x="202" y="93"/>
                </a:cubicBezTo>
                <a:cubicBezTo>
                  <a:pt x="202" y="93"/>
                  <a:pt x="202" y="93"/>
                  <a:pt x="202" y="93"/>
                </a:cubicBezTo>
                <a:cubicBezTo>
                  <a:pt x="194" y="93"/>
                  <a:pt x="187" y="101"/>
                  <a:pt x="187" y="108"/>
                </a:cubicBezTo>
                <a:close/>
                <a:moveTo>
                  <a:pt x="261" y="93"/>
                </a:moveTo>
                <a:cubicBezTo>
                  <a:pt x="254" y="93"/>
                  <a:pt x="249" y="100"/>
                  <a:pt x="249" y="109"/>
                </a:cubicBezTo>
                <a:cubicBezTo>
                  <a:pt x="249" y="109"/>
                  <a:pt x="249" y="109"/>
                  <a:pt x="249" y="109"/>
                </a:cubicBezTo>
                <a:cubicBezTo>
                  <a:pt x="249" y="118"/>
                  <a:pt x="254" y="124"/>
                  <a:pt x="261" y="124"/>
                </a:cubicBezTo>
                <a:cubicBezTo>
                  <a:pt x="346" y="124"/>
                  <a:pt x="346" y="124"/>
                  <a:pt x="346" y="124"/>
                </a:cubicBezTo>
                <a:cubicBezTo>
                  <a:pt x="352" y="124"/>
                  <a:pt x="358" y="118"/>
                  <a:pt x="358" y="109"/>
                </a:cubicBezTo>
                <a:cubicBezTo>
                  <a:pt x="358" y="109"/>
                  <a:pt x="358" y="109"/>
                  <a:pt x="358" y="109"/>
                </a:cubicBezTo>
                <a:cubicBezTo>
                  <a:pt x="358" y="100"/>
                  <a:pt x="352" y="93"/>
                  <a:pt x="346" y="93"/>
                </a:cubicBezTo>
                <a:cubicBezTo>
                  <a:pt x="261" y="93"/>
                  <a:pt x="261" y="93"/>
                  <a:pt x="261" y="93"/>
                </a:cubicBezTo>
                <a:close/>
                <a:moveTo>
                  <a:pt x="46" y="201"/>
                </a:moveTo>
                <a:cubicBezTo>
                  <a:pt x="46" y="960"/>
                  <a:pt x="46" y="960"/>
                  <a:pt x="46" y="960"/>
                </a:cubicBezTo>
                <a:cubicBezTo>
                  <a:pt x="560" y="960"/>
                  <a:pt x="560" y="960"/>
                  <a:pt x="560" y="960"/>
                </a:cubicBezTo>
                <a:cubicBezTo>
                  <a:pt x="560" y="201"/>
                  <a:pt x="560" y="201"/>
                  <a:pt x="560" y="201"/>
                </a:cubicBezTo>
                <a:cubicBezTo>
                  <a:pt x="46" y="201"/>
                  <a:pt x="46" y="201"/>
                  <a:pt x="46" y="201"/>
                </a:cubicBezTo>
                <a:close/>
              </a:path>
            </a:pathLst>
          </a:custGeom>
          <a:solidFill>
            <a:schemeClr val="accent3"/>
          </a:solidFill>
          <a:ln w="9525">
            <a:noFill/>
            <a:round/>
            <a:headEnd/>
            <a:tailEnd/>
          </a:ln>
        </p:spPr>
        <p:txBody>
          <a:bodyPr vert="horz" wrap="square" lIns="105180" tIns="52589" rIns="105180" bIns="52589" numCol="1" anchor="t" anchorCtr="0" compatLnSpc="1">
            <a:prstTxWarp prst="textNoShape">
              <a:avLst/>
            </a:prstTxWarp>
          </a:bodyPr>
          <a:lstStyle/>
          <a:p>
            <a:endParaRPr lang="en-GB" dirty="0">
              <a:latin typeface="+mn-lt"/>
            </a:endParaRPr>
          </a:p>
        </p:txBody>
      </p:sp>
      <p:grpSp>
        <p:nvGrpSpPr>
          <p:cNvPr id="164" name="Group 163"/>
          <p:cNvGrpSpPr>
            <a:grpSpLocks noChangeAspect="1"/>
          </p:cNvGrpSpPr>
          <p:nvPr userDrawn="1"/>
        </p:nvGrpSpPr>
        <p:grpSpPr>
          <a:xfrm>
            <a:off x="7023672" y="4089538"/>
            <a:ext cx="226229" cy="135137"/>
            <a:chOff x="5081588" y="3579813"/>
            <a:chExt cx="528637" cy="396876"/>
          </a:xfrm>
          <a:solidFill>
            <a:schemeClr val="accent3"/>
          </a:solidFill>
        </p:grpSpPr>
        <p:sp>
          <p:nvSpPr>
            <p:cNvPr id="165" name="Freeform 6"/>
            <p:cNvSpPr>
              <a:spLocks/>
            </p:cNvSpPr>
            <p:nvPr userDrawn="1"/>
          </p:nvSpPr>
          <p:spPr bwMode="auto">
            <a:xfrm>
              <a:off x="5081588" y="3579813"/>
              <a:ext cx="528637" cy="179388"/>
            </a:xfrm>
            <a:custGeom>
              <a:avLst/>
              <a:gdLst>
                <a:gd name="T0" fmla="*/ 70 w 141"/>
                <a:gd name="T1" fmla="*/ 0 h 48"/>
                <a:gd name="T2" fmla="*/ 0 w 141"/>
                <a:gd name="T3" fmla="*/ 23 h 48"/>
                <a:gd name="T4" fmla="*/ 8 w 141"/>
                <a:gd name="T5" fmla="*/ 47 h 48"/>
                <a:gd name="T6" fmla="*/ 42 w 141"/>
                <a:gd name="T7" fmla="*/ 38 h 48"/>
                <a:gd name="T8" fmla="*/ 43 w 141"/>
                <a:gd name="T9" fmla="*/ 23 h 48"/>
                <a:gd name="T10" fmla="*/ 70 w 141"/>
                <a:gd name="T11" fmla="*/ 19 h 48"/>
                <a:gd name="T12" fmla="*/ 98 w 141"/>
                <a:gd name="T13" fmla="*/ 23 h 48"/>
                <a:gd name="T14" fmla="*/ 98 w 141"/>
                <a:gd name="T15" fmla="*/ 38 h 48"/>
                <a:gd name="T16" fmla="*/ 132 w 141"/>
                <a:gd name="T17" fmla="*/ 47 h 48"/>
                <a:gd name="T18" fmla="*/ 141 w 141"/>
                <a:gd name="T19" fmla="*/ 23 h 48"/>
                <a:gd name="T20" fmla="*/ 70 w 141"/>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1" h="48">
                  <a:moveTo>
                    <a:pt x="70" y="0"/>
                  </a:moveTo>
                  <a:cubicBezTo>
                    <a:pt x="29" y="1"/>
                    <a:pt x="9" y="13"/>
                    <a:pt x="0" y="23"/>
                  </a:cubicBezTo>
                  <a:cubicBezTo>
                    <a:pt x="2" y="34"/>
                    <a:pt x="5" y="42"/>
                    <a:pt x="8" y="47"/>
                  </a:cubicBezTo>
                  <a:cubicBezTo>
                    <a:pt x="19" y="48"/>
                    <a:pt x="33" y="44"/>
                    <a:pt x="42" y="38"/>
                  </a:cubicBezTo>
                  <a:cubicBezTo>
                    <a:pt x="43" y="35"/>
                    <a:pt x="43" y="26"/>
                    <a:pt x="43" y="23"/>
                  </a:cubicBezTo>
                  <a:cubicBezTo>
                    <a:pt x="49" y="20"/>
                    <a:pt x="61" y="19"/>
                    <a:pt x="70" y="19"/>
                  </a:cubicBezTo>
                  <a:cubicBezTo>
                    <a:pt x="80" y="19"/>
                    <a:pt x="92" y="20"/>
                    <a:pt x="98" y="23"/>
                  </a:cubicBezTo>
                  <a:cubicBezTo>
                    <a:pt x="97" y="26"/>
                    <a:pt x="97" y="35"/>
                    <a:pt x="98" y="38"/>
                  </a:cubicBezTo>
                  <a:cubicBezTo>
                    <a:pt x="107" y="44"/>
                    <a:pt x="121" y="48"/>
                    <a:pt x="132" y="47"/>
                  </a:cubicBezTo>
                  <a:cubicBezTo>
                    <a:pt x="136" y="42"/>
                    <a:pt x="138" y="34"/>
                    <a:pt x="141" y="23"/>
                  </a:cubicBezTo>
                  <a:cubicBezTo>
                    <a:pt x="132" y="13"/>
                    <a:pt x="112" y="1"/>
                    <a:pt x="7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sp>
          <p:nvSpPr>
            <p:cNvPr id="166" name="Freeform 7"/>
            <p:cNvSpPr>
              <a:spLocks noEditPoints="1"/>
            </p:cNvSpPr>
            <p:nvPr userDrawn="1"/>
          </p:nvSpPr>
          <p:spPr bwMode="auto">
            <a:xfrm>
              <a:off x="5149850" y="3676651"/>
              <a:ext cx="393700" cy="300038"/>
            </a:xfrm>
            <a:custGeom>
              <a:avLst/>
              <a:gdLst>
                <a:gd name="T0" fmla="*/ 75 w 105"/>
                <a:gd name="T1" fmla="*/ 10 h 80"/>
                <a:gd name="T2" fmla="*/ 75 w 105"/>
                <a:gd name="T3" fmla="*/ 0 h 80"/>
                <a:gd name="T4" fmla="*/ 62 w 105"/>
                <a:gd name="T5" fmla="*/ 0 h 80"/>
                <a:gd name="T6" fmla="*/ 62 w 105"/>
                <a:gd name="T7" fmla="*/ 9 h 80"/>
                <a:gd name="T8" fmla="*/ 42 w 105"/>
                <a:gd name="T9" fmla="*/ 9 h 80"/>
                <a:gd name="T10" fmla="*/ 42 w 105"/>
                <a:gd name="T11" fmla="*/ 0 h 80"/>
                <a:gd name="T12" fmla="*/ 30 w 105"/>
                <a:gd name="T13" fmla="*/ 0 h 80"/>
                <a:gd name="T14" fmla="*/ 30 w 105"/>
                <a:gd name="T15" fmla="*/ 10 h 80"/>
                <a:gd name="T16" fmla="*/ 0 w 105"/>
                <a:gd name="T17" fmla="*/ 45 h 80"/>
                <a:gd name="T18" fmla="*/ 0 w 105"/>
                <a:gd name="T19" fmla="*/ 68 h 80"/>
                <a:gd name="T20" fmla="*/ 52 w 105"/>
                <a:gd name="T21" fmla="*/ 80 h 80"/>
                <a:gd name="T22" fmla="*/ 52 w 105"/>
                <a:gd name="T23" fmla="*/ 80 h 80"/>
                <a:gd name="T24" fmla="*/ 52 w 105"/>
                <a:gd name="T25" fmla="*/ 80 h 80"/>
                <a:gd name="T26" fmla="*/ 52 w 105"/>
                <a:gd name="T27" fmla="*/ 80 h 80"/>
                <a:gd name="T28" fmla="*/ 53 w 105"/>
                <a:gd name="T29" fmla="*/ 80 h 80"/>
                <a:gd name="T30" fmla="*/ 104 w 105"/>
                <a:gd name="T31" fmla="*/ 68 h 80"/>
                <a:gd name="T32" fmla="*/ 105 w 105"/>
                <a:gd name="T33" fmla="*/ 45 h 80"/>
                <a:gd name="T34" fmla="*/ 75 w 105"/>
                <a:gd name="T35" fmla="*/ 10 h 80"/>
                <a:gd name="T36" fmla="*/ 52 w 105"/>
                <a:gd name="T37" fmla="*/ 63 h 80"/>
                <a:gd name="T38" fmla="*/ 32 w 105"/>
                <a:gd name="T39" fmla="*/ 43 h 80"/>
                <a:gd name="T40" fmla="*/ 52 w 105"/>
                <a:gd name="T41" fmla="*/ 23 h 80"/>
                <a:gd name="T42" fmla="*/ 72 w 105"/>
                <a:gd name="T43" fmla="*/ 43 h 80"/>
                <a:gd name="T44" fmla="*/ 52 w 105"/>
                <a:gd name="T45"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80">
                  <a:moveTo>
                    <a:pt x="75" y="10"/>
                  </a:moveTo>
                  <a:cubicBezTo>
                    <a:pt x="75" y="0"/>
                    <a:pt x="75" y="0"/>
                    <a:pt x="75" y="0"/>
                  </a:cubicBezTo>
                  <a:cubicBezTo>
                    <a:pt x="62" y="0"/>
                    <a:pt x="62" y="0"/>
                    <a:pt x="62" y="0"/>
                  </a:cubicBezTo>
                  <a:cubicBezTo>
                    <a:pt x="62" y="9"/>
                    <a:pt x="62" y="9"/>
                    <a:pt x="62" y="9"/>
                  </a:cubicBezTo>
                  <a:cubicBezTo>
                    <a:pt x="42" y="9"/>
                    <a:pt x="42" y="9"/>
                    <a:pt x="42" y="9"/>
                  </a:cubicBezTo>
                  <a:cubicBezTo>
                    <a:pt x="42" y="0"/>
                    <a:pt x="42" y="0"/>
                    <a:pt x="42" y="0"/>
                  </a:cubicBezTo>
                  <a:cubicBezTo>
                    <a:pt x="30" y="0"/>
                    <a:pt x="30" y="0"/>
                    <a:pt x="30" y="0"/>
                  </a:cubicBezTo>
                  <a:cubicBezTo>
                    <a:pt x="30" y="10"/>
                    <a:pt x="30" y="10"/>
                    <a:pt x="30" y="10"/>
                  </a:cubicBezTo>
                  <a:cubicBezTo>
                    <a:pt x="0" y="45"/>
                    <a:pt x="0" y="45"/>
                    <a:pt x="0" y="45"/>
                  </a:cubicBezTo>
                  <a:cubicBezTo>
                    <a:pt x="0" y="68"/>
                    <a:pt x="0" y="68"/>
                    <a:pt x="0" y="68"/>
                  </a:cubicBezTo>
                  <a:cubicBezTo>
                    <a:pt x="0" y="68"/>
                    <a:pt x="20" y="80"/>
                    <a:pt x="52" y="80"/>
                  </a:cubicBezTo>
                  <a:cubicBezTo>
                    <a:pt x="52" y="80"/>
                    <a:pt x="52" y="80"/>
                    <a:pt x="52" y="80"/>
                  </a:cubicBezTo>
                  <a:cubicBezTo>
                    <a:pt x="52" y="80"/>
                    <a:pt x="52" y="80"/>
                    <a:pt x="52" y="80"/>
                  </a:cubicBezTo>
                  <a:cubicBezTo>
                    <a:pt x="52" y="80"/>
                    <a:pt x="52" y="80"/>
                    <a:pt x="52" y="80"/>
                  </a:cubicBezTo>
                  <a:cubicBezTo>
                    <a:pt x="52" y="80"/>
                    <a:pt x="52" y="80"/>
                    <a:pt x="53" y="80"/>
                  </a:cubicBezTo>
                  <a:cubicBezTo>
                    <a:pt x="84" y="80"/>
                    <a:pt x="104" y="68"/>
                    <a:pt x="104" y="68"/>
                  </a:cubicBezTo>
                  <a:cubicBezTo>
                    <a:pt x="105" y="45"/>
                    <a:pt x="105" y="45"/>
                    <a:pt x="105" y="45"/>
                  </a:cubicBezTo>
                  <a:lnTo>
                    <a:pt x="75" y="10"/>
                  </a:lnTo>
                  <a:close/>
                  <a:moveTo>
                    <a:pt x="52" y="63"/>
                  </a:moveTo>
                  <a:cubicBezTo>
                    <a:pt x="41" y="63"/>
                    <a:pt x="32" y="54"/>
                    <a:pt x="32" y="43"/>
                  </a:cubicBezTo>
                  <a:cubicBezTo>
                    <a:pt x="32" y="32"/>
                    <a:pt x="41" y="23"/>
                    <a:pt x="52" y="23"/>
                  </a:cubicBezTo>
                  <a:cubicBezTo>
                    <a:pt x="63" y="23"/>
                    <a:pt x="72" y="32"/>
                    <a:pt x="72" y="43"/>
                  </a:cubicBezTo>
                  <a:cubicBezTo>
                    <a:pt x="72" y="54"/>
                    <a:pt x="63" y="63"/>
                    <a:pt x="52" y="6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mn-lt"/>
              </a:endParaRPr>
            </a:p>
          </p:txBody>
        </p:sp>
      </p:grpSp>
      <p:sp>
        <p:nvSpPr>
          <p:cNvPr id="29" name="TextBox 28">
            <a:hlinkClick r:id="rId2"/>
          </p:cNvPr>
          <p:cNvSpPr txBox="1"/>
          <p:nvPr userDrawn="1"/>
        </p:nvSpPr>
        <p:spPr>
          <a:xfrm>
            <a:off x="6933380" y="6773280"/>
            <a:ext cx="5939757" cy="357376"/>
          </a:xfrm>
          <a:prstGeom prst="rect">
            <a:avLst/>
          </a:prstGeom>
          <a:noFill/>
        </p:spPr>
        <p:txBody>
          <a:bodyPr wrap="square" lIns="82819" tIns="41410" rIns="82819" bIns="41410" rtlCol="0">
            <a:spAutoFit/>
          </a:bodyPr>
          <a:lstStyle/>
          <a:p>
            <a:pPr>
              <a:lnSpc>
                <a:spcPct val="110000"/>
              </a:lnSpc>
              <a:spcBef>
                <a:spcPts val="2760"/>
              </a:spcBef>
              <a:buClr>
                <a:schemeClr val="bg2"/>
              </a:buClr>
            </a:pPr>
            <a:r>
              <a:rPr lang="en-GB" sz="1600" b="1" dirty="0">
                <a:solidFill>
                  <a:schemeClr val="bg1"/>
                </a:solidFill>
                <a:latin typeface="+mj-lt"/>
                <a:ea typeface="Segoe UI" panose="020B0502040204020203" pitchFamily="34" charset="0"/>
                <a:cs typeface="Segoe UI" panose="020B0502040204020203" pitchFamily="34" charset="0"/>
              </a:rPr>
              <a:t>www.ipsos-mori.com/</a:t>
            </a:r>
          </a:p>
        </p:txBody>
      </p:sp>
      <p:sp>
        <p:nvSpPr>
          <p:cNvPr id="23"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2" name="TextBox 2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1" name="Picture 20"/>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20450118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Guides Markers">
    <p:bg>
      <p:bgPr>
        <a:solidFill>
          <a:schemeClr val="bg2"/>
        </a:solidFill>
        <a:effectLst/>
      </p:bgPr>
    </p:bg>
    <p:spTree>
      <p:nvGrpSpPr>
        <p:cNvPr id="1" name=""/>
        <p:cNvGrpSpPr/>
        <p:nvPr/>
      </p:nvGrpSpPr>
      <p:grpSpPr>
        <a:xfrm>
          <a:off x="0" y="0"/>
          <a:ext cx="0" cy="0"/>
          <a:chOff x="0" y="0"/>
          <a:chExt cx="0" cy="0"/>
        </a:xfrm>
      </p:grpSpPr>
      <p:sp>
        <p:nvSpPr>
          <p:cNvPr id="35" name="Frame 34"/>
          <p:cNvSpPr/>
          <p:nvPr userDrawn="1"/>
        </p:nvSpPr>
        <p:spPr bwMode="gray">
          <a:xfrm>
            <a:off x="0" y="-168"/>
            <a:ext cx="13439775" cy="7561431"/>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5180" tIns="52589" rIns="105180" bIns="52589" numCol="1" spcCol="0" rtlCol="0" fromWordArt="0" anchor="ctr" anchorCtr="0" forceAA="0" compatLnSpc="1">
            <a:prstTxWarp prst="textNoShape">
              <a:avLst/>
            </a:prstTxWarp>
            <a:noAutofit/>
          </a:bodyPr>
          <a:lstStyle/>
          <a:p>
            <a:pPr algn="ctr"/>
            <a:endParaRPr lang="en-GB" dirty="0">
              <a:solidFill>
                <a:schemeClr val="tx1"/>
              </a:solidFill>
              <a:latin typeface="Segoe UI Light" panose="020B0502040204020203" pitchFamily="34" charset="0"/>
            </a:endParaRPr>
          </a:p>
        </p:txBody>
      </p:sp>
      <p:sp>
        <p:nvSpPr>
          <p:cNvPr id="21" name="Rectangle 20"/>
          <p:cNvSpPr/>
          <p:nvPr userDrawn="1"/>
        </p:nvSpPr>
        <p:spPr bwMode="gray">
          <a:xfrm>
            <a:off x="13110747" y="253098"/>
            <a:ext cx="79369" cy="79383"/>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1" tIns="105826" rIns="211651" bIns="10582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grpSp>
        <p:nvGrpSpPr>
          <p:cNvPr id="3" name="Group 2"/>
          <p:cNvGrpSpPr/>
          <p:nvPr userDrawn="1"/>
        </p:nvGrpSpPr>
        <p:grpSpPr>
          <a:xfrm>
            <a:off x="-612" y="-168"/>
            <a:ext cx="547520" cy="912790"/>
            <a:chOff x="-612" y="0"/>
            <a:chExt cx="547520" cy="912790"/>
          </a:xfrm>
          <a:solidFill>
            <a:schemeClr val="bg2">
              <a:lumMod val="25000"/>
              <a:lumOff val="75000"/>
            </a:schemeClr>
          </a:solidFill>
        </p:grpSpPr>
        <p:sp>
          <p:nvSpPr>
            <p:cNvPr id="8" name="Rectangle 7"/>
            <p:cNvSpPr/>
            <p:nvPr userDrawn="1"/>
          </p:nvSpPr>
          <p:spPr bwMode="gray">
            <a:xfrm>
              <a:off x="-612" y="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9" name="Rectangle 8"/>
            <p:cNvSpPr/>
            <p:nvPr userDrawn="1"/>
          </p:nvSpPr>
          <p:spPr bwMode="gray">
            <a:xfrm>
              <a:off x="178842" y="181927"/>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0" name="Rectangle 9"/>
            <p:cNvSpPr/>
            <p:nvPr userDrawn="1"/>
          </p:nvSpPr>
          <p:spPr bwMode="gray">
            <a:xfrm>
              <a:off x="366908" y="36353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1" name="Rectangle 10"/>
            <p:cNvSpPr/>
            <p:nvPr userDrawn="1"/>
          </p:nvSpPr>
          <p:spPr bwMode="gray">
            <a:xfrm>
              <a:off x="178842" y="543295"/>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2" name="Rectangle 11"/>
            <p:cNvSpPr/>
            <p:nvPr userDrawn="1"/>
          </p:nvSpPr>
          <p:spPr bwMode="gray">
            <a:xfrm>
              <a:off x="-612" y="73279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grpSp>
        <p:nvGrpSpPr>
          <p:cNvPr id="4" name="Group 3"/>
          <p:cNvGrpSpPr/>
          <p:nvPr userDrawn="1"/>
        </p:nvGrpSpPr>
        <p:grpSpPr>
          <a:xfrm>
            <a:off x="12916142" y="6655406"/>
            <a:ext cx="534571" cy="907248"/>
            <a:chOff x="12904263" y="6649864"/>
            <a:chExt cx="534571" cy="907248"/>
          </a:xfrm>
          <a:solidFill>
            <a:schemeClr val="bg2">
              <a:lumMod val="25000"/>
              <a:lumOff val="75000"/>
            </a:schemeClr>
          </a:solidFill>
        </p:grpSpPr>
        <p:sp>
          <p:nvSpPr>
            <p:cNvPr id="32" name="Rectangle 31"/>
            <p:cNvSpPr/>
            <p:nvPr userDrawn="1"/>
          </p:nvSpPr>
          <p:spPr bwMode="gray">
            <a:xfrm flipH="1">
              <a:off x="13258834" y="664986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3" name="Rectangle 32"/>
            <p:cNvSpPr/>
            <p:nvPr userDrawn="1"/>
          </p:nvSpPr>
          <p:spPr bwMode="gray">
            <a:xfrm flipH="1">
              <a:off x="13078198" y="6837333"/>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4" name="Rectangle 33"/>
            <p:cNvSpPr/>
            <p:nvPr userDrawn="1"/>
          </p:nvSpPr>
          <p:spPr bwMode="gray">
            <a:xfrm flipH="1">
              <a:off x="12904263" y="701340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6" name="Rectangle 35"/>
            <p:cNvSpPr/>
            <p:nvPr userDrawn="1"/>
          </p:nvSpPr>
          <p:spPr bwMode="gray">
            <a:xfrm flipH="1">
              <a:off x="13078198" y="7192961"/>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7" name="Rectangle 36"/>
            <p:cNvSpPr/>
            <p:nvPr userDrawn="1"/>
          </p:nvSpPr>
          <p:spPr bwMode="gray">
            <a:xfrm flipH="1">
              <a:off x="13258834" y="737711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grpSp>
        <p:nvGrpSpPr>
          <p:cNvPr id="38" name="Group 37"/>
          <p:cNvGrpSpPr/>
          <p:nvPr userDrawn="1"/>
        </p:nvGrpSpPr>
        <p:grpSpPr>
          <a:xfrm>
            <a:off x="-612" y="6649864"/>
            <a:ext cx="547520" cy="912790"/>
            <a:chOff x="-612" y="0"/>
            <a:chExt cx="547520" cy="912790"/>
          </a:xfrm>
          <a:solidFill>
            <a:schemeClr val="bg2">
              <a:lumMod val="25000"/>
              <a:lumOff val="75000"/>
            </a:schemeClr>
          </a:solidFill>
        </p:grpSpPr>
        <p:sp>
          <p:nvSpPr>
            <p:cNvPr id="39" name="Rectangle 38"/>
            <p:cNvSpPr/>
            <p:nvPr userDrawn="1"/>
          </p:nvSpPr>
          <p:spPr bwMode="gray">
            <a:xfrm>
              <a:off x="-612" y="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0" name="Rectangle 39"/>
            <p:cNvSpPr/>
            <p:nvPr userDrawn="1"/>
          </p:nvSpPr>
          <p:spPr bwMode="gray">
            <a:xfrm>
              <a:off x="175627" y="181927"/>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1" name="Rectangle 40"/>
            <p:cNvSpPr/>
            <p:nvPr userDrawn="1"/>
          </p:nvSpPr>
          <p:spPr bwMode="gray">
            <a:xfrm>
              <a:off x="366908" y="363538"/>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2" name="Rectangle 41"/>
            <p:cNvSpPr/>
            <p:nvPr userDrawn="1"/>
          </p:nvSpPr>
          <p:spPr bwMode="gray">
            <a:xfrm>
              <a:off x="175627" y="543295"/>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3" name="Rectangle 42"/>
            <p:cNvSpPr/>
            <p:nvPr userDrawn="1"/>
          </p:nvSpPr>
          <p:spPr bwMode="gray">
            <a:xfrm>
              <a:off x="-612" y="732790"/>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grpSp>
        <p:nvGrpSpPr>
          <p:cNvPr id="44" name="Group 43"/>
          <p:cNvGrpSpPr/>
          <p:nvPr userDrawn="1"/>
        </p:nvGrpSpPr>
        <p:grpSpPr>
          <a:xfrm>
            <a:off x="12902829" y="-168"/>
            <a:ext cx="541295" cy="911410"/>
            <a:chOff x="12897539" y="6649864"/>
            <a:chExt cx="541295" cy="911410"/>
          </a:xfrm>
          <a:solidFill>
            <a:schemeClr val="bg2">
              <a:lumMod val="25000"/>
              <a:lumOff val="75000"/>
            </a:schemeClr>
          </a:solidFill>
        </p:grpSpPr>
        <p:sp>
          <p:nvSpPr>
            <p:cNvPr id="45" name="Rectangle 44"/>
            <p:cNvSpPr/>
            <p:nvPr userDrawn="1"/>
          </p:nvSpPr>
          <p:spPr bwMode="gray">
            <a:xfrm flipH="1">
              <a:off x="13258834" y="664986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6" name="Rectangle 45"/>
            <p:cNvSpPr/>
            <p:nvPr userDrawn="1"/>
          </p:nvSpPr>
          <p:spPr bwMode="gray">
            <a:xfrm flipH="1">
              <a:off x="13078198" y="6830609"/>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7" name="Rectangle 46"/>
            <p:cNvSpPr/>
            <p:nvPr userDrawn="1"/>
          </p:nvSpPr>
          <p:spPr bwMode="gray">
            <a:xfrm flipH="1">
              <a:off x="12897539" y="7013402"/>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8" name="Rectangle 47"/>
            <p:cNvSpPr/>
            <p:nvPr userDrawn="1"/>
          </p:nvSpPr>
          <p:spPr bwMode="gray">
            <a:xfrm flipH="1">
              <a:off x="13078198" y="7192961"/>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9" name="Rectangle 48"/>
            <p:cNvSpPr/>
            <p:nvPr userDrawn="1"/>
          </p:nvSpPr>
          <p:spPr bwMode="gray">
            <a:xfrm flipH="1">
              <a:off x="13248895" y="7381274"/>
              <a:ext cx="180000" cy="180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sp>
        <p:nvSpPr>
          <p:cNvPr id="6" name="TextBox 5"/>
          <p:cNvSpPr txBox="1"/>
          <p:nvPr userDrawn="1"/>
        </p:nvSpPr>
        <p:spPr>
          <a:xfrm>
            <a:off x="507325" y="161811"/>
            <a:ext cx="12355067" cy="353486"/>
          </a:xfrm>
          <a:prstGeom prst="rect">
            <a:avLst/>
          </a:prstGeom>
          <a:noFill/>
        </p:spPr>
        <p:txBody>
          <a:bodyPr wrap="square" lIns="72000" tIns="36000" rIns="72000" bIns="36000" rtlCol="0">
            <a:spAutoFit/>
          </a:bodyPr>
          <a:lstStyle/>
          <a:p>
            <a:pPr algn="ctr">
              <a:lnSpc>
                <a:spcPct val="110000"/>
              </a:lnSpc>
              <a:spcBef>
                <a:spcPts val="2400"/>
              </a:spcBef>
              <a:buClr>
                <a:schemeClr val="bg2"/>
              </a:buClr>
            </a:pPr>
            <a:endParaRPr lang="en-GB" sz="1800" dirty="0">
              <a:solidFill>
                <a:schemeClr val="bg1"/>
              </a:solidFill>
            </a:endParaRPr>
          </a:p>
        </p:txBody>
      </p:sp>
      <p:sp>
        <p:nvSpPr>
          <p:cNvPr id="57" name="Rectangle 56"/>
          <p:cNvSpPr/>
          <p:nvPr userDrawn="1"/>
        </p:nvSpPr>
        <p:spPr bwMode="gray">
          <a:xfrm>
            <a:off x="564012" y="6652811"/>
            <a:ext cx="8053559" cy="180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lnSpc>
                <a:spcPct val="110000"/>
              </a:lnSpc>
              <a:spcBef>
                <a:spcPts val="2400"/>
              </a:spcBef>
              <a:buClr>
                <a:schemeClr val="bg2"/>
              </a:buClr>
            </a:pPr>
            <a:r>
              <a:rPr lang="en-GB" sz="1100" dirty="0">
                <a:solidFill>
                  <a:schemeClr val="bg1"/>
                </a:solidFill>
              </a:rPr>
              <a:t>Base</a:t>
            </a:r>
          </a:p>
        </p:txBody>
      </p:sp>
      <p:sp>
        <p:nvSpPr>
          <p:cNvPr id="58" name="Rectangle 57"/>
          <p:cNvSpPr/>
          <p:nvPr userDrawn="1"/>
        </p:nvSpPr>
        <p:spPr bwMode="gray">
          <a:xfrm>
            <a:off x="9072565" y="6652811"/>
            <a:ext cx="3830263" cy="180000"/>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l">
              <a:lnSpc>
                <a:spcPct val="110000"/>
              </a:lnSpc>
              <a:spcBef>
                <a:spcPts val="2400"/>
              </a:spcBef>
              <a:buClr>
                <a:schemeClr val="bg2"/>
              </a:buClr>
            </a:pPr>
            <a:r>
              <a:rPr lang="en-GB" sz="1050" dirty="0">
                <a:solidFill>
                  <a:schemeClr val="bg1"/>
                </a:solidFill>
              </a:rPr>
              <a:t>Source</a:t>
            </a:r>
          </a:p>
        </p:txBody>
      </p:sp>
      <p:sp>
        <p:nvSpPr>
          <p:cNvPr id="50" name="TextBox 49"/>
          <p:cNvSpPr txBox="1"/>
          <p:nvPr userDrawn="1"/>
        </p:nvSpPr>
        <p:spPr>
          <a:xfrm>
            <a:off x="679682" y="1271109"/>
            <a:ext cx="1512168" cy="259870"/>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200" dirty="0">
                <a:solidFill>
                  <a:schemeClr val="bg1"/>
                </a:solidFill>
              </a:rPr>
              <a:t>Left margin</a:t>
            </a:r>
          </a:p>
        </p:txBody>
      </p:sp>
      <p:sp>
        <p:nvSpPr>
          <p:cNvPr id="51" name="TextBox 50"/>
          <p:cNvSpPr txBox="1"/>
          <p:nvPr userDrawn="1"/>
        </p:nvSpPr>
        <p:spPr>
          <a:xfrm>
            <a:off x="11184383" y="1260351"/>
            <a:ext cx="1512168" cy="259870"/>
          </a:xfrm>
          <a:prstGeom prst="rect">
            <a:avLst/>
          </a:prstGeom>
          <a:noFill/>
        </p:spPr>
        <p:txBody>
          <a:bodyPr wrap="square" lIns="72000" tIns="36000" rIns="72000" bIns="36000" rtlCol="0">
            <a:spAutoFit/>
          </a:bodyPr>
          <a:lstStyle/>
          <a:p>
            <a:pPr algn="r">
              <a:lnSpc>
                <a:spcPct val="110000"/>
              </a:lnSpc>
              <a:spcBef>
                <a:spcPts val="2400"/>
              </a:spcBef>
              <a:buClr>
                <a:schemeClr val="bg2"/>
              </a:buClr>
            </a:pPr>
            <a:r>
              <a:rPr lang="en-GB" sz="1200" dirty="0">
                <a:solidFill>
                  <a:schemeClr val="bg1"/>
                </a:solidFill>
              </a:rPr>
              <a:t>Right margin</a:t>
            </a:r>
          </a:p>
        </p:txBody>
      </p:sp>
      <p:sp>
        <p:nvSpPr>
          <p:cNvPr id="59" name="Isosceles Triangle 58"/>
          <p:cNvSpPr/>
          <p:nvPr userDrawn="1"/>
        </p:nvSpPr>
        <p:spPr bwMode="gray">
          <a:xfrm rot="16200000">
            <a:off x="589168" y="1365039"/>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60" name="Isosceles Triangle 59"/>
          <p:cNvSpPr/>
          <p:nvPr userDrawn="1"/>
        </p:nvSpPr>
        <p:spPr bwMode="gray">
          <a:xfrm rot="5400000" flipH="1">
            <a:off x="12721032" y="1365039"/>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nvGrpSpPr>
          <p:cNvPr id="61" name="Group 60"/>
          <p:cNvGrpSpPr/>
          <p:nvPr userDrawn="1"/>
        </p:nvGrpSpPr>
        <p:grpSpPr>
          <a:xfrm>
            <a:off x="563844" y="1229439"/>
            <a:ext cx="12348880" cy="4495408"/>
            <a:chOff x="555842" y="1507287"/>
            <a:chExt cx="9574208" cy="3024336"/>
          </a:xfrm>
        </p:grpSpPr>
        <p:cxnSp>
          <p:nvCxnSpPr>
            <p:cNvPr id="62" name="Straight Connector 61"/>
            <p:cNvCxnSpPr/>
            <p:nvPr userDrawn="1"/>
          </p:nvCxnSpPr>
          <p:spPr>
            <a:xfrm>
              <a:off x="555842" y="1507287"/>
              <a:ext cx="0" cy="3024336"/>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10130050" y="1507287"/>
              <a:ext cx="0" cy="3024336"/>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grpSp>
        <p:nvGrpSpPr>
          <p:cNvPr id="7" name="Group 6"/>
          <p:cNvGrpSpPr/>
          <p:nvPr userDrawn="1"/>
        </p:nvGrpSpPr>
        <p:grpSpPr>
          <a:xfrm>
            <a:off x="560916" y="2052439"/>
            <a:ext cx="12347841" cy="2592288"/>
            <a:chOff x="560916" y="2772519"/>
            <a:chExt cx="12347841" cy="2592288"/>
          </a:xfrm>
        </p:grpSpPr>
        <p:sp>
          <p:nvSpPr>
            <p:cNvPr id="52" name="Rectangle 51"/>
            <p:cNvSpPr/>
            <p:nvPr userDrawn="1"/>
          </p:nvSpPr>
          <p:spPr bwMode="gray">
            <a:xfrm>
              <a:off x="560916" y="4788743"/>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600" b="1" dirty="0">
                  <a:solidFill>
                    <a:schemeClr val="bg1"/>
                  </a:solidFill>
                </a:rPr>
                <a:t>3 box layout (10.55</a:t>
              </a:r>
              <a:r>
                <a:rPr lang="en-GB" sz="1600" b="1" baseline="0" dirty="0">
                  <a:solidFill>
                    <a:schemeClr val="bg1"/>
                  </a:solidFill>
                </a:rPr>
                <a:t> cm)</a:t>
              </a:r>
              <a:endParaRPr lang="en-GB" sz="1600" b="1" dirty="0">
                <a:solidFill>
                  <a:schemeClr val="bg1"/>
                </a:solidFill>
              </a:endParaRPr>
            </a:p>
          </p:txBody>
        </p:sp>
        <p:sp>
          <p:nvSpPr>
            <p:cNvPr id="53" name="Rectangle 52"/>
            <p:cNvSpPr/>
            <p:nvPr userDrawn="1"/>
          </p:nvSpPr>
          <p:spPr bwMode="gray">
            <a:xfrm>
              <a:off x="4835837" y="4788743"/>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600" b="1" dirty="0">
                  <a:solidFill>
                    <a:schemeClr val="bg1"/>
                  </a:solidFill>
                </a:rPr>
                <a:t>3 box layout (10.55</a:t>
              </a:r>
              <a:r>
                <a:rPr lang="en-GB" sz="1600" b="1" baseline="0" dirty="0">
                  <a:solidFill>
                    <a:schemeClr val="bg1"/>
                  </a:solidFill>
                </a:rPr>
                <a:t> cm)</a:t>
              </a:r>
              <a:endParaRPr lang="en-GB" sz="1600" b="1" dirty="0">
                <a:solidFill>
                  <a:schemeClr val="bg1"/>
                </a:solidFill>
              </a:endParaRPr>
            </a:p>
          </p:txBody>
        </p:sp>
        <p:sp>
          <p:nvSpPr>
            <p:cNvPr id="54" name="Rectangle 53"/>
            <p:cNvSpPr/>
            <p:nvPr userDrawn="1"/>
          </p:nvSpPr>
          <p:spPr bwMode="gray">
            <a:xfrm>
              <a:off x="9110757" y="4780276"/>
              <a:ext cx="379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600" b="1" dirty="0">
                  <a:solidFill>
                    <a:schemeClr val="bg1"/>
                  </a:solidFill>
                </a:rPr>
                <a:t>3 box layout (10.55</a:t>
              </a:r>
              <a:r>
                <a:rPr lang="en-GB" sz="1600" b="1" baseline="0" dirty="0">
                  <a:solidFill>
                    <a:schemeClr val="bg1"/>
                  </a:solidFill>
                </a:rPr>
                <a:t> cm)</a:t>
              </a:r>
              <a:endParaRPr lang="en-GB" sz="1600" b="1" dirty="0">
                <a:solidFill>
                  <a:schemeClr val="bg1"/>
                </a:solidFill>
              </a:endParaRPr>
            </a:p>
          </p:txBody>
        </p:sp>
        <p:sp>
          <p:nvSpPr>
            <p:cNvPr id="64" name="Rectangle 63"/>
            <p:cNvSpPr/>
            <p:nvPr userDrawn="1"/>
          </p:nvSpPr>
          <p:spPr bwMode="gray">
            <a:xfrm>
              <a:off x="569382" y="3772080"/>
              <a:ext cx="595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600" b="1" dirty="0">
                  <a:solidFill>
                    <a:schemeClr val="bg1"/>
                  </a:solidFill>
                </a:rPr>
                <a:t>2 box layout (16.55 cm)</a:t>
              </a:r>
            </a:p>
          </p:txBody>
        </p:sp>
        <p:sp>
          <p:nvSpPr>
            <p:cNvPr id="66" name="Rectangle 65"/>
            <p:cNvSpPr/>
            <p:nvPr userDrawn="1"/>
          </p:nvSpPr>
          <p:spPr bwMode="gray">
            <a:xfrm>
              <a:off x="6943356" y="3772080"/>
              <a:ext cx="5958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600" b="1" dirty="0">
                  <a:solidFill>
                    <a:schemeClr val="bg1"/>
                  </a:solidFill>
                </a:rPr>
                <a:t>2 box layout (16.55 cm)</a:t>
              </a:r>
            </a:p>
          </p:txBody>
        </p:sp>
        <p:sp>
          <p:nvSpPr>
            <p:cNvPr id="67" name="Rectangle 66"/>
            <p:cNvSpPr/>
            <p:nvPr userDrawn="1"/>
          </p:nvSpPr>
          <p:spPr bwMode="gray">
            <a:xfrm>
              <a:off x="575313" y="2772519"/>
              <a:ext cx="12330000" cy="57606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1600" b="1" dirty="0">
                  <a:solidFill>
                    <a:schemeClr val="bg1"/>
                  </a:solidFill>
                </a:rPr>
                <a:t>1 box (34.25 cm)</a:t>
              </a:r>
            </a:p>
          </p:txBody>
        </p:sp>
        <p:sp>
          <p:nvSpPr>
            <p:cNvPr id="68" name="Isosceles Triangle 67"/>
            <p:cNvSpPr/>
            <p:nvPr userDrawn="1"/>
          </p:nvSpPr>
          <p:spPr bwMode="gray">
            <a:xfrm rot="16200000" flipH="1">
              <a:off x="553162" y="3024546"/>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69" name="Isosceles Triangle 68"/>
            <p:cNvSpPr/>
            <p:nvPr userDrawn="1"/>
          </p:nvSpPr>
          <p:spPr bwMode="gray">
            <a:xfrm rot="16200000" flipH="1">
              <a:off x="560148"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0" name="Isosceles Triangle 69"/>
            <p:cNvSpPr/>
            <p:nvPr userDrawn="1"/>
          </p:nvSpPr>
          <p:spPr bwMode="gray">
            <a:xfrm rot="16200000" flipH="1">
              <a:off x="589167"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1" name="Isosceles Triangle 70"/>
            <p:cNvSpPr/>
            <p:nvPr userDrawn="1"/>
          </p:nvSpPr>
          <p:spPr bwMode="gray">
            <a:xfrm rot="5400000">
              <a:off x="6312323"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2" name="Isosceles Triangle 71"/>
            <p:cNvSpPr/>
            <p:nvPr userDrawn="1"/>
          </p:nvSpPr>
          <p:spPr bwMode="gray">
            <a:xfrm rot="5400000">
              <a:off x="12716085"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3" name="Isosceles Triangle 72"/>
            <p:cNvSpPr/>
            <p:nvPr userDrawn="1"/>
          </p:nvSpPr>
          <p:spPr bwMode="gray">
            <a:xfrm rot="16200000" flipH="1">
              <a:off x="6951928" y="402672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4" name="Isosceles Triangle 73"/>
            <p:cNvSpPr/>
            <p:nvPr userDrawn="1"/>
          </p:nvSpPr>
          <p:spPr bwMode="gray">
            <a:xfrm rot="5400000">
              <a:off x="4152082"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5" name="Isosceles Triangle 74"/>
            <p:cNvSpPr/>
            <p:nvPr userDrawn="1"/>
          </p:nvSpPr>
          <p:spPr bwMode="gray">
            <a:xfrm rot="5400000">
              <a:off x="8498036"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6" name="Isosceles Triangle 75"/>
            <p:cNvSpPr/>
            <p:nvPr userDrawn="1"/>
          </p:nvSpPr>
          <p:spPr bwMode="gray">
            <a:xfrm rot="5400000">
              <a:off x="12721032"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7" name="Isosceles Triangle 76"/>
            <p:cNvSpPr/>
            <p:nvPr userDrawn="1"/>
          </p:nvSpPr>
          <p:spPr bwMode="gray">
            <a:xfrm rot="5400000">
              <a:off x="12716085" y="3024546"/>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78" name="Isosceles Triangle 77"/>
            <p:cNvSpPr/>
            <p:nvPr userDrawn="1"/>
          </p:nvSpPr>
          <p:spPr bwMode="gray">
            <a:xfrm rot="16200000" flipH="1">
              <a:off x="4788313" y="5039157"/>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cxnSp>
        <p:nvCxnSpPr>
          <p:cNvPr id="79" name="Straight Connector 78"/>
          <p:cNvCxnSpPr/>
          <p:nvPr userDrawn="1"/>
        </p:nvCxnSpPr>
        <p:spPr>
          <a:xfrm>
            <a:off x="600686" y="1552655"/>
            <a:ext cx="1230067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0" name="TextBox 79"/>
          <p:cNvSpPr txBox="1"/>
          <p:nvPr userDrawn="1"/>
        </p:nvSpPr>
        <p:spPr>
          <a:xfrm>
            <a:off x="5691544" y="1075823"/>
            <a:ext cx="2071298" cy="275836"/>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GB" sz="1200" dirty="0">
                <a:solidFill>
                  <a:schemeClr val="bg1"/>
                </a:solidFill>
              </a:rPr>
              <a:t>Base of heading here</a:t>
            </a:r>
          </a:p>
        </p:txBody>
      </p:sp>
      <p:sp>
        <p:nvSpPr>
          <p:cNvPr id="81" name="Isosceles Triangle 80"/>
          <p:cNvSpPr/>
          <p:nvPr userDrawn="1"/>
        </p:nvSpPr>
        <p:spPr bwMode="gray">
          <a:xfrm rot="10800000" flipH="1">
            <a:off x="6637712" y="1388149"/>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2" name="TextBox 81"/>
          <p:cNvSpPr txBox="1"/>
          <p:nvPr userDrawn="1"/>
        </p:nvSpPr>
        <p:spPr bwMode="gray">
          <a:xfrm>
            <a:off x="2665288" y="4746408"/>
            <a:ext cx="8091319" cy="923330"/>
          </a:xfrm>
          <a:prstGeom prst="rect">
            <a:avLst/>
          </a:prstGeom>
          <a:noFill/>
        </p:spPr>
        <p:txBody>
          <a:bodyPr wrap="none" rtlCol="0" anchor="ctr">
            <a:spAutoFit/>
          </a:bodyPr>
          <a:lstStyle/>
          <a:p>
            <a:pPr algn="ctr"/>
            <a:r>
              <a:rPr lang="en-GB" sz="5400" b="1" dirty="0">
                <a:solidFill>
                  <a:schemeClr val="bg1"/>
                </a:solidFill>
                <a:latin typeface="Segoe UI" panose="020B0502040204020203" pitchFamily="34" charset="0"/>
              </a:rPr>
              <a:t>Drawing guides markers</a:t>
            </a:r>
          </a:p>
        </p:txBody>
      </p:sp>
      <p:sp>
        <p:nvSpPr>
          <p:cNvPr id="83" name="TextBox 82"/>
          <p:cNvSpPr txBox="1"/>
          <p:nvPr userDrawn="1"/>
        </p:nvSpPr>
        <p:spPr>
          <a:xfrm>
            <a:off x="2725896" y="5666552"/>
            <a:ext cx="7970102" cy="353486"/>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GB" sz="1800" dirty="0">
                <a:solidFill>
                  <a:schemeClr val="bg1"/>
                </a:solidFill>
              </a:rPr>
              <a:t>Use these markers to realign</a:t>
            </a:r>
            <a:r>
              <a:rPr lang="en-GB" sz="1800" baseline="0" dirty="0">
                <a:solidFill>
                  <a:schemeClr val="bg1"/>
                </a:solidFill>
              </a:rPr>
              <a:t> guides</a:t>
            </a:r>
            <a:endParaRPr lang="en-GB" sz="1800" dirty="0">
              <a:solidFill>
                <a:schemeClr val="bg1"/>
              </a:solidFill>
            </a:endParaRPr>
          </a:p>
        </p:txBody>
      </p:sp>
      <p:cxnSp>
        <p:nvCxnSpPr>
          <p:cNvPr id="84" name="Straight Connector 83"/>
          <p:cNvCxnSpPr/>
          <p:nvPr userDrawn="1"/>
        </p:nvCxnSpPr>
        <p:spPr>
          <a:xfrm>
            <a:off x="575313" y="6457501"/>
            <a:ext cx="12327516"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85" name="Isosceles Triangle 84"/>
          <p:cNvSpPr/>
          <p:nvPr userDrawn="1"/>
        </p:nvSpPr>
        <p:spPr bwMode="gray">
          <a:xfrm rot="10800000" flipH="1">
            <a:off x="6626729" y="6360090"/>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6" name="TextBox 85"/>
          <p:cNvSpPr txBox="1"/>
          <p:nvPr userDrawn="1"/>
        </p:nvSpPr>
        <p:spPr>
          <a:xfrm>
            <a:off x="5675771" y="6078434"/>
            <a:ext cx="2071298" cy="275836"/>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GB" sz="1200" dirty="0">
                <a:solidFill>
                  <a:schemeClr val="bg1"/>
                </a:solidFill>
              </a:rPr>
              <a:t>End</a:t>
            </a:r>
            <a:r>
              <a:rPr lang="en-GB" sz="1200" baseline="0" dirty="0">
                <a:solidFill>
                  <a:schemeClr val="bg1"/>
                </a:solidFill>
              </a:rPr>
              <a:t> of page</a:t>
            </a:r>
            <a:endParaRPr lang="en-GB" sz="1200" dirty="0">
              <a:solidFill>
                <a:schemeClr val="bg1"/>
              </a:solidFill>
            </a:endParaRPr>
          </a:p>
        </p:txBody>
      </p:sp>
      <p:sp>
        <p:nvSpPr>
          <p:cNvPr id="87" name="TextBox 86"/>
          <p:cNvSpPr txBox="1"/>
          <p:nvPr userDrawn="1"/>
        </p:nvSpPr>
        <p:spPr>
          <a:xfrm>
            <a:off x="5674609" y="136966"/>
            <a:ext cx="2071298" cy="275836"/>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GB" sz="1200" dirty="0">
                <a:solidFill>
                  <a:schemeClr val="bg1"/>
                </a:solidFill>
              </a:rPr>
              <a:t>Chapter markers here</a:t>
            </a:r>
          </a:p>
        </p:txBody>
      </p:sp>
      <p:sp>
        <p:nvSpPr>
          <p:cNvPr id="88" name="Isosceles Triangle 87"/>
          <p:cNvSpPr/>
          <p:nvPr userDrawn="1"/>
        </p:nvSpPr>
        <p:spPr bwMode="gray">
          <a:xfrm rot="10800000" flipH="1">
            <a:off x="5783783" y="235754"/>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9" name="Isosceles Triangle 88"/>
          <p:cNvSpPr/>
          <p:nvPr userDrawn="1"/>
        </p:nvSpPr>
        <p:spPr bwMode="gray">
          <a:xfrm rot="10800000" flipH="1">
            <a:off x="7439967" y="235754"/>
            <a:ext cx="167059" cy="72010"/>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cxnSp>
        <p:nvCxnSpPr>
          <p:cNvPr id="90" name="Straight Connector 89"/>
          <p:cNvCxnSpPr/>
          <p:nvPr userDrawn="1"/>
        </p:nvCxnSpPr>
        <p:spPr>
          <a:xfrm>
            <a:off x="589978" y="360577"/>
            <a:ext cx="12300670"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92" name="TextBox 9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72827370"/>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userDrawn="1">
  <p:cSld name="Presentation - 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837933" y="3365137"/>
            <a:ext cx="11763919" cy="830997"/>
          </a:xfrm>
          <a:noFill/>
        </p:spPr>
        <p:txBody>
          <a:bodyPr wrap="square" anchor="ctr"/>
          <a:lstStyle>
            <a:lvl1pPr>
              <a:defRPr sz="5400">
                <a:solidFill>
                  <a:schemeClr val="tx1"/>
                </a:solidFill>
              </a:defRPr>
            </a:lvl1pPr>
          </a:lstStyle>
          <a:p>
            <a:r>
              <a:rPr lang="en-US" dirty="0"/>
              <a:t>Click to add statement</a:t>
            </a:r>
            <a:endParaRPr lang="en-GB" dirty="0"/>
          </a:p>
        </p:txBody>
      </p:sp>
      <p:sp>
        <p:nvSpPr>
          <p:cNvPr id="24" name="Frame 23"/>
          <p:cNvSpPr/>
          <p:nvPr userDrawn="1"/>
        </p:nvSpPr>
        <p:spPr bwMode="gray">
          <a:xfrm>
            <a:off x="0" y="-167"/>
            <a:ext cx="13439775" cy="7561430"/>
          </a:xfrm>
          <a:prstGeom prst="frame">
            <a:avLst>
              <a:gd name="adj1" fmla="val 238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dirty="0">
              <a:solidFill>
                <a:schemeClr val="tx1"/>
              </a:solidFill>
              <a:latin typeface="Segoe UI Light" panose="020B0502040204020203" pitchFamily="34" charset="0"/>
            </a:endParaRPr>
          </a:p>
        </p:txBody>
      </p:sp>
      <p:sp>
        <p:nvSpPr>
          <p:cNvPr id="6" name="TextBox 5"/>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sp>
        <p:nvSpPr>
          <p:cNvPr id="9" name="TextBox 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37527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1_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3933" y="323067"/>
            <a:ext cx="8257997" cy="542906"/>
          </a:xfrm>
        </p:spPr>
        <p:txBody>
          <a:bodyPr/>
          <a:lstStyle>
            <a:lvl1pPr>
              <a:lnSpc>
                <a:spcPct val="100000"/>
              </a:lnSpc>
              <a:spcBef>
                <a:spcPts val="0"/>
              </a:spcBef>
              <a:defRPr sz="3528" baseline="0"/>
            </a:lvl1pPr>
          </a:lstStyle>
          <a:p>
            <a:r>
              <a:rPr lang="en-US" dirty="0"/>
              <a:t>Click to add emphasis part of title</a:t>
            </a:r>
          </a:p>
        </p:txBody>
      </p:sp>
    </p:spTree>
    <p:extLst>
      <p:ext uri="{BB962C8B-B14F-4D97-AF65-F5344CB8AC3E}">
        <p14:creationId xmlns:p14="http://schemas.microsoft.com/office/powerpoint/2010/main" val="14870570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userDrawn="1">
  <p:cSld name="2_16:9 Cover Colour">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gray">
          <a:xfrm>
            <a:off x="179389" y="179390"/>
            <a:ext cx="13093699" cy="720089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3" tIns="71987" rIns="143973" bIns="71987" numCol="1" spcCol="0" rtlCol="0" fromWordArt="0" anchor="ctr" anchorCtr="0" forceAA="0" compatLnSpc="1">
            <a:prstTxWarp prst="textNoShape">
              <a:avLst/>
            </a:prstTxWarp>
            <a:noAutofit/>
          </a:bodyPr>
          <a:lstStyle/>
          <a:p>
            <a:pPr algn="ctr">
              <a:lnSpc>
                <a:spcPct val="110000"/>
              </a:lnSpc>
              <a:spcBef>
                <a:spcPts val="2399"/>
              </a:spcBef>
              <a:buClr>
                <a:schemeClr val="bg2"/>
              </a:buClr>
            </a:pPr>
            <a:endParaRPr lang="en-GB" sz="1999" dirty="0">
              <a:solidFill>
                <a:schemeClr val="bg1"/>
              </a:solidFill>
            </a:endParaRPr>
          </a:p>
        </p:txBody>
      </p:sp>
      <p:sp>
        <p:nvSpPr>
          <p:cNvPr id="12" name="TextBox 11"/>
          <p:cNvSpPr txBox="1"/>
          <p:nvPr userDrawn="1"/>
        </p:nvSpPr>
        <p:spPr>
          <a:xfrm>
            <a:off x="12556401" y="7409182"/>
            <a:ext cx="724013" cy="118494"/>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700"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700" dirty="0">
              <a:solidFill>
                <a:schemeClr val="tx1"/>
              </a:solidFill>
              <a:latin typeface="Segoe UI Light" panose="020B0502040204020203" pitchFamily="34" charset="0"/>
            </a:endParaRPr>
          </a:p>
        </p:txBody>
      </p:sp>
      <p:pic>
        <p:nvPicPr>
          <p:cNvPr id="5" name="Picture 2" descr="C:\Users\Graphics Dude Ltd\Graphics Dude Ltd\Work\PC - IM - 150415A (template pt2)\Graphics\Tags\MarketingElectronic-Col.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277955" y="6907651"/>
            <a:ext cx="2364883" cy="32472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6558818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userDrawn="1">
  <p:cSld name="2_Title slde">
    <p:bg>
      <p:bgPr>
        <a:solidFill>
          <a:schemeClr val="tx1"/>
        </a:solidFill>
        <a:effectLst/>
      </p:bgPr>
    </p:bg>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454912" y="360363"/>
            <a:ext cx="822029" cy="585787"/>
            <a:chOff x="1352" y="681"/>
            <a:chExt cx="3519" cy="3153"/>
          </a:xfrm>
        </p:grpSpPr>
        <p:sp>
          <p:nvSpPr>
            <p:cNvPr id="3" name="Freeform 5"/>
            <p:cNvSpPr>
              <a:spLocks noChangeAspect="1"/>
            </p:cNvSpPr>
            <p:nvPr/>
          </p:nvSpPr>
          <p:spPr bwMode="gray">
            <a:xfrm>
              <a:off x="1352" y="681"/>
              <a:ext cx="3519" cy="3153"/>
            </a:xfrm>
            <a:custGeom>
              <a:avLst/>
              <a:gdLst>
                <a:gd name="T0" fmla="*/ 0 w 3862"/>
                <a:gd name="T1" fmla="*/ 3449 h 3449"/>
                <a:gd name="T2" fmla="*/ 0 w 3862"/>
                <a:gd name="T3" fmla="*/ 3449 h 3449"/>
                <a:gd name="T4" fmla="*/ 0 w 3862"/>
                <a:gd name="T5" fmla="*/ 0 h 3449"/>
                <a:gd name="T6" fmla="*/ 3696 w 3862"/>
                <a:gd name="T7" fmla="*/ 0 h 3449"/>
                <a:gd name="T8" fmla="*/ 3327 w 3862"/>
                <a:gd name="T9" fmla="*/ 3449 h 3449"/>
                <a:gd name="T10" fmla="*/ 0 w 3862"/>
                <a:gd name="T11" fmla="*/ 3449 h 344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2" h="3449">
                  <a:moveTo>
                    <a:pt x="0" y="3449"/>
                  </a:moveTo>
                  <a:lnTo>
                    <a:pt x="0" y="3449"/>
                  </a:lnTo>
                  <a:lnTo>
                    <a:pt x="0" y="0"/>
                  </a:lnTo>
                  <a:lnTo>
                    <a:pt x="3696" y="0"/>
                  </a:lnTo>
                  <a:cubicBezTo>
                    <a:pt x="3862" y="1150"/>
                    <a:pt x="3797" y="2241"/>
                    <a:pt x="3327" y="3449"/>
                  </a:cubicBezTo>
                  <a:lnTo>
                    <a:pt x="0" y="3449"/>
                  </a:lnTo>
                  <a:close/>
                </a:path>
              </a:pathLst>
            </a:custGeom>
            <a:solidFill>
              <a:srgbClr val="009D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4" name="Freeform 6"/>
            <p:cNvSpPr>
              <a:spLocks noChangeAspect="1"/>
            </p:cNvSpPr>
            <p:nvPr/>
          </p:nvSpPr>
          <p:spPr bwMode="gray">
            <a:xfrm>
              <a:off x="2708" y="1843"/>
              <a:ext cx="75" cy="54"/>
            </a:xfrm>
            <a:custGeom>
              <a:avLst/>
              <a:gdLst>
                <a:gd name="T0" fmla="*/ 16 w 81"/>
                <a:gd name="T1" fmla="*/ 40 h 66"/>
                <a:gd name="T2" fmla="*/ 16 w 81"/>
                <a:gd name="T3" fmla="*/ 40 h 66"/>
                <a:gd name="T4" fmla="*/ 0 w 81"/>
                <a:gd name="T5" fmla="*/ 54 h 66"/>
                <a:gd name="T6" fmla="*/ 79 w 81"/>
                <a:gd name="T7" fmla="*/ 22 h 66"/>
                <a:gd name="T8" fmla="*/ 81 w 81"/>
                <a:gd name="T9" fmla="*/ 0 h 66"/>
                <a:gd name="T10" fmla="*/ 16 w 81"/>
                <a:gd name="T11" fmla="*/ 40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5" name="Freeform 7"/>
            <p:cNvSpPr>
              <a:spLocks noChangeAspect="1"/>
            </p:cNvSpPr>
            <p:nvPr/>
          </p:nvSpPr>
          <p:spPr bwMode="gray">
            <a:xfrm>
              <a:off x="2869" y="1972"/>
              <a:ext cx="65" cy="54"/>
            </a:xfrm>
            <a:custGeom>
              <a:avLst/>
              <a:gdLst>
                <a:gd name="T0" fmla="*/ 27 w 81"/>
                <a:gd name="T1" fmla="*/ 1 h 63"/>
                <a:gd name="T2" fmla="*/ 27 w 81"/>
                <a:gd name="T3" fmla="*/ 1 h 63"/>
                <a:gd name="T4" fmla="*/ 0 w 81"/>
                <a:gd name="T5" fmla="*/ 0 h 63"/>
                <a:gd name="T6" fmla="*/ 33 w 81"/>
                <a:gd name="T7" fmla="*/ 58 h 63"/>
                <a:gd name="T8" fmla="*/ 53 w 81"/>
                <a:gd name="T9" fmla="*/ 63 h 63"/>
                <a:gd name="T10" fmla="*/ 27 w 81"/>
                <a:gd name="T11" fmla="*/ 1 h 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6" name="Freeform 8"/>
            <p:cNvSpPr>
              <a:spLocks noChangeAspect="1"/>
            </p:cNvSpPr>
            <p:nvPr/>
          </p:nvSpPr>
          <p:spPr bwMode="gray">
            <a:xfrm>
              <a:off x="2622" y="1413"/>
              <a:ext cx="86" cy="75"/>
            </a:xfrm>
            <a:custGeom>
              <a:avLst/>
              <a:gdLst>
                <a:gd name="T0" fmla="*/ 20 w 96"/>
                <a:gd name="T1" fmla="*/ 50 h 79"/>
                <a:gd name="T2" fmla="*/ 20 w 96"/>
                <a:gd name="T3" fmla="*/ 50 h 79"/>
                <a:gd name="T4" fmla="*/ 0 w 96"/>
                <a:gd name="T5" fmla="*/ 64 h 79"/>
                <a:gd name="T6" fmla="*/ 89 w 96"/>
                <a:gd name="T7" fmla="*/ 27 h 79"/>
                <a:gd name="T8" fmla="*/ 96 w 96"/>
                <a:gd name="T9" fmla="*/ 0 h 79"/>
                <a:gd name="T10" fmla="*/ 20 w 96"/>
                <a:gd name="T11" fmla="*/ 50 h 7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7" name="Freeform 9"/>
            <p:cNvSpPr>
              <a:spLocks noChangeAspect="1"/>
            </p:cNvSpPr>
            <p:nvPr/>
          </p:nvSpPr>
          <p:spPr bwMode="gray">
            <a:xfrm>
              <a:off x="2568" y="1563"/>
              <a:ext cx="75" cy="76"/>
            </a:xfrm>
            <a:custGeom>
              <a:avLst/>
              <a:gdLst>
                <a:gd name="T0" fmla="*/ 77 w 77"/>
                <a:gd name="T1" fmla="*/ 22 h 77"/>
                <a:gd name="T2" fmla="*/ 77 w 77"/>
                <a:gd name="T3" fmla="*/ 22 h 77"/>
                <a:gd name="T4" fmla="*/ 71 w 77"/>
                <a:gd name="T5" fmla="*/ 0 h 77"/>
                <a:gd name="T6" fmla="*/ 0 w 77"/>
                <a:gd name="T7" fmla="*/ 44 h 77"/>
                <a:gd name="T8" fmla="*/ 0 w 77"/>
                <a:gd name="T9" fmla="*/ 62 h 77"/>
                <a:gd name="T10" fmla="*/ 77 w 77"/>
                <a:gd name="T11" fmla="*/ 22 h 7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8" name="Freeform 10"/>
            <p:cNvSpPr>
              <a:spLocks noChangeAspect="1"/>
            </p:cNvSpPr>
            <p:nvPr/>
          </p:nvSpPr>
          <p:spPr bwMode="gray">
            <a:xfrm>
              <a:off x="2547" y="1725"/>
              <a:ext cx="86" cy="64"/>
            </a:xfrm>
            <a:custGeom>
              <a:avLst/>
              <a:gdLst>
                <a:gd name="T0" fmla="*/ 0 w 90"/>
                <a:gd name="T1" fmla="*/ 52 h 74"/>
                <a:gd name="T2" fmla="*/ 0 w 90"/>
                <a:gd name="T3" fmla="*/ 52 h 74"/>
                <a:gd name="T4" fmla="*/ 14 w 90"/>
                <a:gd name="T5" fmla="*/ 60 h 74"/>
                <a:gd name="T6" fmla="*/ 73 w 90"/>
                <a:gd name="T7" fmla="*/ 23 h 74"/>
                <a:gd name="T8" fmla="*/ 90 w 90"/>
                <a:gd name="T9" fmla="*/ 8 h 74"/>
                <a:gd name="T10" fmla="*/ 0 w 90"/>
                <a:gd name="T11" fmla="*/ 52 h 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9" name="Freeform 11"/>
            <p:cNvSpPr>
              <a:spLocks noChangeAspect="1"/>
            </p:cNvSpPr>
            <p:nvPr/>
          </p:nvSpPr>
          <p:spPr bwMode="gray">
            <a:xfrm>
              <a:off x="2773" y="1176"/>
              <a:ext cx="86" cy="75"/>
            </a:xfrm>
            <a:custGeom>
              <a:avLst/>
              <a:gdLst>
                <a:gd name="T0" fmla="*/ 16 w 88"/>
                <a:gd name="T1" fmla="*/ 4 h 72"/>
                <a:gd name="T2" fmla="*/ 16 w 88"/>
                <a:gd name="T3" fmla="*/ 4 h 72"/>
                <a:gd name="T4" fmla="*/ 0 w 88"/>
                <a:gd name="T5" fmla="*/ 12 h 72"/>
                <a:gd name="T6" fmla="*/ 86 w 88"/>
                <a:gd name="T7" fmla="*/ 49 h 72"/>
                <a:gd name="T8" fmla="*/ 88 w 88"/>
                <a:gd name="T9" fmla="*/ 22 h 72"/>
                <a:gd name="T10" fmla="*/ 16 w 88"/>
                <a:gd name="T11" fmla="*/ 4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10" name="Freeform 12"/>
            <p:cNvSpPr>
              <a:spLocks noChangeAspect="1"/>
            </p:cNvSpPr>
            <p:nvPr/>
          </p:nvSpPr>
          <p:spPr bwMode="gray">
            <a:xfrm>
              <a:off x="2955" y="1111"/>
              <a:ext cx="76" cy="87"/>
            </a:xfrm>
            <a:custGeom>
              <a:avLst/>
              <a:gdLst>
                <a:gd name="T0" fmla="*/ 46 w 86"/>
                <a:gd name="T1" fmla="*/ 7 h 92"/>
                <a:gd name="T2" fmla="*/ 46 w 86"/>
                <a:gd name="T3" fmla="*/ 7 h 92"/>
                <a:gd name="T4" fmla="*/ 21 w 86"/>
                <a:gd name="T5" fmla="*/ 0 h 92"/>
                <a:gd name="T6" fmla="*/ 14 w 86"/>
                <a:gd name="T7" fmla="*/ 66 h 92"/>
                <a:gd name="T8" fmla="*/ 27 w 86"/>
                <a:gd name="T9" fmla="*/ 92 h 92"/>
                <a:gd name="T10" fmla="*/ 46 w 86"/>
                <a:gd name="T11" fmla="*/ 7 h 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11" name="Freeform 13"/>
            <p:cNvSpPr>
              <a:spLocks noChangeAspect="1" noEditPoints="1"/>
            </p:cNvSpPr>
            <p:nvPr/>
          </p:nvSpPr>
          <p:spPr bwMode="gray">
            <a:xfrm>
              <a:off x="3149" y="929"/>
              <a:ext cx="667" cy="1678"/>
            </a:xfrm>
            <a:custGeom>
              <a:avLst/>
              <a:gdLst>
                <a:gd name="T0" fmla="*/ 451 w 724"/>
                <a:gd name="T1" fmla="*/ 808 h 1845"/>
                <a:gd name="T2" fmla="*/ 451 w 724"/>
                <a:gd name="T3" fmla="*/ 808 h 1845"/>
                <a:gd name="T4" fmla="*/ 326 w 724"/>
                <a:gd name="T5" fmla="*/ 776 h 1845"/>
                <a:gd name="T6" fmla="*/ 477 w 724"/>
                <a:gd name="T7" fmla="*/ 746 h 1845"/>
                <a:gd name="T8" fmla="*/ 493 w 724"/>
                <a:gd name="T9" fmla="*/ 773 h 1845"/>
                <a:gd name="T10" fmla="*/ 451 w 724"/>
                <a:gd name="T11" fmla="*/ 808 h 1845"/>
                <a:gd name="T12" fmla="*/ 451 w 724"/>
                <a:gd name="T13" fmla="*/ 808 h 1845"/>
                <a:gd name="T14" fmla="*/ 639 w 724"/>
                <a:gd name="T15" fmla="*/ 841 h 1845"/>
                <a:gd name="T16" fmla="*/ 639 w 724"/>
                <a:gd name="T17" fmla="*/ 841 h 1845"/>
                <a:gd name="T18" fmla="*/ 601 w 724"/>
                <a:gd name="T19" fmla="*/ 701 h 1845"/>
                <a:gd name="T20" fmla="*/ 634 w 724"/>
                <a:gd name="T21" fmla="*/ 646 h 1845"/>
                <a:gd name="T22" fmla="*/ 627 w 724"/>
                <a:gd name="T23" fmla="*/ 477 h 1845"/>
                <a:gd name="T24" fmla="*/ 641 w 724"/>
                <a:gd name="T25" fmla="*/ 463 h 1845"/>
                <a:gd name="T26" fmla="*/ 627 w 724"/>
                <a:gd name="T27" fmla="*/ 414 h 1845"/>
                <a:gd name="T28" fmla="*/ 615 w 724"/>
                <a:gd name="T29" fmla="*/ 342 h 1845"/>
                <a:gd name="T30" fmla="*/ 590 w 724"/>
                <a:gd name="T31" fmla="*/ 286 h 1845"/>
                <a:gd name="T32" fmla="*/ 602 w 724"/>
                <a:gd name="T33" fmla="*/ 260 h 1845"/>
                <a:gd name="T34" fmla="*/ 560 w 724"/>
                <a:gd name="T35" fmla="*/ 236 h 1845"/>
                <a:gd name="T36" fmla="*/ 523 w 724"/>
                <a:gd name="T37" fmla="*/ 213 h 1845"/>
                <a:gd name="T38" fmla="*/ 514 w 724"/>
                <a:gd name="T39" fmla="*/ 180 h 1845"/>
                <a:gd name="T40" fmla="*/ 483 w 724"/>
                <a:gd name="T41" fmla="*/ 195 h 1845"/>
                <a:gd name="T42" fmla="*/ 476 w 724"/>
                <a:gd name="T43" fmla="*/ 154 h 1845"/>
                <a:gd name="T44" fmla="*/ 434 w 724"/>
                <a:gd name="T45" fmla="*/ 171 h 1845"/>
                <a:gd name="T46" fmla="*/ 411 w 724"/>
                <a:gd name="T47" fmla="*/ 119 h 1845"/>
                <a:gd name="T48" fmla="*/ 389 w 724"/>
                <a:gd name="T49" fmla="*/ 124 h 1845"/>
                <a:gd name="T50" fmla="*/ 356 w 724"/>
                <a:gd name="T51" fmla="*/ 150 h 1845"/>
                <a:gd name="T52" fmla="*/ 356 w 724"/>
                <a:gd name="T53" fmla="*/ 101 h 1845"/>
                <a:gd name="T54" fmla="*/ 341 w 724"/>
                <a:gd name="T55" fmla="*/ 93 h 1845"/>
                <a:gd name="T56" fmla="*/ 314 w 724"/>
                <a:gd name="T57" fmla="*/ 81 h 1845"/>
                <a:gd name="T58" fmla="*/ 276 w 724"/>
                <a:gd name="T59" fmla="*/ 97 h 1845"/>
                <a:gd name="T60" fmla="*/ 292 w 724"/>
                <a:gd name="T61" fmla="*/ 51 h 1845"/>
                <a:gd name="T62" fmla="*/ 244 w 724"/>
                <a:gd name="T63" fmla="*/ 106 h 1845"/>
                <a:gd name="T64" fmla="*/ 216 w 724"/>
                <a:gd name="T65" fmla="*/ 112 h 1845"/>
                <a:gd name="T66" fmla="*/ 266 w 724"/>
                <a:gd name="T67" fmla="*/ 43 h 1845"/>
                <a:gd name="T68" fmla="*/ 214 w 724"/>
                <a:gd name="T69" fmla="*/ 91 h 1845"/>
                <a:gd name="T70" fmla="*/ 173 w 724"/>
                <a:gd name="T71" fmla="*/ 98 h 1845"/>
                <a:gd name="T72" fmla="*/ 186 w 724"/>
                <a:gd name="T73" fmla="*/ 38 h 1845"/>
                <a:gd name="T74" fmla="*/ 173 w 724"/>
                <a:gd name="T75" fmla="*/ 69 h 1845"/>
                <a:gd name="T76" fmla="*/ 166 w 724"/>
                <a:gd name="T77" fmla="*/ 36 h 1845"/>
                <a:gd name="T78" fmla="*/ 142 w 724"/>
                <a:gd name="T79" fmla="*/ 114 h 1845"/>
                <a:gd name="T80" fmla="*/ 126 w 724"/>
                <a:gd name="T81" fmla="*/ 39 h 1845"/>
                <a:gd name="T82" fmla="*/ 80 w 724"/>
                <a:gd name="T83" fmla="*/ 112 h 1845"/>
                <a:gd name="T84" fmla="*/ 56 w 724"/>
                <a:gd name="T85" fmla="*/ 117 h 1845"/>
                <a:gd name="T86" fmla="*/ 37 w 724"/>
                <a:gd name="T87" fmla="*/ 43 h 1845"/>
                <a:gd name="T88" fmla="*/ 5 w 724"/>
                <a:gd name="T89" fmla="*/ 1808 h 1845"/>
                <a:gd name="T90" fmla="*/ 0 w 724"/>
                <a:gd name="T91" fmla="*/ 1840 h 1845"/>
                <a:gd name="T92" fmla="*/ 162 w 724"/>
                <a:gd name="T93" fmla="*/ 1823 h 1845"/>
                <a:gd name="T94" fmla="*/ 529 w 724"/>
                <a:gd name="T95" fmla="*/ 1842 h 1845"/>
                <a:gd name="T96" fmla="*/ 614 w 724"/>
                <a:gd name="T97" fmla="*/ 1829 h 1845"/>
                <a:gd name="T98" fmla="*/ 421 w 724"/>
                <a:gd name="T99" fmla="*/ 1778 h 1845"/>
                <a:gd name="T100" fmla="*/ 272 w 724"/>
                <a:gd name="T101" fmla="*/ 1664 h 1845"/>
                <a:gd name="T102" fmla="*/ 237 w 724"/>
                <a:gd name="T103" fmla="*/ 1566 h 1845"/>
                <a:gd name="T104" fmla="*/ 239 w 724"/>
                <a:gd name="T105" fmla="*/ 1432 h 1845"/>
                <a:gd name="T106" fmla="*/ 315 w 724"/>
                <a:gd name="T107" fmla="*/ 1404 h 1845"/>
                <a:gd name="T108" fmla="*/ 586 w 724"/>
                <a:gd name="T109" fmla="*/ 1387 h 1845"/>
                <a:gd name="T110" fmla="*/ 605 w 724"/>
                <a:gd name="T111" fmla="*/ 1286 h 1845"/>
                <a:gd name="T112" fmla="*/ 609 w 724"/>
                <a:gd name="T113" fmla="*/ 1223 h 1845"/>
                <a:gd name="T114" fmla="*/ 630 w 724"/>
                <a:gd name="T115" fmla="*/ 1174 h 1845"/>
                <a:gd name="T116" fmla="*/ 590 w 724"/>
                <a:gd name="T117" fmla="*/ 1133 h 1845"/>
                <a:gd name="T118" fmla="*/ 650 w 724"/>
                <a:gd name="T119" fmla="*/ 1082 h 1845"/>
                <a:gd name="T120" fmla="*/ 621 w 724"/>
                <a:gd name="T121" fmla="*/ 1018 h 1845"/>
                <a:gd name="T122" fmla="*/ 704 w 724"/>
                <a:gd name="T123" fmla="*/ 959 h 1845"/>
                <a:gd name="T124" fmla="*/ 639 w 724"/>
                <a:gd name="T125" fmla="*/ 841 h 184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24" h="1845">
                  <a:moveTo>
                    <a:pt x="451" y="808"/>
                  </a:moveTo>
                  <a:lnTo>
                    <a:pt x="451" y="808"/>
                  </a:lnTo>
                  <a:cubicBezTo>
                    <a:pt x="397" y="820"/>
                    <a:pt x="315" y="783"/>
                    <a:pt x="326" y="776"/>
                  </a:cubicBezTo>
                  <a:cubicBezTo>
                    <a:pt x="353" y="757"/>
                    <a:pt x="416" y="725"/>
                    <a:pt x="477" y="746"/>
                  </a:cubicBezTo>
                  <a:cubicBezTo>
                    <a:pt x="488" y="750"/>
                    <a:pt x="492" y="760"/>
                    <a:pt x="493" y="773"/>
                  </a:cubicBezTo>
                  <a:cubicBezTo>
                    <a:pt x="496" y="804"/>
                    <a:pt x="471" y="805"/>
                    <a:pt x="451" y="808"/>
                  </a:cubicBezTo>
                  <a:close/>
                  <a:moveTo>
                    <a:pt x="639" y="841"/>
                  </a:moveTo>
                  <a:lnTo>
                    <a:pt x="639" y="841"/>
                  </a:lnTo>
                  <a:cubicBezTo>
                    <a:pt x="610" y="803"/>
                    <a:pt x="557" y="751"/>
                    <a:pt x="601" y="701"/>
                  </a:cubicBezTo>
                  <a:cubicBezTo>
                    <a:pt x="624" y="684"/>
                    <a:pt x="631" y="670"/>
                    <a:pt x="634" y="646"/>
                  </a:cubicBezTo>
                  <a:cubicBezTo>
                    <a:pt x="644" y="560"/>
                    <a:pt x="639" y="524"/>
                    <a:pt x="627" y="477"/>
                  </a:cubicBezTo>
                  <a:cubicBezTo>
                    <a:pt x="629" y="473"/>
                    <a:pt x="638" y="478"/>
                    <a:pt x="641" y="463"/>
                  </a:cubicBezTo>
                  <a:cubicBezTo>
                    <a:pt x="650" y="422"/>
                    <a:pt x="627" y="414"/>
                    <a:pt x="627" y="414"/>
                  </a:cubicBezTo>
                  <a:cubicBezTo>
                    <a:pt x="645" y="399"/>
                    <a:pt x="643" y="342"/>
                    <a:pt x="615" y="342"/>
                  </a:cubicBezTo>
                  <a:cubicBezTo>
                    <a:pt x="631" y="317"/>
                    <a:pt x="617" y="277"/>
                    <a:pt x="590" y="286"/>
                  </a:cubicBezTo>
                  <a:cubicBezTo>
                    <a:pt x="590" y="286"/>
                    <a:pt x="604" y="278"/>
                    <a:pt x="602" y="260"/>
                  </a:cubicBezTo>
                  <a:cubicBezTo>
                    <a:pt x="599" y="224"/>
                    <a:pt x="547" y="259"/>
                    <a:pt x="560" y="236"/>
                  </a:cubicBezTo>
                  <a:cubicBezTo>
                    <a:pt x="567" y="223"/>
                    <a:pt x="538" y="180"/>
                    <a:pt x="523" y="213"/>
                  </a:cubicBezTo>
                  <a:cubicBezTo>
                    <a:pt x="515" y="207"/>
                    <a:pt x="529" y="187"/>
                    <a:pt x="514" y="180"/>
                  </a:cubicBezTo>
                  <a:cubicBezTo>
                    <a:pt x="504" y="181"/>
                    <a:pt x="495" y="188"/>
                    <a:pt x="483" y="195"/>
                  </a:cubicBezTo>
                  <a:cubicBezTo>
                    <a:pt x="479" y="181"/>
                    <a:pt x="494" y="174"/>
                    <a:pt x="476" y="154"/>
                  </a:cubicBezTo>
                  <a:cubicBezTo>
                    <a:pt x="452" y="138"/>
                    <a:pt x="451" y="162"/>
                    <a:pt x="434" y="171"/>
                  </a:cubicBezTo>
                  <a:cubicBezTo>
                    <a:pt x="404" y="164"/>
                    <a:pt x="476" y="146"/>
                    <a:pt x="411" y="119"/>
                  </a:cubicBezTo>
                  <a:cubicBezTo>
                    <a:pt x="395" y="159"/>
                    <a:pt x="396" y="130"/>
                    <a:pt x="389" y="124"/>
                  </a:cubicBezTo>
                  <a:cubicBezTo>
                    <a:pt x="384" y="121"/>
                    <a:pt x="375" y="131"/>
                    <a:pt x="356" y="150"/>
                  </a:cubicBezTo>
                  <a:cubicBezTo>
                    <a:pt x="366" y="124"/>
                    <a:pt x="388" y="92"/>
                    <a:pt x="356" y="101"/>
                  </a:cubicBezTo>
                  <a:cubicBezTo>
                    <a:pt x="320" y="117"/>
                    <a:pt x="341" y="96"/>
                    <a:pt x="341" y="93"/>
                  </a:cubicBezTo>
                  <a:cubicBezTo>
                    <a:pt x="372" y="79"/>
                    <a:pt x="312" y="45"/>
                    <a:pt x="314" y="81"/>
                  </a:cubicBezTo>
                  <a:cubicBezTo>
                    <a:pt x="313" y="105"/>
                    <a:pt x="261" y="126"/>
                    <a:pt x="276" y="97"/>
                  </a:cubicBezTo>
                  <a:cubicBezTo>
                    <a:pt x="286" y="60"/>
                    <a:pt x="331" y="116"/>
                    <a:pt x="292" y="51"/>
                  </a:cubicBezTo>
                  <a:cubicBezTo>
                    <a:pt x="268" y="78"/>
                    <a:pt x="248" y="96"/>
                    <a:pt x="244" y="106"/>
                  </a:cubicBezTo>
                  <a:cubicBezTo>
                    <a:pt x="225" y="181"/>
                    <a:pt x="236" y="113"/>
                    <a:pt x="216" y="112"/>
                  </a:cubicBezTo>
                  <a:cubicBezTo>
                    <a:pt x="242" y="94"/>
                    <a:pt x="276" y="63"/>
                    <a:pt x="266" y="43"/>
                  </a:cubicBezTo>
                  <a:cubicBezTo>
                    <a:pt x="237" y="41"/>
                    <a:pt x="172" y="87"/>
                    <a:pt x="214" y="91"/>
                  </a:cubicBezTo>
                  <a:cubicBezTo>
                    <a:pt x="211" y="106"/>
                    <a:pt x="187" y="123"/>
                    <a:pt x="173" y="98"/>
                  </a:cubicBezTo>
                  <a:cubicBezTo>
                    <a:pt x="196" y="92"/>
                    <a:pt x="235" y="15"/>
                    <a:pt x="186" y="38"/>
                  </a:cubicBezTo>
                  <a:cubicBezTo>
                    <a:pt x="181" y="42"/>
                    <a:pt x="181" y="56"/>
                    <a:pt x="173" y="69"/>
                  </a:cubicBezTo>
                  <a:cubicBezTo>
                    <a:pt x="161" y="58"/>
                    <a:pt x="170" y="42"/>
                    <a:pt x="166" y="36"/>
                  </a:cubicBezTo>
                  <a:cubicBezTo>
                    <a:pt x="127" y="0"/>
                    <a:pt x="141" y="93"/>
                    <a:pt x="142" y="114"/>
                  </a:cubicBezTo>
                  <a:cubicBezTo>
                    <a:pt x="92" y="82"/>
                    <a:pt x="139" y="91"/>
                    <a:pt x="126" y="39"/>
                  </a:cubicBezTo>
                  <a:cubicBezTo>
                    <a:pt x="84" y="47"/>
                    <a:pt x="73" y="64"/>
                    <a:pt x="80" y="112"/>
                  </a:cubicBezTo>
                  <a:cubicBezTo>
                    <a:pt x="74" y="123"/>
                    <a:pt x="63" y="149"/>
                    <a:pt x="56" y="117"/>
                  </a:cubicBezTo>
                  <a:cubicBezTo>
                    <a:pt x="79" y="87"/>
                    <a:pt x="77" y="44"/>
                    <a:pt x="37" y="43"/>
                  </a:cubicBezTo>
                  <a:cubicBezTo>
                    <a:pt x="101" y="631"/>
                    <a:pt x="97" y="1225"/>
                    <a:pt x="5" y="1808"/>
                  </a:cubicBezTo>
                  <a:lnTo>
                    <a:pt x="0" y="1840"/>
                  </a:lnTo>
                  <a:cubicBezTo>
                    <a:pt x="46" y="1839"/>
                    <a:pt x="113" y="1825"/>
                    <a:pt x="162" y="1823"/>
                  </a:cubicBezTo>
                  <a:cubicBezTo>
                    <a:pt x="301" y="1827"/>
                    <a:pt x="298" y="1845"/>
                    <a:pt x="529" y="1842"/>
                  </a:cubicBezTo>
                  <a:cubicBezTo>
                    <a:pt x="582" y="1837"/>
                    <a:pt x="597" y="1829"/>
                    <a:pt x="614" y="1829"/>
                  </a:cubicBezTo>
                  <a:cubicBezTo>
                    <a:pt x="597" y="1758"/>
                    <a:pt x="481" y="1798"/>
                    <a:pt x="421" y="1778"/>
                  </a:cubicBezTo>
                  <a:cubicBezTo>
                    <a:pt x="321" y="1768"/>
                    <a:pt x="304" y="1708"/>
                    <a:pt x="272" y="1664"/>
                  </a:cubicBezTo>
                  <a:cubicBezTo>
                    <a:pt x="258" y="1639"/>
                    <a:pt x="237" y="1608"/>
                    <a:pt x="237" y="1566"/>
                  </a:cubicBezTo>
                  <a:cubicBezTo>
                    <a:pt x="230" y="1513"/>
                    <a:pt x="240" y="1484"/>
                    <a:pt x="239" y="1432"/>
                  </a:cubicBezTo>
                  <a:cubicBezTo>
                    <a:pt x="243" y="1393"/>
                    <a:pt x="287" y="1401"/>
                    <a:pt x="315" y="1404"/>
                  </a:cubicBezTo>
                  <a:cubicBezTo>
                    <a:pt x="402" y="1413"/>
                    <a:pt x="547" y="1399"/>
                    <a:pt x="586" y="1387"/>
                  </a:cubicBezTo>
                  <a:cubicBezTo>
                    <a:pt x="641" y="1371"/>
                    <a:pt x="642" y="1337"/>
                    <a:pt x="605" y="1286"/>
                  </a:cubicBezTo>
                  <a:cubicBezTo>
                    <a:pt x="597" y="1261"/>
                    <a:pt x="598" y="1245"/>
                    <a:pt x="609" y="1223"/>
                  </a:cubicBezTo>
                  <a:cubicBezTo>
                    <a:pt x="625" y="1206"/>
                    <a:pt x="644" y="1195"/>
                    <a:pt x="630" y="1174"/>
                  </a:cubicBezTo>
                  <a:cubicBezTo>
                    <a:pt x="630" y="1174"/>
                    <a:pt x="504" y="1147"/>
                    <a:pt x="590" y="1133"/>
                  </a:cubicBezTo>
                  <a:cubicBezTo>
                    <a:pt x="679" y="1118"/>
                    <a:pt x="650" y="1082"/>
                    <a:pt x="650" y="1082"/>
                  </a:cubicBezTo>
                  <a:cubicBezTo>
                    <a:pt x="650" y="1082"/>
                    <a:pt x="635" y="1045"/>
                    <a:pt x="621" y="1018"/>
                  </a:cubicBezTo>
                  <a:cubicBezTo>
                    <a:pt x="611" y="998"/>
                    <a:pt x="695" y="991"/>
                    <a:pt x="704" y="959"/>
                  </a:cubicBezTo>
                  <a:cubicBezTo>
                    <a:pt x="724" y="932"/>
                    <a:pt x="661" y="871"/>
                    <a:pt x="639" y="841"/>
                  </a:cubicBez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12" name="Freeform 14"/>
            <p:cNvSpPr>
              <a:spLocks noChangeAspect="1"/>
            </p:cNvSpPr>
            <p:nvPr/>
          </p:nvSpPr>
          <p:spPr bwMode="gray">
            <a:xfrm>
              <a:off x="1352" y="681"/>
              <a:ext cx="1829" cy="3153"/>
            </a:xfrm>
            <a:custGeom>
              <a:avLst/>
              <a:gdLst>
                <a:gd name="T0" fmla="*/ 1974 w 2011"/>
                <a:gd name="T1" fmla="*/ 2106 h 3449"/>
                <a:gd name="T2" fmla="*/ 0 w 2011"/>
                <a:gd name="T3" fmla="*/ 3449 h 3449"/>
                <a:gd name="T4" fmla="*/ 1972 w 2011"/>
                <a:gd name="T5" fmla="*/ 0 h 3449"/>
                <a:gd name="T6" fmla="*/ 1980 w 2011"/>
                <a:gd name="T7" fmla="*/ 347 h 3449"/>
                <a:gd name="T8" fmla="*/ 1982 w 2011"/>
                <a:gd name="T9" fmla="*/ 392 h 3449"/>
                <a:gd name="T10" fmla="*/ 1923 w 2011"/>
                <a:gd name="T11" fmla="*/ 324 h 3449"/>
                <a:gd name="T12" fmla="*/ 1878 w 2011"/>
                <a:gd name="T13" fmla="*/ 384 h 3449"/>
                <a:gd name="T14" fmla="*/ 1858 w 2011"/>
                <a:gd name="T15" fmla="*/ 411 h 3449"/>
                <a:gd name="T16" fmla="*/ 1823 w 2011"/>
                <a:gd name="T17" fmla="*/ 348 h 3449"/>
                <a:gd name="T18" fmla="*/ 1766 w 2011"/>
                <a:gd name="T19" fmla="*/ 359 h 3449"/>
                <a:gd name="T20" fmla="*/ 1702 w 2011"/>
                <a:gd name="T21" fmla="*/ 494 h 3449"/>
                <a:gd name="T22" fmla="*/ 1680 w 2011"/>
                <a:gd name="T23" fmla="*/ 420 h 3449"/>
                <a:gd name="T24" fmla="*/ 1605 w 2011"/>
                <a:gd name="T25" fmla="*/ 427 h 3449"/>
                <a:gd name="T26" fmla="*/ 1609 w 2011"/>
                <a:gd name="T27" fmla="*/ 499 h 3449"/>
                <a:gd name="T28" fmla="*/ 1520 w 2011"/>
                <a:gd name="T29" fmla="*/ 498 h 3449"/>
                <a:gd name="T30" fmla="*/ 1513 w 2011"/>
                <a:gd name="T31" fmla="*/ 560 h 3449"/>
                <a:gd name="T32" fmla="*/ 1407 w 2011"/>
                <a:gd name="T33" fmla="*/ 521 h 3449"/>
                <a:gd name="T34" fmla="*/ 1521 w 2011"/>
                <a:gd name="T35" fmla="*/ 578 h 3449"/>
                <a:gd name="T36" fmla="*/ 1453 w 2011"/>
                <a:gd name="T37" fmla="*/ 612 h 3449"/>
                <a:gd name="T38" fmla="*/ 1441 w 2011"/>
                <a:gd name="T39" fmla="*/ 603 h 3449"/>
                <a:gd name="T40" fmla="*/ 1404 w 2011"/>
                <a:gd name="T41" fmla="*/ 640 h 3449"/>
                <a:gd name="T42" fmla="*/ 1448 w 2011"/>
                <a:gd name="T43" fmla="*/ 632 h 3449"/>
                <a:gd name="T44" fmla="*/ 1433 w 2011"/>
                <a:gd name="T45" fmla="*/ 703 h 3449"/>
                <a:gd name="T46" fmla="*/ 1392 w 2011"/>
                <a:gd name="T47" fmla="*/ 719 h 3449"/>
                <a:gd name="T48" fmla="*/ 1410 w 2011"/>
                <a:gd name="T49" fmla="*/ 785 h 3449"/>
                <a:gd name="T50" fmla="*/ 1321 w 2011"/>
                <a:gd name="T51" fmla="*/ 761 h 3449"/>
                <a:gd name="T52" fmla="*/ 1255 w 2011"/>
                <a:gd name="T53" fmla="*/ 760 h 3449"/>
                <a:gd name="T54" fmla="*/ 1205 w 2011"/>
                <a:gd name="T55" fmla="*/ 829 h 3449"/>
                <a:gd name="T56" fmla="*/ 1350 w 2011"/>
                <a:gd name="T57" fmla="*/ 845 h 3449"/>
                <a:gd name="T58" fmla="*/ 1308 w 2011"/>
                <a:gd name="T59" fmla="*/ 881 h 3449"/>
                <a:gd name="T60" fmla="*/ 1308 w 2011"/>
                <a:gd name="T61" fmla="*/ 953 h 3449"/>
                <a:gd name="T62" fmla="*/ 1358 w 2011"/>
                <a:gd name="T63" fmla="*/ 951 h 3449"/>
                <a:gd name="T64" fmla="*/ 1319 w 2011"/>
                <a:gd name="T65" fmla="*/ 1061 h 3449"/>
                <a:gd name="T66" fmla="*/ 1324 w 2011"/>
                <a:gd name="T67" fmla="*/ 1115 h 3449"/>
                <a:gd name="T68" fmla="*/ 1283 w 2011"/>
                <a:gd name="T69" fmla="*/ 1185 h 3449"/>
                <a:gd name="T70" fmla="*/ 1257 w 2011"/>
                <a:gd name="T71" fmla="*/ 1226 h 3449"/>
                <a:gd name="T72" fmla="*/ 1285 w 2011"/>
                <a:gd name="T73" fmla="*/ 1267 h 3449"/>
                <a:gd name="T74" fmla="*/ 1314 w 2011"/>
                <a:gd name="T75" fmla="*/ 1311 h 3449"/>
                <a:gd name="T76" fmla="*/ 1363 w 2011"/>
                <a:gd name="T77" fmla="*/ 1376 h 3449"/>
                <a:gd name="T78" fmla="*/ 1438 w 2011"/>
                <a:gd name="T79" fmla="*/ 1413 h 3449"/>
                <a:gd name="T80" fmla="*/ 1494 w 2011"/>
                <a:gd name="T81" fmla="*/ 1379 h 3449"/>
                <a:gd name="T82" fmla="*/ 1513 w 2011"/>
                <a:gd name="T83" fmla="*/ 1471 h 3449"/>
                <a:gd name="T84" fmla="*/ 1605 w 2011"/>
                <a:gd name="T85" fmla="*/ 1474 h 3449"/>
                <a:gd name="T86" fmla="*/ 1584 w 2011"/>
                <a:gd name="T87" fmla="*/ 1525 h 3449"/>
                <a:gd name="T88" fmla="*/ 1618 w 2011"/>
                <a:gd name="T89" fmla="*/ 1559 h 3449"/>
                <a:gd name="T90" fmla="*/ 1644 w 2011"/>
                <a:gd name="T91" fmla="*/ 1602 h 3449"/>
                <a:gd name="T92" fmla="*/ 1700 w 2011"/>
                <a:gd name="T93" fmla="*/ 1594 h 3449"/>
                <a:gd name="T94" fmla="*/ 1729 w 2011"/>
                <a:gd name="T95" fmla="*/ 1535 h 3449"/>
                <a:gd name="T96" fmla="*/ 1794 w 2011"/>
                <a:gd name="T97" fmla="*/ 1574 h 3449"/>
                <a:gd name="T98" fmla="*/ 1808 w 2011"/>
                <a:gd name="T99" fmla="*/ 1711 h 3449"/>
                <a:gd name="T100" fmla="*/ 1870 w 2011"/>
                <a:gd name="T101" fmla="*/ 1688 h 3449"/>
                <a:gd name="T102" fmla="*/ 1839 w 2011"/>
                <a:gd name="T103" fmla="*/ 1844 h 3449"/>
                <a:gd name="T104" fmla="*/ 1446 w 2011"/>
                <a:gd name="T105" fmla="*/ 2092 h 3449"/>
                <a:gd name="T106" fmla="*/ 1654 w 2011"/>
                <a:gd name="T107" fmla="*/ 2103 h 3449"/>
                <a:gd name="T108" fmla="*/ 1974 w 2011"/>
                <a:gd name="T109" fmla="*/ 2105 h 344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011" h="3449">
                  <a:moveTo>
                    <a:pt x="1974" y="2106"/>
                  </a:moveTo>
                  <a:lnTo>
                    <a:pt x="1974" y="2106"/>
                  </a:lnTo>
                  <a:cubicBezTo>
                    <a:pt x="1903" y="2543"/>
                    <a:pt x="1782" y="2987"/>
                    <a:pt x="1602" y="3449"/>
                  </a:cubicBezTo>
                  <a:lnTo>
                    <a:pt x="0" y="3449"/>
                  </a:lnTo>
                  <a:lnTo>
                    <a:pt x="0" y="0"/>
                  </a:lnTo>
                  <a:lnTo>
                    <a:pt x="1972" y="0"/>
                  </a:lnTo>
                  <a:cubicBezTo>
                    <a:pt x="1988" y="113"/>
                    <a:pt x="1999" y="197"/>
                    <a:pt x="2011" y="309"/>
                  </a:cubicBezTo>
                  <a:cubicBezTo>
                    <a:pt x="2011" y="309"/>
                    <a:pt x="1977" y="320"/>
                    <a:pt x="1980" y="347"/>
                  </a:cubicBezTo>
                  <a:cubicBezTo>
                    <a:pt x="1984" y="378"/>
                    <a:pt x="1997" y="385"/>
                    <a:pt x="1997" y="385"/>
                  </a:cubicBezTo>
                  <a:lnTo>
                    <a:pt x="1982" y="392"/>
                  </a:lnTo>
                  <a:cubicBezTo>
                    <a:pt x="1982" y="392"/>
                    <a:pt x="1966" y="368"/>
                    <a:pt x="1966" y="369"/>
                  </a:cubicBezTo>
                  <a:cubicBezTo>
                    <a:pt x="1966" y="346"/>
                    <a:pt x="1976" y="311"/>
                    <a:pt x="1923" y="324"/>
                  </a:cubicBezTo>
                  <a:cubicBezTo>
                    <a:pt x="1904" y="365"/>
                    <a:pt x="1952" y="373"/>
                    <a:pt x="1939" y="401"/>
                  </a:cubicBezTo>
                  <a:cubicBezTo>
                    <a:pt x="1883" y="404"/>
                    <a:pt x="1923" y="359"/>
                    <a:pt x="1878" y="384"/>
                  </a:cubicBezTo>
                  <a:cubicBezTo>
                    <a:pt x="1881" y="371"/>
                    <a:pt x="1871" y="336"/>
                    <a:pt x="1857" y="339"/>
                  </a:cubicBezTo>
                  <a:cubicBezTo>
                    <a:pt x="1851" y="358"/>
                    <a:pt x="1836" y="391"/>
                    <a:pt x="1858" y="411"/>
                  </a:cubicBezTo>
                  <a:cubicBezTo>
                    <a:pt x="1851" y="416"/>
                    <a:pt x="1830" y="413"/>
                    <a:pt x="1825" y="406"/>
                  </a:cubicBezTo>
                  <a:cubicBezTo>
                    <a:pt x="1819" y="396"/>
                    <a:pt x="1840" y="379"/>
                    <a:pt x="1823" y="348"/>
                  </a:cubicBezTo>
                  <a:cubicBezTo>
                    <a:pt x="1771" y="371"/>
                    <a:pt x="1819" y="421"/>
                    <a:pt x="1776" y="440"/>
                  </a:cubicBezTo>
                  <a:cubicBezTo>
                    <a:pt x="1729" y="434"/>
                    <a:pt x="1803" y="394"/>
                    <a:pt x="1766" y="359"/>
                  </a:cubicBezTo>
                  <a:cubicBezTo>
                    <a:pt x="1723" y="369"/>
                    <a:pt x="1707" y="413"/>
                    <a:pt x="1724" y="439"/>
                  </a:cubicBezTo>
                  <a:cubicBezTo>
                    <a:pt x="1723" y="462"/>
                    <a:pt x="1705" y="474"/>
                    <a:pt x="1702" y="494"/>
                  </a:cubicBezTo>
                  <a:cubicBezTo>
                    <a:pt x="1681" y="491"/>
                    <a:pt x="1672" y="483"/>
                    <a:pt x="1670" y="475"/>
                  </a:cubicBezTo>
                  <a:cubicBezTo>
                    <a:pt x="1667" y="460"/>
                    <a:pt x="1708" y="453"/>
                    <a:pt x="1680" y="420"/>
                  </a:cubicBezTo>
                  <a:cubicBezTo>
                    <a:pt x="1635" y="427"/>
                    <a:pt x="1665" y="500"/>
                    <a:pt x="1629" y="461"/>
                  </a:cubicBezTo>
                  <a:cubicBezTo>
                    <a:pt x="1626" y="444"/>
                    <a:pt x="1614" y="429"/>
                    <a:pt x="1605" y="427"/>
                  </a:cubicBezTo>
                  <a:cubicBezTo>
                    <a:pt x="1588" y="439"/>
                    <a:pt x="1580" y="459"/>
                    <a:pt x="1591" y="476"/>
                  </a:cubicBezTo>
                  <a:lnTo>
                    <a:pt x="1609" y="499"/>
                  </a:lnTo>
                  <a:cubicBezTo>
                    <a:pt x="1607" y="499"/>
                    <a:pt x="1617" y="513"/>
                    <a:pt x="1615" y="512"/>
                  </a:cubicBezTo>
                  <a:cubicBezTo>
                    <a:pt x="1585" y="488"/>
                    <a:pt x="1545" y="471"/>
                    <a:pt x="1520" y="498"/>
                  </a:cubicBezTo>
                  <a:cubicBezTo>
                    <a:pt x="1523" y="523"/>
                    <a:pt x="1545" y="525"/>
                    <a:pt x="1579" y="533"/>
                  </a:cubicBezTo>
                  <a:cubicBezTo>
                    <a:pt x="1536" y="537"/>
                    <a:pt x="1527" y="552"/>
                    <a:pt x="1513" y="560"/>
                  </a:cubicBezTo>
                  <a:cubicBezTo>
                    <a:pt x="1508" y="532"/>
                    <a:pt x="1475" y="527"/>
                    <a:pt x="1444" y="523"/>
                  </a:cubicBezTo>
                  <a:cubicBezTo>
                    <a:pt x="1426" y="527"/>
                    <a:pt x="1415" y="515"/>
                    <a:pt x="1407" y="521"/>
                  </a:cubicBezTo>
                  <a:cubicBezTo>
                    <a:pt x="1420" y="553"/>
                    <a:pt x="1451" y="578"/>
                    <a:pt x="1490" y="586"/>
                  </a:cubicBezTo>
                  <a:cubicBezTo>
                    <a:pt x="1507" y="584"/>
                    <a:pt x="1509" y="584"/>
                    <a:pt x="1521" y="578"/>
                  </a:cubicBezTo>
                  <a:cubicBezTo>
                    <a:pt x="1544" y="588"/>
                    <a:pt x="1542" y="592"/>
                    <a:pt x="1548" y="608"/>
                  </a:cubicBezTo>
                  <a:cubicBezTo>
                    <a:pt x="1514" y="623"/>
                    <a:pt x="1487" y="604"/>
                    <a:pt x="1453" y="612"/>
                  </a:cubicBezTo>
                  <a:cubicBezTo>
                    <a:pt x="1453" y="614"/>
                    <a:pt x="1445" y="614"/>
                    <a:pt x="1444" y="611"/>
                  </a:cubicBezTo>
                  <a:cubicBezTo>
                    <a:pt x="1445" y="611"/>
                    <a:pt x="1440" y="603"/>
                    <a:pt x="1441" y="603"/>
                  </a:cubicBezTo>
                  <a:cubicBezTo>
                    <a:pt x="1426" y="575"/>
                    <a:pt x="1387" y="586"/>
                    <a:pt x="1366" y="592"/>
                  </a:cubicBezTo>
                  <a:cubicBezTo>
                    <a:pt x="1363" y="614"/>
                    <a:pt x="1386" y="632"/>
                    <a:pt x="1404" y="640"/>
                  </a:cubicBezTo>
                  <a:cubicBezTo>
                    <a:pt x="1429" y="649"/>
                    <a:pt x="1438" y="641"/>
                    <a:pt x="1438" y="641"/>
                  </a:cubicBezTo>
                  <a:lnTo>
                    <a:pt x="1448" y="632"/>
                  </a:lnTo>
                  <a:cubicBezTo>
                    <a:pt x="1459" y="672"/>
                    <a:pt x="1473" y="674"/>
                    <a:pt x="1494" y="690"/>
                  </a:cubicBezTo>
                  <a:cubicBezTo>
                    <a:pt x="1471" y="698"/>
                    <a:pt x="1462" y="705"/>
                    <a:pt x="1433" y="703"/>
                  </a:cubicBezTo>
                  <a:cubicBezTo>
                    <a:pt x="1400" y="652"/>
                    <a:pt x="1301" y="630"/>
                    <a:pt x="1305" y="654"/>
                  </a:cubicBezTo>
                  <a:cubicBezTo>
                    <a:pt x="1319" y="706"/>
                    <a:pt x="1392" y="719"/>
                    <a:pt x="1392" y="719"/>
                  </a:cubicBezTo>
                  <a:cubicBezTo>
                    <a:pt x="1392" y="719"/>
                    <a:pt x="1354" y="733"/>
                    <a:pt x="1360" y="746"/>
                  </a:cubicBezTo>
                  <a:cubicBezTo>
                    <a:pt x="1367" y="758"/>
                    <a:pt x="1417" y="766"/>
                    <a:pt x="1410" y="785"/>
                  </a:cubicBezTo>
                  <a:cubicBezTo>
                    <a:pt x="1358" y="762"/>
                    <a:pt x="1348" y="771"/>
                    <a:pt x="1383" y="817"/>
                  </a:cubicBezTo>
                  <a:cubicBezTo>
                    <a:pt x="1339" y="819"/>
                    <a:pt x="1349" y="772"/>
                    <a:pt x="1321" y="761"/>
                  </a:cubicBezTo>
                  <a:cubicBezTo>
                    <a:pt x="1301" y="775"/>
                    <a:pt x="1313" y="806"/>
                    <a:pt x="1313" y="806"/>
                  </a:cubicBezTo>
                  <a:cubicBezTo>
                    <a:pt x="1303" y="798"/>
                    <a:pt x="1277" y="754"/>
                    <a:pt x="1255" y="760"/>
                  </a:cubicBezTo>
                  <a:cubicBezTo>
                    <a:pt x="1248" y="765"/>
                    <a:pt x="1248" y="789"/>
                    <a:pt x="1265" y="805"/>
                  </a:cubicBezTo>
                  <a:cubicBezTo>
                    <a:pt x="1244" y="809"/>
                    <a:pt x="1210" y="806"/>
                    <a:pt x="1205" y="829"/>
                  </a:cubicBezTo>
                  <a:cubicBezTo>
                    <a:pt x="1239" y="855"/>
                    <a:pt x="1276" y="855"/>
                    <a:pt x="1329" y="849"/>
                  </a:cubicBezTo>
                  <a:cubicBezTo>
                    <a:pt x="1329" y="849"/>
                    <a:pt x="1339" y="848"/>
                    <a:pt x="1350" y="845"/>
                  </a:cubicBezTo>
                  <a:cubicBezTo>
                    <a:pt x="1360" y="842"/>
                    <a:pt x="1375" y="856"/>
                    <a:pt x="1375" y="856"/>
                  </a:cubicBezTo>
                  <a:cubicBezTo>
                    <a:pt x="1349" y="862"/>
                    <a:pt x="1360" y="870"/>
                    <a:pt x="1308" y="881"/>
                  </a:cubicBezTo>
                  <a:cubicBezTo>
                    <a:pt x="1274" y="897"/>
                    <a:pt x="1247" y="918"/>
                    <a:pt x="1247" y="953"/>
                  </a:cubicBezTo>
                  <a:cubicBezTo>
                    <a:pt x="1268" y="963"/>
                    <a:pt x="1294" y="973"/>
                    <a:pt x="1308" y="953"/>
                  </a:cubicBezTo>
                  <a:cubicBezTo>
                    <a:pt x="1331" y="920"/>
                    <a:pt x="1324" y="946"/>
                    <a:pt x="1340" y="945"/>
                  </a:cubicBezTo>
                  <a:lnTo>
                    <a:pt x="1358" y="951"/>
                  </a:lnTo>
                  <a:cubicBezTo>
                    <a:pt x="1344" y="986"/>
                    <a:pt x="1264" y="985"/>
                    <a:pt x="1279" y="1011"/>
                  </a:cubicBezTo>
                  <a:cubicBezTo>
                    <a:pt x="1295" y="1035"/>
                    <a:pt x="1319" y="1061"/>
                    <a:pt x="1319" y="1061"/>
                  </a:cubicBezTo>
                  <a:cubicBezTo>
                    <a:pt x="1319" y="1061"/>
                    <a:pt x="1263" y="1032"/>
                    <a:pt x="1247" y="1053"/>
                  </a:cubicBezTo>
                  <a:cubicBezTo>
                    <a:pt x="1232" y="1071"/>
                    <a:pt x="1265" y="1102"/>
                    <a:pt x="1324" y="1115"/>
                  </a:cubicBezTo>
                  <a:cubicBezTo>
                    <a:pt x="1304" y="1128"/>
                    <a:pt x="1233" y="1115"/>
                    <a:pt x="1276" y="1160"/>
                  </a:cubicBezTo>
                  <a:cubicBezTo>
                    <a:pt x="1225" y="1181"/>
                    <a:pt x="1242" y="1196"/>
                    <a:pt x="1283" y="1185"/>
                  </a:cubicBezTo>
                  <a:lnTo>
                    <a:pt x="1303" y="1188"/>
                  </a:lnTo>
                  <a:cubicBezTo>
                    <a:pt x="1291" y="1196"/>
                    <a:pt x="1254" y="1213"/>
                    <a:pt x="1257" y="1226"/>
                  </a:cubicBezTo>
                  <a:cubicBezTo>
                    <a:pt x="1259" y="1243"/>
                    <a:pt x="1300" y="1222"/>
                    <a:pt x="1307" y="1235"/>
                  </a:cubicBezTo>
                  <a:cubicBezTo>
                    <a:pt x="1310" y="1254"/>
                    <a:pt x="1287" y="1262"/>
                    <a:pt x="1285" y="1267"/>
                  </a:cubicBezTo>
                  <a:cubicBezTo>
                    <a:pt x="1314" y="1286"/>
                    <a:pt x="1331" y="1241"/>
                    <a:pt x="1358" y="1267"/>
                  </a:cubicBezTo>
                  <a:cubicBezTo>
                    <a:pt x="1348" y="1286"/>
                    <a:pt x="1305" y="1282"/>
                    <a:pt x="1314" y="1311"/>
                  </a:cubicBezTo>
                  <a:cubicBezTo>
                    <a:pt x="1330" y="1323"/>
                    <a:pt x="1357" y="1318"/>
                    <a:pt x="1373" y="1329"/>
                  </a:cubicBezTo>
                  <a:cubicBezTo>
                    <a:pt x="1373" y="1329"/>
                    <a:pt x="1351" y="1371"/>
                    <a:pt x="1363" y="1376"/>
                  </a:cubicBezTo>
                  <a:cubicBezTo>
                    <a:pt x="1386" y="1388"/>
                    <a:pt x="1408" y="1351"/>
                    <a:pt x="1416" y="1349"/>
                  </a:cubicBezTo>
                  <a:cubicBezTo>
                    <a:pt x="1410" y="1396"/>
                    <a:pt x="1450" y="1380"/>
                    <a:pt x="1438" y="1413"/>
                  </a:cubicBezTo>
                  <a:cubicBezTo>
                    <a:pt x="1438" y="1430"/>
                    <a:pt x="1436" y="1454"/>
                    <a:pt x="1454" y="1463"/>
                  </a:cubicBezTo>
                  <a:cubicBezTo>
                    <a:pt x="1491" y="1452"/>
                    <a:pt x="1495" y="1423"/>
                    <a:pt x="1494" y="1379"/>
                  </a:cubicBezTo>
                  <a:cubicBezTo>
                    <a:pt x="1494" y="1364"/>
                    <a:pt x="1537" y="1389"/>
                    <a:pt x="1537" y="1389"/>
                  </a:cubicBezTo>
                  <a:cubicBezTo>
                    <a:pt x="1563" y="1410"/>
                    <a:pt x="1492" y="1426"/>
                    <a:pt x="1513" y="1471"/>
                  </a:cubicBezTo>
                  <a:cubicBezTo>
                    <a:pt x="1573" y="1479"/>
                    <a:pt x="1573" y="1428"/>
                    <a:pt x="1621" y="1419"/>
                  </a:cubicBezTo>
                  <a:cubicBezTo>
                    <a:pt x="1643" y="1433"/>
                    <a:pt x="1612" y="1457"/>
                    <a:pt x="1605" y="1474"/>
                  </a:cubicBezTo>
                  <a:cubicBezTo>
                    <a:pt x="1575" y="1491"/>
                    <a:pt x="1538" y="1471"/>
                    <a:pt x="1509" y="1530"/>
                  </a:cubicBezTo>
                  <a:cubicBezTo>
                    <a:pt x="1551" y="1546"/>
                    <a:pt x="1570" y="1533"/>
                    <a:pt x="1584" y="1525"/>
                  </a:cubicBezTo>
                  <a:cubicBezTo>
                    <a:pt x="1597" y="1516"/>
                    <a:pt x="1596" y="1511"/>
                    <a:pt x="1606" y="1507"/>
                  </a:cubicBezTo>
                  <a:cubicBezTo>
                    <a:pt x="1607" y="1523"/>
                    <a:pt x="1603" y="1553"/>
                    <a:pt x="1618" y="1559"/>
                  </a:cubicBezTo>
                  <a:cubicBezTo>
                    <a:pt x="1632" y="1558"/>
                    <a:pt x="1633" y="1553"/>
                    <a:pt x="1645" y="1546"/>
                  </a:cubicBezTo>
                  <a:cubicBezTo>
                    <a:pt x="1657" y="1558"/>
                    <a:pt x="1626" y="1589"/>
                    <a:pt x="1644" y="1602"/>
                  </a:cubicBezTo>
                  <a:cubicBezTo>
                    <a:pt x="1661" y="1599"/>
                    <a:pt x="1667" y="1583"/>
                    <a:pt x="1667" y="1583"/>
                  </a:cubicBezTo>
                  <a:cubicBezTo>
                    <a:pt x="1677" y="1597"/>
                    <a:pt x="1689" y="1597"/>
                    <a:pt x="1700" y="1594"/>
                  </a:cubicBezTo>
                  <a:cubicBezTo>
                    <a:pt x="1706" y="1579"/>
                    <a:pt x="1707" y="1545"/>
                    <a:pt x="1688" y="1533"/>
                  </a:cubicBezTo>
                  <a:cubicBezTo>
                    <a:pt x="1697" y="1522"/>
                    <a:pt x="1720" y="1543"/>
                    <a:pt x="1729" y="1535"/>
                  </a:cubicBezTo>
                  <a:cubicBezTo>
                    <a:pt x="1748" y="1557"/>
                    <a:pt x="1707" y="1600"/>
                    <a:pt x="1737" y="1618"/>
                  </a:cubicBezTo>
                  <a:cubicBezTo>
                    <a:pt x="1766" y="1615"/>
                    <a:pt x="1765" y="1586"/>
                    <a:pt x="1794" y="1574"/>
                  </a:cubicBezTo>
                  <a:cubicBezTo>
                    <a:pt x="1789" y="1604"/>
                    <a:pt x="1824" y="1626"/>
                    <a:pt x="1779" y="1648"/>
                  </a:cubicBezTo>
                  <a:cubicBezTo>
                    <a:pt x="1779" y="1677"/>
                    <a:pt x="1834" y="1669"/>
                    <a:pt x="1808" y="1711"/>
                  </a:cubicBezTo>
                  <a:cubicBezTo>
                    <a:pt x="1818" y="1728"/>
                    <a:pt x="1831" y="1721"/>
                    <a:pt x="1843" y="1718"/>
                  </a:cubicBezTo>
                  <a:lnTo>
                    <a:pt x="1870" y="1688"/>
                  </a:lnTo>
                  <a:cubicBezTo>
                    <a:pt x="1862" y="1712"/>
                    <a:pt x="1860" y="1750"/>
                    <a:pt x="1867" y="1777"/>
                  </a:cubicBezTo>
                  <a:cubicBezTo>
                    <a:pt x="1858" y="1800"/>
                    <a:pt x="1879" y="1825"/>
                    <a:pt x="1839" y="1844"/>
                  </a:cubicBezTo>
                  <a:cubicBezTo>
                    <a:pt x="1828" y="1900"/>
                    <a:pt x="1827" y="1956"/>
                    <a:pt x="1763" y="1992"/>
                  </a:cubicBezTo>
                  <a:cubicBezTo>
                    <a:pt x="1726" y="2060"/>
                    <a:pt x="1497" y="2024"/>
                    <a:pt x="1446" y="2092"/>
                  </a:cubicBezTo>
                  <a:cubicBezTo>
                    <a:pt x="1459" y="2104"/>
                    <a:pt x="1576" y="2100"/>
                    <a:pt x="1591" y="2096"/>
                  </a:cubicBezTo>
                  <a:cubicBezTo>
                    <a:pt x="1613" y="2085"/>
                    <a:pt x="1631" y="2104"/>
                    <a:pt x="1654" y="2103"/>
                  </a:cubicBezTo>
                  <a:cubicBezTo>
                    <a:pt x="1705" y="2103"/>
                    <a:pt x="1767" y="2086"/>
                    <a:pt x="1809" y="2103"/>
                  </a:cubicBezTo>
                  <a:cubicBezTo>
                    <a:pt x="1869" y="2103"/>
                    <a:pt x="1920" y="2105"/>
                    <a:pt x="1974" y="2105"/>
                  </a:cubicBezTo>
                  <a:lnTo>
                    <a:pt x="1974" y="2106"/>
                  </a:lnTo>
                  <a:close/>
                </a:path>
              </a:pathLst>
            </a:custGeom>
            <a:solidFill>
              <a:srgbClr val="2F469C"/>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13" name="Freeform 15"/>
            <p:cNvSpPr>
              <a:spLocks noChangeAspect="1" noEditPoints="1"/>
            </p:cNvSpPr>
            <p:nvPr/>
          </p:nvSpPr>
          <p:spPr bwMode="gray">
            <a:xfrm>
              <a:off x="3235" y="2758"/>
              <a:ext cx="581" cy="570"/>
            </a:xfrm>
            <a:custGeom>
              <a:avLst/>
              <a:gdLst>
                <a:gd name="T0" fmla="*/ 321 w 639"/>
                <a:gd name="T1" fmla="*/ 621 h 621"/>
                <a:gd name="T2" fmla="*/ 321 w 639"/>
                <a:gd name="T3" fmla="*/ 621 h 621"/>
                <a:gd name="T4" fmla="*/ 639 w 639"/>
                <a:gd name="T5" fmla="*/ 307 h 621"/>
                <a:gd name="T6" fmla="*/ 321 w 639"/>
                <a:gd name="T7" fmla="*/ 0 h 621"/>
                <a:gd name="T8" fmla="*/ 0 w 639"/>
                <a:gd name="T9" fmla="*/ 307 h 621"/>
                <a:gd name="T10" fmla="*/ 321 w 639"/>
                <a:gd name="T11" fmla="*/ 621 h 621"/>
                <a:gd name="T12" fmla="*/ 321 w 639"/>
                <a:gd name="T13" fmla="*/ 621 h 621"/>
                <a:gd name="T14" fmla="*/ 162 w 639"/>
                <a:gd name="T15" fmla="*/ 307 h 621"/>
                <a:gd name="T16" fmla="*/ 162 w 639"/>
                <a:gd name="T17" fmla="*/ 307 h 621"/>
                <a:gd name="T18" fmla="*/ 321 w 639"/>
                <a:gd name="T19" fmla="*/ 125 h 621"/>
                <a:gd name="T20" fmla="*/ 477 w 639"/>
                <a:gd name="T21" fmla="*/ 307 h 621"/>
                <a:gd name="T22" fmla="*/ 321 w 639"/>
                <a:gd name="T23" fmla="*/ 495 h 621"/>
                <a:gd name="T24" fmla="*/ 162 w 639"/>
                <a:gd name="T25" fmla="*/ 307 h 62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39" h="621">
                  <a:moveTo>
                    <a:pt x="321" y="621"/>
                  </a:moveTo>
                  <a:lnTo>
                    <a:pt x="321" y="621"/>
                  </a:lnTo>
                  <a:cubicBezTo>
                    <a:pt x="512" y="621"/>
                    <a:pt x="639" y="480"/>
                    <a:pt x="639" y="307"/>
                  </a:cubicBezTo>
                  <a:cubicBezTo>
                    <a:pt x="639" y="124"/>
                    <a:pt x="511" y="0"/>
                    <a:pt x="321" y="0"/>
                  </a:cubicBezTo>
                  <a:cubicBezTo>
                    <a:pt x="130" y="0"/>
                    <a:pt x="0" y="121"/>
                    <a:pt x="0" y="307"/>
                  </a:cubicBezTo>
                  <a:cubicBezTo>
                    <a:pt x="0" y="489"/>
                    <a:pt x="132" y="621"/>
                    <a:pt x="321" y="621"/>
                  </a:cubicBezTo>
                  <a:close/>
                  <a:moveTo>
                    <a:pt x="162" y="307"/>
                  </a:moveTo>
                  <a:lnTo>
                    <a:pt x="162" y="307"/>
                  </a:lnTo>
                  <a:cubicBezTo>
                    <a:pt x="162" y="198"/>
                    <a:pt x="214" y="125"/>
                    <a:pt x="321" y="125"/>
                  </a:cubicBezTo>
                  <a:cubicBezTo>
                    <a:pt x="425" y="125"/>
                    <a:pt x="477" y="192"/>
                    <a:pt x="477" y="307"/>
                  </a:cubicBezTo>
                  <a:cubicBezTo>
                    <a:pt x="477" y="413"/>
                    <a:pt x="426" y="495"/>
                    <a:pt x="321" y="495"/>
                  </a:cubicBezTo>
                  <a:cubicBezTo>
                    <a:pt x="220" y="495"/>
                    <a:pt x="162" y="415"/>
                    <a:pt x="162" y="307"/>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14" name="Freeform 16"/>
            <p:cNvSpPr>
              <a:spLocks noChangeAspect="1"/>
            </p:cNvSpPr>
            <p:nvPr/>
          </p:nvSpPr>
          <p:spPr bwMode="gray">
            <a:xfrm>
              <a:off x="3892" y="2758"/>
              <a:ext cx="409" cy="570"/>
            </a:xfrm>
            <a:custGeom>
              <a:avLst/>
              <a:gdLst>
                <a:gd name="T0" fmla="*/ 377 w 441"/>
                <a:gd name="T1" fmla="*/ 128 h 621"/>
                <a:gd name="T2" fmla="*/ 377 w 441"/>
                <a:gd name="T3" fmla="*/ 128 h 621"/>
                <a:gd name="T4" fmla="*/ 270 w 441"/>
                <a:gd name="T5" fmla="*/ 114 h 621"/>
                <a:gd name="T6" fmla="*/ 163 w 441"/>
                <a:gd name="T7" fmla="*/ 160 h 621"/>
                <a:gd name="T8" fmla="*/ 290 w 441"/>
                <a:gd name="T9" fmla="*/ 260 h 621"/>
                <a:gd name="T10" fmla="*/ 441 w 441"/>
                <a:gd name="T11" fmla="*/ 443 h 621"/>
                <a:gd name="T12" fmla="*/ 187 w 441"/>
                <a:gd name="T13" fmla="*/ 621 h 621"/>
                <a:gd name="T14" fmla="*/ 11 w 441"/>
                <a:gd name="T15" fmla="*/ 594 h 621"/>
                <a:gd name="T16" fmla="*/ 11 w 441"/>
                <a:gd name="T17" fmla="*/ 469 h 621"/>
                <a:gd name="T18" fmla="*/ 193 w 441"/>
                <a:gd name="T19" fmla="*/ 506 h 621"/>
                <a:gd name="T20" fmla="*/ 279 w 441"/>
                <a:gd name="T21" fmla="*/ 448 h 621"/>
                <a:gd name="T22" fmla="*/ 153 w 441"/>
                <a:gd name="T23" fmla="*/ 349 h 621"/>
                <a:gd name="T24" fmla="*/ 0 w 441"/>
                <a:gd name="T25" fmla="*/ 160 h 621"/>
                <a:gd name="T26" fmla="*/ 243 w 441"/>
                <a:gd name="T27" fmla="*/ 0 h 621"/>
                <a:gd name="T28" fmla="*/ 377 w 441"/>
                <a:gd name="T29" fmla="*/ 10 h 621"/>
                <a:gd name="T30" fmla="*/ 377 w 441"/>
                <a:gd name="T31" fmla="*/ 128 h 6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1" h="621">
                  <a:moveTo>
                    <a:pt x="377" y="128"/>
                  </a:moveTo>
                  <a:lnTo>
                    <a:pt x="377" y="128"/>
                  </a:lnTo>
                  <a:cubicBezTo>
                    <a:pt x="341" y="122"/>
                    <a:pt x="306" y="114"/>
                    <a:pt x="270" y="114"/>
                  </a:cubicBezTo>
                  <a:cubicBezTo>
                    <a:pt x="207" y="114"/>
                    <a:pt x="163" y="129"/>
                    <a:pt x="163" y="160"/>
                  </a:cubicBezTo>
                  <a:cubicBezTo>
                    <a:pt x="163" y="195"/>
                    <a:pt x="223" y="224"/>
                    <a:pt x="290" y="260"/>
                  </a:cubicBezTo>
                  <a:cubicBezTo>
                    <a:pt x="353" y="294"/>
                    <a:pt x="441" y="340"/>
                    <a:pt x="441" y="443"/>
                  </a:cubicBezTo>
                  <a:cubicBezTo>
                    <a:pt x="441" y="557"/>
                    <a:pt x="340" y="621"/>
                    <a:pt x="187" y="621"/>
                  </a:cubicBezTo>
                  <a:cubicBezTo>
                    <a:pt x="117" y="621"/>
                    <a:pt x="69" y="607"/>
                    <a:pt x="11" y="594"/>
                  </a:cubicBezTo>
                  <a:lnTo>
                    <a:pt x="11" y="469"/>
                  </a:lnTo>
                  <a:cubicBezTo>
                    <a:pt x="56" y="482"/>
                    <a:pt x="128" y="506"/>
                    <a:pt x="193" y="506"/>
                  </a:cubicBezTo>
                  <a:cubicBezTo>
                    <a:pt x="236" y="506"/>
                    <a:pt x="279" y="487"/>
                    <a:pt x="279" y="448"/>
                  </a:cubicBezTo>
                  <a:cubicBezTo>
                    <a:pt x="279" y="412"/>
                    <a:pt x="227" y="391"/>
                    <a:pt x="153" y="349"/>
                  </a:cubicBezTo>
                  <a:cubicBezTo>
                    <a:pt x="86" y="316"/>
                    <a:pt x="0" y="247"/>
                    <a:pt x="0" y="160"/>
                  </a:cubicBezTo>
                  <a:cubicBezTo>
                    <a:pt x="0" y="57"/>
                    <a:pt x="104" y="0"/>
                    <a:pt x="243" y="0"/>
                  </a:cubicBezTo>
                  <a:cubicBezTo>
                    <a:pt x="288" y="0"/>
                    <a:pt x="333" y="4"/>
                    <a:pt x="377" y="10"/>
                  </a:cubicBezTo>
                  <a:lnTo>
                    <a:pt x="377" y="128"/>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15" name="Freeform 17"/>
            <p:cNvSpPr>
              <a:spLocks noChangeAspect="1"/>
            </p:cNvSpPr>
            <p:nvPr/>
          </p:nvSpPr>
          <p:spPr bwMode="gray">
            <a:xfrm>
              <a:off x="1772" y="2564"/>
              <a:ext cx="215" cy="743"/>
            </a:xfrm>
            <a:custGeom>
              <a:avLst/>
              <a:gdLst>
                <a:gd name="T0" fmla="*/ 18 w 229"/>
                <a:gd name="T1" fmla="*/ 817 h 817"/>
                <a:gd name="T2" fmla="*/ 18 w 229"/>
                <a:gd name="T3" fmla="*/ 817 h 817"/>
                <a:gd name="T4" fmla="*/ 24 w 229"/>
                <a:gd name="T5" fmla="*/ 606 h 817"/>
                <a:gd name="T6" fmla="*/ 24 w 229"/>
                <a:gd name="T7" fmla="*/ 287 h 817"/>
                <a:gd name="T8" fmla="*/ 0 w 229"/>
                <a:gd name="T9" fmla="*/ 0 h 817"/>
                <a:gd name="T10" fmla="*/ 211 w 229"/>
                <a:gd name="T11" fmla="*/ 0 h 817"/>
                <a:gd name="T12" fmla="*/ 205 w 229"/>
                <a:gd name="T13" fmla="*/ 232 h 817"/>
                <a:gd name="T14" fmla="*/ 205 w 229"/>
                <a:gd name="T15" fmla="*/ 530 h 817"/>
                <a:gd name="T16" fmla="*/ 229 w 229"/>
                <a:gd name="T17" fmla="*/ 817 h 817"/>
                <a:gd name="T18" fmla="*/ 18 w 229"/>
                <a:gd name="T19" fmla="*/ 817 h 8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9" h="817">
                  <a:moveTo>
                    <a:pt x="18" y="817"/>
                  </a:moveTo>
                  <a:lnTo>
                    <a:pt x="18" y="817"/>
                  </a:lnTo>
                  <a:cubicBezTo>
                    <a:pt x="22" y="750"/>
                    <a:pt x="24" y="699"/>
                    <a:pt x="24" y="606"/>
                  </a:cubicBezTo>
                  <a:lnTo>
                    <a:pt x="24" y="287"/>
                  </a:lnTo>
                  <a:cubicBezTo>
                    <a:pt x="24" y="172"/>
                    <a:pt x="17" y="85"/>
                    <a:pt x="0" y="0"/>
                  </a:cubicBezTo>
                  <a:lnTo>
                    <a:pt x="211" y="0"/>
                  </a:lnTo>
                  <a:cubicBezTo>
                    <a:pt x="211" y="59"/>
                    <a:pt x="205" y="140"/>
                    <a:pt x="205" y="232"/>
                  </a:cubicBezTo>
                  <a:lnTo>
                    <a:pt x="205" y="530"/>
                  </a:lnTo>
                  <a:cubicBezTo>
                    <a:pt x="205" y="614"/>
                    <a:pt x="218" y="739"/>
                    <a:pt x="229" y="817"/>
                  </a:cubicBezTo>
                  <a:lnTo>
                    <a:pt x="18" y="817"/>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16" name="Freeform 18"/>
            <p:cNvSpPr>
              <a:spLocks noChangeAspect="1" noEditPoints="1"/>
            </p:cNvSpPr>
            <p:nvPr/>
          </p:nvSpPr>
          <p:spPr bwMode="gray">
            <a:xfrm>
              <a:off x="2095" y="2758"/>
              <a:ext cx="602" cy="785"/>
            </a:xfrm>
            <a:custGeom>
              <a:avLst/>
              <a:gdLst>
                <a:gd name="T0" fmla="*/ 210 w 662"/>
                <a:gd name="T1" fmla="*/ 851 h 863"/>
                <a:gd name="T2" fmla="*/ 210 w 662"/>
                <a:gd name="T3" fmla="*/ 851 h 863"/>
                <a:gd name="T4" fmla="*/ 198 w 662"/>
                <a:gd name="T5" fmla="*/ 632 h 863"/>
                <a:gd name="T6" fmla="*/ 198 w 662"/>
                <a:gd name="T7" fmla="*/ 564 h 863"/>
                <a:gd name="T8" fmla="*/ 385 w 662"/>
                <a:gd name="T9" fmla="*/ 621 h 863"/>
                <a:gd name="T10" fmla="*/ 662 w 662"/>
                <a:gd name="T11" fmla="*/ 322 h 863"/>
                <a:gd name="T12" fmla="*/ 378 w 662"/>
                <a:gd name="T13" fmla="*/ 0 h 863"/>
                <a:gd name="T14" fmla="*/ 174 w 662"/>
                <a:gd name="T15" fmla="*/ 98 h 863"/>
                <a:gd name="T16" fmla="*/ 153 w 662"/>
                <a:gd name="T17" fmla="*/ 15 h 863"/>
                <a:gd name="T18" fmla="*/ 0 w 662"/>
                <a:gd name="T19" fmla="*/ 26 h 863"/>
                <a:gd name="T20" fmla="*/ 36 w 662"/>
                <a:gd name="T21" fmla="*/ 323 h 863"/>
                <a:gd name="T22" fmla="*/ 36 w 662"/>
                <a:gd name="T23" fmla="*/ 564 h 863"/>
                <a:gd name="T24" fmla="*/ 12 w 662"/>
                <a:gd name="T25" fmla="*/ 863 h 863"/>
                <a:gd name="T26" fmla="*/ 210 w 662"/>
                <a:gd name="T27" fmla="*/ 851 h 863"/>
                <a:gd name="T28" fmla="*/ 210 w 662"/>
                <a:gd name="T29" fmla="*/ 851 h 863"/>
                <a:gd name="T30" fmla="*/ 186 w 662"/>
                <a:gd name="T31" fmla="*/ 323 h 863"/>
                <a:gd name="T32" fmla="*/ 186 w 662"/>
                <a:gd name="T33" fmla="*/ 323 h 863"/>
                <a:gd name="T34" fmla="*/ 338 w 662"/>
                <a:gd name="T35" fmla="*/ 125 h 863"/>
                <a:gd name="T36" fmla="*/ 500 w 662"/>
                <a:gd name="T37" fmla="*/ 323 h 863"/>
                <a:gd name="T38" fmla="*/ 345 w 662"/>
                <a:gd name="T39" fmla="*/ 495 h 863"/>
                <a:gd name="T40" fmla="*/ 186 w 662"/>
                <a:gd name="T41" fmla="*/ 323 h 86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62" h="863">
                  <a:moveTo>
                    <a:pt x="210" y="851"/>
                  </a:moveTo>
                  <a:lnTo>
                    <a:pt x="210" y="851"/>
                  </a:lnTo>
                  <a:cubicBezTo>
                    <a:pt x="198" y="763"/>
                    <a:pt x="198" y="664"/>
                    <a:pt x="198" y="632"/>
                  </a:cubicBezTo>
                  <a:lnTo>
                    <a:pt x="198" y="564"/>
                  </a:lnTo>
                  <a:cubicBezTo>
                    <a:pt x="242" y="589"/>
                    <a:pt x="288" y="621"/>
                    <a:pt x="385" y="621"/>
                  </a:cubicBezTo>
                  <a:cubicBezTo>
                    <a:pt x="550" y="621"/>
                    <a:pt x="662" y="495"/>
                    <a:pt x="662" y="322"/>
                  </a:cubicBezTo>
                  <a:cubicBezTo>
                    <a:pt x="662" y="134"/>
                    <a:pt x="546" y="0"/>
                    <a:pt x="378" y="0"/>
                  </a:cubicBezTo>
                  <a:cubicBezTo>
                    <a:pt x="261" y="0"/>
                    <a:pt x="213" y="56"/>
                    <a:pt x="174" y="98"/>
                  </a:cubicBezTo>
                  <a:cubicBezTo>
                    <a:pt x="166" y="67"/>
                    <a:pt x="162" y="41"/>
                    <a:pt x="153" y="15"/>
                  </a:cubicBezTo>
                  <a:lnTo>
                    <a:pt x="0" y="26"/>
                  </a:lnTo>
                  <a:cubicBezTo>
                    <a:pt x="19" y="127"/>
                    <a:pt x="36" y="220"/>
                    <a:pt x="36" y="323"/>
                  </a:cubicBezTo>
                  <a:lnTo>
                    <a:pt x="36" y="564"/>
                  </a:lnTo>
                  <a:cubicBezTo>
                    <a:pt x="36" y="648"/>
                    <a:pt x="18" y="808"/>
                    <a:pt x="12" y="863"/>
                  </a:cubicBezTo>
                  <a:lnTo>
                    <a:pt x="210" y="851"/>
                  </a:lnTo>
                  <a:close/>
                  <a:moveTo>
                    <a:pt x="186" y="323"/>
                  </a:moveTo>
                  <a:lnTo>
                    <a:pt x="186" y="323"/>
                  </a:lnTo>
                  <a:cubicBezTo>
                    <a:pt x="186" y="206"/>
                    <a:pt x="236" y="125"/>
                    <a:pt x="338" y="125"/>
                  </a:cubicBezTo>
                  <a:cubicBezTo>
                    <a:pt x="433" y="125"/>
                    <a:pt x="500" y="207"/>
                    <a:pt x="500" y="323"/>
                  </a:cubicBezTo>
                  <a:cubicBezTo>
                    <a:pt x="500" y="426"/>
                    <a:pt x="448" y="495"/>
                    <a:pt x="345" y="495"/>
                  </a:cubicBezTo>
                  <a:cubicBezTo>
                    <a:pt x="244" y="495"/>
                    <a:pt x="186" y="437"/>
                    <a:pt x="186" y="323"/>
                  </a:cubicBez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sp>
          <p:nvSpPr>
            <p:cNvPr id="17" name="Freeform 19"/>
            <p:cNvSpPr>
              <a:spLocks noChangeAspect="1"/>
            </p:cNvSpPr>
            <p:nvPr/>
          </p:nvSpPr>
          <p:spPr bwMode="gray">
            <a:xfrm>
              <a:off x="2773" y="2758"/>
              <a:ext cx="398" cy="570"/>
            </a:xfrm>
            <a:custGeom>
              <a:avLst/>
              <a:gdLst>
                <a:gd name="T0" fmla="*/ 364 w 440"/>
                <a:gd name="T1" fmla="*/ 126 h 621"/>
                <a:gd name="T2" fmla="*/ 364 w 440"/>
                <a:gd name="T3" fmla="*/ 126 h 621"/>
                <a:gd name="T4" fmla="*/ 270 w 440"/>
                <a:gd name="T5" fmla="*/ 114 h 621"/>
                <a:gd name="T6" fmla="*/ 162 w 440"/>
                <a:gd name="T7" fmla="*/ 160 h 621"/>
                <a:gd name="T8" fmla="*/ 289 w 440"/>
                <a:gd name="T9" fmla="*/ 260 h 621"/>
                <a:gd name="T10" fmla="*/ 440 w 440"/>
                <a:gd name="T11" fmla="*/ 443 h 621"/>
                <a:gd name="T12" fmla="*/ 186 w 440"/>
                <a:gd name="T13" fmla="*/ 621 h 621"/>
                <a:gd name="T14" fmla="*/ 11 w 440"/>
                <a:gd name="T15" fmla="*/ 594 h 621"/>
                <a:gd name="T16" fmla="*/ 11 w 440"/>
                <a:gd name="T17" fmla="*/ 469 h 621"/>
                <a:gd name="T18" fmla="*/ 192 w 440"/>
                <a:gd name="T19" fmla="*/ 506 h 621"/>
                <a:gd name="T20" fmla="*/ 278 w 440"/>
                <a:gd name="T21" fmla="*/ 448 h 621"/>
                <a:gd name="T22" fmla="*/ 152 w 440"/>
                <a:gd name="T23" fmla="*/ 349 h 621"/>
                <a:gd name="T24" fmla="*/ 0 w 440"/>
                <a:gd name="T25" fmla="*/ 160 h 621"/>
                <a:gd name="T26" fmla="*/ 242 w 440"/>
                <a:gd name="T27" fmla="*/ 0 h 621"/>
                <a:gd name="T28" fmla="*/ 387 w 440"/>
                <a:gd name="T29" fmla="*/ 12 h 621"/>
                <a:gd name="T30" fmla="*/ 364 w 440"/>
                <a:gd name="T31" fmla="*/ 126 h 6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40" h="621">
                  <a:moveTo>
                    <a:pt x="364" y="126"/>
                  </a:moveTo>
                  <a:lnTo>
                    <a:pt x="364" y="126"/>
                  </a:lnTo>
                  <a:cubicBezTo>
                    <a:pt x="328" y="120"/>
                    <a:pt x="306" y="114"/>
                    <a:pt x="270" y="114"/>
                  </a:cubicBezTo>
                  <a:cubicBezTo>
                    <a:pt x="206" y="114"/>
                    <a:pt x="162" y="129"/>
                    <a:pt x="162" y="160"/>
                  </a:cubicBezTo>
                  <a:cubicBezTo>
                    <a:pt x="162" y="195"/>
                    <a:pt x="222" y="224"/>
                    <a:pt x="289" y="260"/>
                  </a:cubicBezTo>
                  <a:cubicBezTo>
                    <a:pt x="353" y="294"/>
                    <a:pt x="440" y="340"/>
                    <a:pt x="440" y="443"/>
                  </a:cubicBezTo>
                  <a:cubicBezTo>
                    <a:pt x="440" y="557"/>
                    <a:pt x="339" y="621"/>
                    <a:pt x="186" y="621"/>
                  </a:cubicBezTo>
                  <a:cubicBezTo>
                    <a:pt x="116" y="621"/>
                    <a:pt x="68" y="607"/>
                    <a:pt x="11" y="594"/>
                  </a:cubicBezTo>
                  <a:lnTo>
                    <a:pt x="11" y="469"/>
                  </a:lnTo>
                  <a:cubicBezTo>
                    <a:pt x="55" y="482"/>
                    <a:pt x="127" y="506"/>
                    <a:pt x="192" y="506"/>
                  </a:cubicBezTo>
                  <a:cubicBezTo>
                    <a:pt x="235" y="506"/>
                    <a:pt x="278" y="487"/>
                    <a:pt x="278" y="448"/>
                  </a:cubicBezTo>
                  <a:cubicBezTo>
                    <a:pt x="278" y="412"/>
                    <a:pt x="227" y="391"/>
                    <a:pt x="152" y="349"/>
                  </a:cubicBezTo>
                  <a:cubicBezTo>
                    <a:pt x="85" y="316"/>
                    <a:pt x="0" y="247"/>
                    <a:pt x="0" y="160"/>
                  </a:cubicBezTo>
                  <a:cubicBezTo>
                    <a:pt x="0" y="57"/>
                    <a:pt x="103" y="0"/>
                    <a:pt x="242" y="0"/>
                  </a:cubicBezTo>
                  <a:cubicBezTo>
                    <a:pt x="288" y="0"/>
                    <a:pt x="342" y="6"/>
                    <a:pt x="387" y="12"/>
                  </a:cubicBezTo>
                  <a:lnTo>
                    <a:pt x="364" y="126"/>
                  </a:lnTo>
                  <a:close/>
                </a:path>
              </a:pathLst>
            </a:custGeom>
            <a:solidFill>
              <a:schemeClr val="bg1"/>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GB" sz="2315" dirty="0"/>
            </a:p>
          </p:txBody>
        </p:sp>
      </p:grpSp>
      <p:sp>
        <p:nvSpPr>
          <p:cNvPr id="33" name="Slide Number Placeholder 2"/>
          <p:cNvSpPr>
            <a:spLocks noGrp="1"/>
          </p:cNvSpPr>
          <p:nvPr>
            <p:ph type="sldNum" sz="quarter" idx="10"/>
          </p:nvPr>
        </p:nvSpPr>
        <p:spPr/>
        <p:txBody>
          <a:bodyPr/>
          <a:lstStyle>
            <a:lvl1pPr>
              <a:defRPr smtClean="0">
                <a:solidFill>
                  <a:schemeClr val="bg1"/>
                </a:solidFill>
              </a:defRPr>
            </a:lvl1pPr>
          </a:lstStyle>
          <a:p>
            <a:pPr>
              <a:defRPr/>
            </a:pPr>
            <a:fld id="{E0E0FE6C-2011-48B8-8C78-1D7563605219}" type="slidenum">
              <a:rPr lang="en-GB"/>
              <a:pPr>
                <a:defRPr/>
              </a:pPr>
              <a:t>‹#›</a:t>
            </a:fld>
            <a:endParaRPr lang="en-GB" dirty="0"/>
          </a:p>
        </p:txBody>
      </p:sp>
      <p:grpSp>
        <p:nvGrpSpPr>
          <p:cNvPr id="34" name="Group 33"/>
          <p:cNvGrpSpPr/>
          <p:nvPr userDrawn="1"/>
        </p:nvGrpSpPr>
        <p:grpSpPr>
          <a:xfrm>
            <a:off x="455868" y="6998858"/>
            <a:ext cx="2404732" cy="251983"/>
            <a:chOff x="7398636" y="349142"/>
            <a:chExt cx="2553620" cy="336308"/>
          </a:xfrm>
          <a:solidFill>
            <a:schemeClr val="bg1"/>
          </a:solidFill>
        </p:grpSpPr>
        <p:sp>
          <p:nvSpPr>
            <p:cNvPr id="35" name="Freeform 9"/>
            <p:cNvSpPr>
              <a:spLocks/>
            </p:cNvSpPr>
            <p:nvPr/>
          </p:nvSpPr>
          <p:spPr bwMode="auto">
            <a:xfrm>
              <a:off x="7398636" y="370016"/>
              <a:ext cx="62623" cy="238895"/>
            </a:xfrm>
            <a:custGeom>
              <a:avLst/>
              <a:gdLst>
                <a:gd name="T0" fmla="*/ 0 w 82"/>
                <a:gd name="T1" fmla="*/ 0 h 308"/>
                <a:gd name="T2" fmla="*/ 76 w 82"/>
                <a:gd name="T3" fmla="*/ 0 h 308"/>
                <a:gd name="T4" fmla="*/ 74 w 82"/>
                <a:gd name="T5" fmla="*/ 25 h 308"/>
                <a:gd name="T6" fmla="*/ 73 w 82"/>
                <a:gd name="T7" fmla="*/ 53 h 308"/>
                <a:gd name="T8" fmla="*/ 73 w 82"/>
                <a:gd name="T9" fmla="*/ 86 h 308"/>
                <a:gd name="T10" fmla="*/ 73 w 82"/>
                <a:gd name="T11" fmla="*/ 199 h 308"/>
                <a:gd name="T12" fmla="*/ 74 w 82"/>
                <a:gd name="T13" fmla="*/ 225 h 308"/>
                <a:gd name="T14" fmla="*/ 76 w 82"/>
                <a:gd name="T15" fmla="*/ 254 h 308"/>
                <a:gd name="T16" fmla="*/ 78 w 82"/>
                <a:gd name="T17" fmla="*/ 283 h 308"/>
                <a:gd name="T18" fmla="*/ 82 w 82"/>
                <a:gd name="T19" fmla="*/ 308 h 308"/>
                <a:gd name="T20" fmla="*/ 6 w 82"/>
                <a:gd name="T21" fmla="*/ 308 h 308"/>
                <a:gd name="T22" fmla="*/ 6 w 82"/>
                <a:gd name="T23" fmla="*/ 289 h 308"/>
                <a:gd name="T24" fmla="*/ 7 w 82"/>
                <a:gd name="T25" fmla="*/ 271 h 308"/>
                <a:gd name="T26" fmla="*/ 7 w 82"/>
                <a:gd name="T27" fmla="*/ 251 h 308"/>
                <a:gd name="T28" fmla="*/ 7 w 82"/>
                <a:gd name="T29" fmla="*/ 228 h 308"/>
                <a:gd name="T30" fmla="*/ 7 w 82"/>
                <a:gd name="T31" fmla="*/ 107 h 308"/>
                <a:gd name="T32" fmla="*/ 7 w 82"/>
                <a:gd name="T33" fmla="*/ 68 h 308"/>
                <a:gd name="T34" fmla="*/ 5 w 82"/>
                <a:gd name="T35" fmla="*/ 32 h 308"/>
                <a:gd name="T36" fmla="*/ 0 w 82"/>
                <a:gd name="T37"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2" h="308">
                  <a:moveTo>
                    <a:pt x="0" y="0"/>
                  </a:moveTo>
                  <a:lnTo>
                    <a:pt x="76" y="0"/>
                  </a:lnTo>
                  <a:lnTo>
                    <a:pt x="74" y="25"/>
                  </a:lnTo>
                  <a:lnTo>
                    <a:pt x="73" y="53"/>
                  </a:lnTo>
                  <a:lnTo>
                    <a:pt x="73" y="86"/>
                  </a:lnTo>
                  <a:lnTo>
                    <a:pt x="73" y="199"/>
                  </a:lnTo>
                  <a:lnTo>
                    <a:pt x="74" y="225"/>
                  </a:lnTo>
                  <a:lnTo>
                    <a:pt x="76" y="254"/>
                  </a:lnTo>
                  <a:lnTo>
                    <a:pt x="78" y="283"/>
                  </a:lnTo>
                  <a:lnTo>
                    <a:pt x="82" y="308"/>
                  </a:lnTo>
                  <a:lnTo>
                    <a:pt x="6" y="308"/>
                  </a:lnTo>
                  <a:lnTo>
                    <a:pt x="6" y="289"/>
                  </a:lnTo>
                  <a:lnTo>
                    <a:pt x="7" y="271"/>
                  </a:lnTo>
                  <a:lnTo>
                    <a:pt x="7" y="251"/>
                  </a:lnTo>
                  <a:lnTo>
                    <a:pt x="7" y="228"/>
                  </a:lnTo>
                  <a:lnTo>
                    <a:pt x="7" y="107"/>
                  </a:lnTo>
                  <a:lnTo>
                    <a:pt x="7" y="68"/>
                  </a:lnTo>
                  <a:lnTo>
                    <a:pt x="5" y="32"/>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36" name="Freeform 10"/>
            <p:cNvSpPr>
              <a:spLocks noEditPoints="1"/>
            </p:cNvSpPr>
            <p:nvPr/>
          </p:nvSpPr>
          <p:spPr bwMode="auto">
            <a:xfrm>
              <a:off x="7496049" y="432639"/>
              <a:ext cx="183230" cy="252811"/>
            </a:xfrm>
            <a:custGeom>
              <a:avLst/>
              <a:gdLst>
                <a:gd name="T0" fmla="*/ 104 w 237"/>
                <a:gd name="T1" fmla="*/ 51 h 326"/>
                <a:gd name="T2" fmla="*/ 79 w 237"/>
                <a:gd name="T3" fmla="*/ 68 h 326"/>
                <a:gd name="T4" fmla="*/ 68 w 237"/>
                <a:gd name="T5" fmla="*/ 102 h 326"/>
                <a:gd name="T6" fmla="*/ 69 w 237"/>
                <a:gd name="T7" fmla="*/ 145 h 326"/>
                <a:gd name="T8" fmla="*/ 87 w 237"/>
                <a:gd name="T9" fmla="*/ 177 h 326"/>
                <a:gd name="T10" fmla="*/ 124 w 237"/>
                <a:gd name="T11" fmla="*/ 187 h 326"/>
                <a:gd name="T12" fmla="*/ 154 w 237"/>
                <a:gd name="T13" fmla="*/ 179 h 326"/>
                <a:gd name="T14" fmla="*/ 172 w 237"/>
                <a:gd name="T15" fmla="*/ 157 h 326"/>
                <a:gd name="T16" fmla="*/ 179 w 237"/>
                <a:gd name="T17" fmla="*/ 123 h 326"/>
                <a:gd name="T18" fmla="*/ 168 w 237"/>
                <a:gd name="T19" fmla="*/ 77 h 326"/>
                <a:gd name="T20" fmla="*/ 140 w 237"/>
                <a:gd name="T21" fmla="*/ 51 h 326"/>
                <a:gd name="T22" fmla="*/ 136 w 237"/>
                <a:gd name="T23" fmla="*/ 0 h 326"/>
                <a:gd name="T24" fmla="*/ 182 w 237"/>
                <a:gd name="T25" fmla="*/ 11 h 326"/>
                <a:gd name="T26" fmla="*/ 216 w 237"/>
                <a:gd name="T27" fmla="*/ 44 h 326"/>
                <a:gd name="T28" fmla="*/ 235 w 237"/>
                <a:gd name="T29" fmla="*/ 93 h 326"/>
                <a:gd name="T30" fmla="*/ 235 w 237"/>
                <a:gd name="T31" fmla="*/ 149 h 326"/>
                <a:gd name="T32" fmla="*/ 217 w 237"/>
                <a:gd name="T33" fmla="*/ 194 h 326"/>
                <a:gd name="T34" fmla="*/ 183 w 237"/>
                <a:gd name="T35" fmla="*/ 224 h 326"/>
                <a:gd name="T36" fmla="*/ 138 w 237"/>
                <a:gd name="T37" fmla="*/ 234 h 326"/>
                <a:gd name="T38" fmla="*/ 103 w 237"/>
                <a:gd name="T39" fmla="*/ 230 h 326"/>
                <a:gd name="T40" fmla="*/ 81 w 237"/>
                <a:gd name="T41" fmla="*/ 219 h 326"/>
                <a:gd name="T42" fmla="*/ 70 w 237"/>
                <a:gd name="T43" fmla="*/ 239 h 326"/>
                <a:gd name="T44" fmla="*/ 72 w 237"/>
                <a:gd name="T45" fmla="*/ 272 h 326"/>
                <a:gd name="T46" fmla="*/ 76 w 237"/>
                <a:gd name="T47" fmla="*/ 322 h 326"/>
                <a:gd name="T48" fmla="*/ 5 w 237"/>
                <a:gd name="T49" fmla="*/ 313 h 326"/>
                <a:gd name="T50" fmla="*/ 9 w 237"/>
                <a:gd name="T51" fmla="*/ 274 h 326"/>
                <a:gd name="T52" fmla="*/ 11 w 237"/>
                <a:gd name="T53" fmla="*/ 232 h 326"/>
                <a:gd name="T54" fmla="*/ 13 w 237"/>
                <a:gd name="T55" fmla="*/ 123 h 326"/>
                <a:gd name="T56" fmla="*/ 6 w 237"/>
                <a:gd name="T57" fmla="*/ 47 h 326"/>
                <a:gd name="T58" fmla="*/ 55 w 237"/>
                <a:gd name="T59" fmla="*/ 5 h 326"/>
                <a:gd name="T60" fmla="*/ 62 w 237"/>
                <a:gd name="T61" fmla="*/ 38 h 326"/>
                <a:gd name="T62" fmla="*/ 78 w 237"/>
                <a:gd name="T63" fmla="*/ 21 h 326"/>
                <a:gd name="T64" fmla="*/ 100 w 237"/>
                <a:gd name="T65" fmla="*/ 6 h 326"/>
                <a:gd name="T66" fmla="*/ 136 w 237"/>
                <a:gd name="T67"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7" h="326">
                  <a:moveTo>
                    <a:pt x="121" y="48"/>
                  </a:moveTo>
                  <a:lnTo>
                    <a:pt x="104" y="51"/>
                  </a:lnTo>
                  <a:lnTo>
                    <a:pt x="90" y="57"/>
                  </a:lnTo>
                  <a:lnTo>
                    <a:pt x="79" y="68"/>
                  </a:lnTo>
                  <a:lnTo>
                    <a:pt x="73" y="84"/>
                  </a:lnTo>
                  <a:lnTo>
                    <a:pt x="68" y="102"/>
                  </a:lnTo>
                  <a:lnTo>
                    <a:pt x="66" y="123"/>
                  </a:lnTo>
                  <a:lnTo>
                    <a:pt x="69" y="145"/>
                  </a:lnTo>
                  <a:lnTo>
                    <a:pt x="76" y="163"/>
                  </a:lnTo>
                  <a:lnTo>
                    <a:pt x="87" y="177"/>
                  </a:lnTo>
                  <a:lnTo>
                    <a:pt x="103" y="184"/>
                  </a:lnTo>
                  <a:lnTo>
                    <a:pt x="124" y="187"/>
                  </a:lnTo>
                  <a:lnTo>
                    <a:pt x="141" y="184"/>
                  </a:lnTo>
                  <a:lnTo>
                    <a:pt x="154" y="179"/>
                  </a:lnTo>
                  <a:lnTo>
                    <a:pt x="165" y="169"/>
                  </a:lnTo>
                  <a:lnTo>
                    <a:pt x="172" y="157"/>
                  </a:lnTo>
                  <a:lnTo>
                    <a:pt x="178" y="141"/>
                  </a:lnTo>
                  <a:lnTo>
                    <a:pt x="179" y="123"/>
                  </a:lnTo>
                  <a:lnTo>
                    <a:pt x="176" y="98"/>
                  </a:lnTo>
                  <a:lnTo>
                    <a:pt x="168" y="77"/>
                  </a:lnTo>
                  <a:lnTo>
                    <a:pt x="155" y="61"/>
                  </a:lnTo>
                  <a:lnTo>
                    <a:pt x="140" y="51"/>
                  </a:lnTo>
                  <a:lnTo>
                    <a:pt x="121" y="48"/>
                  </a:lnTo>
                  <a:close/>
                  <a:moveTo>
                    <a:pt x="136" y="0"/>
                  </a:moveTo>
                  <a:lnTo>
                    <a:pt x="159" y="4"/>
                  </a:lnTo>
                  <a:lnTo>
                    <a:pt x="182" y="11"/>
                  </a:lnTo>
                  <a:lnTo>
                    <a:pt x="201" y="26"/>
                  </a:lnTo>
                  <a:lnTo>
                    <a:pt x="216" y="44"/>
                  </a:lnTo>
                  <a:lnTo>
                    <a:pt x="227" y="66"/>
                  </a:lnTo>
                  <a:lnTo>
                    <a:pt x="235" y="93"/>
                  </a:lnTo>
                  <a:lnTo>
                    <a:pt x="237" y="122"/>
                  </a:lnTo>
                  <a:lnTo>
                    <a:pt x="235" y="149"/>
                  </a:lnTo>
                  <a:lnTo>
                    <a:pt x="227" y="173"/>
                  </a:lnTo>
                  <a:lnTo>
                    <a:pt x="217" y="194"/>
                  </a:lnTo>
                  <a:lnTo>
                    <a:pt x="201" y="211"/>
                  </a:lnTo>
                  <a:lnTo>
                    <a:pt x="183" y="224"/>
                  </a:lnTo>
                  <a:lnTo>
                    <a:pt x="162" y="232"/>
                  </a:lnTo>
                  <a:lnTo>
                    <a:pt x="138" y="234"/>
                  </a:lnTo>
                  <a:lnTo>
                    <a:pt x="119" y="233"/>
                  </a:lnTo>
                  <a:lnTo>
                    <a:pt x="103" y="230"/>
                  </a:lnTo>
                  <a:lnTo>
                    <a:pt x="91" y="225"/>
                  </a:lnTo>
                  <a:lnTo>
                    <a:pt x="81" y="219"/>
                  </a:lnTo>
                  <a:lnTo>
                    <a:pt x="70" y="213"/>
                  </a:lnTo>
                  <a:lnTo>
                    <a:pt x="70" y="239"/>
                  </a:lnTo>
                  <a:lnTo>
                    <a:pt x="70" y="253"/>
                  </a:lnTo>
                  <a:lnTo>
                    <a:pt x="72" y="272"/>
                  </a:lnTo>
                  <a:lnTo>
                    <a:pt x="73" y="296"/>
                  </a:lnTo>
                  <a:lnTo>
                    <a:pt x="76" y="322"/>
                  </a:lnTo>
                  <a:lnTo>
                    <a:pt x="4" y="326"/>
                  </a:lnTo>
                  <a:lnTo>
                    <a:pt x="5" y="313"/>
                  </a:lnTo>
                  <a:lnTo>
                    <a:pt x="7" y="295"/>
                  </a:lnTo>
                  <a:lnTo>
                    <a:pt x="9" y="274"/>
                  </a:lnTo>
                  <a:lnTo>
                    <a:pt x="10" y="253"/>
                  </a:lnTo>
                  <a:lnTo>
                    <a:pt x="11" y="232"/>
                  </a:lnTo>
                  <a:lnTo>
                    <a:pt x="13" y="213"/>
                  </a:lnTo>
                  <a:lnTo>
                    <a:pt x="13" y="123"/>
                  </a:lnTo>
                  <a:lnTo>
                    <a:pt x="10" y="85"/>
                  </a:lnTo>
                  <a:lnTo>
                    <a:pt x="6" y="47"/>
                  </a:lnTo>
                  <a:lnTo>
                    <a:pt x="0" y="10"/>
                  </a:lnTo>
                  <a:lnTo>
                    <a:pt x="55" y="5"/>
                  </a:lnTo>
                  <a:lnTo>
                    <a:pt x="59" y="21"/>
                  </a:lnTo>
                  <a:lnTo>
                    <a:pt x="62" y="38"/>
                  </a:lnTo>
                  <a:lnTo>
                    <a:pt x="69" y="28"/>
                  </a:lnTo>
                  <a:lnTo>
                    <a:pt x="78" y="21"/>
                  </a:lnTo>
                  <a:lnTo>
                    <a:pt x="89" y="13"/>
                  </a:lnTo>
                  <a:lnTo>
                    <a:pt x="100" y="6"/>
                  </a:lnTo>
                  <a:lnTo>
                    <a:pt x="116" y="2"/>
                  </a:lnTo>
                  <a:lnTo>
                    <a:pt x="1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37" name="Freeform 11"/>
            <p:cNvSpPr>
              <a:spLocks/>
            </p:cNvSpPr>
            <p:nvPr/>
          </p:nvSpPr>
          <p:spPr bwMode="auto">
            <a:xfrm>
              <a:off x="7700153" y="432639"/>
              <a:ext cx="122926" cy="180911"/>
            </a:xfrm>
            <a:custGeom>
              <a:avLst/>
              <a:gdLst>
                <a:gd name="T0" fmla="*/ 88 w 159"/>
                <a:gd name="T1" fmla="*/ 0 h 234"/>
                <a:gd name="T2" fmla="*/ 112 w 159"/>
                <a:gd name="T3" fmla="*/ 1 h 234"/>
                <a:gd name="T4" fmla="*/ 135 w 159"/>
                <a:gd name="T5" fmla="*/ 4 h 234"/>
                <a:gd name="T6" fmla="*/ 135 w 159"/>
                <a:gd name="T7" fmla="*/ 48 h 234"/>
                <a:gd name="T8" fmla="*/ 117 w 159"/>
                <a:gd name="T9" fmla="*/ 46 h 234"/>
                <a:gd name="T10" fmla="*/ 97 w 159"/>
                <a:gd name="T11" fmla="*/ 43 h 234"/>
                <a:gd name="T12" fmla="*/ 82 w 159"/>
                <a:gd name="T13" fmla="*/ 44 h 234"/>
                <a:gd name="T14" fmla="*/ 70 w 159"/>
                <a:gd name="T15" fmla="*/ 48 h 234"/>
                <a:gd name="T16" fmla="*/ 62 w 159"/>
                <a:gd name="T17" fmla="*/ 53 h 234"/>
                <a:gd name="T18" fmla="*/ 58 w 159"/>
                <a:gd name="T19" fmla="*/ 61 h 234"/>
                <a:gd name="T20" fmla="*/ 62 w 159"/>
                <a:gd name="T21" fmla="*/ 70 h 234"/>
                <a:gd name="T22" fmla="*/ 72 w 159"/>
                <a:gd name="T23" fmla="*/ 80 h 234"/>
                <a:gd name="T24" fmla="*/ 87 w 159"/>
                <a:gd name="T25" fmla="*/ 89 h 234"/>
                <a:gd name="T26" fmla="*/ 104 w 159"/>
                <a:gd name="T27" fmla="*/ 98 h 234"/>
                <a:gd name="T28" fmla="*/ 117 w 159"/>
                <a:gd name="T29" fmla="*/ 106 h 234"/>
                <a:gd name="T30" fmla="*/ 129 w 159"/>
                <a:gd name="T31" fmla="*/ 114 h 234"/>
                <a:gd name="T32" fmla="*/ 140 w 159"/>
                <a:gd name="T33" fmla="*/ 123 h 234"/>
                <a:gd name="T34" fmla="*/ 150 w 159"/>
                <a:gd name="T35" fmla="*/ 135 h 234"/>
                <a:gd name="T36" fmla="*/ 156 w 159"/>
                <a:gd name="T37" fmla="*/ 150 h 234"/>
                <a:gd name="T38" fmla="*/ 159 w 159"/>
                <a:gd name="T39" fmla="*/ 167 h 234"/>
                <a:gd name="T40" fmla="*/ 156 w 159"/>
                <a:gd name="T41" fmla="*/ 187 h 234"/>
                <a:gd name="T42" fmla="*/ 147 w 159"/>
                <a:gd name="T43" fmla="*/ 204 h 234"/>
                <a:gd name="T44" fmla="*/ 134 w 159"/>
                <a:gd name="T45" fmla="*/ 217 h 234"/>
                <a:gd name="T46" fmla="*/ 116 w 159"/>
                <a:gd name="T47" fmla="*/ 226 h 234"/>
                <a:gd name="T48" fmla="*/ 93 w 159"/>
                <a:gd name="T49" fmla="*/ 233 h 234"/>
                <a:gd name="T50" fmla="*/ 67 w 159"/>
                <a:gd name="T51" fmla="*/ 234 h 234"/>
                <a:gd name="T52" fmla="*/ 45 w 159"/>
                <a:gd name="T53" fmla="*/ 233 h 234"/>
                <a:gd name="T54" fmla="*/ 24 w 159"/>
                <a:gd name="T55" fmla="*/ 229 h 234"/>
                <a:gd name="T56" fmla="*/ 4 w 159"/>
                <a:gd name="T57" fmla="*/ 225 h 234"/>
                <a:gd name="T58" fmla="*/ 4 w 159"/>
                <a:gd name="T59" fmla="*/ 177 h 234"/>
                <a:gd name="T60" fmla="*/ 23 w 159"/>
                <a:gd name="T61" fmla="*/ 183 h 234"/>
                <a:gd name="T62" fmla="*/ 46 w 159"/>
                <a:gd name="T63" fmla="*/ 188 h 234"/>
                <a:gd name="T64" fmla="*/ 70 w 159"/>
                <a:gd name="T65" fmla="*/ 191 h 234"/>
                <a:gd name="T66" fmla="*/ 80 w 159"/>
                <a:gd name="T67" fmla="*/ 190 h 234"/>
                <a:gd name="T68" fmla="*/ 91 w 159"/>
                <a:gd name="T69" fmla="*/ 186 h 234"/>
                <a:gd name="T70" fmla="*/ 97 w 159"/>
                <a:gd name="T71" fmla="*/ 179 h 234"/>
                <a:gd name="T72" fmla="*/ 100 w 159"/>
                <a:gd name="T73" fmla="*/ 169 h 234"/>
                <a:gd name="T74" fmla="*/ 97 w 159"/>
                <a:gd name="T75" fmla="*/ 160 h 234"/>
                <a:gd name="T76" fmla="*/ 88 w 159"/>
                <a:gd name="T77" fmla="*/ 152 h 234"/>
                <a:gd name="T78" fmla="*/ 74 w 159"/>
                <a:gd name="T79" fmla="*/ 142 h 234"/>
                <a:gd name="T80" fmla="*/ 55 w 159"/>
                <a:gd name="T81" fmla="*/ 132 h 234"/>
                <a:gd name="T82" fmla="*/ 40 w 159"/>
                <a:gd name="T83" fmla="*/ 123 h 234"/>
                <a:gd name="T84" fmla="*/ 25 w 159"/>
                <a:gd name="T85" fmla="*/ 111 h 234"/>
                <a:gd name="T86" fmla="*/ 12 w 159"/>
                <a:gd name="T87" fmla="*/ 97 h 234"/>
                <a:gd name="T88" fmla="*/ 3 w 159"/>
                <a:gd name="T89" fmla="*/ 80 h 234"/>
                <a:gd name="T90" fmla="*/ 0 w 159"/>
                <a:gd name="T91" fmla="*/ 61 h 234"/>
                <a:gd name="T92" fmla="*/ 3 w 159"/>
                <a:gd name="T93" fmla="*/ 43 h 234"/>
                <a:gd name="T94" fmla="*/ 12 w 159"/>
                <a:gd name="T95" fmla="*/ 27 h 234"/>
                <a:gd name="T96" fmla="*/ 25 w 159"/>
                <a:gd name="T97" fmla="*/ 15 h 234"/>
                <a:gd name="T98" fmla="*/ 42 w 159"/>
                <a:gd name="T99" fmla="*/ 8 h 234"/>
                <a:gd name="T100" fmla="*/ 63 w 159"/>
                <a:gd name="T101" fmla="*/ 2 h 234"/>
                <a:gd name="T102" fmla="*/ 88 w 159"/>
                <a:gd name="T103"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9" h="234">
                  <a:moveTo>
                    <a:pt x="88" y="0"/>
                  </a:moveTo>
                  <a:lnTo>
                    <a:pt x="112" y="1"/>
                  </a:lnTo>
                  <a:lnTo>
                    <a:pt x="135" y="4"/>
                  </a:lnTo>
                  <a:lnTo>
                    <a:pt x="135" y="48"/>
                  </a:lnTo>
                  <a:lnTo>
                    <a:pt x="117" y="46"/>
                  </a:lnTo>
                  <a:lnTo>
                    <a:pt x="97" y="43"/>
                  </a:lnTo>
                  <a:lnTo>
                    <a:pt x="82" y="44"/>
                  </a:lnTo>
                  <a:lnTo>
                    <a:pt x="70" y="48"/>
                  </a:lnTo>
                  <a:lnTo>
                    <a:pt x="62" y="53"/>
                  </a:lnTo>
                  <a:lnTo>
                    <a:pt x="58" y="61"/>
                  </a:lnTo>
                  <a:lnTo>
                    <a:pt x="62" y="70"/>
                  </a:lnTo>
                  <a:lnTo>
                    <a:pt x="72" y="80"/>
                  </a:lnTo>
                  <a:lnTo>
                    <a:pt x="87" y="89"/>
                  </a:lnTo>
                  <a:lnTo>
                    <a:pt x="104" y="98"/>
                  </a:lnTo>
                  <a:lnTo>
                    <a:pt x="117" y="106"/>
                  </a:lnTo>
                  <a:lnTo>
                    <a:pt x="129" y="114"/>
                  </a:lnTo>
                  <a:lnTo>
                    <a:pt x="140" y="123"/>
                  </a:lnTo>
                  <a:lnTo>
                    <a:pt x="150" y="135"/>
                  </a:lnTo>
                  <a:lnTo>
                    <a:pt x="156" y="150"/>
                  </a:lnTo>
                  <a:lnTo>
                    <a:pt x="159" y="167"/>
                  </a:lnTo>
                  <a:lnTo>
                    <a:pt x="156" y="187"/>
                  </a:lnTo>
                  <a:lnTo>
                    <a:pt x="147" y="204"/>
                  </a:lnTo>
                  <a:lnTo>
                    <a:pt x="134" y="217"/>
                  </a:lnTo>
                  <a:lnTo>
                    <a:pt x="116" y="226"/>
                  </a:lnTo>
                  <a:lnTo>
                    <a:pt x="93" y="233"/>
                  </a:lnTo>
                  <a:lnTo>
                    <a:pt x="67" y="234"/>
                  </a:lnTo>
                  <a:lnTo>
                    <a:pt x="45" y="233"/>
                  </a:lnTo>
                  <a:lnTo>
                    <a:pt x="24" y="229"/>
                  </a:lnTo>
                  <a:lnTo>
                    <a:pt x="4" y="225"/>
                  </a:lnTo>
                  <a:lnTo>
                    <a:pt x="4" y="177"/>
                  </a:lnTo>
                  <a:lnTo>
                    <a:pt x="23" y="183"/>
                  </a:lnTo>
                  <a:lnTo>
                    <a:pt x="46" y="188"/>
                  </a:lnTo>
                  <a:lnTo>
                    <a:pt x="70" y="191"/>
                  </a:lnTo>
                  <a:lnTo>
                    <a:pt x="80" y="190"/>
                  </a:lnTo>
                  <a:lnTo>
                    <a:pt x="91" y="186"/>
                  </a:lnTo>
                  <a:lnTo>
                    <a:pt x="97" y="179"/>
                  </a:lnTo>
                  <a:lnTo>
                    <a:pt x="100" y="169"/>
                  </a:lnTo>
                  <a:lnTo>
                    <a:pt x="97" y="160"/>
                  </a:lnTo>
                  <a:lnTo>
                    <a:pt x="88" y="152"/>
                  </a:lnTo>
                  <a:lnTo>
                    <a:pt x="74" y="142"/>
                  </a:lnTo>
                  <a:lnTo>
                    <a:pt x="55" y="132"/>
                  </a:lnTo>
                  <a:lnTo>
                    <a:pt x="40" y="123"/>
                  </a:lnTo>
                  <a:lnTo>
                    <a:pt x="25" y="111"/>
                  </a:lnTo>
                  <a:lnTo>
                    <a:pt x="12" y="97"/>
                  </a:lnTo>
                  <a:lnTo>
                    <a:pt x="3" y="80"/>
                  </a:lnTo>
                  <a:lnTo>
                    <a:pt x="0" y="61"/>
                  </a:lnTo>
                  <a:lnTo>
                    <a:pt x="3" y="43"/>
                  </a:lnTo>
                  <a:lnTo>
                    <a:pt x="12" y="27"/>
                  </a:lnTo>
                  <a:lnTo>
                    <a:pt x="25" y="15"/>
                  </a:lnTo>
                  <a:lnTo>
                    <a:pt x="42" y="8"/>
                  </a:lnTo>
                  <a:lnTo>
                    <a:pt x="63" y="2"/>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38" name="Freeform 12"/>
            <p:cNvSpPr>
              <a:spLocks noEditPoints="1"/>
            </p:cNvSpPr>
            <p:nvPr/>
          </p:nvSpPr>
          <p:spPr bwMode="auto">
            <a:xfrm>
              <a:off x="7841634" y="432639"/>
              <a:ext cx="176272" cy="180911"/>
            </a:xfrm>
            <a:custGeom>
              <a:avLst/>
              <a:gdLst>
                <a:gd name="T0" fmla="*/ 115 w 229"/>
                <a:gd name="T1" fmla="*/ 48 h 234"/>
                <a:gd name="T2" fmla="*/ 97 w 229"/>
                <a:gd name="T3" fmla="*/ 49 h 234"/>
                <a:gd name="T4" fmla="*/ 84 w 229"/>
                <a:gd name="T5" fmla="*/ 56 h 234"/>
                <a:gd name="T6" fmla="*/ 72 w 229"/>
                <a:gd name="T7" fmla="*/ 66 h 234"/>
                <a:gd name="T8" fmla="*/ 64 w 229"/>
                <a:gd name="T9" fmla="*/ 80 h 234"/>
                <a:gd name="T10" fmla="*/ 60 w 229"/>
                <a:gd name="T11" fmla="*/ 97 h 234"/>
                <a:gd name="T12" fmla="*/ 58 w 229"/>
                <a:gd name="T13" fmla="*/ 116 h 234"/>
                <a:gd name="T14" fmla="*/ 60 w 229"/>
                <a:gd name="T15" fmla="*/ 136 h 234"/>
                <a:gd name="T16" fmla="*/ 64 w 229"/>
                <a:gd name="T17" fmla="*/ 153 h 234"/>
                <a:gd name="T18" fmla="*/ 73 w 229"/>
                <a:gd name="T19" fmla="*/ 167 h 234"/>
                <a:gd name="T20" fmla="*/ 84 w 229"/>
                <a:gd name="T21" fmla="*/ 178 h 234"/>
                <a:gd name="T22" fmla="*/ 98 w 229"/>
                <a:gd name="T23" fmla="*/ 184 h 234"/>
                <a:gd name="T24" fmla="*/ 115 w 229"/>
                <a:gd name="T25" fmla="*/ 187 h 234"/>
                <a:gd name="T26" fmla="*/ 132 w 229"/>
                <a:gd name="T27" fmla="*/ 184 h 234"/>
                <a:gd name="T28" fmla="*/ 147 w 229"/>
                <a:gd name="T29" fmla="*/ 178 h 234"/>
                <a:gd name="T30" fmla="*/ 157 w 229"/>
                <a:gd name="T31" fmla="*/ 166 h 234"/>
                <a:gd name="T32" fmla="*/ 165 w 229"/>
                <a:gd name="T33" fmla="*/ 153 h 234"/>
                <a:gd name="T34" fmla="*/ 170 w 229"/>
                <a:gd name="T35" fmla="*/ 136 h 234"/>
                <a:gd name="T36" fmla="*/ 172 w 229"/>
                <a:gd name="T37" fmla="*/ 116 h 234"/>
                <a:gd name="T38" fmla="*/ 170 w 229"/>
                <a:gd name="T39" fmla="*/ 97 h 234"/>
                <a:gd name="T40" fmla="*/ 165 w 229"/>
                <a:gd name="T41" fmla="*/ 80 h 234"/>
                <a:gd name="T42" fmla="*/ 157 w 229"/>
                <a:gd name="T43" fmla="*/ 65 h 234"/>
                <a:gd name="T44" fmla="*/ 147 w 229"/>
                <a:gd name="T45" fmla="*/ 56 h 234"/>
                <a:gd name="T46" fmla="*/ 132 w 229"/>
                <a:gd name="T47" fmla="*/ 49 h 234"/>
                <a:gd name="T48" fmla="*/ 115 w 229"/>
                <a:gd name="T49" fmla="*/ 48 h 234"/>
                <a:gd name="T50" fmla="*/ 115 w 229"/>
                <a:gd name="T51" fmla="*/ 0 h 234"/>
                <a:gd name="T52" fmla="*/ 143 w 229"/>
                <a:gd name="T53" fmla="*/ 4 h 234"/>
                <a:gd name="T54" fmla="*/ 168 w 229"/>
                <a:gd name="T55" fmla="*/ 11 h 234"/>
                <a:gd name="T56" fmla="*/ 189 w 229"/>
                <a:gd name="T57" fmla="*/ 25 h 234"/>
                <a:gd name="T58" fmla="*/ 206 w 229"/>
                <a:gd name="T59" fmla="*/ 42 h 234"/>
                <a:gd name="T60" fmla="*/ 219 w 229"/>
                <a:gd name="T61" fmla="*/ 63 h 234"/>
                <a:gd name="T62" fmla="*/ 226 w 229"/>
                <a:gd name="T63" fmla="*/ 87 h 234"/>
                <a:gd name="T64" fmla="*/ 229 w 229"/>
                <a:gd name="T65" fmla="*/ 116 h 234"/>
                <a:gd name="T66" fmla="*/ 226 w 229"/>
                <a:gd name="T67" fmla="*/ 144 h 234"/>
                <a:gd name="T68" fmla="*/ 219 w 229"/>
                <a:gd name="T69" fmla="*/ 169 h 234"/>
                <a:gd name="T70" fmla="*/ 206 w 229"/>
                <a:gd name="T71" fmla="*/ 190 h 234"/>
                <a:gd name="T72" fmla="*/ 189 w 229"/>
                <a:gd name="T73" fmla="*/ 208 h 234"/>
                <a:gd name="T74" fmla="*/ 168 w 229"/>
                <a:gd name="T75" fmla="*/ 222 h 234"/>
                <a:gd name="T76" fmla="*/ 143 w 229"/>
                <a:gd name="T77" fmla="*/ 232 h 234"/>
                <a:gd name="T78" fmla="*/ 115 w 229"/>
                <a:gd name="T79" fmla="*/ 234 h 234"/>
                <a:gd name="T80" fmla="*/ 88 w 229"/>
                <a:gd name="T81" fmla="*/ 232 h 234"/>
                <a:gd name="T82" fmla="*/ 63 w 229"/>
                <a:gd name="T83" fmla="*/ 224 h 234"/>
                <a:gd name="T84" fmla="*/ 41 w 229"/>
                <a:gd name="T85" fmla="*/ 209 h 234"/>
                <a:gd name="T86" fmla="*/ 24 w 229"/>
                <a:gd name="T87" fmla="*/ 192 h 234"/>
                <a:gd name="T88" fmla="*/ 10 w 229"/>
                <a:gd name="T89" fmla="*/ 170 h 234"/>
                <a:gd name="T90" fmla="*/ 3 w 229"/>
                <a:gd name="T91" fmla="*/ 144 h 234"/>
                <a:gd name="T92" fmla="*/ 0 w 229"/>
                <a:gd name="T93" fmla="*/ 116 h 234"/>
                <a:gd name="T94" fmla="*/ 3 w 229"/>
                <a:gd name="T95" fmla="*/ 87 h 234"/>
                <a:gd name="T96" fmla="*/ 10 w 229"/>
                <a:gd name="T97" fmla="*/ 63 h 234"/>
                <a:gd name="T98" fmla="*/ 24 w 229"/>
                <a:gd name="T99" fmla="*/ 42 h 234"/>
                <a:gd name="T100" fmla="*/ 41 w 229"/>
                <a:gd name="T101" fmla="*/ 23 h 234"/>
                <a:gd name="T102" fmla="*/ 62 w 229"/>
                <a:gd name="T103" fmla="*/ 11 h 234"/>
                <a:gd name="T104" fmla="*/ 86 w 229"/>
                <a:gd name="T105" fmla="*/ 4 h 234"/>
                <a:gd name="T106" fmla="*/ 115 w 229"/>
                <a:gd name="T10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9" h="234">
                  <a:moveTo>
                    <a:pt x="115" y="48"/>
                  </a:moveTo>
                  <a:lnTo>
                    <a:pt x="97" y="49"/>
                  </a:lnTo>
                  <a:lnTo>
                    <a:pt x="84" y="56"/>
                  </a:lnTo>
                  <a:lnTo>
                    <a:pt x="72" y="66"/>
                  </a:lnTo>
                  <a:lnTo>
                    <a:pt x="64" y="80"/>
                  </a:lnTo>
                  <a:lnTo>
                    <a:pt x="60" y="97"/>
                  </a:lnTo>
                  <a:lnTo>
                    <a:pt x="58" y="116"/>
                  </a:lnTo>
                  <a:lnTo>
                    <a:pt x="60" y="136"/>
                  </a:lnTo>
                  <a:lnTo>
                    <a:pt x="64" y="153"/>
                  </a:lnTo>
                  <a:lnTo>
                    <a:pt x="73" y="167"/>
                  </a:lnTo>
                  <a:lnTo>
                    <a:pt x="84" y="178"/>
                  </a:lnTo>
                  <a:lnTo>
                    <a:pt x="98" y="184"/>
                  </a:lnTo>
                  <a:lnTo>
                    <a:pt x="115" y="187"/>
                  </a:lnTo>
                  <a:lnTo>
                    <a:pt x="132" y="184"/>
                  </a:lnTo>
                  <a:lnTo>
                    <a:pt x="147" y="178"/>
                  </a:lnTo>
                  <a:lnTo>
                    <a:pt x="157" y="166"/>
                  </a:lnTo>
                  <a:lnTo>
                    <a:pt x="165" y="153"/>
                  </a:lnTo>
                  <a:lnTo>
                    <a:pt x="170" y="136"/>
                  </a:lnTo>
                  <a:lnTo>
                    <a:pt x="172" y="116"/>
                  </a:lnTo>
                  <a:lnTo>
                    <a:pt x="170" y="97"/>
                  </a:lnTo>
                  <a:lnTo>
                    <a:pt x="165" y="80"/>
                  </a:lnTo>
                  <a:lnTo>
                    <a:pt x="157" y="65"/>
                  </a:lnTo>
                  <a:lnTo>
                    <a:pt x="147" y="56"/>
                  </a:lnTo>
                  <a:lnTo>
                    <a:pt x="132" y="49"/>
                  </a:lnTo>
                  <a:lnTo>
                    <a:pt x="115" y="48"/>
                  </a:lnTo>
                  <a:close/>
                  <a:moveTo>
                    <a:pt x="115" y="0"/>
                  </a:moveTo>
                  <a:lnTo>
                    <a:pt x="143" y="4"/>
                  </a:lnTo>
                  <a:lnTo>
                    <a:pt x="168" y="11"/>
                  </a:lnTo>
                  <a:lnTo>
                    <a:pt x="189" y="25"/>
                  </a:lnTo>
                  <a:lnTo>
                    <a:pt x="206" y="42"/>
                  </a:lnTo>
                  <a:lnTo>
                    <a:pt x="219" y="63"/>
                  </a:lnTo>
                  <a:lnTo>
                    <a:pt x="226" y="87"/>
                  </a:lnTo>
                  <a:lnTo>
                    <a:pt x="229" y="116"/>
                  </a:lnTo>
                  <a:lnTo>
                    <a:pt x="226" y="144"/>
                  </a:lnTo>
                  <a:lnTo>
                    <a:pt x="219" y="169"/>
                  </a:lnTo>
                  <a:lnTo>
                    <a:pt x="206" y="190"/>
                  </a:lnTo>
                  <a:lnTo>
                    <a:pt x="189" y="208"/>
                  </a:lnTo>
                  <a:lnTo>
                    <a:pt x="168" y="222"/>
                  </a:lnTo>
                  <a:lnTo>
                    <a:pt x="143" y="232"/>
                  </a:lnTo>
                  <a:lnTo>
                    <a:pt x="115" y="234"/>
                  </a:lnTo>
                  <a:lnTo>
                    <a:pt x="88" y="232"/>
                  </a:lnTo>
                  <a:lnTo>
                    <a:pt x="63" y="224"/>
                  </a:lnTo>
                  <a:lnTo>
                    <a:pt x="41" y="209"/>
                  </a:lnTo>
                  <a:lnTo>
                    <a:pt x="24" y="192"/>
                  </a:lnTo>
                  <a:lnTo>
                    <a:pt x="10" y="170"/>
                  </a:lnTo>
                  <a:lnTo>
                    <a:pt x="3" y="144"/>
                  </a:lnTo>
                  <a:lnTo>
                    <a:pt x="0" y="116"/>
                  </a:lnTo>
                  <a:lnTo>
                    <a:pt x="3" y="87"/>
                  </a:lnTo>
                  <a:lnTo>
                    <a:pt x="10" y="63"/>
                  </a:lnTo>
                  <a:lnTo>
                    <a:pt x="24" y="42"/>
                  </a:lnTo>
                  <a:lnTo>
                    <a:pt x="41" y="23"/>
                  </a:lnTo>
                  <a:lnTo>
                    <a:pt x="62" y="11"/>
                  </a:lnTo>
                  <a:lnTo>
                    <a:pt x="86" y="4"/>
                  </a:lnTo>
                  <a:lnTo>
                    <a:pt x="1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39" name="Freeform 13"/>
            <p:cNvSpPr>
              <a:spLocks/>
            </p:cNvSpPr>
            <p:nvPr/>
          </p:nvSpPr>
          <p:spPr bwMode="auto">
            <a:xfrm>
              <a:off x="8041100" y="432639"/>
              <a:ext cx="122926" cy="180911"/>
            </a:xfrm>
            <a:custGeom>
              <a:avLst/>
              <a:gdLst>
                <a:gd name="T0" fmla="*/ 88 w 159"/>
                <a:gd name="T1" fmla="*/ 0 h 234"/>
                <a:gd name="T2" fmla="*/ 111 w 159"/>
                <a:gd name="T3" fmla="*/ 1 h 234"/>
                <a:gd name="T4" fmla="*/ 136 w 159"/>
                <a:gd name="T5" fmla="*/ 4 h 234"/>
                <a:gd name="T6" fmla="*/ 136 w 159"/>
                <a:gd name="T7" fmla="*/ 48 h 234"/>
                <a:gd name="T8" fmla="*/ 117 w 159"/>
                <a:gd name="T9" fmla="*/ 46 h 234"/>
                <a:gd name="T10" fmla="*/ 97 w 159"/>
                <a:gd name="T11" fmla="*/ 43 h 234"/>
                <a:gd name="T12" fmla="*/ 81 w 159"/>
                <a:gd name="T13" fmla="*/ 44 h 234"/>
                <a:gd name="T14" fmla="*/ 70 w 159"/>
                <a:gd name="T15" fmla="*/ 48 h 234"/>
                <a:gd name="T16" fmla="*/ 62 w 159"/>
                <a:gd name="T17" fmla="*/ 53 h 234"/>
                <a:gd name="T18" fmla="*/ 59 w 159"/>
                <a:gd name="T19" fmla="*/ 61 h 234"/>
                <a:gd name="T20" fmla="*/ 63 w 159"/>
                <a:gd name="T21" fmla="*/ 70 h 234"/>
                <a:gd name="T22" fmla="*/ 72 w 159"/>
                <a:gd name="T23" fmla="*/ 80 h 234"/>
                <a:gd name="T24" fmla="*/ 87 w 159"/>
                <a:gd name="T25" fmla="*/ 89 h 234"/>
                <a:gd name="T26" fmla="*/ 105 w 159"/>
                <a:gd name="T27" fmla="*/ 98 h 234"/>
                <a:gd name="T28" fmla="*/ 117 w 159"/>
                <a:gd name="T29" fmla="*/ 106 h 234"/>
                <a:gd name="T30" fmla="*/ 129 w 159"/>
                <a:gd name="T31" fmla="*/ 114 h 234"/>
                <a:gd name="T32" fmla="*/ 140 w 159"/>
                <a:gd name="T33" fmla="*/ 123 h 234"/>
                <a:gd name="T34" fmla="*/ 149 w 159"/>
                <a:gd name="T35" fmla="*/ 135 h 234"/>
                <a:gd name="T36" fmla="*/ 156 w 159"/>
                <a:gd name="T37" fmla="*/ 150 h 234"/>
                <a:gd name="T38" fmla="*/ 159 w 159"/>
                <a:gd name="T39" fmla="*/ 167 h 234"/>
                <a:gd name="T40" fmla="*/ 156 w 159"/>
                <a:gd name="T41" fmla="*/ 187 h 234"/>
                <a:gd name="T42" fmla="*/ 147 w 159"/>
                <a:gd name="T43" fmla="*/ 204 h 234"/>
                <a:gd name="T44" fmla="*/ 134 w 159"/>
                <a:gd name="T45" fmla="*/ 217 h 234"/>
                <a:gd name="T46" fmla="*/ 115 w 159"/>
                <a:gd name="T47" fmla="*/ 226 h 234"/>
                <a:gd name="T48" fmla="*/ 93 w 159"/>
                <a:gd name="T49" fmla="*/ 233 h 234"/>
                <a:gd name="T50" fmla="*/ 67 w 159"/>
                <a:gd name="T51" fmla="*/ 234 h 234"/>
                <a:gd name="T52" fmla="*/ 45 w 159"/>
                <a:gd name="T53" fmla="*/ 233 h 234"/>
                <a:gd name="T54" fmla="*/ 24 w 159"/>
                <a:gd name="T55" fmla="*/ 229 h 234"/>
                <a:gd name="T56" fmla="*/ 4 w 159"/>
                <a:gd name="T57" fmla="*/ 225 h 234"/>
                <a:gd name="T58" fmla="*/ 4 w 159"/>
                <a:gd name="T59" fmla="*/ 177 h 234"/>
                <a:gd name="T60" fmla="*/ 22 w 159"/>
                <a:gd name="T61" fmla="*/ 183 h 234"/>
                <a:gd name="T62" fmla="*/ 46 w 159"/>
                <a:gd name="T63" fmla="*/ 188 h 234"/>
                <a:gd name="T64" fmla="*/ 70 w 159"/>
                <a:gd name="T65" fmla="*/ 191 h 234"/>
                <a:gd name="T66" fmla="*/ 81 w 159"/>
                <a:gd name="T67" fmla="*/ 190 h 234"/>
                <a:gd name="T68" fmla="*/ 91 w 159"/>
                <a:gd name="T69" fmla="*/ 186 h 234"/>
                <a:gd name="T70" fmla="*/ 98 w 159"/>
                <a:gd name="T71" fmla="*/ 179 h 234"/>
                <a:gd name="T72" fmla="*/ 101 w 159"/>
                <a:gd name="T73" fmla="*/ 169 h 234"/>
                <a:gd name="T74" fmla="*/ 97 w 159"/>
                <a:gd name="T75" fmla="*/ 160 h 234"/>
                <a:gd name="T76" fmla="*/ 88 w 159"/>
                <a:gd name="T77" fmla="*/ 152 h 234"/>
                <a:gd name="T78" fmla="*/ 74 w 159"/>
                <a:gd name="T79" fmla="*/ 142 h 234"/>
                <a:gd name="T80" fmla="*/ 55 w 159"/>
                <a:gd name="T81" fmla="*/ 132 h 234"/>
                <a:gd name="T82" fmla="*/ 41 w 159"/>
                <a:gd name="T83" fmla="*/ 123 h 234"/>
                <a:gd name="T84" fmla="*/ 25 w 159"/>
                <a:gd name="T85" fmla="*/ 111 h 234"/>
                <a:gd name="T86" fmla="*/ 13 w 159"/>
                <a:gd name="T87" fmla="*/ 97 h 234"/>
                <a:gd name="T88" fmla="*/ 4 w 159"/>
                <a:gd name="T89" fmla="*/ 80 h 234"/>
                <a:gd name="T90" fmla="*/ 0 w 159"/>
                <a:gd name="T91" fmla="*/ 61 h 234"/>
                <a:gd name="T92" fmla="*/ 3 w 159"/>
                <a:gd name="T93" fmla="*/ 43 h 234"/>
                <a:gd name="T94" fmla="*/ 12 w 159"/>
                <a:gd name="T95" fmla="*/ 27 h 234"/>
                <a:gd name="T96" fmla="*/ 25 w 159"/>
                <a:gd name="T97" fmla="*/ 15 h 234"/>
                <a:gd name="T98" fmla="*/ 42 w 159"/>
                <a:gd name="T99" fmla="*/ 8 h 234"/>
                <a:gd name="T100" fmla="*/ 64 w 159"/>
                <a:gd name="T101" fmla="*/ 2 h 234"/>
                <a:gd name="T102" fmla="*/ 88 w 159"/>
                <a:gd name="T103"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9" h="234">
                  <a:moveTo>
                    <a:pt x="88" y="0"/>
                  </a:moveTo>
                  <a:lnTo>
                    <a:pt x="111" y="1"/>
                  </a:lnTo>
                  <a:lnTo>
                    <a:pt x="136" y="4"/>
                  </a:lnTo>
                  <a:lnTo>
                    <a:pt x="136" y="48"/>
                  </a:lnTo>
                  <a:lnTo>
                    <a:pt x="117" y="46"/>
                  </a:lnTo>
                  <a:lnTo>
                    <a:pt x="97" y="43"/>
                  </a:lnTo>
                  <a:lnTo>
                    <a:pt x="81" y="44"/>
                  </a:lnTo>
                  <a:lnTo>
                    <a:pt x="70" y="48"/>
                  </a:lnTo>
                  <a:lnTo>
                    <a:pt x="62" y="53"/>
                  </a:lnTo>
                  <a:lnTo>
                    <a:pt x="59" y="61"/>
                  </a:lnTo>
                  <a:lnTo>
                    <a:pt x="63" y="70"/>
                  </a:lnTo>
                  <a:lnTo>
                    <a:pt x="72" y="80"/>
                  </a:lnTo>
                  <a:lnTo>
                    <a:pt x="87" y="89"/>
                  </a:lnTo>
                  <a:lnTo>
                    <a:pt x="105" y="98"/>
                  </a:lnTo>
                  <a:lnTo>
                    <a:pt x="117" y="106"/>
                  </a:lnTo>
                  <a:lnTo>
                    <a:pt x="129" y="114"/>
                  </a:lnTo>
                  <a:lnTo>
                    <a:pt x="140" y="123"/>
                  </a:lnTo>
                  <a:lnTo>
                    <a:pt x="149" y="135"/>
                  </a:lnTo>
                  <a:lnTo>
                    <a:pt x="156" y="150"/>
                  </a:lnTo>
                  <a:lnTo>
                    <a:pt x="159" y="167"/>
                  </a:lnTo>
                  <a:lnTo>
                    <a:pt x="156" y="187"/>
                  </a:lnTo>
                  <a:lnTo>
                    <a:pt x="147" y="204"/>
                  </a:lnTo>
                  <a:lnTo>
                    <a:pt x="134" y="217"/>
                  </a:lnTo>
                  <a:lnTo>
                    <a:pt x="115" y="226"/>
                  </a:lnTo>
                  <a:lnTo>
                    <a:pt x="93" y="233"/>
                  </a:lnTo>
                  <a:lnTo>
                    <a:pt x="67" y="234"/>
                  </a:lnTo>
                  <a:lnTo>
                    <a:pt x="45" y="233"/>
                  </a:lnTo>
                  <a:lnTo>
                    <a:pt x="24" y="229"/>
                  </a:lnTo>
                  <a:lnTo>
                    <a:pt x="4" y="225"/>
                  </a:lnTo>
                  <a:lnTo>
                    <a:pt x="4" y="177"/>
                  </a:lnTo>
                  <a:lnTo>
                    <a:pt x="22" y="183"/>
                  </a:lnTo>
                  <a:lnTo>
                    <a:pt x="46" y="188"/>
                  </a:lnTo>
                  <a:lnTo>
                    <a:pt x="70" y="191"/>
                  </a:lnTo>
                  <a:lnTo>
                    <a:pt x="81" y="190"/>
                  </a:lnTo>
                  <a:lnTo>
                    <a:pt x="91" y="186"/>
                  </a:lnTo>
                  <a:lnTo>
                    <a:pt x="98" y="179"/>
                  </a:lnTo>
                  <a:lnTo>
                    <a:pt x="101" y="169"/>
                  </a:lnTo>
                  <a:lnTo>
                    <a:pt x="97" y="160"/>
                  </a:lnTo>
                  <a:lnTo>
                    <a:pt x="88" y="152"/>
                  </a:lnTo>
                  <a:lnTo>
                    <a:pt x="74" y="142"/>
                  </a:lnTo>
                  <a:lnTo>
                    <a:pt x="55" y="132"/>
                  </a:lnTo>
                  <a:lnTo>
                    <a:pt x="41" y="123"/>
                  </a:lnTo>
                  <a:lnTo>
                    <a:pt x="25" y="111"/>
                  </a:lnTo>
                  <a:lnTo>
                    <a:pt x="13" y="97"/>
                  </a:lnTo>
                  <a:lnTo>
                    <a:pt x="4" y="80"/>
                  </a:lnTo>
                  <a:lnTo>
                    <a:pt x="0" y="61"/>
                  </a:lnTo>
                  <a:lnTo>
                    <a:pt x="3" y="43"/>
                  </a:lnTo>
                  <a:lnTo>
                    <a:pt x="12" y="27"/>
                  </a:lnTo>
                  <a:lnTo>
                    <a:pt x="25" y="15"/>
                  </a:lnTo>
                  <a:lnTo>
                    <a:pt x="42" y="8"/>
                  </a:lnTo>
                  <a:lnTo>
                    <a:pt x="64" y="2"/>
                  </a:lnTo>
                  <a:lnTo>
                    <a:pt x="8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0" name="Freeform 14"/>
            <p:cNvSpPr>
              <a:spLocks/>
            </p:cNvSpPr>
            <p:nvPr/>
          </p:nvSpPr>
          <p:spPr bwMode="auto">
            <a:xfrm>
              <a:off x="8314785" y="370016"/>
              <a:ext cx="197146" cy="238895"/>
            </a:xfrm>
            <a:custGeom>
              <a:avLst/>
              <a:gdLst>
                <a:gd name="T0" fmla="*/ 0 w 255"/>
                <a:gd name="T1" fmla="*/ 0 h 308"/>
                <a:gd name="T2" fmla="*/ 74 w 255"/>
                <a:gd name="T3" fmla="*/ 0 h 308"/>
                <a:gd name="T4" fmla="*/ 74 w 255"/>
                <a:gd name="T5" fmla="*/ 25 h 308"/>
                <a:gd name="T6" fmla="*/ 73 w 255"/>
                <a:gd name="T7" fmla="*/ 53 h 308"/>
                <a:gd name="T8" fmla="*/ 73 w 255"/>
                <a:gd name="T9" fmla="*/ 86 h 308"/>
                <a:gd name="T10" fmla="*/ 73 w 255"/>
                <a:gd name="T11" fmla="*/ 119 h 308"/>
                <a:gd name="T12" fmla="*/ 188 w 255"/>
                <a:gd name="T13" fmla="*/ 119 h 308"/>
                <a:gd name="T14" fmla="*/ 188 w 255"/>
                <a:gd name="T15" fmla="*/ 86 h 308"/>
                <a:gd name="T16" fmla="*/ 188 w 255"/>
                <a:gd name="T17" fmla="*/ 55 h 308"/>
                <a:gd name="T18" fmla="*/ 184 w 255"/>
                <a:gd name="T19" fmla="*/ 26 h 308"/>
                <a:gd name="T20" fmla="*/ 180 w 255"/>
                <a:gd name="T21" fmla="*/ 0 h 308"/>
                <a:gd name="T22" fmla="*/ 255 w 255"/>
                <a:gd name="T23" fmla="*/ 0 h 308"/>
                <a:gd name="T24" fmla="*/ 255 w 255"/>
                <a:gd name="T25" fmla="*/ 25 h 308"/>
                <a:gd name="T26" fmla="*/ 254 w 255"/>
                <a:gd name="T27" fmla="*/ 53 h 308"/>
                <a:gd name="T28" fmla="*/ 254 w 255"/>
                <a:gd name="T29" fmla="*/ 86 h 308"/>
                <a:gd name="T30" fmla="*/ 254 w 255"/>
                <a:gd name="T31" fmla="*/ 228 h 308"/>
                <a:gd name="T32" fmla="*/ 254 w 255"/>
                <a:gd name="T33" fmla="*/ 254 h 308"/>
                <a:gd name="T34" fmla="*/ 255 w 255"/>
                <a:gd name="T35" fmla="*/ 281 h 308"/>
                <a:gd name="T36" fmla="*/ 255 w 255"/>
                <a:gd name="T37" fmla="*/ 308 h 308"/>
                <a:gd name="T38" fmla="*/ 187 w 255"/>
                <a:gd name="T39" fmla="*/ 308 h 308"/>
                <a:gd name="T40" fmla="*/ 187 w 255"/>
                <a:gd name="T41" fmla="*/ 289 h 308"/>
                <a:gd name="T42" fmla="*/ 188 w 255"/>
                <a:gd name="T43" fmla="*/ 271 h 308"/>
                <a:gd name="T44" fmla="*/ 188 w 255"/>
                <a:gd name="T45" fmla="*/ 251 h 308"/>
                <a:gd name="T46" fmla="*/ 188 w 255"/>
                <a:gd name="T47" fmla="*/ 228 h 308"/>
                <a:gd name="T48" fmla="*/ 188 w 255"/>
                <a:gd name="T49" fmla="*/ 166 h 308"/>
                <a:gd name="T50" fmla="*/ 73 w 255"/>
                <a:gd name="T51" fmla="*/ 166 h 308"/>
                <a:gd name="T52" fmla="*/ 73 w 255"/>
                <a:gd name="T53" fmla="*/ 228 h 308"/>
                <a:gd name="T54" fmla="*/ 73 w 255"/>
                <a:gd name="T55" fmla="*/ 254 h 308"/>
                <a:gd name="T56" fmla="*/ 74 w 255"/>
                <a:gd name="T57" fmla="*/ 281 h 308"/>
                <a:gd name="T58" fmla="*/ 74 w 255"/>
                <a:gd name="T59" fmla="*/ 308 h 308"/>
                <a:gd name="T60" fmla="*/ 6 w 255"/>
                <a:gd name="T61" fmla="*/ 308 h 308"/>
                <a:gd name="T62" fmla="*/ 6 w 255"/>
                <a:gd name="T63" fmla="*/ 289 h 308"/>
                <a:gd name="T64" fmla="*/ 8 w 255"/>
                <a:gd name="T65" fmla="*/ 271 h 308"/>
                <a:gd name="T66" fmla="*/ 8 w 255"/>
                <a:gd name="T67" fmla="*/ 251 h 308"/>
                <a:gd name="T68" fmla="*/ 8 w 255"/>
                <a:gd name="T69" fmla="*/ 228 h 308"/>
                <a:gd name="T70" fmla="*/ 8 w 255"/>
                <a:gd name="T71" fmla="*/ 86 h 308"/>
                <a:gd name="T72" fmla="*/ 8 w 255"/>
                <a:gd name="T73" fmla="*/ 55 h 308"/>
                <a:gd name="T74" fmla="*/ 4 w 255"/>
                <a:gd name="T75" fmla="*/ 26 h 308"/>
                <a:gd name="T76" fmla="*/ 0 w 255"/>
                <a:gd name="T77"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5" h="308">
                  <a:moveTo>
                    <a:pt x="0" y="0"/>
                  </a:moveTo>
                  <a:lnTo>
                    <a:pt x="74" y="0"/>
                  </a:lnTo>
                  <a:lnTo>
                    <a:pt x="74" y="25"/>
                  </a:lnTo>
                  <a:lnTo>
                    <a:pt x="73" y="53"/>
                  </a:lnTo>
                  <a:lnTo>
                    <a:pt x="73" y="86"/>
                  </a:lnTo>
                  <a:lnTo>
                    <a:pt x="73" y="119"/>
                  </a:lnTo>
                  <a:lnTo>
                    <a:pt x="188" y="119"/>
                  </a:lnTo>
                  <a:lnTo>
                    <a:pt x="188" y="86"/>
                  </a:lnTo>
                  <a:lnTo>
                    <a:pt x="188" y="55"/>
                  </a:lnTo>
                  <a:lnTo>
                    <a:pt x="184" y="26"/>
                  </a:lnTo>
                  <a:lnTo>
                    <a:pt x="180" y="0"/>
                  </a:lnTo>
                  <a:lnTo>
                    <a:pt x="255" y="0"/>
                  </a:lnTo>
                  <a:lnTo>
                    <a:pt x="255" y="25"/>
                  </a:lnTo>
                  <a:lnTo>
                    <a:pt x="254" y="53"/>
                  </a:lnTo>
                  <a:lnTo>
                    <a:pt x="254" y="86"/>
                  </a:lnTo>
                  <a:lnTo>
                    <a:pt x="254" y="228"/>
                  </a:lnTo>
                  <a:lnTo>
                    <a:pt x="254" y="254"/>
                  </a:lnTo>
                  <a:lnTo>
                    <a:pt x="255" y="281"/>
                  </a:lnTo>
                  <a:lnTo>
                    <a:pt x="255" y="308"/>
                  </a:lnTo>
                  <a:lnTo>
                    <a:pt x="187" y="308"/>
                  </a:lnTo>
                  <a:lnTo>
                    <a:pt x="187" y="289"/>
                  </a:lnTo>
                  <a:lnTo>
                    <a:pt x="188" y="271"/>
                  </a:lnTo>
                  <a:lnTo>
                    <a:pt x="188" y="251"/>
                  </a:lnTo>
                  <a:lnTo>
                    <a:pt x="188" y="228"/>
                  </a:lnTo>
                  <a:lnTo>
                    <a:pt x="188" y="166"/>
                  </a:lnTo>
                  <a:lnTo>
                    <a:pt x="73" y="166"/>
                  </a:lnTo>
                  <a:lnTo>
                    <a:pt x="73" y="228"/>
                  </a:lnTo>
                  <a:lnTo>
                    <a:pt x="73" y="254"/>
                  </a:lnTo>
                  <a:lnTo>
                    <a:pt x="74" y="281"/>
                  </a:lnTo>
                  <a:lnTo>
                    <a:pt x="74" y="308"/>
                  </a:lnTo>
                  <a:lnTo>
                    <a:pt x="6" y="308"/>
                  </a:lnTo>
                  <a:lnTo>
                    <a:pt x="6" y="289"/>
                  </a:lnTo>
                  <a:lnTo>
                    <a:pt x="8" y="271"/>
                  </a:lnTo>
                  <a:lnTo>
                    <a:pt x="8" y="251"/>
                  </a:lnTo>
                  <a:lnTo>
                    <a:pt x="8" y="228"/>
                  </a:lnTo>
                  <a:lnTo>
                    <a:pt x="8" y="86"/>
                  </a:lnTo>
                  <a:lnTo>
                    <a:pt x="8" y="55"/>
                  </a:lnTo>
                  <a:lnTo>
                    <a:pt x="4" y="26"/>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1" name="Freeform 15"/>
            <p:cNvSpPr>
              <a:spLocks noEditPoints="1"/>
            </p:cNvSpPr>
            <p:nvPr/>
          </p:nvSpPr>
          <p:spPr bwMode="auto">
            <a:xfrm>
              <a:off x="8553679" y="432639"/>
              <a:ext cx="162356" cy="180911"/>
            </a:xfrm>
            <a:custGeom>
              <a:avLst/>
              <a:gdLst>
                <a:gd name="T0" fmla="*/ 108 w 210"/>
                <a:gd name="T1" fmla="*/ 48 h 234"/>
                <a:gd name="T2" fmla="*/ 93 w 210"/>
                <a:gd name="T3" fmla="*/ 49 h 234"/>
                <a:gd name="T4" fmla="*/ 79 w 210"/>
                <a:gd name="T5" fmla="*/ 55 h 234"/>
                <a:gd name="T6" fmla="*/ 70 w 210"/>
                <a:gd name="T7" fmla="*/ 63 h 234"/>
                <a:gd name="T8" fmla="*/ 64 w 210"/>
                <a:gd name="T9" fmla="*/ 72 h 234"/>
                <a:gd name="T10" fmla="*/ 60 w 210"/>
                <a:gd name="T11" fmla="*/ 81 h 234"/>
                <a:gd name="T12" fmla="*/ 57 w 210"/>
                <a:gd name="T13" fmla="*/ 90 h 234"/>
                <a:gd name="T14" fmla="*/ 153 w 210"/>
                <a:gd name="T15" fmla="*/ 90 h 234"/>
                <a:gd name="T16" fmla="*/ 150 w 210"/>
                <a:gd name="T17" fmla="*/ 80 h 234"/>
                <a:gd name="T18" fmla="*/ 145 w 210"/>
                <a:gd name="T19" fmla="*/ 68 h 234"/>
                <a:gd name="T20" fmla="*/ 136 w 210"/>
                <a:gd name="T21" fmla="*/ 57 h 234"/>
                <a:gd name="T22" fmla="*/ 124 w 210"/>
                <a:gd name="T23" fmla="*/ 51 h 234"/>
                <a:gd name="T24" fmla="*/ 108 w 210"/>
                <a:gd name="T25" fmla="*/ 48 h 234"/>
                <a:gd name="T26" fmla="*/ 107 w 210"/>
                <a:gd name="T27" fmla="*/ 0 h 234"/>
                <a:gd name="T28" fmla="*/ 131 w 210"/>
                <a:gd name="T29" fmla="*/ 2 h 234"/>
                <a:gd name="T30" fmla="*/ 151 w 210"/>
                <a:gd name="T31" fmla="*/ 9 h 234"/>
                <a:gd name="T32" fmla="*/ 170 w 210"/>
                <a:gd name="T33" fmla="*/ 18 h 234"/>
                <a:gd name="T34" fmla="*/ 183 w 210"/>
                <a:gd name="T35" fmla="*/ 31 h 234"/>
                <a:gd name="T36" fmla="*/ 193 w 210"/>
                <a:gd name="T37" fmla="*/ 46 h 234"/>
                <a:gd name="T38" fmla="*/ 201 w 210"/>
                <a:gd name="T39" fmla="*/ 61 h 234"/>
                <a:gd name="T40" fmla="*/ 206 w 210"/>
                <a:gd name="T41" fmla="*/ 78 h 234"/>
                <a:gd name="T42" fmla="*/ 209 w 210"/>
                <a:gd name="T43" fmla="*/ 95 h 234"/>
                <a:gd name="T44" fmla="*/ 210 w 210"/>
                <a:gd name="T45" fmla="*/ 114 h 234"/>
                <a:gd name="T46" fmla="*/ 210 w 210"/>
                <a:gd name="T47" fmla="*/ 120 h 234"/>
                <a:gd name="T48" fmla="*/ 210 w 210"/>
                <a:gd name="T49" fmla="*/ 127 h 234"/>
                <a:gd name="T50" fmla="*/ 57 w 210"/>
                <a:gd name="T51" fmla="*/ 127 h 234"/>
                <a:gd name="T52" fmla="*/ 59 w 210"/>
                <a:gd name="T53" fmla="*/ 136 h 234"/>
                <a:gd name="T54" fmla="*/ 61 w 210"/>
                <a:gd name="T55" fmla="*/ 145 h 234"/>
                <a:gd name="T56" fmla="*/ 66 w 210"/>
                <a:gd name="T57" fmla="*/ 154 h 234"/>
                <a:gd name="T58" fmla="*/ 74 w 210"/>
                <a:gd name="T59" fmla="*/ 165 h 234"/>
                <a:gd name="T60" fmla="*/ 86 w 210"/>
                <a:gd name="T61" fmla="*/ 174 h 234"/>
                <a:gd name="T62" fmla="*/ 100 w 210"/>
                <a:gd name="T63" fmla="*/ 181 h 234"/>
                <a:gd name="T64" fmla="*/ 119 w 210"/>
                <a:gd name="T65" fmla="*/ 186 h 234"/>
                <a:gd name="T66" fmla="*/ 140 w 210"/>
                <a:gd name="T67" fmla="*/ 187 h 234"/>
                <a:gd name="T68" fmla="*/ 166 w 210"/>
                <a:gd name="T69" fmla="*/ 184 h 234"/>
                <a:gd name="T70" fmla="*/ 189 w 210"/>
                <a:gd name="T71" fmla="*/ 181 h 234"/>
                <a:gd name="T72" fmla="*/ 189 w 210"/>
                <a:gd name="T73" fmla="*/ 228 h 234"/>
                <a:gd name="T74" fmla="*/ 162 w 210"/>
                <a:gd name="T75" fmla="*/ 233 h 234"/>
                <a:gd name="T76" fmla="*/ 133 w 210"/>
                <a:gd name="T77" fmla="*/ 234 h 234"/>
                <a:gd name="T78" fmla="*/ 103 w 210"/>
                <a:gd name="T79" fmla="*/ 232 h 234"/>
                <a:gd name="T80" fmla="*/ 77 w 210"/>
                <a:gd name="T81" fmla="*/ 225 h 234"/>
                <a:gd name="T82" fmla="*/ 55 w 210"/>
                <a:gd name="T83" fmla="*/ 213 h 234"/>
                <a:gd name="T84" fmla="*/ 35 w 210"/>
                <a:gd name="T85" fmla="*/ 198 h 234"/>
                <a:gd name="T86" fmla="*/ 19 w 210"/>
                <a:gd name="T87" fmla="*/ 178 h 234"/>
                <a:gd name="T88" fmla="*/ 9 w 210"/>
                <a:gd name="T89" fmla="*/ 156 h 234"/>
                <a:gd name="T90" fmla="*/ 1 w 210"/>
                <a:gd name="T91" fmla="*/ 131 h 234"/>
                <a:gd name="T92" fmla="*/ 0 w 210"/>
                <a:gd name="T93" fmla="*/ 103 h 234"/>
                <a:gd name="T94" fmla="*/ 2 w 210"/>
                <a:gd name="T95" fmla="*/ 78 h 234"/>
                <a:gd name="T96" fmla="*/ 10 w 210"/>
                <a:gd name="T97" fmla="*/ 56 h 234"/>
                <a:gd name="T98" fmla="*/ 22 w 210"/>
                <a:gd name="T99" fmla="*/ 38 h 234"/>
                <a:gd name="T100" fmla="*/ 38 w 210"/>
                <a:gd name="T101" fmla="*/ 22 h 234"/>
                <a:gd name="T102" fmla="*/ 57 w 210"/>
                <a:gd name="T103" fmla="*/ 10 h 234"/>
                <a:gd name="T104" fmla="*/ 81 w 210"/>
                <a:gd name="T105" fmla="*/ 2 h 234"/>
                <a:gd name="T106" fmla="*/ 107 w 210"/>
                <a:gd name="T10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0" h="234">
                  <a:moveTo>
                    <a:pt x="108" y="48"/>
                  </a:moveTo>
                  <a:lnTo>
                    <a:pt x="93" y="49"/>
                  </a:lnTo>
                  <a:lnTo>
                    <a:pt x="79" y="55"/>
                  </a:lnTo>
                  <a:lnTo>
                    <a:pt x="70" y="63"/>
                  </a:lnTo>
                  <a:lnTo>
                    <a:pt x="64" y="72"/>
                  </a:lnTo>
                  <a:lnTo>
                    <a:pt x="60" y="81"/>
                  </a:lnTo>
                  <a:lnTo>
                    <a:pt x="57" y="90"/>
                  </a:lnTo>
                  <a:lnTo>
                    <a:pt x="153" y="90"/>
                  </a:lnTo>
                  <a:lnTo>
                    <a:pt x="150" y="80"/>
                  </a:lnTo>
                  <a:lnTo>
                    <a:pt x="145" y="68"/>
                  </a:lnTo>
                  <a:lnTo>
                    <a:pt x="136" y="57"/>
                  </a:lnTo>
                  <a:lnTo>
                    <a:pt x="124" y="51"/>
                  </a:lnTo>
                  <a:lnTo>
                    <a:pt x="108" y="48"/>
                  </a:lnTo>
                  <a:close/>
                  <a:moveTo>
                    <a:pt x="107" y="0"/>
                  </a:moveTo>
                  <a:lnTo>
                    <a:pt x="131" y="2"/>
                  </a:lnTo>
                  <a:lnTo>
                    <a:pt x="151" y="9"/>
                  </a:lnTo>
                  <a:lnTo>
                    <a:pt x="170" y="18"/>
                  </a:lnTo>
                  <a:lnTo>
                    <a:pt x="183" y="31"/>
                  </a:lnTo>
                  <a:lnTo>
                    <a:pt x="193" y="46"/>
                  </a:lnTo>
                  <a:lnTo>
                    <a:pt x="201" y="61"/>
                  </a:lnTo>
                  <a:lnTo>
                    <a:pt x="206" y="78"/>
                  </a:lnTo>
                  <a:lnTo>
                    <a:pt x="209" y="95"/>
                  </a:lnTo>
                  <a:lnTo>
                    <a:pt x="210" y="114"/>
                  </a:lnTo>
                  <a:lnTo>
                    <a:pt x="210" y="120"/>
                  </a:lnTo>
                  <a:lnTo>
                    <a:pt x="210" y="127"/>
                  </a:lnTo>
                  <a:lnTo>
                    <a:pt x="57" y="127"/>
                  </a:lnTo>
                  <a:lnTo>
                    <a:pt x="59" y="136"/>
                  </a:lnTo>
                  <a:lnTo>
                    <a:pt x="61" y="145"/>
                  </a:lnTo>
                  <a:lnTo>
                    <a:pt x="66" y="154"/>
                  </a:lnTo>
                  <a:lnTo>
                    <a:pt x="74" y="165"/>
                  </a:lnTo>
                  <a:lnTo>
                    <a:pt x="86" y="174"/>
                  </a:lnTo>
                  <a:lnTo>
                    <a:pt x="100" y="181"/>
                  </a:lnTo>
                  <a:lnTo>
                    <a:pt x="119" y="186"/>
                  </a:lnTo>
                  <a:lnTo>
                    <a:pt x="140" y="187"/>
                  </a:lnTo>
                  <a:lnTo>
                    <a:pt x="166" y="184"/>
                  </a:lnTo>
                  <a:lnTo>
                    <a:pt x="189" y="181"/>
                  </a:lnTo>
                  <a:lnTo>
                    <a:pt x="189" y="228"/>
                  </a:lnTo>
                  <a:lnTo>
                    <a:pt x="162" y="233"/>
                  </a:lnTo>
                  <a:lnTo>
                    <a:pt x="133" y="234"/>
                  </a:lnTo>
                  <a:lnTo>
                    <a:pt x="103" y="232"/>
                  </a:lnTo>
                  <a:lnTo>
                    <a:pt x="77" y="225"/>
                  </a:lnTo>
                  <a:lnTo>
                    <a:pt x="55" y="213"/>
                  </a:lnTo>
                  <a:lnTo>
                    <a:pt x="35" y="198"/>
                  </a:lnTo>
                  <a:lnTo>
                    <a:pt x="19" y="178"/>
                  </a:lnTo>
                  <a:lnTo>
                    <a:pt x="9" y="156"/>
                  </a:lnTo>
                  <a:lnTo>
                    <a:pt x="1" y="131"/>
                  </a:lnTo>
                  <a:lnTo>
                    <a:pt x="0" y="103"/>
                  </a:lnTo>
                  <a:lnTo>
                    <a:pt x="2" y="78"/>
                  </a:lnTo>
                  <a:lnTo>
                    <a:pt x="10" y="56"/>
                  </a:lnTo>
                  <a:lnTo>
                    <a:pt x="22" y="38"/>
                  </a:lnTo>
                  <a:lnTo>
                    <a:pt x="38" y="22"/>
                  </a:lnTo>
                  <a:lnTo>
                    <a:pt x="57" y="10"/>
                  </a:lnTo>
                  <a:lnTo>
                    <a:pt x="81" y="2"/>
                  </a:lnTo>
                  <a:lnTo>
                    <a:pt x="10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2" name="Freeform 16"/>
            <p:cNvSpPr>
              <a:spLocks noEditPoints="1"/>
            </p:cNvSpPr>
            <p:nvPr/>
          </p:nvSpPr>
          <p:spPr bwMode="auto">
            <a:xfrm>
              <a:off x="8736909" y="432639"/>
              <a:ext cx="160036" cy="180911"/>
            </a:xfrm>
            <a:custGeom>
              <a:avLst/>
              <a:gdLst>
                <a:gd name="T0" fmla="*/ 101 w 207"/>
                <a:gd name="T1" fmla="*/ 116 h 234"/>
                <a:gd name="T2" fmla="*/ 69 w 207"/>
                <a:gd name="T3" fmla="*/ 132 h 234"/>
                <a:gd name="T4" fmla="*/ 57 w 207"/>
                <a:gd name="T5" fmla="*/ 160 h 234"/>
                <a:gd name="T6" fmla="*/ 68 w 207"/>
                <a:gd name="T7" fmla="*/ 179 h 234"/>
                <a:gd name="T8" fmla="*/ 92 w 207"/>
                <a:gd name="T9" fmla="*/ 187 h 234"/>
                <a:gd name="T10" fmla="*/ 122 w 207"/>
                <a:gd name="T11" fmla="*/ 177 h 234"/>
                <a:gd name="T12" fmla="*/ 140 w 207"/>
                <a:gd name="T13" fmla="*/ 153 h 234"/>
                <a:gd name="T14" fmla="*/ 145 w 207"/>
                <a:gd name="T15" fmla="*/ 124 h 234"/>
                <a:gd name="T16" fmla="*/ 133 w 207"/>
                <a:gd name="T17" fmla="*/ 115 h 234"/>
                <a:gd name="T18" fmla="*/ 98 w 207"/>
                <a:gd name="T19" fmla="*/ 0 h 234"/>
                <a:gd name="T20" fmla="*/ 146 w 207"/>
                <a:gd name="T21" fmla="*/ 6 h 234"/>
                <a:gd name="T22" fmla="*/ 177 w 207"/>
                <a:gd name="T23" fmla="*/ 22 h 234"/>
                <a:gd name="T24" fmla="*/ 192 w 207"/>
                <a:gd name="T25" fmla="*/ 47 h 234"/>
                <a:gd name="T26" fmla="*/ 199 w 207"/>
                <a:gd name="T27" fmla="*/ 76 h 234"/>
                <a:gd name="T28" fmla="*/ 200 w 207"/>
                <a:gd name="T29" fmla="*/ 107 h 234"/>
                <a:gd name="T30" fmla="*/ 200 w 207"/>
                <a:gd name="T31" fmla="*/ 178 h 234"/>
                <a:gd name="T32" fmla="*/ 207 w 207"/>
                <a:gd name="T33" fmla="*/ 228 h 234"/>
                <a:gd name="T34" fmla="*/ 150 w 207"/>
                <a:gd name="T35" fmla="*/ 208 h 234"/>
                <a:gd name="T36" fmla="*/ 149 w 207"/>
                <a:gd name="T37" fmla="*/ 190 h 234"/>
                <a:gd name="T38" fmla="*/ 132 w 207"/>
                <a:gd name="T39" fmla="*/ 211 h 234"/>
                <a:gd name="T40" fmla="*/ 107 w 207"/>
                <a:gd name="T41" fmla="*/ 228 h 234"/>
                <a:gd name="T42" fmla="*/ 72 w 207"/>
                <a:gd name="T43" fmla="*/ 234 h 234"/>
                <a:gd name="T44" fmla="*/ 35 w 207"/>
                <a:gd name="T45" fmla="*/ 226 h 234"/>
                <a:gd name="T46" fmla="*/ 9 w 207"/>
                <a:gd name="T47" fmla="*/ 203 h 234"/>
                <a:gd name="T48" fmla="*/ 0 w 207"/>
                <a:gd name="T49" fmla="*/ 166 h 234"/>
                <a:gd name="T50" fmla="*/ 12 w 207"/>
                <a:gd name="T51" fmla="*/ 124 h 234"/>
                <a:gd name="T52" fmla="*/ 44 w 207"/>
                <a:gd name="T53" fmla="*/ 95 h 234"/>
                <a:gd name="T54" fmla="*/ 93 w 207"/>
                <a:gd name="T55" fmla="*/ 80 h 234"/>
                <a:gd name="T56" fmla="*/ 145 w 207"/>
                <a:gd name="T57" fmla="*/ 78 h 234"/>
                <a:gd name="T58" fmla="*/ 140 w 207"/>
                <a:gd name="T59" fmla="*/ 59 h 234"/>
                <a:gd name="T60" fmla="*/ 122 w 207"/>
                <a:gd name="T61" fmla="*/ 46 h 234"/>
                <a:gd name="T62" fmla="*/ 88 w 207"/>
                <a:gd name="T63" fmla="*/ 42 h 234"/>
                <a:gd name="T64" fmla="*/ 54 w 207"/>
                <a:gd name="T65" fmla="*/ 44 h 234"/>
                <a:gd name="T66" fmla="*/ 29 w 207"/>
                <a:gd name="T67" fmla="*/ 49 h 234"/>
                <a:gd name="T68" fmla="*/ 39 w 207"/>
                <a:gd name="T69" fmla="*/ 6 h 234"/>
                <a:gd name="T70" fmla="*/ 74 w 207"/>
                <a:gd name="T71" fmla="*/ 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234">
                  <a:moveTo>
                    <a:pt x="123" y="115"/>
                  </a:moveTo>
                  <a:lnTo>
                    <a:pt x="101" y="116"/>
                  </a:lnTo>
                  <a:lnTo>
                    <a:pt x="82" y="123"/>
                  </a:lnTo>
                  <a:lnTo>
                    <a:pt x="69" y="132"/>
                  </a:lnTo>
                  <a:lnTo>
                    <a:pt x="61" y="145"/>
                  </a:lnTo>
                  <a:lnTo>
                    <a:pt x="57" y="160"/>
                  </a:lnTo>
                  <a:lnTo>
                    <a:pt x="60" y="170"/>
                  </a:lnTo>
                  <a:lnTo>
                    <a:pt x="68" y="179"/>
                  </a:lnTo>
                  <a:lnTo>
                    <a:pt x="78" y="184"/>
                  </a:lnTo>
                  <a:lnTo>
                    <a:pt x="92" y="187"/>
                  </a:lnTo>
                  <a:lnTo>
                    <a:pt x="109" y="184"/>
                  </a:lnTo>
                  <a:lnTo>
                    <a:pt x="122" y="177"/>
                  </a:lnTo>
                  <a:lnTo>
                    <a:pt x="132" y="166"/>
                  </a:lnTo>
                  <a:lnTo>
                    <a:pt x="140" y="153"/>
                  </a:lnTo>
                  <a:lnTo>
                    <a:pt x="144" y="139"/>
                  </a:lnTo>
                  <a:lnTo>
                    <a:pt x="145" y="124"/>
                  </a:lnTo>
                  <a:lnTo>
                    <a:pt x="145" y="118"/>
                  </a:lnTo>
                  <a:lnTo>
                    <a:pt x="133" y="115"/>
                  </a:lnTo>
                  <a:lnTo>
                    <a:pt x="123" y="115"/>
                  </a:lnTo>
                  <a:close/>
                  <a:moveTo>
                    <a:pt x="98" y="0"/>
                  </a:moveTo>
                  <a:lnTo>
                    <a:pt x="126" y="2"/>
                  </a:lnTo>
                  <a:lnTo>
                    <a:pt x="146" y="6"/>
                  </a:lnTo>
                  <a:lnTo>
                    <a:pt x="164" y="13"/>
                  </a:lnTo>
                  <a:lnTo>
                    <a:pt x="177" y="22"/>
                  </a:lnTo>
                  <a:lnTo>
                    <a:pt x="186" y="34"/>
                  </a:lnTo>
                  <a:lnTo>
                    <a:pt x="192" y="47"/>
                  </a:lnTo>
                  <a:lnTo>
                    <a:pt x="196" y="60"/>
                  </a:lnTo>
                  <a:lnTo>
                    <a:pt x="199" y="76"/>
                  </a:lnTo>
                  <a:lnTo>
                    <a:pt x="199" y="91"/>
                  </a:lnTo>
                  <a:lnTo>
                    <a:pt x="200" y="107"/>
                  </a:lnTo>
                  <a:lnTo>
                    <a:pt x="200" y="152"/>
                  </a:lnTo>
                  <a:lnTo>
                    <a:pt x="200" y="178"/>
                  </a:lnTo>
                  <a:lnTo>
                    <a:pt x="204" y="204"/>
                  </a:lnTo>
                  <a:lnTo>
                    <a:pt x="207" y="228"/>
                  </a:lnTo>
                  <a:lnTo>
                    <a:pt x="153" y="228"/>
                  </a:lnTo>
                  <a:lnTo>
                    <a:pt x="150" y="208"/>
                  </a:lnTo>
                  <a:lnTo>
                    <a:pt x="149" y="190"/>
                  </a:lnTo>
                  <a:lnTo>
                    <a:pt x="149" y="190"/>
                  </a:lnTo>
                  <a:lnTo>
                    <a:pt x="141" y="200"/>
                  </a:lnTo>
                  <a:lnTo>
                    <a:pt x="132" y="211"/>
                  </a:lnTo>
                  <a:lnTo>
                    <a:pt x="120" y="220"/>
                  </a:lnTo>
                  <a:lnTo>
                    <a:pt x="107" y="228"/>
                  </a:lnTo>
                  <a:lnTo>
                    <a:pt x="92" y="233"/>
                  </a:lnTo>
                  <a:lnTo>
                    <a:pt x="72" y="234"/>
                  </a:lnTo>
                  <a:lnTo>
                    <a:pt x="52" y="233"/>
                  </a:lnTo>
                  <a:lnTo>
                    <a:pt x="35" y="226"/>
                  </a:lnTo>
                  <a:lnTo>
                    <a:pt x="21" y="216"/>
                  </a:lnTo>
                  <a:lnTo>
                    <a:pt x="9" y="203"/>
                  </a:lnTo>
                  <a:lnTo>
                    <a:pt x="2" y="186"/>
                  </a:lnTo>
                  <a:lnTo>
                    <a:pt x="0" y="166"/>
                  </a:lnTo>
                  <a:lnTo>
                    <a:pt x="2" y="142"/>
                  </a:lnTo>
                  <a:lnTo>
                    <a:pt x="12" y="124"/>
                  </a:lnTo>
                  <a:lnTo>
                    <a:pt x="25" y="107"/>
                  </a:lnTo>
                  <a:lnTo>
                    <a:pt x="44" y="95"/>
                  </a:lnTo>
                  <a:lnTo>
                    <a:pt x="67" y="85"/>
                  </a:lnTo>
                  <a:lnTo>
                    <a:pt x="93" y="80"/>
                  </a:lnTo>
                  <a:lnTo>
                    <a:pt x="123" y="78"/>
                  </a:lnTo>
                  <a:lnTo>
                    <a:pt x="145" y="78"/>
                  </a:lnTo>
                  <a:lnTo>
                    <a:pt x="144" y="68"/>
                  </a:lnTo>
                  <a:lnTo>
                    <a:pt x="140" y="59"/>
                  </a:lnTo>
                  <a:lnTo>
                    <a:pt x="132" y="52"/>
                  </a:lnTo>
                  <a:lnTo>
                    <a:pt x="122" y="46"/>
                  </a:lnTo>
                  <a:lnTo>
                    <a:pt x="107" y="43"/>
                  </a:lnTo>
                  <a:lnTo>
                    <a:pt x="88" y="42"/>
                  </a:lnTo>
                  <a:lnTo>
                    <a:pt x="71" y="43"/>
                  </a:lnTo>
                  <a:lnTo>
                    <a:pt x="54" y="44"/>
                  </a:lnTo>
                  <a:lnTo>
                    <a:pt x="39" y="47"/>
                  </a:lnTo>
                  <a:lnTo>
                    <a:pt x="29" y="49"/>
                  </a:lnTo>
                  <a:lnTo>
                    <a:pt x="29" y="9"/>
                  </a:lnTo>
                  <a:lnTo>
                    <a:pt x="39" y="6"/>
                  </a:lnTo>
                  <a:lnTo>
                    <a:pt x="55" y="4"/>
                  </a:lnTo>
                  <a:lnTo>
                    <a:pt x="74" y="1"/>
                  </a:lnTo>
                  <a:lnTo>
                    <a:pt x="9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3" name="Freeform 17"/>
            <p:cNvSpPr>
              <a:spLocks/>
            </p:cNvSpPr>
            <p:nvPr/>
          </p:nvSpPr>
          <p:spPr bwMode="auto">
            <a:xfrm>
              <a:off x="8927097" y="349142"/>
              <a:ext cx="53345" cy="259769"/>
            </a:xfrm>
            <a:custGeom>
              <a:avLst/>
              <a:gdLst>
                <a:gd name="T0" fmla="*/ 69 w 69"/>
                <a:gd name="T1" fmla="*/ 0 h 335"/>
                <a:gd name="T2" fmla="*/ 69 w 69"/>
                <a:gd name="T3" fmla="*/ 12 h 335"/>
                <a:gd name="T4" fmla="*/ 68 w 69"/>
                <a:gd name="T5" fmla="*/ 28 h 335"/>
                <a:gd name="T6" fmla="*/ 68 w 69"/>
                <a:gd name="T7" fmla="*/ 48 h 335"/>
                <a:gd name="T8" fmla="*/ 68 w 69"/>
                <a:gd name="T9" fmla="*/ 66 h 335"/>
                <a:gd name="T10" fmla="*/ 67 w 69"/>
                <a:gd name="T11" fmla="*/ 82 h 335"/>
                <a:gd name="T12" fmla="*/ 67 w 69"/>
                <a:gd name="T13" fmla="*/ 243 h 335"/>
                <a:gd name="T14" fmla="*/ 68 w 69"/>
                <a:gd name="T15" fmla="*/ 289 h 335"/>
                <a:gd name="T16" fmla="*/ 69 w 69"/>
                <a:gd name="T17" fmla="*/ 335 h 335"/>
                <a:gd name="T18" fmla="*/ 7 w 69"/>
                <a:gd name="T19" fmla="*/ 335 h 335"/>
                <a:gd name="T20" fmla="*/ 8 w 69"/>
                <a:gd name="T21" fmla="*/ 307 h 335"/>
                <a:gd name="T22" fmla="*/ 8 w 69"/>
                <a:gd name="T23" fmla="*/ 277 h 335"/>
                <a:gd name="T24" fmla="*/ 9 w 69"/>
                <a:gd name="T25" fmla="*/ 243 h 335"/>
                <a:gd name="T26" fmla="*/ 9 w 69"/>
                <a:gd name="T27" fmla="*/ 124 h 335"/>
                <a:gd name="T28" fmla="*/ 9 w 69"/>
                <a:gd name="T29" fmla="*/ 108 h 335"/>
                <a:gd name="T30" fmla="*/ 8 w 69"/>
                <a:gd name="T31" fmla="*/ 87 h 335"/>
                <a:gd name="T32" fmla="*/ 7 w 69"/>
                <a:gd name="T33" fmla="*/ 62 h 335"/>
                <a:gd name="T34" fmla="*/ 4 w 69"/>
                <a:gd name="T35" fmla="*/ 33 h 335"/>
                <a:gd name="T36" fmla="*/ 0 w 69"/>
                <a:gd name="T37" fmla="*/ 4 h 335"/>
                <a:gd name="T38" fmla="*/ 69 w 69"/>
                <a:gd name="T39"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 h="335">
                  <a:moveTo>
                    <a:pt x="69" y="0"/>
                  </a:moveTo>
                  <a:lnTo>
                    <a:pt x="69" y="12"/>
                  </a:lnTo>
                  <a:lnTo>
                    <a:pt x="68" y="28"/>
                  </a:lnTo>
                  <a:lnTo>
                    <a:pt x="68" y="48"/>
                  </a:lnTo>
                  <a:lnTo>
                    <a:pt x="68" y="66"/>
                  </a:lnTo>
                  <a:lnTo>
                    <a:pt x="67" y="82"/>
                  </a:lnTo>
                  <a:lnTo>
                    <a:pt x="67" y="243"/>
                  </a:lnTo>
                  <a:lnTo>
                    <a:pt x="68" y="289"/>
                  </a:lnTo>
                  <a:lnTo>
                    <a:pt x="69" y="335"/>
                  </a:lnTo>
                  <a:lnTo>
                    <a:pt x="7" y="335"/>
                  </a:lnTo>
                  <a:lnTo>
                    <a:pt x="8" y="307"/>
                  </a:lnTo>
                  <a:lnTo>
                    <a:pt x="8" y="277"/>
                  </a:lnTo>
                  <a:lnTo>
                    <a:pt x="9" y="243"/>
                  </a:lnTo>
                  <a:lnTo>
                    <a:pt x="9" y="124"/>
                  </a:lnTo>
                  <a:lnTo>
                    <a:pt x="9" y="108"/>
                  </a:lnTo>
                  <a:lnTo>
                    <a:pt x="8" y="87"/>
                  </a:lnTo>
                  <a:lnTo>
                    <a:pt x="7" y="62"/>
                  </a:lnTo>
                  <a:lnTo>
                    <a:pt x="4" y="33"/>
                  </a:lnTo>
                  <a:lnTo>
                    <a:pt x="0" y="4"/>
                  </a:lnTo>
                  <a:lnTo>
                    <a:pt x="6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4" name="Freeform 18"/>
            <p:cNvSpPr>
              <a:spLocks/>
            </p:cNvSpPr>
            <p:nvPr/>
          </p:nvSpPr>
          <p:spPr bwMode="auto">
            <a:xfrm>
              <a:off x="9001317" y="388571"/>
              <a:ext cx="113649" cy="224979"/>
            </a:xfrm>
            <a:custGeom>
              <a:avLst/>
              <a:gdLst>
                <a:gd name="T0" fmla="*/ 103 w 146"/>
                <a:gd name="T1" fmla="*/ 0 h 291"/>
                <a:gd name="T2" fmla="*/ 102 w 146"/>
                <a:gd name="T3" fmla="*/ 16 h 291"/>
                <a:gd name="T4" fmla="*/ 100 w 146"/>
                <a:gd name="T5" fmla="*/ 32 h 291"/>
                <a:gd name="T6" fmla="*/ 100 w 146"/>
                <a:gd name="T7" fmla="*/ 47 h 291"/>
                <a:gd name="T8" fmla="*/ 99 w 146"/>
                <a:gd name="T9" fmla="*/ 57 h 291"/>
                <a:gd name="T10" fmla="*/ 99 w 146"/>
                <a:gd name="T11" fmla="*/ 65 h 291"/>
                <a:gd name="T12" fmla="*/ 120 w 146"/>
                <a:gd name="T13" fmla="*/ 65 h 291"/>
                <a:gd name="T14" fmla="*/ 146 w 146"/>
                <a:gd name="T15" fmla="*/ 62 h 291"/>
                <a:gd name="T16" fmla="*/ 144 w 146"/>
                <a:gd name="T17" fmla="*/ 105 h 291"/>
                <a:gd name="T18" fmla="*/ 99 w 146"/>
                <a:gd name="T19" fmla="*/ 105 h 291"/>
                <a:gd name="T20" fmla="*/ 99 w 146"/>
                <a:gd name="T21" fmla="*/ 193 h 291"/>
                <a:gd name="T22" fmla="*/ 100 w 146"/>
                <a:gd name="T23" fmla="*/ 207 h 291"/>
                <a:gd name="T24" fmla="*/ 100 w 146"/>
                <a:gd name="T25" fmla="*/ 220 h 291"/>
                <a:gd name="T26" fmla="*/ 103 w 146"/>
                <a:gd name="T27" fmla="*/ 230 h 291"/>
                <a:gd name="T28" fmla="*/ 110 w 146"/>
                <a:gd name="T29" fmla="*/ 238 h 291"/>
                <a:gd name="T30" fmla="*/ 119 w 146"/>
                <a:gd name="T31" fmla="*/ 243 h 291"/>
                <a:gd name="T32" fmla="*/ 132 w 146"/>
                <a:gd name="T33" fmla="*/ 244 h 291"/>
                <a:gd name="T34" fmla="*/ 138 w 146"/>
                <a:gd name="T35" fmla="*/ 244 h 291"/>
                <a:gd name="T36" fmla="*/ 146 w 146"/>
                <a:gd name="T37" fmla="*/ 243 h 291"/>
                <a:gd name="T38" fmla="*/ 142 w 146"/>
                <a:gd name="T39" fmla="*/ 290 h 291"/>
                <a:gd name="T40" fmla="*/ 129 w 146"/>
                <a:gd name="T41" fmla="*/ 291 h 291"/>
                <a:gd name="T42" fmla="*/ 116 w 146"/>
                <a:gd name="T43" fmla="*/ 291 h 291"/>
                <a:gd name="T44" fmla="*/ 104 w 146"/>
                <a:gd name="T45" fmla="*/ 291 h 291"/>
                <a:gd name="T46" fmla="*/ 92 w 146"/>
                <a:gd name="T47" fmla="*/ 289 h 291"/>
                <a:gd name="T48" fmla="*/ 79 w 146"/>
                <a:gd name="T49" fmla="*/ 285 h 291"/>
                <a:gd name="T50" fmla="*/ 68 w 146"/>
                <a:gd name="T51" fmla="*/ 278 h 291"/>
                <a:gd name="T52" fmla="*/ 57 w 146"/>
                <a:gd name="T53" fmla="*/ 268 h 291"/>
                <a:gd name="T54" fmla="*/ 49 w 146"/>
                <a:gd name="T55" fmla="*/ 255 h 291"/>
                <a:gd name="T56" fmla="*/ 43 w 146"/>
                <a:gd name="T57" fmla="*/ 236 h 291"/>
                <a:gd name="T58" fmla="*/ 41 w 146"/>
                <a:gd name="T59" fmla="*/ 214 h 291"/>
                <a:gd name="T60" fmla="*/ 41 w 146"/>
                <a:gd name="T61" fmla="*/ 105 h 291"/>
                <a:gd name="T62" fmla="*/ 30 w 146"/>
                <a:gd name="T63" fmla="*/ 106 h 291"/>
                <a:gd name="T64" fmla="*/ 15 w 146"/>
                <a:gd name="T65" fmla="*/ 106 h 291"/>
                <a:gd name="T66" fmla="*/ 0 w 146"/>
                <a:gd name="T67" fmla="*/ 108 h 291"/>
                <a:gd name="T68" fmla="*/ 2 w 146"/>
                <a:gd name="T69" fmla="*/ 65 h 291"/>
                <a:gd name="T70" fmla="*/ 41 w 146"/>
                <a:gd name="T71" fmla="*/ 65 h 291"/>
                <a:gd name="T72" fmla="*/ 41 w 146"/>
                <a:gd name="T73" fmla="*/ 21 h 291"/>
                <a:gd name="T74" fmla="*/ 103 w 146"/>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291">
                  <a:moveTo>
                    <a:pt x="103" y="0"/>
                  </a:moveTo>
                  <a:lnTo>
                    <a:pt x="102" y="16"/>
                  </a:lnTo>
                  <a:lnTo>
                    <a:pt x="100" y="32"/>
                  </a:lnTo>
                  <a:lnTo>
                    <a:pt x="100" y="47"/>
                  </a:lnTo>
                  <a:lnTo>
                    <a:pt x="99" y="57"/>
                  </a:lnTo>
                  <a:lnTo>
                    <a:pt x="99" y="65"/>
                  </a:lnTo>
                  <a:lnTo>
                    <a:pt x="120" y="65"/>
                  </a:lnTo>
                  <a:lnTo>
                    <a:pt x="146" y="62"/>
                  </a:lnTo>
                  <a:lnTo>
                    <a:pt x="144" y="105"/>
                  </a:lnTo>
                  <a:lnTo>
                    <a:pt x="99" y="105"/>
                  </a:lnTo>
                  <a:lnTo>
                    <a:pt x="99" y="193"/>
                  </a:lnTo>
                  <a:lnTo>
                    <a:pt x="100" y="207"/>
                  </a:lnTo>
                  <a:lnTo>
                    <a:pt x="100" y="220"/>
                  </a:lnTo>
                  <a:lnTo>
                    <a:pt x="103" y="230"/>
                  </a:lnTo>
                  <a:lnTo>
                    <a:pt x="110" y="238"/>
                  </a:lnTo>
                  <a:lnTo>
                    <a:pt x="119" y="243"/>
                  </a:lnTo>
                  <a:lnTo>
                    <a:pt x="132" y="244"/>
                  </a:lnTo>
                  <a:lnTo>
                    <a:pt x="138" y="244"/>
                  </a:lnTo>
                  <a:lnTo>
                    <a:pt x="146" y="243"/>
                  </a:lnTo>
                  <a:lnTo>
                    <a:pt x="142" y="290"/>
                  </a:lnTo>
                  <a:lnTo>
                    <a:pt x="129" y="291"/>
                  </a:lnTo>
                  <a:lnTo>
                    <a:pt x="116" y="291"/>
                  </a:lnTo>
                  <a:lnTo>
                    <a:pt x="104" y="291"/>
                  </a:lnTo>
                  <a:lnTo>
                    <a:pt x="92" y="289"/>
                  </a:lnTo>
                  <a:lnTo>
                    <a:pt x="79" y="285"/>
                  </a:lnTo>
                  <a:lnTo>
                    <a:pt x="68" y="278"/>
                  </a:lnTo>
                  <a:lnTo>
                    <a:pt x="57" y="268"/>
                  </a:lnTo>
                  <a:lnTo>
                    <a:pt x="49" y="255"/>
                  </a:lnTo>
                  <a:lnTo>
                    <a:pt x="43" y="236"/>
                  </a:lnTo>
                  <a:lnTo>
                    <a:pt x="41" y="214"/>
                  </a:lnTo>
                  <a:lnTo>
                    <a:pt x="41" y="105"/>
                  </a:lnTo>
                  <a:lnTo>
                    <a:pt x="30" y="106"/>
                  </a:lnTo>
                  <a:lnTo>
                    <a:pt x="15" y="106"/>
                  </a:lnTo>
                  <a:lnTo>
                    <a:pt x="0" y="108"/>
                  </a:lnTo>
                  <a:lnTo>
                    <a:pt x="2" y="65"/>
                  </a:lnTo>
                  <a:lnTo>
                    <a:pt x="41" y="65"/>
                  </a:lnTo>
                  <a:lnTo>
                    <a:pt x="41" y="21"/>
                  </a:lnTo>
                  <a:lnTo>
                    <a:pt x="10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5" name="Freeform 19"/>
            <p:cNvSpPr>
              <a:spLocks/>
            </p:cNvSpPr>
            <p:nvPr/>
          </p:nvSpPr>
          <p:spPr bwMode="auto">
            <a:xfrm>
              <a:off x="9145117" y="349142"/>
              <a:ext cx="164675" cy="259769"/>
            </a:xfrm>
            <a:custGeom>
              <a:avLst/>
              <a:gdLst>
                <a:gd name="T0" fmla="*/ 70 w 215"/>
                <a:gd name="T1" fmla="*/ 0 h 335"/>
                <a:gd name="T2" fmla="*/ 68 w 215"/>
                <a:gd name="T3" fmla="*/ 14 h 335"/>
                <a:gd name="T4" fmla="*/ 68 w 215"/>
                <a:gd name="T5" fmla="*/ 33 h 335"/>
                <a:gd name="T6" fmla="*/ 67 w 215"/>
                <a:gd name="T7" fmla="*/ 57 h 335"/>
                <a:gd name="T8" fmla="*/ 67 w 215"/>
                <a:gd name="T9" fmla="*/ 78 h 335"/>
                <a:gd name="T10" fmla="*/ 67 w 215"/>
                <a:gd name="T11" fmla="*/ 97 h 335"/>
                <a:gd name="T12" fmla="*/ 67 w 215"/>
                <a:gd name="T13" fmla="*/ 137 h 335"/>
                <a:gd name="T14" fmla="*/ 76 w 215"/>
                <a:gd name="T15" fmla="*/ 129 h 335"/>
                <a:gd name="T16" fmla="*/ 87 w 215"/>
                <a:gd name="T17" fmla="*/ 120 h 335"/>
                <a:gd name="T18" fmla="*/ 100 w 215"/>
                <a:gd name="T19" fmla="*/ 113 h 335"/>
                <a:gd name="T20" fmla="*/ 115 w 215"/>
                <a:gd name="T21" fmla="*/ 109 h 335"/>
                <a:gd name="T22" fmla="*/ 135 w 215"/>
                <a:gd name="T23" fmla="*/ 107 h 335"/>
                <a:gd name="T24" fmla="*/ 155 w 215"/>
                <a:gd name="T25" fmla="*/ 109 h 335"/>
                <a:gd name="T26" fmla="*/ 170 w 215"/>
                <a:gd name="T27" fmla="*/ 116 h 335"/>
                <a:gd name="T28" fmla="*/ 183 w 215"/>
                <a:gd name="T29" fmla="*/ 125 h 335"/>
                <a:gd name="T30" fmla="*/ 194 w 215"/>
                <a:gd name="T31" fmla="*/ 137 h 335"/>
                <a:gd name="T32" fmla="*/ 202 w 215"/>
                <a:gd name="T33" fmla="*/ 150 h 335"/>
                <a:gd name="T34" fmla="*/ 207 w 215"/>
                <a:gd name="T35" fmla="*/ 166 h 335"/>
                <a:gd name="T36" fmla="*/ 210 w 215"/>
                <a:gd name="T37" fmla="*/ 181 h 335"/>
                <a:gd name="T38" fmla="*/ 211 w 215"/>
                <a:gd name="T39" fmla="*/ 197 h 335"/>
                <a:gd name="T40" fmla="*/ 211 w 215"/>
                <a:gd name="T41" fmla="*/ 260 h 335"/>
                <a:gd name="T42" fmla="*/ 212 w 215"/>
                <a:gd name="T43" fmla="*/ 299 h 335"/>
                <a:gd name="T44" fmla="*/ 215 w 215"/>
                <a:gd name="T45" fmla="*/ 335 h 335"/>
                <a:gd name="T46" fmla="*/ 155 w 215"/>
                <a:gd name="T47" fmla="*/ 335 h 335"/>
                <a:gd name="T48" fmla="*/ 153 w 215"/>
                <a:gd name="T49" fmla="*/ 314 h 335"/>
                <a:gd name="T50" fmla="*/ 152 w 215"/>
                <a:gd name="T51" fmla="*/ 288 h 335"/>
                <a:gd name="T52" fmla="*/ 152 w 215"/>
                <a:gd name="T53" fmla="*/ 260 h 335"/>
                <a:gd name="T54" fmla="*/ 152 w 215"/>
                <a:gd name="T55" fmla="*/ 223 h 335"/>
                <a:gd name="T56" fmla="*/ 152 w 215"/>
                <a:gd name="T57" fmla="*/ 214 h 335"/>
                <a:gd name="T58" fmla="*/ 151 w 215"/>
                <a:gd name="T59" fmla="*/ 204 h 335"/>
                <a:gd name="T60" fmla="*/ 149 w 215"/>
                <a:gd name="T61" fmla="*/ 192 h 335"/>
                <a:gd name="T62" fmla="*/ 147 w 215"/>
                <a:gd name="T63" fmla="*/ 180 h 335"/>
                <a:gd name="T64" fmla="*/ 142 w 215"/>
                <a:gd name="T65" fmla="*/ 171 h 335"/>
                <a:gd name="T66" fmla="*/ 135 w 215"/>
                <a:gd name="T67" fmla="*/ 162 h 335"/>
                <a:gd name="T68" fmla="*/ 124 w 215"/>
                <a:gd name="T69" fmla="*/ 156 h 335"/>
                <a:gd name="T70" fmla="*/ 110 w 215"/>
                <a:gd name="T71" fmla="*/ 155 h 335"/>
                <a:gd name="T72" fmla="*/ 96 w 215"/>
                <a:gd name="T73" fmla="*/ 156 h 335"/>
                <a:gd name="T74" fmla="*/ 84 w 215"/>
                <a:gd name="T75" fmla="*/ 163 h 335"/>
                <a:gd name="T76" fmla="*/ 76 w 215"/>
                <a:gd name="T77" fmla="*/ 171 h 335"/>
                <a:gd name="T78" fmla="*/ 71 w 215"/>
                <a:gd name="T79" fmla="*/ 183 h 335"/>
                <a:gd name="T80" fmla="*/ 68 w 215"/>
                <a:gd name="T81" fmla="*/ 196 h 335"/>
                <a:gd name="T82" fmla="*/ 67 w 215"/>
                <a:gd name="T83" fmla="*/ 209 h 335"/>
                <a:gd name="T84" fmla="*/ 67 w 215"/>
                <a:gd name="T85" fmla="*/ 223 h 335"/>
                <a:gd name="T86" fmla="*/ 67 w 215"/>
                <a:gd name="T87" fmla="*/ 260 h 335"/>
                <a:gd name="T88" fmla="*/ 67 w 215"/>
                <a:gd name="T89" fmla="*/ 288 h 335"/>
                <a:gd name="T90" fmla="*/ 68 w 215"/>
                <a:gd name="T91" fmla="*/ 314 h 335"/>
                <a:gd name="T92" fmla="*/ 70 w 215"/>
                <a:gd name="T93" fmla="*/ 335 h 335"/>
                <a:gd name="T94" fmla="*/ 7 w 215"/>
                <a:gd name="T95" fmla="*/ 335 h 335"/>
                <a:gd name="T96" fmla="*/ 8 w 215"/>
                <a:gd name="T97" fmla="*/ 299 h 335"/>
                <a:gd name="T98" fmla="*/ 8 w 215"/>
                <a:gd name="T99" fmla="*/ 260 h 335"/>
                <a:gd name="T100" fmla="*/ 8 w 215"/>
                <a:gd name="T101" fmla="*/ 124 h 335"/>
                <a:gd name="T102" fmla="*/ 8 w 215"/>
                <a:gd name="T103" fmla="*/ 108 h 335"/>
                <a:gd name="T104" fmla="*/ 8 w 215"/>
                <a:gd name="T105" fmla="*/ 87 h 335"/>
                <a:gd name="T106" fmla="*/ 7 w 215"/>
                <a:gd name="T107" fmla="*/ 62 h 335"/>
                <a:gd name="T108" fmla="*/ 4 w 215"/>
                <a:gd name="T109" fmla="*/ 33 h 335"/>
                <a:gd name="T110" fmla="*/ 0 w 215"/>
                <a:gd name="T111" fmla="*/ 4 h 335"/>
                <a:gd name="T112" fmla="*/ 70 w 215"/>
                <a:gd name="T113" fmla="*/ 0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5" h="335">
                  <a:moveTo>
                    <a:pt x="70" y="0"/>
                  </a:moveTo>
                  <a:lnTo>
                    <a:pt x="68" y="14"/>
                  </a:lnTo>
                  <a:lnTo>
                    <a:pt x="68" y="33"/>
                  </a:lnTo>
                  <a:lnTo>
                    <a:pt x="67" y="57"/>
                  </a:lnTo>
                  <a:lnTo>
                    <a:pt x="67" y="78"/>
                  </a:lnTo>
                  <a:lnTo>
                    <a:pt x="67" y="97"/>
                  </a:lnTo>
                  <a:lnTo>
                    <a:pt x="67" y="137"/>
                  </a:lnTo>
                  <a:lnTo>
                    <a:pt x="76" y="129"/>
                  </a:lnTo>
                  <a:lnTo>
                    <a:pt x="87" y="120"/>
                  </a:lnTo>
                  <a:lnTo>
                    <a:pt x="100" y="113"/>
                  </a:lnTo>
                  <a:lnTo>
                    <a:pt x="115" y="109"/>
                  </a:lnTo>
                  <a:lnTo>
                    <a:pt x="135" y="107"/>
                  </a:lnTo>
                  <a:lnTo>
                    <a:pt x="155" y="109"/>
                  </a:lnTo>
                  <a:lnTo>
                    <a:pt x="170" y="116"/>
                  </a:lnTo>
                  <a:lnTo>
                    <a:pt x="183" y="125"/>
                  </a:lnTo>
                  <a:lnTo>
                    <a:pt x="194" y="137"/>
                  </a:lnTo>
                  <a:lnTo>
                    <a:pt x="202" y="150"/>
                  </a:lnTo>
                  <a:lnTo>
                    <a:pt x="207" y="166"/>
                  </a:lnTo>
                  <a:lnTo>
                    <a:pt x="210" y="181"/>
                  </a:lnTo>
                  <a:lnTo>
                    <a:pt x="211" y="197"/>
                  </a:lnTo>
                  <a:lnTo>
                    <a:pt x="211" y="260"/>
                  </a:lnTo>
                  <a:lnTo>
                    <a:pt x="212" y="299"/>
                  </a:lnTo>
                  <a:lnTo>
                    <a:pt x="215" y="335"/>
                  </a:lnTo>
                  <a:lnTo>
                    <a:pt x="155" y="335"/>
                  </a:lnTo>
                  <a:lnTo>
                    <a:pt x="153" y="314"/>
                  </a:lnTo>
                  <a:lnTo>
                    <a:pt x="152" y="288"/>
                  </a:lnTo>
                  <a:lnTo>
                    <a:pt x="152" y="260"/>
                  </a:lnTo>
                  <a:lnTo>
                    <a:pt x="152" y="223"/>
                  </a:lnTo>
                  <a:lnTo>
                    <a:pt x="152" y="214"/>
                  </a:lnTo>
                  <a:lnTo>
                    <a:pt x="151" y="204"/>
                  </a:lnTo>
                  <a:lnTo>
                    <a:pt x="149" y="192"/>
                  </a:lnTo>
                  <a:lnTo>
                    <a:pt x="147" y="180"/>
                  </a:lnTo>
                  <a:lnTo>
                    <a:pt x="142" y="171"/>
                  </a:lnTo>
                  <a:lnTo>
                    <a:pt x="135" y="162"/>
                  </a:lnTo>
                  <a:lnTo>
                    <a:pt x="124" y="156"/>
                  </a:lnTo>
                  <a:lnTo>
                    <a:pt x="110" y="155"/>
                  </a:lnTo>
                  <a:lnTo>
                    <a:pt x="96" y="156"/>
                  </a:lnTo>
                  <a:lnTo>
                    <a:pt x="84" y="163"/>
                  </a:lnTo>
                  <a:lnTo>
                    <a:pt x="76" y="171"/>
                  </a:lnTo>
                  <a:lnTo>
                    <a:pt x="71" y="183"/>
                  </a:lnTo>
                  <a:lnTo>
                    <a:pt x="68" y="196"/>
                  </a:lnTo>
                  <a:lnTo>
                    <a:pt x="67" y="209"/>
                  </a:lnTo>
                  <a:lnTo>
                    <a:pt x="67" y="223"/>
                  </a:lnTo>
                  <a:lnTo>
                    <a:pt x="67" y="260"/>
                  </a:lnTo>
                  <a:lnTo>
                    <a:pt x="67" y="288"/>
                  </a:lnTo>
                  <a:lnTo>
                    <a:pt x="68" y="314"/>
                  </a:lnTo>
                  <a:lnTo>
                    <a:pt x="70" y="335"/>
                  </a:lnTo>
                  <a:lnTo>
                    <a:pt x="7" y="335"/>
                  </a:lnTo>
                  <a:lnTo>
                    <a:pt x="8" y="299"/>
                  </a:lnTo>
                  <a:lnTo>
                    <a:pt x="8" y="260"/>
                  </a:lnTo>
                  <a:lnTo>
                    <a:pt x="8" y="124"/>
                  </a:lnTo>
                  <a:lnTo>
                    <a:pt x="8" y="108"/>
                  </a:lnTo>
                  <a:lnTo>
                    <a:pt x="8" y="87"/>
                  </a:lnTo>
                  <a:lnTo>
                    <a:pt x="7" y="62"/>
                  </a:lnTo>
                  <a:lnTo>
                    <a:pt x="4" y="33"/>
                  </a:lnTo>
                  <a:lnTo>
                    <a:pt x="0" y="4"/>
                  </a:lnTo>
                  <a:lnTo>
                    <a:pt x="7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6" name="Freeform 20"/>
            <p:cNvSpPr>
              <a:spLocks/>
            </p:cNvSpPr>
            <p:nvPr/>
          </p:nvSpPr>
          <p:spPr bwMode="auto">
            <a:xfrm>
              <a:off x="9337624" y="432639"/>
              <a:ext cx="129884" cy="180911"/>
            </a:xfrm>
            <a:custGeom>
              <a:avLst/>
              <a:gdLst>
                <a:gd name="T0" fmla="*/ 124 w 168"/>
                <a:gd name="T1" fmla="*/ 0 h 234"/>
                <a:gd name="T2" fmla="*/ 141 w 168"/>
                <a:gd name="T3" fmla="*/ 1 h 234"/>
                <a:gd name="T4" fmla="*/ 155 w 168"/>
                <a:gd name="T5" fmla="*/ 2 h 234"/>
                <a:gd name="T6" fmla="*/ 168 w 168"/>
                <a:gd name="T7" fmla="*/ 4 h 234"/>
                <a:gd name="T8" fmla="*/ 168 w 168"/>
                <a:gd name="T9" fmla="*/ 52 h 234"/>
                <a:gd name="T10" fmla="*/ 147 w 168"/>
                <a:gd name="T11" fmla="*/ 49 h 234"/>
                <a:gd name="T12" fmla="*/ 127 w 168"/>
                <a:gd name="T13" fmla="*/ 48 h 234"/>
                <a:gd name="T14" fmla="*/ 108 w 168"/>
                <a:gd name="T15" fmla="*/ 49 h 234"/>
                <a:gd name="T16" fmla="*/ 91 w 168"/>
                <a:gd name="T17" fmla="*/ 55 h 234"/>
                <a:gd name="T18" fmla="*/ 78 w 168"/>
                <a:gd name="T19" fmla="*/ 63 h 234"/>
                <a:gd name="T20" fmla="*/ 67 w 168"/>
                <a:gd name="T21" fmla="*/ 74 h 234"/>
                <a:gd name="T22" fmla="*/ 61 w 168"/>
                <a:gd name="T23" fmla="*/ 90 h 234"/>
                <a:gd name="T24" fmla="*/ 59 w 168"/>
                <a:gd name="T25" fmla="*/ 108 h 234"/>
                <a:gd name="T26" fmla="*/ 61 w 168"/>
                <a:gd name="T27" fmla="*/ 129 h 234"/>
                <a:gd name="T28" fmla="*/ 69 w 168"/>
                <a:gd name="T29" fmla="*/ 149 h 234"/>
                <a:gd name="T30" fmla="*/ 79 w 168"/>
                <a:gd name="T31" fmla="*/ 165 h 234"/>
                <a:gd name="T32" fmla="*/ 95 w 168"/>
                <a:gd name="T33" fmla="*/ 177 h 234"/>
                <a:gd name="T34" fmla="*/ 114 w 168"/>
                <a:gd name="T35" fmla="*/ 184 h 234"/>
                <a:gd name="T36" fmla="*/ 139 w 168"/>
                <a:gd name="T37" fmla="*/ 187 h 234"/>
                <a:gd name="T38" fmla="*/ 167 w 168"/>
                <a:gd name="T39" fmla="*/ 184 h 234"/>
                <a:gd name="T40" fmla="*/ 167 w 168"/>
                <a:gd name="T41" fmla="*/ 230 h 234"/>
                <a:gd name="T42" fmla="*/ 129 w 168"/>
                <a:gd name="T43" fmla="*/ 234 h 234"/>
                <a:gd name="T44" fmla="*/ 105 w 168"/>
                <a:gd name="T45" fmla="*/ 233 h 234"/>
                <a:gd name="T46" fmla="*/ 82 w 168"/>
                <a:gd name="T47" fmla="*/ 228 h 234"/>
                <a:gd name="T48" fmla="*/ 59 w 168"/>
                <a:gd name="T49" fmla="*/ 217 h 234"/>
                <a:gd name="T50" fmla="*/ 41 w 168"/>
                <a:gd name="T51" fmla="*/ 204 h 234"/>
                <a:gd name="T52" fmla="*/ 24 w 168"/>
                <a:gd name="T53" fmla="*/ 187 h 234"/>
                <a:gd name="T54" fmla="*/ 11 w 168"/>
                <a:gd name="T55" fmla="*/ 165 h 234"/>
                <a:gd name="T56" fmla="*/ 3 w 168"/>
                <a:gd name="T57" fmla="*/ 139 h 234"/>
                <a:gd name="T58" fmla="*/ 0 w 168"/>
                <a:gd name="T59" fmla="*/ 108 h 234"/>
                <a:gd name="T60" fmla="*/ 3 w 168"/>
                <a:gd name="T61" fmla="*/ 82 h 234"/>
                <a:gd name="T62" fmla="*/ 10 w 168"/>
                <a:gd name="T63" fmla="*/ 60 h 234"/>
                <a:gd name="T64" fmla="*/ 20 w 168"/>
                <a:gd name="T65" fmla="*/ 42 h 234"/>
                <a:gd name="T66" fmla="*/ 33 w 168"/>
                <a:gd name="T67" fmla="*/ 27 h 234"/>
                <a:gd name="T68" fmla="*/ 50 w 168"/>
                <a:gd name="T69" fmla="*/ 17 h 234"/>
                <a:gd name="T70" fmla="*/ 67 w 168"/>
                <a:gd name="T71" fmla="*/ 9 h 234"/>
                <a:gd name="T72" fmla="*/ 86 w 168"/>
                <a:gd name="T73" fmla="*/ 4 h 234"/>
                <a:gd name="T74" fmla="*/ 105 w 168"/>
                <a:gd name="T75" fmla="*/ 1 h 234"/>
                <a:gd name="T76" fmla="*/ 124 w 168"/>
                <a:gd name="T7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8" h="234">
                  <a:moveTo>
                    <a:pt x="124" y="0"/>
                  </a:moveTo>
                  <a:lnTo>
                    <a:pt x="141" y="1"/>
                  </a:lnTo>
                  <a:lnTo>
                    <a:pt x="155" y="2"/>
                  </a:lnTo>
                  <a:lnTo>
                    <a:pt x="168" y="4"/>
                  </a:lnTo>
                  <a:lnTo>
                    <a:pt x="168" y="52"/>
                  </a:lnTo>
                  <a:lnTo>
                    <a:pt x="147" y="49"/>
                  </a:lnTo>
                  <a:lnTo>
                    <a:pt x="127" y="48"/>
                  </a:lnTo>
                  <a:lnTo>
                    <a:pt x="108" y="49"/>
                  </a:lnTo>
                  <a:lnTo>
                    <a:pt x="91" y="55"/>
                  </a:lnTo>
                  <a:lnTo>
                    <a:pt x="78" y="63"/>
                  </a:lnTo>
                  <a:lnTo>
                    <a:pt x="67" y="74"/>
                  </a:lnTo>
                  <a:lnTo>
                    <a:pt x="61" y="90"/>
                  </a:lnTo>
                  <a:lnTo>
                    <a:pt x="59" y="108"/>
                  </a:lnTo>
                  <a:lnTo>
                    <a:pt x="61" y="129"/>
                  </a:lnTo>
                  <a:lnTo>
                    <a:pt x="69" y="149"/>
                  </a:lnTo>
                  <a:lnTo>
                    <a:pt x="79" y="165"/>
                  </a:lnTo>
                  <a:lnTo>
                    <a:pt x="95" y="177"/>
                  </a:lnTo>
                  <a:lnTo>
                    <a:pt x="114" y="184"/>
                  </a:lnTo>
                  <a:lnTo>
                    <a:pt x="139" y="187"/>
                  </a:lnTo>
                  <a:lnTo>
                    <a:pt x="167" y="184"/>
                  </a:lnTo>
                  <a:lnTo>
                    <a:pt x="167" y="230"/>
                  </a:lnTo>
                  <a:lnTo>
                    <a:pt x="129" y="234"/>
                  </a:lnTo>
                  <a:lnTo>
                    <a:pt x="105" y="233"/>
                  </a:lnTo>
                  <a:lnTo>
                    <a:pt x="82" y="228"/>
                  </a:lnTo>
                  <a:lnTo>
                    <a:pt x="59" y="217"/>
                  </a:lnTo>
                  <a:lnTo>
                    <a:pt x="41" y="204"/>
                  </a:lnTo>
                  <a:lnTo>
                    <a:pt x="24" y="187"/>
                  </a:lnTo>
                  <a:lnTo>
                    <a:pt x="11" y="165"/>
                  </a:lnTo>
                  <a:lnTo>
                    <a:pt x="3" y="139"/>
                  </a:lnTo>
                  <a:lnTo>
                    <a:pt x="0" y="108"/>
                  </a:lnTo>
                  <a:lnTo>
                    <a:pt x="3" y="82"/>
                  </a:lnTo>
                  <a:lnTo>
                    <a:pt x="10" y="60"/>
                  </a:lnTo>
                  <a:lnTo>
                    <a:pt x="20" y="42"/>
                  </a:lnTo>
                  <a:lnTo>
                    <a:pt x="33" y="27"/>
                  </a:lnTo>
                  <a:lnTo>
                    <a:pt x="50" y="17"/>
                  </a:lnTo>
                  <a:lnTo>
                    <a:pt x="67" y="9"/>
                  </a:lnTo>
                  <a:lnTo>
                    <a:pt x="86" y="4"/>
                  </a:lnTo>
                  <a:lnTo>
                    <a:pt x="105" y="1"/>
                  </a:lnTo>
                  <a:lnTo>
                    <a:pt x="1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7" name="Freeform 21"/>
            <p:cNvSpPr>
              <a:spLocks noEditPoints="1"/>
            </p:cNvSpPr>
            <p:nvPr/>
          </p:nvSpPr>
          <p:spPr bwMode="auto">
            <a:xfrm>
              <a:off x="9486064" y="432639"/>
              <a:ext cx="160036" cy="180911"/>
            </a:xfrm>
            <a:custGeom>
              <a:avLst/>
              <a:gdLst>
                <a:gd name="T0" fmla="*/ 101 w 207"/>
                <a:gd name="T1" fmla="*/ 116 h 234"/>
                <a:gd name="T2" fmla="*/ 70 w 207"/>
                <a:gd name="T3" fmla="*/ 132 h 234"/>
                <a:gd name="T4" fmla="*/ 59 w 207"/>
                <a:gd name="T5" fmla="*/ 160 h 234"/>
                <a:gd name="T6" fmla="*/ 68 w 207"/>
                <a:gd name="T7" fmla="*/ 179 h 234"/>
                <a:gd name="T8" fmla="*/ 93 w 207"/>
                <a:gd name="T9" fmla="*/ 187 h 234"/>
                <a:gd name="T10" fmla="*/ 123 w 207"/>
                <a:gd name="T11" fmla="*/ 177 h 234"/>
                <a:gd name="T12" fmla="*/ 140 w 207"/>
                <a:gd name="T13" fmla="*/ 153 h 234"/>
                <a:gd name="T14" fmla="*/ 147 w 207"/>
                <a:gd name="T15" fmla="*/ 124 h 234"/>
                <a:gd name="T16" fmla="*/ 135 w 207"/>
                <a:gd name="T17" fmla="*/ 115 h 234"/>
                <a:gd name="T18" fmla="*/ 100 w 207"/>
                <a:gd name="T19" fmla="*/ 0 h 234"/>
                <a:gd name="T20" fmla="*/ 148 w 207"/>
                <a:gd name="T21" fmla="*/ 6 h 234"/>
                <a:gd name="T22" fmla="*/ 177 w 207"/>
                <a:gd name="T23" fmla="*/ 22 h 234"/>
                <a:gd name="T24" fmla="*/ 194 w 207"/>
                <a:gd name="T25" fmla="*/ 47 h 234"/>
                <a:gd name="T26" fmla="*/ 199 w 207"/>
                <a:gd name="T27" fmla="*/ 76 h 234"/>
                <a:gd name="T28" fmla="*/ 201 w 207"/>
                <a:gd name="T29" fmla="*/ 107 h 234"/>
                <a:gd name="T30" fmla="*/ 202 w 207"/>
                <a:gd name="T31" fmla="*/ 178 h 234"/>
                <a:gd name="T32" fmla="*/ 207 w 207"/>
                <a:gd name="T33" fmla="*/ 228 h 234"/>
                <a:gd name="T34" fmla="*/ 152 w 207"/>
                <a:gd name="T35" fmla="*/ 208 h 234"/>
                <a:gd name="T36" fmla="*/ 150 w 207"/>
                <a:gd name="T37" fmla="*/ 190 h 234"/>
                <a:gd name="T38" fmla="*/ 134 w 207"/>
                <a:gd name="T39" fmla="*/ 211 h 234"/>
                <a:gd name="T40" fmla="*/ 109 w 207"/>
                <a:gd name="T41" fmla="*/ 228 h 234"/>
                <a:gd name="T42" fmla="*/ 72 w 207"/>
                <a:gd name="T43" fmla="*/ 234 h 234"/>
                <a:gd name="T44" fmla="*/ 36 w 207"/>
                <a:gd name="T45" fmla="*/ 226 h 234"/>
                <a:gd name="T46" fmla="*/ 11 w 207"/>
                <a:gd name="T47" fmla="*/ 203 h 234"/>
                <a:gd name="T48" fmla="*/ 0 w 207"/>
                <a:gd name="T49" fmla="*/ 166 h 234"/>
                <a:gd name="T50" fmla="*/ 12 w 207"/>
                <a:gd name="T51" fmla="*/ 124 h 234"/>
                <a:gd name="T52" fmla="*/ 45 w 207"/>
                <a:gd name="T53" fmla="*/ 95 h 234"/>
                <a:gd name="T54" fmla="*/ 95 w 207"/>
                <a:gd name="T55" fmla="*/ 80 h 234"/>
                <a:gd name="T56" fmla="*/ 147 w 207"/>
                <a:gd name="T57" fmla="*/ 78 h 234"/>
                <a:gd name="T58" fmla="*/ 140 w 207"/>
                <a:gd name="T59" fmla="*/ 59 h 234"/>
                <a:gd name="T60" fmla="*/ 123 w 207"/>
                <a:gd name="T61" fmla="*/ 46 h 234"/>
                <a:gd name="T62" fmla="*/ 89 w 207"/>
                <a:gd name="T63" fmla="*/ 42 h 234"/>
                <a:gd name="T64" fmla="*/ 54 w 207"/>
                <a:gd name="T65" fmla="*/ 44 h 234"/>
                <a:gd name="T66" fmla="*/ 29 w 207"/>
                <a:gd name="T67" fmla="*/ 49 h 234"/>
                <a:gd name="T68" fmla="*/ 41 w 207"/>
                <a:gd name="T69" fmla="*/ 6 h 234"/>
                <a:gd name="T70" fmla="*/ 76 w 207"/>
                <a:gd name="T71" fmla="*/ 1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7" h="234">
                  <a:moveTo>
                    <a:pt x="123" y="115"/>
                  </a:moveTo>
                  <a:lnTo>
                    <a:pt x="101" y="116"/>
                  </a:lnTo>
                  <a:lnTo>
                    <a:pt x="84" y="123"/>
                  </a:lnTo>
                  <a:lnTo>
                    <a:pt x="70" y="132"/>
                  </a:lnTo>
                  <a:lnTo>
                    <a:pt x="62" y="145"/>
                  </a:lnTo>
                  <a:lnTo>
                    <a:pt x="59" y="160"/>
                  </a:lnTo>
                  <a:lnTo>
                    <a:pt x="62" y="170"/>
                  </a:lnTo>
                  <a:lnTo>
                    <a:pt x="68" y="179"/>
                  </a:lnTo>
                  <a:lnTo>
                    <a:pt x="80" y="184"/>
                  </a:lnTo>
                  <a:lnTo>
                    <a:pt x="93" y="187"/>
                  </a:lnTo>
                  <a:lnTo>
                    <a:pt x="110" y="184"/>
                  </a:lnTo>
                  <a:lnTo>
                    <a:pt x="123" y="177"/>
                  </a:lnTo>
                  <a:lnTo>
                    <a:pt x="134" y="166"/>
                  </a:lnTo>
                  <a:lnTo>
                    <a:pt x="140" y="153"/>
                  </a:lnTo>
                  <a:lnTo>
                    <a:pt x="146" y="139"/>
                  </a:lnTo>
                  <a:lnTo>
                    <a:pt x="147" y="124"/>
                  </a:lnTo>
                  <a:lnTo>
                    <a:pt x="147" y="118"/>
                  </a:lnTo>
                  <a:lnTo>
                    <a:pt x="135" y="115"/>
                  </a:lnTo>
                  <a:lnTo>
                    <a:pt x="123" y="115"/>
                  </a:lnTo>
                  <a:close/>
                  <a:moveTo>
                    <a:pt x="100" y="0"/>
                  </a:moveTo>
                  <a:lnTo>
                    <a:pt x="126" y="2"/>
                  </a:lnTo>
                  <a:lnTo>
                    <a:pt x="148" y="6"/>
                  </a:lnTo>
                  <a:lnTo>
                    <a:pt x="165" y="13"/>
                  </a:lnTo>
                  <a:lnTo>
                    <a:pt x="177" y="22"/>
                  </a:lnTo>
                  <a:lnTo>
                    <a:pt x="187" y="34"/>
                  </a:lnTo>
                  <a:lnTo>
                    <a:pt x="194" y="47"/>
                  </a:lnTo>
                  <a:lnTo>
                    <a:pt x="198" y="60"/>
                  </a:lnTo>
                  <a:lnTo>
                    <a:pt x="199" y="76"/>
                  </a:lnTo>
                  <a:lnTo>
                    <a:pt x="201" y="91"/>
                  </a:lnTo>
                  <a:lnTo>
                    <a:pt x="201" y="107"/>
                  </a:lnTo>
                  <a:lnTo>
                    <a:pt x="201" y="152"/>
                  </a:lnTo>
                  <a:lnTo>
                    <a:pt x="202" y="178"/>
                  </a:lnTo>
                  <a:lnTo>
                    <a:pt x="205" y="204"/>
                  </a:lnTo>
                  <a:lnTo>
                    <a:pt x="207" y="228"/>
                  </a:lnTo>
                  <a:lnTo>
                    <a:pt x="153" y="228"/>
                  </a:lnTo>
                  <a:lnTo>
                    <a:pt x="152" y="208"/>
                  </a:lnTo>
                  <a:lnTo>
                    <a:pt x="151" y="190"/>
                  </a:lnTo>
                  <a:lnTo>
                    <a:pt x="150" y="190"/>
                  </a:lnTo>
                  <a:lnTo>
                    <a:pt x="143" y="200"/>
                  </a:lnTo>
                  <a:lnTo>
                    <a:pt x="134" y="211"/>
                  </a:lnTo>
                  <a:lnTo>
                    <a:pt x="122" y="220"/>
                  </a:lnTo>
                  <a:lnTo>
                    <a:pt x="109" y="228"/>
                  </a:lnTo>
                  <a:lnTo>
                    <a:pt x="92" y="233"/>
                  </a:lnTo>
                  <a:lnTo>
                    <a:pt x="72" y="234"/>
                  </a:lnTo>
                  <a:lnTo>
                    <a:pt x="53" y="233"/>
                  </a:lnTo>
                  <a:lnTo>
                    <a:pt x="36" y="226"/>
                  </a:lnTo>
                  <a:lnTo>
                    <a:pt x="21" y="216"/>
                  </a:lnTo>
                  <a:lnTo>
                    <a:pt x="11" y="203"/>
                  </a:lnTo>
                  <a:lnTo>
                    <a:pt x="3" y="186"/>
                  </a:lnTo>
                  <a:lnTo>
                    <a:pt x="0" y="166"/>
                  </a:lnTo>
                  <a:lnTo>
                    <a:pt x="4" y="142"/>
                  </a:lnTo>
                  <a:lnTo>
                    <a:pt x="12" y="124"/>
                  </a:lnTo>
                  <a:lnTo>
                    <a:pt x="26" y="107"/>
                  </a:lnTo>
                  <a:lnTo>
                    <a:pt x="45" y="95"/>
                  </a:lnTo>
                  <a:lnTo>
                    <a:pt x="68" y="85"/>
                  </a:lnTo>
                  <a:lnTo>
                    <a:pt x="95" y="80"/>
                  </a:lnTo>
                  <a:lnTo>
                    <a:pt x="123" y="78"/>
                  </a:lnTo>
                  <a:lnTo>
                    <a:pt x="147" y="78"/>
                  </a:lnTo>
                  <a:lnTo>
                    <a:pt x="146" y="68"/>
                  </a:lnTo>
                  <a:lnTo>
                    <a:pt x="140" y="59"/>
                  </a:lnTo>
                  <a:lnTo>
                    <a:pt x="134" y="52"/>
                  </a:lnTo>
                  <a:lnTo>
                    <a:pt x="123" y="46"/>
                  </a:lnTo>
                  <a:lnTo>
                    <a:pt x="109" y="43"/>
                  </a:lnTo>
                  <a:lnTo>
                    <a:pt x="89" y="42"/>
                  </a:lnTo>
                  <a:lnTo>
                    <a:pt x="71" y="43"/>
                  </a:lnTo>
                  <a:lnTo>
                    <a:pt x="54" y="44"/>
                  </a:lnTo>
                  <a:lnTo>
                    <a:pt x="40" y="47"/>
                  </a:lnTo>
                  <a:lnTo>
                    <a:pt x="29" y="49"/>
                  </a:lnTo>
                  <a:lnTo>
                    <a:pt x="29" y="9"/>
                  </a:lnTo>
                  <a:lnTo>
                    <a:pt x="41" y="6"/>
                  </a:lnTo>
                  <a:lnTo>
                    <a:pt x="57" y="4"/>
                  </a:lnTo>
                  <a:lnTo>
                    <a:pt x="76" y="1"/>
                  </a:lnTo>
                  <a:lnTo>
                    <a:pt x="10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8" name="Freeform 22"/>
            <p:cNvSpPr>
              <a:spLocks/>
            </p:cNvSpPr>
            <p:nvPr/>
          </p:nvSpPr>
          <p:spPr bwMode="auto">
            <a:xfrm>
              <a:off x="9673932" y="432639"/>
              <a:ext cx="106691" cy="176272"/>
            </a:xfrm>
            <a:custGeom>
              <a:avLst/>
              <a:gdLst>
                <a:gd name="T0" fmla="*/ 126 w 138"/>
                <a:gd name="T1" fmla="*/ 0 h 228"/>
                <a:gd name="T2" fmla="*/ 131 w 138"/>
                <a:gd name="T3" fmla="*/ 0 h 228"/>
                <a:gd name="T4" fmla="*/ 135 w 138"/>
                <a:gd name="T5" fmla="*/ 1 h 228"/>
                <a:gd name="T6" fmla="*/ 138 w 138"/>
                <a:gd name="T7" fmla="*/ 49 h 228"/>
                <a:gd name="T8" fmla="*/ 132 w 138"/>
                <a:gd name="T9" fmla="*/ 49 h 228"/>
                <a:gd name="T10" fmla="*/ 126 w 138"/>
                <a:gd name="T11" fmla="*/ 48 h 228"/>
                <a:gd name="T12" fmla="*/ 121 w 138"/>
                <a:gd name="T13" fmla="*/ 48 h 228"/>
                <a:gd name="T14" fmla="*/ 102 w 138"/>
                <a:gd name="T15" fmla="*/ 49 h 228"/>
                <a:gd name="T16" fmla="*/ 89 w 138"/>
                <a:gd name="T17" fmla="*/ 56 h 228"/>
                <a:gd name="T18" fmla="*/ 80 w 138"/>
                <a:gd name="T19" fmla="*/ 64 h 228"/>
                <a:gd name="T20" fmla="*/ 75 w 138"/>
                <a:gd name="T21" fmla="*/ 76 h 228"/>
                <a:gd name="T22" fmla="*/ 72 w 138"/>
                <a:gd name="T23" fmla="*/ 90 h 228"/>
                <a:gd name="T24" fmla="*/ 71 w 138"/>
                <a:gd name="T25" fmla="*/ 107 h 228"/>
                <a:gd name="T26" fmla="*/ 71 w 138"/>
                <a:gd name="T27" fmla="*/ 125 h 228"/>
                <a:gd name="T28" fmla="*/ 71 w 138"/>
                <a:gd name="T29" fmla="*/ 153 h 228"/>
                <a:gd name="T30" fmla="*/ 71 w 138"/>
                <a:gd name="T31" fmla="*/ 169 h 228"/>
                <a:gd name="T32" fmla="*/ 72 w 138"/>
                <a:gd name="T33" fmla="*/ 188 h 228"/>
                <a:gd name="T34" fmla="*/ 72 w 138"/>
                <a:gd name="T35" fmla="*/ 208 h 228"/>
                <a:gd name="T36" fmla="*/ 73 w 138"/>
                <a:gd name="T37" fmla="*/ 228 h 228"/>
                <a:gd name="T38" fmla="*/ 11 w 138"/>
                <a:gd name="T39" fmla="*/ 228 h 228"/>
                <a:gd name="T40" fmla="*/ 13 w 138"/>
                <a:gd name="T41" fmla="*/ 153 h 228"/>
                <a:gd name="T42" fmla="*/ 13 w 138"/>
                <a:gd name="T43" fmla="*/ 101 h 228"/>
                <a:gd name="T44" fmla="*/ 11 w 138"/>
                <a:gd name="T45" fmla="*/ 70 h 228"/>
                <a:gd name="T46" fmla="*/ 7 w 138"/>
                <a:gd name="T47" fmla="*/ 40 h 228"/>
                <a:gd name="T48" fmla="*/ 0 w 138"/>
                <a:gd name="T49" fmla="*/ 10 h 228"/>
                <a:gd name="T50" fmla="*/ 58 w 138"/>
                <a:gd name="T51" fmla="*/ 5 h 228"/>
                <a:gd name="T52" fmla="*/ 62 w 138"/>
                <a:gd name="T53" fmla="*/ 21 h 228"/>
                <a:gd name="T54" fmla="*/ 64 w 138"/>
                <a:gd name="T55" fmla="*/ 39 h 228"/>
                <a:gd name="T56" fmla="*/ 64 w 138"/>
                <a:gd name="T57" fmla="*/ 39 h 228"/>
                <a:gd name="T58" fmla="*/ 75 w 138"/>
                <a:gd name="T59" fmla="*/ 25 h 228"/>
                <a:gd name="T60" fmla="*/ 89 w 138"/>
                <a:gd name="T61" fmla="*/ 11 h 228"/>
                <a:gd name="T62" fmla="*/ 107 w 138"/>
                <a:gd name="T63" fmla="*/ 4 h 228"/>
                <a:gd name="T64" fmla="*/ 126 w 138"/>
                <a:gd name="T65"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228">
                  <a:moveTo>
                    <a:pt x="126" y="0"/>
                  </a:moveTo>
                  <a:lnTo>
                    <a:pt x="131" y="0"/>
                  </a:lnTo>
                  <a:lnTo>
                    <a:pt x="135" y="1"/>
                  </a:lnTo>
                  <a:lnTo>
                    <a:pt x="138" y="49"/>
                  </a:lnTo>
                  <a:lnTo>
                    <a:pt x="132" y="49"/>
                  </a:lnTo>
                  <a:lnTo>
                    <a:pt x="126" y="48"/>
                  </a:lnTo>
                  <a:lnTo>
                    <a:pt x="121" y="48"/>
                  </a:lnTo>
                  <a:lnTo>
                    <a:pt x="102" y="49"/>
                  </a:lnTo>
                  <a:lnTo>
                    <a:pt x="89" y="56"/>
                  </a:lnTo>
                  <a:lnTo>
                    <a:pt x="80" y="64"/>
                  </a:lnTo>
                  <a:lnTo>
                    <a:pt x="75" y="76"/>
                  </a:lnTo>
                  <a:lnTo>
                    <a:pt x="72" y="90"/>
                  </a:lnTo>
                  <a:lnTo>
                    <a:pt x="71" y="107"/>
                  </a:lnTo>
                  <a:lnTo>
                    <a:pt x="71" y="125"/>
                  </a:lnTo>
                  <a:lnTo>
                    <a:pt x="71" y="153"/>
                  </a:lnTo>
                  <a:lnTo>
                    <a:pt x="71" y="169"/>
                  </a:lnTo>
                  <a:lnTo>
                    <a:pt x="72" y="188"/>
                  </a:lnTo>
                  <a:lnTo>
                    <a:pt x="72" y="208"/>
                  </a:lnTo>
                  <a:lnTo>
                    <a:pt x="73" y="228"/>
                  </a:lnTo>
                  <a:lnTo>
                    <a:pt x="11" y="228"/>
                  </a:lnTo>
                  <a:lnTo>
                    <a:pt x="13" y="153"/>
                  </a:lnTo>
                  <a:lnTo>
                    <a:pt x="13" y="101"/>
                  </a:lnTo>
                  <a:lnTo>
                    <a:pt x="11" y="70"/>
                  </a:lnTo>
                  <a:lnTo>
                    <a:pt x="7" y="40"/>
                  </a:lnTo>
                  <a:lnTo>
                    <a:pt x="0" y="10"/>
                  </a:lnTo>
                  <a:lnTo>
                    <a:pt x="58" y="5"/>
                  </a:lnTo>
                  <a:lnTo>
                    <a:pt x="62" y="21"/>
                  </a:lnTo>
                  <a:lnTo>
                    <a:pt x="64" y="39"/>
                  </a:lnTo>
                  <a:lnTo>
                    <a:pt x="64" y="39"/>
                  </a:lnTo>
                  <a:lnTo>
                    <a:pt x="75" y="25"/>
                  </a:lnTo>
                  <a:lnTo>
                    <a:pt x="89" y="11"/>
                  </a:lnTo>
                  <a:lnTo>
                    <a:pt x="107" y="4"/>
                  </a:lnTo>
                  <a:lnTo>
                    <a:pt x="12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sp>
          <p:nvSpPr>
            <p:cNvPr id="49" name="Freeform 23"/>
            <p:cNvSpPr>
              <a:spLocks noEditPoints="1"/>
            </p:cNvSpPr>
            <p:nvPr/>
          </p:nvSpPr>
          <p:spPr bwMode="auto">
            <a:xfrm>
              <a:off x="9789900" y="432639"/>
              <a:ext cx="162356" cy="180911"/>
            </a:xfrm>
            <a:custGeom>
              <a:avLst/>
              <a:gdLst>
                <a:gd name="T0" fmla="*/ 109 w 211"/>
                <a:gd name="T1" fmla="*/ 48 h 234"/>
                <a:gd name="T2" fmla="*/ 93 w 211"/>
                <a:gd name="T3" fmla="*/ 49 h 234"/>
                <a:gd name="T4" fmla="*/ 80 w 211"/>
                <a:gd name="T5" fmla="*/ 55 h 234"/>
                <a:gd name="T6" fmla="*/ 71 w 211"/>
                <a:gd name="T7" fmla="*/ 63 h 234"/>
                <a:gd name="T8" fmla="*/ 64 w 211"/>
                <a:gd name="T9" fmla="*/ 72 h 234"/>
                <a:gd name="T10" fmla="*/ 61 w 211"/>
                <a:gd name="T11" fmla="*/ 81 h 234"/>
                <a:gd name="T12" fmla="*/ 59 w 211"/>
                <a:gd name="T13" fmla="*/ 90 h 234"/>
                <a:gd name="T14" fmla="*/ 153 w 211"/>
                <a:gd name="T15" fmla="*/ 90 h 234"/>
                <a:gd name="T16" fmla="*/ 152 w 211"/>
                <a:gd name="T17" fmla="*/ 80 h 234"/>
                <a:gd name="T18" fmla="*/ 146 w 211"/>
                <a:gd name="T19" fmla="*/ 68 h 234"/>
                <a:gd name="T20" fmla="*/ 138 w 211"/>
                <a:gd name="T21" fmla="*/ 57 h 234"/>
                <a:gd name="T22" fmla="*/ 125 w 211"/>
                <a:gd name="T23" fmla="*/ 51 h 234"/>
                <a:gd name="T24" fmla="*/ 109 w 211"/>
                <a:gd name="T25" fmla="*/ 48 h 234"/>
                <a:gd name="T26" fmla="*/ 108 w 211"/>
                <a:gd name="T27" fmla="*/ 0 h 234"/>
                <a:gd name="T28" fmla="*/ 133 w 211"/>
                <a:gd name="T29" fmla="*/ 2 h 234"/>
                <a:gd name="T30" fmla="*/ 153 w 211"/>
                <a:gd name="T31" fmla="*/ 9 h 234"/>
                <a:gd name="T32" fmla="*/ 171 w 211"/>
                <a:gd name="T33" fmla="*/ 18 h 234"/>
                <a:gd name="T34" fmla="*/ 184 w 211"/>
                <a:gd name="T35" fmla="*/ 31 h 234"/>
                <a:gd name="T36" fmla="*/ 195 w 211"/>
                <a:gd name="T37" fmla="*/ 46 h 234"/>
                <a:gd name="T38" fmla="*/ 203 w 211"/>
                <a:gd name="T39" fmla="*/ 61 h 234"/>
                <a:gd name="T40" fmla="*/ 208 w 211"/>
                <a:gd name="T41" fmla="*/ 78 h 234"/>
                <a:gd name="T42" fmla="*/ 211 w 211"/>
                <a:gd name="T43" fmla="*/ 95 h 234"/>
                <a:gd name="T44" fmla="*/ 211 w 211"/>
                <a:gd name="T45" fmla="*/ 114 h 234"/>
                <a:gd name="T46" fmla="*/ 211 w 211"/>
                <a:gd name="T47" fmla="*/ 120 h 234"/>
                <a:gd name="T48" fmla="*/ 211 w 211"/>
                <a:gd name="T49" fmla="*/ 127 h 234"/>
                <a:gd name="T50" fmla="*/ 59 w 211"/>
                <a:gd name="T51" fmla="*/ 127 h 234"/>
                <a:gd name="T52" fmla="*/ 61 w 211"/>
                <a:gd name="T53" fmla="*/ 136 h 234"/>
                <a:gd name="T54" fmla="*/ 63 w 211"/>
                <a:gd name="T55" fmla="*/ 145 h 234"/>
                <a:gd name="T56" fmla="*/ 68 w 211"/>
                <a:gd name="T57" fmla="*/ 154 h 234"/>
                <a:gd name="T58" fmla="*/ 76 w 211"/>
                <a:gd name="T59" fmla="*/ 165 h 234"/>
                <a:gd name="T60" fmla="*/ 87 w 211"/>
                <a:gd name="T61" fmla="*/ 174 h 234"/>
                <a:gd name="T62" fmla="*/ 101 w 211"/>
                <a:gd name="T63" fmla="*/ 181 h 234"/>
                <a:gd name="T64" fmla="*/ 119 w 211"/>
                <a:gd name="T65" fmla="*/ 186 h 234"/>
                <a:gd name="T66" fmla="*/ 142 w 211"/>
                <a:gd name="T67" fmla="*/ 187 h 234"/>
                <a:gd name="T68" fmla="*/ 167 w 211"/>
                <a:gd name="T69" fmla="*/ 184 h 234"/>
                <a:gd name="T70" fmla="*/ 191 w 211"/>
                <a:gd name="T71" fmla="*/ 181 h 234"/>
                <a:gd name="T72" fmla="*/ 191 w 211"/>
                <a:gd name="T73" fmla="*/ 228 h 234"/>
                <a:gd name="T74" fmla="*/ 163 w 211"/>
                <a:gd name="T75" fmla="*/ 233 h 234"/>
                <a:gd name="T76" fmla="*/ 135 w 211"/>
                <a:gd name="T77" fmla="*/ 234 h 234"/>
                <a:gd name="T78" fmla="*/ 105 w 211"/>
                <a:gd name="T79" fmla="*/ 232 h 234"/>
                <a:gd name="T80" fmla="*/ 78 w 211"/>
                <a:gd name="T81" fmla="*/ 225 h 234"/>
                <a:gd name="T82" fmla="*/ 55 w 211"/>
                <a:gd name="T83" fmla="*/ 213 h 234"/>
                <a:gd name="T84" fmla="*/ 36 w 211"/>
                <a:gd name="T85" fmla="*/ 198 h 234"/>
                <a:gd name="T86" fmla="*/ 21 w 211"/>
                <a:gd name="T87" fmla="*/ 178 h 234"/>
                <a:gd name="T88" fmla="*/ 9 w 211"/>
                <a:gd name="T89" fmla="*/ 156 h 234"/>
                <a:gd name="T90" fmla="*/ 3 w 211"/>
                <a:gd name="T91" fmla="*/ 131 h 234"/>
                <a:gd name="T92" fmla="*/ 0 w 211"/>
                <a:gd name="T93" fmla="*/ 103 h 234"/>
                <a:gd name="T94" fmla="*/ 3 w 211"/>
                <a:gd name="T95" fmla="*/ 78 h 234"/>
                <a:gd name="T96" fmla="*/ 11 w 211"/>
                <a:gd name="T97" fmla="*/ 56 h 234"/>
                <a:gd name="T98" fmla="*/ 23 w 211"/>
                <a:gd name="T99" fmla="*/ 38 h 234"/>
                <a:gd name="T100" fmla="*/ 40 w 211"/>
                <a:gd name="T101" fmla="*/ 22 h 234"/>
                <a:gd name="T102" fmla="*/ 59 w 211"/>
                <a:gd name="T103" fmla="*/ 10 h 234"/>
                <a:gd name="T104" fmla="*/ 81 w 211"/>
                <a:gd name="T105" fmla="*/ 2 h 234"/>
                <a:gd name="T106" fmla="*/ 108 w 211"/>
                <a:gd name="T107"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1" h="234">
                  <a:moveTo>
                    <a:pt x="109" y="48"/>
                  </a:moveTo>
                  <a:lnTo>
                    <a:pt x="93" y="49"/>
                  </a:lnTo>
                  <a:lnTo>
                    <a:pt x="80" y="55"/>
                  </a:lnTo>
                  <a:lnTo>
                    <a:pt x="71" y="63"/>
                  </a:lnTo>
                  <a:lnTo>
                    <a:pt x="64" y="72"/>
                  </a:lnTo>
                  <a:lnTo>
                    <a:pt x="61" y="81"/>
                  </a:lnTo>
                  <a:lnTo>
                    <a:pt x="59" y="90"/>
                  </a:lnTo>
                  <a:lnTo>
                    <a:pt x="153" y="90"/>
                  </a:lnTo>
                  <a:lnTo>
                    <a:pt x="152" y="80"/>
                  </a:lnTo>
                  <a:lnTo>
                    <a:pt x="146" y="68"/>
                  </a:lnTo>
                  <a:lnTo>
                    <a:pt x="138" y="57"/>
                  </a:lnTo>
                  <a:lnTo>
                    <a:pt x="125" y="51"/>
                  </a:lnTo>
                  <a:lnTo>
                    <a:pt x="109" y="48"/>
                  </a:lnTo>
                  <a:close/>
                  <a:moveTo>
                    <a:pt x="108" y="0"/>
                  </a:moveTo>
                  <a:lnTo>
                    <a:pt x="133" y="2"/>
                  </a:lnTo>
                  <a:lnTo>
                    <a:pt x="153" y="9"/>
                  </a:lnTo>
                  <a:lnTo>
                    <a:pt x="171" y="18"/>
                  </a:lnTo>
                  <a:lnTo>
                    <a:pt x="184" y="31"/>
                  </a:lnTo>
                  <a:lnTo>
                    <a:pt x="195" y="46"/>
                  </a:lnTo>
                  <a:lnTo>
                    <a:pt x="203" y="61"/>
                  </a:lnTo>
                  <a:lnTo>
                    <a:pt x="208" y="78"/>
                  </a:lnTo>
                  <a:lnTo>
                    <a:pt x="211" y="95"/>
                  </a:lnTo>
                  <a:lnTo>
                    <a:pt x="211" y="114"/>
                  </a:lnTo>
                  <a:lnTo>
                    <a:pt x="211" y="120"/>
                  </a:lnTo>
                  <a:lnTo>
                    <a:pt x="211" y="127"/>
                  </a:lnTo>
                  <a:lnTo>
                    <a:pt x="59" y="127"/>
                  </a:lnTo>
                  <a:lnTo>
                    <a:pt x="61" y="136"/>
                  </a:lnTo>
                  <a:lnTo>
                    <a:pt x="63" y="145"/>
                  </a:lnTo>
                  <a:lnTo>
                    <a:pt x="68" y="154"/>
                  </a:lnTo>
                  <a:lnTo>
                    <a:pt x="76" y="165"/>
                  </a:lnTo>
                  <a:lnTo>
                    <a:pt x="87" y="174"/>
                  </a:lnTo>
                  <a:lnTo>
                    <a:pt x="101" y="181"/>
                  </a:lnTo>
                  <a:lnTo>
                    <a:pt x="119" y="186"/>
                  </a:lnTo>
                  <a:lnTo>
                    <a:pt x="142" y="187"/>
                  </a:lnTo>
                  <a:lnTo>
                    <a:pt x="167" y="184"/>
                  </a:lnTo>
                  <a:lnTo>
                    <a:pt x="191" y="181"/>
                  </a:lnTo>
                  <a:lnTo>
                    <a:pt x="191" y="228"/>
                  </a:lnTo>
                  <a:lnTo>
                    <a:pt x="163" y="233"/>
                  </a:lnTo>
                  <a:lnTo>
                    <a:pt x="135" y="234"/>
                  </a:lnTo>
                  <a:lnTo>
                    <a:pt x="105" y="232"/>
                  </a:lnTo>
                  <a:lnTo>
                    <a:pt x="78" y="225"/>
                  </a:lnTo>
                  <a:lnTo>
                    <a:pt x="55" y="213"/>
                  </a:lnTo>
                  <a:lnTo>
                    <a:pt x="36" y="198"/>
                  </a:lnTo>
                  <a:lnTo>
                    <a:pt x="21" y="178"/>
                  </a:lnTo>
                  <a:lnTo>
                    <a:pt x="9" y="156"/>
                  </a:lnTo>
                  <a:lnTo>
                    <a:pt x="3" y="131"/>
                  </a:lnTo>
                  <a:lnTo>
                    <a:pt x="0" y="103"/>
                  </a:lnTo>
                  <a:lnTo>
                    <a:pt x="3" y="78"/>
                  </a:lnTo>
                  <a:lnTo>
                    <a:pt x="11" y="56"/>
                  </a:lnTo>
                  <a:lnTo>
                    <a:pt x="23" y="38"/>
                  </a:lnTo>
                  <a:lnTo>
                    <a:pt x="40" y="22"/>
                  </a:lnTo>
                  <a:lnTo>
                    <a:pt x="59" y="10"/>
                  </a:lnTo>
                  <a:lnTo>
                    <a:pt x="81" y="2"/>
                  </a:lnTo>
                  <a:lnTo>
                    <a:pt x="10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sz="2315" dirty="0"/>
            </a:p>
          </p:txBody>
        </p:sp>
      </p:grpSp>
    </p:spTree>
    <p:extLst>
      <p:ext uri="{BB962C8B-B14F-4D97-AF65-F5344CB8AC3E}">
        <p14:creationId xmlns:p14="http://schemas.microsoft.com/office/powerpoint/2010/main" val="40629708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Presentation - Cover - Full Image">
    <p:bg>
      <p:bgPr>
        <a:solidFill>
          <a:schemeClr val="bg1"/>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179389" y="179390"/>
            <a:ext cx="13101024" cy="7200899"/>
          </a:xfrm>
          <a:solidFill>
            <a:schemeClr val="accent2"/>
          </a:solidFill>
        </p:spPr>
        <p:txBody>
          <a:bodyPr>
            <a:normAutofit/>
          </a:bodyPr>
          <a:lstStyle>
            <a:lvl1pPr marL="0" indent="0">
              <a:buNone/>
              <a:defRPr sz="1899" b="0" baseline="0">
                <a:solidFill>
                  <a:schemeClr val="tx1"/>
                </a:solidFill>
              </a:defRPr>
            </a:lvl1pPr>
          </a:lstStyle>
          <a:p>
            <a:r>
              <a:rPr lang="en-GB" dirty="0"/>
              <a:t>Click icon to place image (or select frame and copy/paste image into it)</a:t>
            </a:r>
          </a:p>
        </p:txBody>
      </p:sp>
      <p:sp>
        <p:nvSpPr>
          <p:cNvPr id="69" name="Text Placeholder 68"/>
          <p:cNvSpPr>
            <a:spLocks noGrp="1"/>
          </p:cNvSpPr>
          <p:nvPr>
            <p:ph type="body" sz="quarter" idx="10" hasCustomPrompt="1"/>
          </p:nvPr>
        </p:nvSpPr>
        <p:spPr bwMode="gray">
          <a:xfrm>
            <a:off x="540001" y="4500712"/>
            <a:ext cx="6153433" cy="1377348"/>
          </a:xfrm>
        </p:spPr>
        <p:txBody>
          <a:bodyPr wrap="square" lIns="82819" tIns="41410" rIns="82819" bIns="41410">
            <a:noAutofit/>
          </a:bodyPr>
          <a:lstStyle>
            <a:lvl1pPr marL="0" indent="0">
              <a:spcBef>
                <a:spcPts val="1380"/>
              </a:spcBef>
              <a:buNone/>
              <a:defRPr sz="1899">
                <a:solidFill>
                  <a:schemeClr val="tx1"/>
                </a:solidFill>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40001" y="3852639"/>
            <a:ext cx="3562609" cy="519646"/>
          </a:xfrm>
          <a:solidFill>
            <a:schemeClr val="tx1"/>
          </a:solidFill>
        </p:spPr>
        <p:txBody>
          <a:bodyPr wrap="none" lIns="82819" tIns="41410" rIns="82819" bIns="41410" rtlCol="0" anchor="t">
            <a:spAutoFit/>
          </a:bodyPr>
          <a:lstStyle>
            <a:lvl1pPr marL="0" indent="0">
              <a:lnSpc>
                <a:spcPct val="10000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ext Placeholder 5"/>
          <p:cNvSpPr>
            <a:spLocks noGrp="1"/>
          </p:cNvSpPr>
          <p:nvPr>
            <p:ph type="body" sz="quarter" idx="13" hasCustomPrompt="1"/>
          </p:nvPr>
        </p:nvSpPr>
        <p:spPr>
          <a:xfrm>
            <a:off x="540001" y="2360525"/>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3" name="Text Placeholder 5"/>
          <p:cNvSpPr>
            <a:spLocks noGrp="1"/>
          </p:cNvSpPr>
          <p:nvPr>
            <p:ph type="body" sz="quarter" idx="16" hasCustomPrompt="1"/>
          </p:nvPr>
        </p:nvSpPr>
        <p:spPr>
          <a:xfrm>
            <a:off x="540001" y="1634755"/>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5" name="TextBox 14"/>
          <p:cNvSpPr txBox="1"/>
          <p:nvPr userDrawn="1"/>
        </p:nvSpPr>
        <p:spPr>
          <a:xfrm>
            <a:off x="540000" y="6011868"/>
            <a:ext cx="6163216" cy="406009"/>
          </a:xfrm>
          <a:prstGeom prst="rect">
            <a:avLst/>
          </a:prstGeom>
          <a:noFill/>
        </p:spPr>
        <p:txBody>
          <a:bodyPr wrap="square" lIns="0" tIns="0" rIns="0" bIns="0" rtlCol="0">
            <a:spAutoFit/>
          </a:bodyPr>
          <a:lstStyle/>
          <a:p>
            <a:pPr lvl="0">
              <a:lnSpc>
                <a:spcPct val="110000"/>
              </a:lnSpc>
              <a:spcBef>
                <a:spcPts val="2400"/>
              </a:spcBef>
              <a:buClr>
                <a:schemeClr val="bg2"/>
              </a:buClr>
            </a:pPr>
            <a:r>
              <a:rPr lang="en-GB" sz="1199"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199" dirty="0">
              <a:solidFill>
                <a:schemeClr val="tx1"/>
              </a:solidFill>
            </a:endParaRPr>
          </a:p>
        </p:txBody>
      </p:sp>
      <p:sp>
        <p:nvSpPr>
          <p:cNvPr id="14" name="TextBox 13"/>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311686393"/>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Presentation - Cover - Colour">
    <p:bg>
      <p:bgPr>
        <a:solidFill>
          <a:schemeClr val="bg2"/>
        </a:solidFill>
        <a:effectLst/>
      </p:bgPr>
    </p:bg>
    <p:spTree>
      <p:nvGrpSpPr>
        <p:cNvPr id="1" name=""/>
        <p:cNvGrpSpPr/>
        <p:nvPr/>
      </p:nvGrpSpPr>
      <p:grpSpPr>
        <a:xfrm>
          <a:off x="0" y="0"/>
          <a:ext cx="0" cy="0"/>
          <a:chOff x="0" y="0"/>
          <a:chExt cx="0" cy="0"/>
        </a:xfrm>
      </p:grpSpPr>
      <p:sp>
        <p:nvSpPr>
          <p:cNvPr id="11"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3" name="Subtitle 2"/>
          <p:cNvSpPr>
            <a:spLocks noGrp="1"/>
          </p:cNvSpPr>
          <p:nvPr>
            <p:ph type="subTitle" idx="1" hasCustomPrompt="1"/>
          </p:nvPr>
        </p:nvSpPr>
        <p:spPr bwMode="gray">
          <a:xfrm>
            <a:off x="540001" y="3872890"/>
            <a:ext cx="3395353" cy="519646"/>
          </a:xfrm>
          <a:solidFill>
            <a:schemeClr val="accent2"/>
          </a:solidFill>
        </p:spPr>
        <p:txBody>
          <a:bodyPr wrap="none" lIns="0" tIns="41410" rIns="0" bIns="41410" rtlCol="0" anchor="t">
            <a:spAutoFit/>
          </a:bodyPr>
          <a:lstStyle>
            <a:lvl1pPr marL="0" indent="0">
              <a:lnSpc>
                <a:spcPts val="3360"/>
              </a:lnSpc>
              <a:spcAft>
                <a:spcPts val="0"/>
              </a:spcAft>
              <a:buNone/>
              <a:defRPr lang="en-GB" sz="2800" b="1" dirty="0" smtClean="0">
                <a:solidFill>
                  <a:schemeClr val="tx1"/>
                </a:solidFill>
                <a:latin typeface="+mj-lt"/>
              </a:defRPr>
            </a:lvl1pPr>
          </a:lstStyle>
          <a:p>
            <a:pPr lvl="0">
              <a:spcBef>
                <a:spcPct val="0"/>
              </a:spcBef>
            </a:pPr>
            <a:r>
              <a:rPr lang="en-US" dirty="0"/>
              <a:t>Click to edit subtitle</a:t>
            </a:r>
            <a:endParaRPr lang="en-GB" dirty="0"/>
          </a:p>
        </p:txBody>
      </p:sp>
      <p:sp>
        <p:nvSpPr>
          <p:cNvPr id="69" name="Text Placeholder 68"/>
          <p:cNvSpPr>
            <a:spLocks noGrp="1"/>
          </p:cNvSpPr>
          <p:nvPr>
            <p:ph type="body" sz="quarter" idx="10" hasCustomPrompt="1"/>
          </p:nvPr>
        </p:nvSpPr>
        <p:spPr bwMode="gray">
          <a:xfrm>
            <a:off x="540001" y="4564914"/>
            <a:ext cx="6153433" cy="1446955"/>
          </a:xfrm>
        </p:spPr>
        <p:txBody>
          <a:bodyPr wrap="square" lIns="0" tIns="41410" rIns="0" bIns="41410">
            <a:noAutofit/>
          </a:bodyPr>
          <a:lstStyle>
            <a:lvl1pPr marL="0" indent="0">
              <a:spcBef>
                <a:spcPts val="1380"/>
              </a:spcBef>
              <a:buNone/>
              <a:defRPr sz="1899">
                <a:solidFill>
                  <a:schemeClr val="tx1"/>
                </a:solidFill>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a:t>Click to add text</a:t>
            </a:r>
            <a:endParaRPr lang="en-GB" dirty="0"/>
          </a:p>
        </p:txBody>
      </p:sp>
      <p:sp>
        <p:nvSpPr>
          <p:cNvPr id="10" name="Text Placeholder 5"/>
          <p:cNvSpPr>
            <a:spLocks noGrp="1"/>
          </p:cNvSpPr>
          <p:nvPr>
            <p:ph type="body" sz="quarter" idx="13" hasCustomPrompt="1"/>
          </p:nvPr>
        </p:nvSpPr>
        <p:spPr>
          <a:xfrm>
            <a:off x="540001" y="2379998"/>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2</a:t>
            </a:r>
          </a:p>
        </p:txBody>
      </p:sp>
      <p:sp>
        <p:nvSpPr>
          <p:cNvPr id="15" name="Text Placeholder 5"/>
          <p:cNvSpPr>
            <a:spLocks noGrp="1"/>
          </p:cNvSpPr>
          <p:nvPr>
            <p:ph type="body" sz="quarter" idx="16" hasCustomPrompt="1"/>
          </p:nvPr>
        </p:nvSpPr>
        <p:spPr>
          <a:xfrm>
            <a:off x="540001" y="1634755"/>
            <a:ext cx="3173479" cy="677108"/>
          </a:xfrm>
          <a:solidFill>
            <a:schemeClr val="accent3"/>
          </a:solidFill>
        </p:spPr>
        <p:txBody>
          <a:bodyPr wrap="none" lIns="72000" tIns="0" rIns="72000" bIns="0" rtlCol="0" anchor="ctr">
            <a:spAutoFit/>
          </a:bodyPr>
          <a:lstStyle>
            <a:lvl1pPr marL="0" indent="0" algn="l">
              <a:lnSpc>
                <a:spcPct val="100000"/>
              </a:lnSpc>
              <a:buFontTx/>
              <a:buNone/>
              <a:defRPr lang="en-US" sz="4399" b="0" cap="all" baseline="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Title line 1</a:t>
            </a:r>
          </a:p>
        </p:txBody>
      </p:sp>
      <p:sp>
        <p:nvSpPr>
          <p:cNvPr id="16" name="TextBox 15"/>
          <p:cNvSpPr txBox="1"/>
          <p:nvPr userDrawn="1"/>
        </p:nvSpPr>
        <p:spPr>
          <a:xfrm>
            <a:off x="540000" y="6011868"/>
            <a:ext cx="6163216" cy="406009"/>
          </a:xfrm>
          <a:prstGeom prst="rect">
            <a:avLst/>
          </a:prstGeom>
          <a:noFill/>
        </p:spPr>
        <p:txBody>
          <a:bodyPr wrap="square" lIns="0" tIns="0" rIns="0" bIns="0" rtlCol="0">
            <a:spAutoFit/>
          </a:bodyPr>
          <a:lstStyle/>
          <a:p>
            <a:pPr lvl="0">
              <a:lnSpc>
                <a:spcPct val="110000"/>
              </a:lnSpc>
              <a:spcBef>
                <a:spcPts val="2400"/>
              </a:spcBef>
              <a:buClr>
                <a:schemeClr val="bg2"/>
              </a:buClr>
            </a:pPr>
            <a:r>
              <a:rPr lang="en-GB" sz="1199" dirty="0">
                <a:solidFill>
                  <a:schemeClr val="tx1"/>
                </a:solidFill>
                <a:latin typeface="Calibri" pitchFamily="34" charset="0"/>
              </a:rPr>
              <a:t>© 2016 Ipsos.  All rights reserved. Contains Ipsos' Confidential and Proprietary information and may not be disclosed or reproduced without the prior written consent of Ipsos.</a:t>
            </a:r>
            <a:endParaRPr lang="en-GB" sz="1199" dirty="0">
              <a:solidFill>
                <a:schemeClr val="tx1"/>
              </a:solidFill>
            </a:endParaRPr>
          </a:p>
        </p:txBody>
      </p:sp>
      <p:sp>
        <p:nvSpPr>
          <p:cNvPr id="13" name="TextBox 12"/>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316136895"/>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56812" y="3959925"/>
            <a:ext cx="5877987" cy="2682175"/>
          </a:xfrm>
        </p:spPr>
        <p:txBody>
          <a:bodyPr wrap="square" lIns="0" tIns="0" rIns="0" bIns="0">
            <a:no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629887" y="161215"/>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8" y="3866361"/>
            <a:ext cx="6444256" cy="351158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8" y="180234"/>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1"/>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1" tIns="105826" rIns="211651" bIns="105826" numCol="1" spcCol="0" rtlCol="0" fromWordArt="0" anchor="ctr" anchorCtr="0" forceAA="0" compatLnSpc="1">
            <a:prstTxWarp prst="textNoShape">
              <a:avLst/>
            </a:prstTxWarp>
            <a:noAutofit/>
          </a:bodyPr>
          <a:lstStyle/>
          <a:p>
            <a:pPr algn="ctr">
              <a:lnSpc>
                <a:spcPct val="110000"/>
              </a:lnSpc>
              <a:spcBef>
                <a:spcPts val="3528"/>
              </a:spcBef>
              <a:buClr>
                <a:schemeClr val="bg2"/>
              </a:buClr>
            </a:pPr>
            <a:endParaRPr lang="en-GB" sz="2900" dirty="0">
              <a:solidFill>
                <a:schemeClr val="bg1"/>
              </a:solidFill>
            </a:endParaRPr>
          </a:p>
        </p:txBody>
      </p:sp>
      <p:sp>
        <p:nvSpPr>
          <p:cNvPr id="17" name="Title 1"/>
          <p:cNvSpPr>
            <a:spLocks noGrp="1"/>
          </p:cNvSpPr>
          <p:nvPr>
            <p:ph type="ctrTitle" hasCustomPrompt="1"/>
          </p:nvPr>
        </p:nvSpPr>
        <p:spPr bwMode="gray">
          <a:xfrm>
            <a:off x="556812" y="2626358"/>
            <a:ext cx="2539572" cy="553998"/>
          </a:xfrm>
          <a:solidFill>
            <a:schemeClr val="accent3"/>
          </a:solidFill>
        </p:spPr>
        <p:txBody>
          <a:bodyPr wrap="none" lIns="82819" tIns="0" rIns="82819" bIns="0" rtlCol="0" anchor="ctr">
            <a:spAutoFit/>
          </a:bodyPr>
          <a:lstStyle>
            <a:lvl1pPr marL="571500" indent="-571500">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56809" y="3313433"/>
            <a:ext cx="3468056" cy="430887"/>
          </a:xfrm>
          <a:solidFill>
            <a:schemeClr val="tx1"/>
          </a:solidFill>
        </p:spPr>
        <p:txBody>
          <a:bodyPr vert="horz" wrap="none" lIns="72000" tIns="0" rIns="0" bIns="0" rtlCol="0">
            <a:spAutoFit/>
          </a:bodyPr>
          <a:lstStyle>
            <a:lvl1pPr>
              <a:buFontTx/>
              <a:buNone/>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5" name="TextBox 14"/>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3922582"/>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Fly/Statement - 1 picture">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6810376" y="179389"/>
            <a:ext cx="6454775" cy="7209947"/>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2" name="Title 1"/>
          <p:cNvSpPr>
            <a:spLocks noGrp="1"/>
          </p:cNvSpPr>
          <p:nvPr>
            <p:ph type="ctrTitle" hasCustomPrompt="1"/>
          </p:nvPr>
        </p:nvSpPr>
        <p:spPr bwMode="gray">
          <a:xfrm>
            <a:off x="556811" y="2486104"/>
            <a:ext cx="2539636" cy="553870"/>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1</a:t>
            </a:r>
            <a:endParaRPr lang="en-GB" dirty="0"/>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6" name="Text Placeholder 5"/>
          <p:cNvSpPr>
            <a:spLocks noGrp="1"/>
          </p:cNvSpPr>
          <p:nvPr>
            <p:ph type="body" sz="quarter" idx="12" hasCustomPrompt="1"/>
          </p:nvPr>
        </p:nvSpPr>
        <p:spPr>
          <a:xfrm>
            <a:off x="556809" y="3204574"/>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9" name="Text Placeholder 8"/>
          <p:cNvSpPr>
            <a:spLocks noGrp="1"/>
          </p:cNvSpPr>
          <p:nvPr>
            <p:ph type="body" sz="quarter" idx="13"/>
          </p:nvPr>
        </p:nvSpPr>
        <p:spPr>
          <a:xfrm>
            <a:off x="557217" y="3924648"/>
            <a:ext cx="5762625" cy="2087216"/>
          </a:xfrm>
        </p:spPr>
        <p:txBody>
          <a:bodyPr lIns="0" tIns="0" rIns="0" bIns="0">
            <a:noAutofit/>
          </a:bodyPr>
          <a:lstStyle>
            <a:lvl1pPr marL="0" indent="0">
              <a:buNone/>
              <a:defRPr sz="2000">
                <a:solidFill>
                  <a:schemeClr val="bg1"/>
                </a:solidFill>
              </a:defRPr>
            </a:lvl1pPr>
            <a:lvl2pPr marL="525789" indent="0">
              <a:buNone/>
              <a:defRPr sz="2000">
                <a:solidFill>
                  <a:schemeClr val="bg1"/>
                </a:solidFill>
              </a:defRPr>
            </a:lvl2pPr>
            <a:lvl3pPr marL="1051579" indent="0">
              <a:buNone/>
              <a:defRPr sz="1800">
                <a:solidFill>
                  <a:schemeClr val="bg1"/>
                </a:solidFill>
              </a:defRPr>
            </a:lvl3pPr>
            <a:lvl4pPr marL="1577368" indent="0">
              <a:buNone/>
              <a:defRPr sz="1800">
                <a:solidFill>
                  <a:schemeClr val="bg1"/>
                </a:solidFill>
              </a:defRPr>
            </a:lvl4pPr>
            <a:lvl5pPr marL="2103156" indent="0">
              <a:buNone/>
              <a:defRPr sz="1800">
                <a:solidFill>
                  <a:schemeClr val="bg1"/>
                </a:solidFill>
              </a:defRPr>
            </a:lvl5pPr>
          </a:lstStyle>
          <a:p>
            <a:pPr lvl="0"/>
            <a:r>
              <a:rPr lang="en-US"/>
              <a:t>Edit Master text styles</a:t>
            </a:r>
          </a:p>
        </p:txBody>
      </p:sp>
      <p:sp>
        <p:nvSpPr>
          <p:cNvPr id="11" name="TextBox 10"/>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7599964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_Fly 2 - Image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181228" y="179389"/>
            <a:ext cx="6454775" cy="7198552"/>
          </a:xfrm>
          <a:solidFill>
            <a:schemeClr val="tx1">
              <a:lumMod val="10000"/>
              <a:lumOff val="90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14" name="Title 1"/>
          <p:cNvSpPr>
            <a:spLocks noGrp="1"/>
          </p:cNvSpPr>
          <p:nvPr>
            <p:ph type="ctrTitle" hasCustomPrompt="1"/>
          </p:nvPr>
        </p:nvSpPr>
        <p:spPr bwMode="gray">
          <a:xfrm>
            <a:off x="7125972" y="2486104"/>
            <a:ext cx="2539636" cy="553870"/>
          </a:xfrm>
          <a:solidFill>
            <a:schemeClr val="accent3"/>
          </a:solidFill>
        </p:spPr>
        <p:txBody>
          <a:bodyPr wrap="none" lIns="82819" tIns="0" rIns="82819" bIns="0" rtlCol="0" anchor="ctr">
            <a:spAutoFit/>
          </a:bodyPr>
          <a:lstStyle>
            <a:lvl1pPr algn="l">
              <a:defRPr lang="en-GB" b="0" baseline="0" dirty="0"/>
            </a:lvl1pPr>
          </a:lstStyle>
          <a:p>
            <a:pPr marL="0" lvl="0" indent="0" algn="l">
              <a:spcBef>
                <a:spcPct val="20000"/>
              </a:spcBef>
              <a:buFont typeface="Arial" panose="020B0604020202020204" pitchFamily="34" charset="0"/>
            </a:pPr>
            <a:r>
              <a:rPr lang="en-US" dirty="0"/>
              <a:t>Fly style 2</a:t>
            </a:r>
            <a:endParaRPr lang="en-GB" dirty="0"/>
          </a:p>
        </p:txBody>
      </p:sp>
      <p:sp>
        <p:nvSpPr>
          <p:cNvPr id="15" name="Text Placeholder 5"/>
          <p:cNvSpPr>
            <a:spLocks noGrp="1"/>
          </p:cNvSpPr>
          <p:nvPr>
            <p:ph type="body" sz="quarter" idx="12" hasCustomPrompt="1"/>
          </p:nvPr>
        </p:nvSpPr>
        <p:spPr>
          <a:xfrm>
            <a:off x="7125971" y="3204574"/>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789" indent="0">
              <a:buNone/>
              <a:defRPr/>
            </a:lvl2pPr>
            <a:lvl3pPr marL="1051579" indent="0">
              <a:buNone/>
              <a:defRPr/>
            </a:lvl3pPr>
            <a:lvl4pPr marL="1577368" indent="0">
              <a:buNone/>
              <a:defRPr/>
            </a:lvl4pPr>
            <a:lvl5pPr marL="2103156" indent="0">
              <a:buNone/>
              <a:defRPr/>
            </a:lvl5pPr>
          </a:lstStyle>
          <a:p>
            <a:pPr lvl="0"/>
            <a:r>
              <a:rPr lang="en-US" dirty="0"/>
              <a:t>Click to edit subtitle</a:t>
            </a:r>
          </a:p>
        </p:txBody>
      </p:sp>
      <p:sp>
        <p:nvSpPr>
          <p:cNvPr id="18" name="Text Placeholder 8"/>
          <p:cNvSpPr>
            <a:spLocks noGrp="1"/>
          </p:cNvSpPr>
          <p:nvPr>
            <p:ph type="body" sz="quarter" idx="13"/>
          </p:nvPr>
        </p:nvSpPr>
        <p:spPr>
          <a:xfrm>
            <a:off x="7126377" y="3924648"/>
            <a:ext cx="5762625" cy="2087216"/>
          </a:xfrm>
        </p:spPr>
        <p:txBody>
          <a:bodyPr lIns="0" tIns="0" rIns="0" bIns="0">
            <a:noAutofit/>
          </a:bodyPr>
          <a:lstStyle>
            <a:lvl1pPr marL="0" indent="0">
              <a:buNone/>
              <a:defRPr sz="2000">
                <a:solidFill>
                  <a:schemeClr val="tx1"/>
                </a:solidFill>
              </a:defRPr>
            </a:lvl1pPr>
            <a:lvl2pPr marL="525789" indent="0">
              <a:buNone/>
              <a:defRPr sz="2000">
                <a:solidFill>
                  <a:schemeClr val="bg1"/>
                </a:solidFill>
              </a:defRPr>
            </a:lvl2pPr>
            <a:lvl3pPr marL="1051579" indent="0">
              <a:buNone/>
              <a:defRPr sz="1800">
                <a:solidFill>
                  <a:schemeClr val="bg1"/>
                </a:solidFill>
              </a:defRPr>
            </a:lvl3pPr>
            <a:lvl4pPr marL="1577368" indent="0">
              <a:buNone/>
              <a:defRPr sz="1800">
                <a:solidFill>
                  <a:schemeClr val="bg1"/>
                </a:solidFill>
              </a:defRPr>
            </a:lvl4pPr>
            <a:lvl5pPr marL="2103156" indent="0">
              <a:buNone/>
              <a:defRPr sz="1800">
                <a:solidFill>
                  <a:schemeClr val="bg1"/>
                </a:solidFill>
              </a:defRPr>
            </a:lvl5pPr>
          </a:lstStyle>
          <a:p>
            <a:pPr lvl="0"/>
            <a:r>
              <a:rPr lang="en-US" dirty="0"/>
              <a:t>Edit Master text styles</a:t>
            </a:r>
          </a:p>
        </p:txBody>
      </p:sp>
      <p:sp>
        <p:nvSpPr>
          <p:cNvPr id="11" name="TextBox 10"/>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9"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96022576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Presentation - Fly 3 - Tri Image">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 name="Title 1"/>
          <p:cNvSpPr>
            <a:spLocks noGrp="1"/>
          </p:cNvSpPr>
          <p:nvPr>
            <p:ph type="ctrTitle" hasCustomPrompt="1"/>
          </p:nvPr>
        </p:nvSpPr>
        <p:spPr bwMode="gray">
          <a:xfrm>
            <a:off x="540000" y="2626422"/>
            <a:ext cx="2539636" cy="553870"/>
          </a:xfrm>
          <a:solidFill>
            <a:schemeClr val="accent3"/>
          </a:solidFill>
        </p:spPr>
        <p:txBody>
          <a:bodyPr wrap="none" lIns="82819" tIns="0" rIns="82819" bIns="0" rtlCol="0" anchor="ctr">
            <a:spAutoFit/>
          </a:bodyPr>
          <a:lstStyle>
            <a:lvl1pPr marL="571378" indent="-571378">
              <a:buFontTx/>
              <a:buNone/>
              <a:defRPr lang="en-GB" b="0" dirty="0"/>
            </a:lvl1pPr>
          </a:lstStyle>
          <a:p>
            <a:pPr marL="0" lvl="0" indent="0" algn="l">
              <a:spcBef>
                <a:spcPct val="20000"/>
              </a:spcBef>
              <a:buFont typeface="Arial" panose="020B0604020202020204" pitchFamily="34" charset="0"/>
            </a:pPr>
            <a:r>
              <a:rPr lang="en-US" dirty="0"/>
              <a:t>Fly Style 3</a:t>
            </a:r>
            <a:endParaRPr lang="en-GB" dirty="0"/>
          </a:p>
        </p:txBody>
      </p:sp>
      <p:sp>
        <p:nvSpPr>
          <p:cNvPr id="69" name="Text Placeholder 68"/>
          <p:cNvSpPr>
            <a:spLocks noGrp="1"/>
          </p:cNvSpPr>
          <p:nvPr>
            <p:ph type="body" sz="quarter" idx="10" hasCustomPrompt="1"/>
          </p:nvPr>
        </p:nvSpPr>
        <p:spPr bwMode="gray">
          <a:xfrm>
            <a:off x="540001" y="3959926"/>
            <a:ext cx="5739731" cy="2682174"/>
          </a:xfrm>
        </p:spPr>
        <p:txBody>
          <a:bodyPr wrap="square" lIns="82819" tIns="41410" rIns="82819" bIns="41410">
            <a:normAutofit/>
          </a:bodyPr>
          <a:lstStyle>
            <a:lvl1pPr marL="0" indent="0">
              <a:spcBef>
                <a:spcPts val="1380"/>
              </a:spcBef>
              <a:buNone/>
              <a:defRPr sz="1899">
                <a:solidFill>
                  <a:schemeClr val="tx1"/>
                </a:solidFill>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a:t>Click to add text</a:t>
            </a:r>
            <a:endParaRPr lang="en-GB" dirty="0"/>
          </a:p>
        </p:txBody>
      </p:sp>
      <p:sp>
        <p:nvSpPr>
          <p:cNvPr id="19" name="Picture Placeholder 7"/>
          <p:cNvSpPr>
            <a:spLocks noGrp="1"/>
          </p:cNvSpPr>
          <p:nvPr>
            <p:ph type="pic" sz="quarter" idx="16" hasCustomPrompt="1"/>
          </p:nvPr>
        </p:nvSpPr>
        <p:spPr>
          <a:xfrm>
            <a:off x="9028679"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3"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7"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1"/>
            <a:ext cx="4602244" cy="7311518"/>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grpSp>
      <p:sp>
        <p:nvSpPr>
          <p:cNvPr id="27" name="Text Placeholder 5"/>
          <p:cNvSpPr>
            <a:spLocks noGrp="1"/>
          </p:cNvSpPr>
          <p:nvPr>
            <p:ph type="body" sz="quarter" idx="12" hasCustomPrompt="1"/>
          </p:nvPr>
        </p:nvSpPr>
        <p:spPr>
          <a:xfrm>
            <a:off x="540000" y="3313434"/>
            <a:ext cx="3468056" cy="430887"/>
          </a:xfrm>
          <a:solidFill>
            <a:schemeClr val="tx1"/>
          </a:solidFill>
        </p:spPr>
        <p:txBody>
          <a:bodyPr wrap="none" lIns="72000" tIns="0" bIns="0">
            <a:spAutoFit/>
          </a:bodyPr>
          <a:lstStyle>
            <a:lvl1pPr marL="0" indent="0">
              <a:lnSpc>
                <a:spcPct val="100000"/>
              </a:lnSpc>
              <a:spcBef>
                <a:spcPts val="600"/>
              </a:spcBef>
              <a:spcAft>
                <a:spcPts val="0"/>
              </a:spcAft>
              <a:buNone/>
              <a:defRPr sz="2800" b="1">
                <a:solidFill>
                  <a:schemeClr val="bg1"/>
                </a:solidFill>
                <a:latin typeface="+mj-lt"/>
              </a:defRPr>
            </a:lvl1pPr>
            <a:lvl2pPr marL="525789" indent="0">
              <a:buNone/>
              <a:defRPr/>
            </a:lvl2pPr>
            <a:lvl3pPr marL="1051579" indent="0">
              <a:buNone/>
              <a:defRPr/>
            </a:lvl3pPr>
            <a:lvl4pPr marL="1577368" indent="0">
              <a:buNone/>
              <a:defRPr/>
            </a:lvl4pPr>
            <a:lvl5pPr marL="2103156" indent="0">
              <a:buNone/>
              <a:defRPr/>
            </a:lvl5pPr>
          </a:lstStyle>
          <a:p>
            <a:pPr lvl="0"/>
            <a:r>
              <a:rPr lang="en-US" dirty="0"/>
              <a:t>Click to edit subtitle</a:t>
            </a:r>
          </a:p>
        </p:txBody>
      </p:sp>
      <p:sp>
        <p:nvSpPr>
          <p:cNvPr id="17" name="TextBox 16"/>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26" name="Picture 2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2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415025597"/>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_Fly 4 - Double Image">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56813" y="3959926"/>
            <a:ext cx="5877987" cy="2682174"/>
          </a:xfrm>
        </p:spPr>
        <p:txBody>
          <a:bodyPr wrap="square" lIns="0" tIns="0" rIns="0" bIns="0">
            <a:noAutofit/>
          </a:bodyPr>
          <a:lstStyle>
            <a:lvl1pPr marL="0" indent="0">
              <a:spcBef>
                <a:spcPts val="1380"/>
              </a:spcBef>
              <a:buNone/>
              <a:defRPr sz="1899">
                <a:solidFill>
                  <a:schemeClr val="tx1"/>
                </a:solidFill>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a:t>Click to add text</a:t>
            </a:r>
            <a:endParaRPr lang="en-GB" dirty="0"/>
          </a:p>
        </p:txBody>
      </p:sp>
      <p:sp>
        <p:nvSpPr>
          <p:cNvPr id="4" name="Rectangle 3"/>
          <p:cNvSpPr/>
          <p:nvPr userDrawn="1"/>
        </p:nvSpPr>
        <p:spPr bwMode="gray">
          <a:xfrm>
            <a:off x="6629888" y="161216"/>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9" y="3866361"/>
            <a:ext cx="6444256" cy="3511582"/>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9" y="180235"/>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2"/>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13" tIns="105806" rIns="211613" bIns="105806" numCol="1" spcCol="0" rtlCol="0" fromWordArt="0" anchor="ctr" anchorCtr="0" forceAA="0" compatLnSpc="1">
            <a:prstTxWarp prst="textNoShape">
              <a:avLst/>
            </a:prstTxWarp>
            <a:noAutofit/>
          </a:bodyPr>
          <a:lstStyle/>
          <a:p>
            <a:pPr algn="ctr">
              <a:lnSpc>
                <a:spcPct val="110000"/>
              </a:lnSpc>
              <a:spcBef>
                <a:spcPts val="3527"/>
              </a:spcBef>
              <a:buClr>
                <a:schemeClr val="bg2"/>
              </a:buClr>
            </a:pPr>
            <a:endParaRPr lang="en-GB" sz="2899" dirty="0">
              <a:solidFill>
                <a:schemeClr val="bg1"/>
              </a:solidFill>
            </a:endParaRPr>
          </a:p>
        </p:txBody>
      </p:sp>
      <p:sp>
        <p:nvSpPr>
          <p:cNvPr id="17" name="Title 1"/>
          <p:cNvSpPr>
            <a:spLocks noGrp="1"/>
          </p:cNvSpPr>
          <p:nvPr>
            <p:ph type="ctrTitle" hasCustomPrompt="1"/>
          </p:nvPr>
        </p:nvSpPr>
        <p:spPr bwMode="gray">
          <a:xfrm>
            <a:off x="556811" y="2626422"/>
            <a:ext cx="2539636" cy="553870"/>
          </a:xfrm>
          <a:solidFill>
            <a:schemeClr val="accent3"/>
          </a:solidFill>
        </p:spPr>
        <p:txBody>
          <a:bodyPr wrap="none" lIns="82819" tIns="0" rIns="82819" bIns="0" rtlCol="0" anchor="ctr">
            <a:spAutoFit/>
          </a:bodyPr>
          <a:lstStyle>
            <a:lvl1pPr marL="571378" indent="-571378">
              <a:buFontTx/>
              <a:buNone/>
              <a:defRPr lang="en-GB" b="0" dirty="0"/>
            </a:lvl1pPr>
          </a:lstStyle>
          <a:p>
            <a:pPr marL="0" lvl="0" indent="0" algn="l">
              <a:spcBef>
                <a:spcPct val="20000"/>
              </a:spcBef>
              <a:buFont typeface="Arial" panose="020B0604020202020204" pitchFamily="34" charset="0"/>
            </a:pPr>
            <a:r>
              <a:rPr lang="en-US" dirty="0"/>
              <a:t>Fly style 4</a:t>
            </a:r>
            <a:endParaRPr lang="en-GB" dirty="0"/>
          </a:p>
        </p:txBody>
      </p:sp>
      <p:sp>
        <p:nvSpPr>
          <p:cNvPr id="18" name="Text Placeholder 5"/>
          <p:cNvSpPr>
            <a:spLocks noGrp="1"/>
          </p:cNvSpPr>
          <p:nvPr>
            <p:ph type="body" sz="quarter" idx="12" hasCustomPrompt="1"/>
          </p:nvPr>
        </p:nvSpPr>
        <p:spPr>
          <a:xfrm>
            <a:off x="556809" y="3313433"/>
            <a:ext cx="3468056" cy="430887"/>
          </a:xfrm>
          <a:solidFill>
            <a:schemeClr val="tx1"/>
          </a:solidFill>
        </p:spPr>
        <p:txBody>
          <a:bodyPr vert="horz" wrap="none" lIns="72000" tIns="0" rIns="0" bIns="0" rtlCol="0">
            <a:spAutoFit/>
          </a:bodyPr>
          <a:lstStyle>
            <a:lvl1pPr>
              <a:buFontTx/>
              <a:buNone/>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5" name="TextBox 14"/>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083887091"/>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1_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79389" y="179387"/>
            <a:ext cx="13101024" cy="360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40000" y="5474337"/>
            <a:ext cx="12361600" cy="996223"/>
          </a:xfrm>
        </p:spPr>
        <p:txBody>
          <a:bodyPr wrap="square" lIns="82819" tIns="41410" rIns="82819" bIns="41410">
            <a:normAutofit/>
          </a:bodyPr>
          <a:lstStyle>
            <a:lvl1pPr marL="0" indent="0">
              <a:spcBef>
                <a:spcPts val="1380"/>
              </a:spcBef>
              <a:buNone/>
              <a:defRPr sz="1899">
                <a:solidFill>
                  <a:schemeClr val="tx1"/>
                </a:solidFill>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79392" y="179389"/>
            <a:ext cx="13079411" cy="3511243"/>
          </a:xfrm>
          <a:solidFill>
            <a:schemeClr val="bg1">
              <a:lumMod val="95000"/>
            </a:schemeClr>
          </a:solidFill>
        </p:spPr>
        <p:txBody>
          <a:bodyPr>
            <a:normAutofit/>
          </a:bodyPr>
          <a:lstStyle>
            <a:lvl1pPr marL="0" indent="0">
              <a:buNone/>
              <a:defRPr sz="1599" baseline="0"/>
            </a:lvl1pPr>
          </a:lstStyle>
          <a:p>
            <a:r>
              <a:rPr lang="en-GB" dirty="0"/>
              <a:t>Picture placeholder – insert image here</a:t>
            </a:r>
          </a:p>
        </p:txBody>
      </p:sp>
      <p:sp>
        <p:nvSpPr>
          <p:cNvPr id="11"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itle 1"/>
          <p:cNvSpPr>
            <a:spLocks noGrp="1"/>
          </p:cNvSpPr>
          <p:nvPr>
            <p:ph type="ctrTitle" hasCustomPrompt="1"/>
          </p:nvPr>
        </p:nvSpPr>
        <p:spPr bwMode="gray">
          <a:xfrm>
            <a:off x="540000" y="4116861"/>
            <a:ext cx="4279087" cy="553870"/>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540001" y="4803872"/>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8" name="Rectangle 17"/>
          <p:cNvSpPr/>
          <p:nvPr userDrawn="1"/>
        </p:nvSpPr>
        <p:spPr bwMode="gray">
          <a:xfrm>
            <a:off x="1" y="3690632"/>
            <a:ext cx="13344623"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7" name="TextBox 16"/>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69161656"/>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1_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Picture Placeholder 4"/>
          <p:cNvSpPr>
            <a:spLocks noGrp="1" noChangeAspect="1"/>
          </p:cNvSpPr>
          <p:nvPr>
            <p:ph type="pic" sz="quarter" idx="11" hasCustomPrompt="1"/>
          </p:nvPr>
        </p:nvSpPr>
        <p:spPr>
          <a:xfrm>
            <a:off x="179388" y="179388"/>
            <a:ext cx="13093700" cy="7200900"/>
          </a:xfrm>
        </p:spPr>
        <p:txBody>
          <a:bodyPr/>
          <a:lstStyle>
            <a:lvl1pPr marL="0" indent="0">
              <a:buNone/>
              <a:defRPr sz="1599"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61826" y="2412480"/>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62546" y="3147998"/>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399"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63265" y="3883813"/>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399"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61107" y="1683340"/>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035103711"/>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1_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0" name="TextBox 19"/>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61826" y="2412480"/>
            <a:ext cx="3914451" cy="677108"/>
          </a:xfrm>
          <a:solidFill>
            <a:schemeClr val="accent3"/>
          </a:solidFill>
        </p:spPr>
        <p:txBody>
          <a:bodyPr wrap="none" lIns="72000" tIns="0" rIns="72000" bIns="0" rtlCol="0" anchor="ctr">
            <a:spAutoFit/>
          </a:bodyPr>
          <a:lstStyle>
            <a:lvl1pPr marL="571378" indent="-571378" algn="l">
              <a:lnSpc>
                <a:spcPct val="100000"/>
              </a:lnSpc>
              <a:buFont typeface="Wingdings" panose="05000000000000000000" pitchFamily="2" charset="2"/>
              <a:buChar char="§"/>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62546" y="3147998"/>
            <a:ext cx="3914451" cy="677108"/>
          </a:xfrm>
          <a:solidFill>
            <a:schemeClr val="accent3"/>
          </a:solidFill>
        </p:spPr>
        <p:txBody>
          <a:bodyPr vert="horz" wrap="none" lIns="72000" tIns="0" rIns="72000" bIns="0" rtlCol="0" anchor="ctr">
            <a:spAutoFit/>
          </a:bodyPr>
          <a:lstStyle>
            <a:lvl1pPr marL="571378" indent="-571378" algn="l">
              <a:lnSpc>
                <a:spcPct val="100000"/>
              </a:lnSpc>
              <a:buFont typeface="Wingdings" panose="05000000000000000000" pitchFamily="2" charset="2"/>
              <a:buChar char="§"/>
              <a:defRPr lang="en-US" sz="4399"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63265" y="3883813"/>
            <a:ext cx="3914451" cy="677108"/>
          </a:xfrm>
          <a:solidFill>
            <a:schemeClr val="accent3"/>
          </a:solidFill>
        </p:spPr>
        <p:txBody>
          <a:bodyPr vert="horz" wrap="none" lIns="72000" tIns="0" rIns="72000" bIns="0" rtlCol="0" anchor="ctr">
            <a:spAutoFit/>
          </a:bodyPr>
          <a:lstStyle>
            <a:lvl1pPr marL="571378" indent="-571378" algn="l">
              <a:lnSpc>
                <a:spcPct val="100000"/>
              </a:lnSpc>
              <a:buFont typeface="Wingdings" panose="05000000000000000000" pitchFamily="2" charset="2"/>
              <a:buChar char="§"/>
              <a:defRPr lang="en-US" sz="4399"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61107" y="1683340"/>
            <a:ext cx="3914451" cy="677108"/>
          </a:xfrm>
          <a:solidFill>
            <a:schemeClr val="accent3"/>
          </a:solidFill>
        </p:spPr>
        <p:txBody>
          <a:bodyPr wrap="none" lIns="72000" tIns="0" rIns="72000" bIns="0" rtlCol="0" anchor="ctr">
            <a:spAutoFit/>
          </a:bodyPr>
          <a:lstStyle>
            <a:lvl1pPr marL="571378" indent="-571378" algn="l">
              <a:lnSpc>
                <a:spcPct val="100000"/>
              </a:lnSpc>
              <a:buFont typeface="Wingdings" panose="05000000000000000000" pitchFamily="2" charset="2"/>
              <a:buChar char="§"/>
              <a:defRPr lang="en-US" sz="4399"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6990637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1_Colour fill - Title+Sub, Full Page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40001" y="540001"/>
            <a:ext cx="4279087" cy="553998"/>
          </a:xfrm>
          <a:solidFill>
            <a:schemeClr val="accent3"/>
          </a:solidFill>
        </p:spPr>
        <p:txBody>
          <a:bodyPr/>
          <a:lstStyle>
            <a:lvl1pPr algn="l">
              <a:defRPr b="0">
                <a:latin typeface="+mj-lt"/>
              </a:defRPr>
            </a:lvl1pPr>
          </a:lstStyle>
          <a:p>
            <a:r>
              <a:rPr lang="en-US" dirty="0"/>
              <a:t>Click to edit title</a:t>
            </a:r>
            <a:endParaRPr lang="en-GB" dirty="0"/>
          </a:p>
        </p:txBody>
      </p:sp>
      <p:sp>
        <p:nvSpPr>
          <p:cNvPr id="3" name="Content Placeholder 2"/>
          <p:cNvSpPr>
            <a:spLocks noGrp="1"/>
          </p:cNvSpPr>
          <p:nvPr>
            <p:ph idx="1" hasCustomPrompt="1"/>
          </p:nvPr>
        </p:nvSpPr>
        <p:spPr bwMode="black">
          <a:xfrm>
            <a:off x="540000" y="2124449"/>
            <a:ext cx="12306492" cy="4517652"/>
          </a:xfrm>
        </p:spPr>
        <p:txBody>
          <a:bodyPr/>
          <a:lstStyle>
            <a:lvl1pPr>
              <a:lnSpc>
                <a:spcPct val="110000"/>
              </a:lnSpc>
              <a:spcBef>
                <a:spcPts val="882"/>
              </a:spcBef>
              <a:buClr>
                <a:schemeClr val="tx1"/>
              </a:buClr>
              <a:defRPr>
                <a:solidFill>
                  <a:schemeClr val="tx1"/>
                </a:solidFill>
              </a:defRPr>
            </a:lvl1pPr>
            <a:lvl2pPr>
              <a:lnSpc>
                <a:spcPct val="110000"/>
              </a:lnSpc>
              <a:spcBef>
                <a:spcPts val="882"/>
              </a:spcBef>
              <a:buClr>
                <a:schemeClr val="tx1"/>
              </a:buClr>
              <a:defRPr>
                <a:solidFill>
                  <a:schemeClr val="tx1"/>
                </a:solidFill>
              </a:defRPr>
            </a:lvl2pPr>
            <a:lvl3pPr>
              <a:lnSpc>
                <a:spcPct val="110000"/>
              </a:lnSpc>
              <a:spcBef>
                <a:spcPts val="882"/>
              </a:spcBef>
              <a:buClr>
                <a:schemeClr val="tx1"/>
              </a:buClr>
              <a:defRPr>
                <a:solidFill>
                  <a:schemeClr val="tx1"/>
                </a:solidFill>
              </a:defRPr>
            </a:lvl3pPr>
            <a:lvl4pPr>
              <a:lnSpc>
                <a:spcPct val="110000"/>
              </a:lnSpc>
              <a:spcBef>
                <a:spcPts val="882"/>
              </a:spcBef>
              <a:buClr>
                <a:schemeClr val="tx1"/>
              </a:buClr>
              <a:defRPr>
                <a:solidFill>
                  <a:schemeClr val="tx1"/>
                </a:solidFill>
              </a:defRPr>
            </a:lvl4pPr>
            <a:lvl5pPr>
              <a:lnSpc>
                <a:spcPct val="110000"/>
              </a:lnSpc>
              <a:spcBef>
                <a:spcPts val="882"/>
              </a:spcBef>
              <a:buClr>
                <a:schemeClr val="tx1"/>
              </a:buClr>
              <a:defRPr>
                <a:solidFill>
                  <a:schemeClr val="tx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ext Placeholder 5"/>
          <p:cNvSpPr>
            <a:spLocks noGrp="1"/>
          </p:cNvSpPr>
          <p:nvPr>
            <p:ph type="body" sz="quarter" idx="14" hasCustomPrompt="1"/>
          </p:nvPr>
        </p:nvSpPr>
        <p:spPr bwMode="gray">
          <a:xfrm>
            <a:off x="539999" y="1188343"/>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15" name="TextBox 14"/>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2" name="Picture 1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948249377"/>
      </p:ext>
    </p:extLst>
  </p:cSld>
  <p:clrMapOvr>
    <a:masterClrMapping/>
  </p:clrMapOvr>
  <p:transition>
    <p:fade/>
  </p:transition>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Full Page Content, Base, Source">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66648" y="778540"/>
            <a:ext cx="3092865" cy="553998"/>
          </a:xfrm>
          <a:solidFill>
            <a:schemeClr val="accent3"/>
          </a:solidFill>
        </p:spPr>
        <p:txBody>
          <a:bodyPr/>
          <a:lstStyle>
            <a:lvl1pPr algn="l">
              <a:defRPr b="0"/>
            </a:lvl1pPr>
          </a:lstStyle>
          <a:p>
            <a:r>
              <a:rPr lang="en-US" dirty="0"/>
              <a:t>Click to edit</a:t>
            </a:r>
            <a:endParaRPr lang="en-GB" dirty="0"/>
          </a:p>
        </p:txBody>
      </p:sp>
      <p:sp>
        <p:nvSpPr>
          <p:cNvPr id="6" name="Content Placeholder 5"/>
          <p:cNvSpPr>
            <a:spLocks noGrp="1"/>
          </p:cNvSpPr>
          <p:nvPr>
            <p:ph sz="quarter" idx="12" hasCustomPrompt="1"/>
          </p:nvPr>
        </p:nvSpPr>
        <p:spPr>
          <a:xfrm>
            <a:off x="540000" y="1741246"/>
            <a:ext cx="12306492" cy="472146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quarter" idx="13" hasCustomPrompt="1"/>
          </p:nvPr>
        </p:nvSpPr>
        <p:spPr>
          <a:xfrm>
            <a:off x="9072565" y="664210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64210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Tree>
    <p:extLst>
      <p:ext uri="{BB962C8B-B14F-4D97-AF65-F5344CB8AC3E}">
        <p14:creationId xmlns:p14="http://schemas.microsoft.com/office/powerpoint/2010/main" val="386142713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Subtitle, Full Page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2235804"/>
            <a:ext cx="12306492"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7573814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ly - v5">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bwMode="gray">
          <a:xfrm>
            <a:off x="179389" y="179387"/>
            <a:ext cx="13101024" cy="36011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69" name="Text Placeholder 68"/>
          <p:cNvSpPr>
            <a:spLocks noGrp="1"/>
          </p:cNvSpPr>
          <p:nvPr>
            <p:ph type="body" sz="quarter" idx="10" hasCustomPrompt="1"/>
          </p:nvPr>
        </p:nvSpPr>
        <p:spPr bwMode="black">
          <a:xfrm>
            <a:off x="540000" y="5474337"/>
            <a:ext cx="12361600" cy="996223"/>
          </a:xfrm>
        </p:spPr>
        <p:txBody>
          <a:bodyPr wrap="square" lIns="82819" tIns="41410" rIns="82819" bIns="41410">
            <a:normAutofit/>
          </a:bodyPr>
          <a:lstStyle>
            <a:lvl1pPr marL="0" indent="0">
              <a:spcBef>
                <a:spcPts val="1380"/>
              </a:spcBef>
              <a:buNone/>
              <a:defRPr sz="1900">
                <a:solidFill>
                  <a:schemeClr val="tx1"/>
                </a:solidFill>
              </a:defRPr>
            </a:lvl1pPr>
            <a:lvl2pPr marL="525902" indent="0">
              <a:buNone/>
              <a:defRPr>
                <a:solidFill>
                  <a:schemeClr val="bg1"/>
                </a:solidFill>
              </a:defRPr>
            </a:lvl2pPr>
            <a:lvl3pPr marL="1051802" indent="0">
              <a:buNone/>
              <a:defRPr>
                <a:solidFill>
                  <a:schemeClr val="bg1"/>
                </a:solidFill>
              </a:defRPr>
            </a:lvl3pPr>
            <a:lvl4pPr marL="1577704" indent="0">
              <a:buNone/>
              <a:defRPr>
                <a:solidFill>
                  <a:schemeClr val="bg1"/>
                </a:solidFill>
              </a:defRPr>
            </a:lvl4pPr>
            <a:lvl5pPr marL="2103606" indent="0">
              <a:buNone/>
              <a:defRPr>
                <a:solidFill>
                  <a:schemeClr val="bg1"/>
                </a:solidFill>
              </a:defRPr>
            </a:lvl5pPr>
          </a:lstStyle>
          <a:p>
            <a:pPr lvl="0"/>
            <a:r>
              <a:rPr lang="en-US" dirty="0"/>
              <a:t>Click to add text</a:t>
            </a:r>
            <a:endParaRPr lang="en-GB" dirty="0"/>
          </a:p>
        </p:txBody>
      </p:sp>
      <p:sp>
        <p:nvSpPr>
          <p:cNvPr id="8" name="Picture Placeholder 7"/>
          <p:cNvSpPr>
            <a:spLocks noGrp="1"/>
          </p:cNvSpPr>
          <p:nvPr>
            <p:ph type="pic" sz="quarter" idx="11" hasCustomPrompt="1"/>
          </p:nvPr>
        </p:nvSpPr>
        <p:spPr>
          <a:xfrm>
            <a:off x="179391" y="179388"/>
            <a:ext cx="13079411" cy="3511243"/>
          </a:xfrm>
          <a:solidFill>
            <a:schemeClr val="bg1">
              <a:lumMod val="95000"/>
            </a:schemeClr>
          </a:solidFill>
        </p:spPr>
        <p:txBody>
          <a:bodyPr>
            <a:normAutofit/>
          </a:bodyPr>
          <a:lstStyle>
            <a:lvl1pPr marL="0" indent="0">
              <a:buNone/>
              <a:defRPr sz="1600" baseline="0"/>
            </a:lvl1pPr>
          </a:lstStyle>
          <a:p>
            <a:r>
              <a:rPr lang="en-GB" dirty="0"/>
              <a:t>Picture placeholder – insert image here</a:t>
            </a:r>
          </a:p>
        </p:txBody>
      </p:sp>
      <p:sp>
        <p:nvSpPr>
          <p:cNvPr id="11"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9" name="Title 1"/>
          <p:cNvSpPr>
            <a:spLocks noGrp="1"/>
          </p:cNvSpPr>
          <p:nvPr>
            <p:ph type="ctrTitle" hasCustomPrompt="1"/>
          </p:nvPr>
        </p:nvSpPr>
        <p:spPr bwMode="gray">
          <a:xfrm>
            <a:off x="540000" y="4116797"/>
            <a:ext cx="4279087" cy="553998"/>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20" name="Text Placeholder 5"/>
          <p:cNvSpPr>
            <a:spLocks noGrp="1"/>
          </p:cNvSpPr>
          <p:nvPr>
            <p:ph type="body" sz="quarter" idx="12" hasCustomPrompt="1"/>
          </p:nvPr>
        </p:nvSpPr>
        <p:spPr>
          <a:xfrm>
            <a:off x="540000" y="4803872"/>
            <a:ext cx="3468056" cy="430887"/>
          </a:xfrm>
          <a:solidFill>
            <a:schemeClr val="tx1"/>
          </a:solidFill>
        </p:spPr>
        <p:txBody>
          <a:bodyPr vert="horz" wrap="none" lIns="72000" tIns="0" rIns="0" bIns="0" rtlCol="0">
            <a:spAutoFit/>
          </a:bodyPr>
          <a:lstStyle>
            <a:lvl1pPr>
              <a:defRPr lang="en-US" sz="2800" b="1" dirty="0" smtClean="0">
                <a:solidFill>
                  <a:schemeClr val="bg1"/>
                </a:solidFill>
                <a:latin typeface="+mj-lt"/>
              </a:defRPr>
            </a:lvl1pPr>
          </a:lstStyle>
          <a:p>
            <a:pPr marL="0" lvl="0" indent="0">
              <a:lnSpc>
                <a:spcPct val="100000"/>
              </a:lnSpc>
              <a:spcBef>
                <a:spcPts val="600"/>
              </a:spcBef>
              <a:spcAft>
                <a:spcPts val="0"/>
              </a:spcAft>
              <a:buNone/>
            </a:pPr>
            <a:r>
              <a:rPr lang="en-US" dirty="0"/>
              <a:t>Click to edit subtitle</a:t>
            </a:r>
          </a:p>
        </p:txBody>
      </p:sp>
      <p:sp>
        <p:nvSpPr>
          <p:cNvPr id="18" name="Rectangle 17"/>
          <p:cNvSpPr/>
          <p:nvPr userDrawn="1"/>
        </p:nvSpPr>
        <p:spPr bwMode="gray">
          <a:xfrm>
            <a:off x="0" y="3690631"/>
            <a:ext cx="13344623"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7" name="TextBox 16"/>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4" name="Picture 1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623476994"/>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text and picture">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1" y="2235804"/>
            <a:ext cx="7548039" cy="422691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lvl1pPr>
              <a:defRPr/>
            </a:lvl1pPr>
          </a:lstStyle>
          <a:p>
            <a:r>
              <a:rPr lang="en-US" dirty="0"/>
              <a:t>Click to edit</a:t>
            </a:r>
            <a:endParaRPr lang="en-GB" dirty="0"/>
          </a:p>
        </p:txBody>
      </p:sp>
      <p:sp>
        <p:nvSpPr>
          <p:cNvPr id="4" name="Picture Placeholder 3"/>
          <p:cNvSpPr>
            <a:spLocks noGrp="1"/>
          </p:cNvSpPr>
          <p:nvPr>
            <p:ph type="pic" sz="quarter" idx="15"/>
          </p:nvPr>
        </p:nvSpPr>
        <p:spPr>
          <a:xfrm>
            <a:off x="8304063" y="2235200"/>
            <a:ext cx="4608662" cy="4227513"/>
          </a:xfrm>
        </p:spPr>
        <p:txBody>
          <a:bodyPr/>
          <a:lstStyle/>
          <a:p>
            <a:endParaRPr lang="en-GB" dirty="0"/>
          </a:p>
        </p:txBody>
      </p:sp>
    </p:spTree>
    <p:extLst>
      <p:ext uri="{BB962C8B-B14F-4D97-AF65-F5344CB8AC3E}">
        <p14:creationId xmlns:p14="http://schemas.microsoft.com/office/powerpoint/2010/main" val="3573364426"/>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Subtitle, Full, Base, Source Page Content">
    <p:spTree>
      <p:nvGrpSpPr>
        <p:cNvPr id="1" name=""/>
        <p:cNvGrpSpPr/>
        <p:nvPr/>
      </p:nvGrpSpPr>
      <p:grpSpPr>
        <a:xfrm>
          <a:off x="0" y="0"/>
          <a:ext cx="0" cy="0"/>
          <a:chOff x="0" y="0"/>
          <a:chExt cx="0" cy="0"/>
        </a:xfrm>
      </p:grpSpPr>
      <p:sp>
        <p:nvSpPr>
          <p:cNvPr id="5" name="Content Placeholder 4"/>
          <p:cNvSpPr>
            <a:spLocks noGrp="1"/>
          </p:cNvSpPr>
          <p:nvPr>
            <p:ph sz="quarter" idx="13" hasCustomPrompt="1"/>
          </p:nvPr>
        </p:nvSpPr>
        <p:spPr>
          <a:xfrm>
            <a:off x="540000" y="2203546"/>
            <a:ext cx="12306492" cy="3737326"/>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10"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936442740"/>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 Long title &amp; Question, content">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4818449" y="2189028"/>
            <a:ext cx="8054686" cy="3967868"/>
          </a:xfrm>
        </p:spPr>
        <p:txBody>
          <a:bodyPr lIns="0" tIns="0" rIns="0" bIns="0">
            <a:noAutofit/>
          </a:bodyPr>
          <a:lstStyle>
            <a:lvl1pPr>
              <a:defRPr sz="2800"/>
            </a:lvl1pPr>
            <a:lvl2pPr>
              <a:defRPr sz="2400"/>
            </a:lvl2pPr>
            <a:lvl3pPr>
              <a:defRPr sz="2100"/>
            </a:lvl3pPr>
            <a:lvl4pPr>
              <a:defRPr sz="1899"/>
            </a:lvl4pPr>
            <a:lvl5pPr>
              <a:defRPr sz="1899"/>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3"/>
          <p:cNvSpPr>
            <a:spLocks noGrp="1"/>
          </p:cNvSpPr>
          <p:nvPr>
            <p:ph sz="quarter" idx="13" hasCustomPrompt="1"/>
          </p:nvPr>
        </p:nvSpPr>
        <p:spPr>
          <a:xfrm>
            <a:off x="566643" y="2611385"/>
            <a:ext cx="3800887" cy="3575734"/>
          </a:xfrm>
        </p:spPr>
        <p:txBody>
          <a:bodyPr lIns="0" tIns="0" rIns="0" bIns="0">
            <a:noAutofit/>
          </a:bodyPr>
          <a:lstStyle>
            <a:lvl1pPr marL="0" indent="0" algn="l">
              <a:buNone/>
              <a:defRPr sz="2100" b="1"/>
            </a:lvl1pPr>
          </a:lstStyle>
          <a:p>
            <a:pPr lvl="0"/>
            <a:r>
              <a:rPr lang="en-US" dirty="0"/>
              <a:t>Question text here</a:t>
            </a:r>
          </a:p>
        </p:txBody>
      </p:sp>
      <p:sp>
        <p:nvSpPr>
          <p:cNvPr id="4" name="Text Placeholder 3"/>
          <p:cNvSpPr>
            <a:spLocks noGrp="1"/>
          </p:cNvSpPr>
          <p:nvPr>
            <p:ph type="body" sz="quarter" idx="16" hasCustomPrompt="1"/>
          </p:nvPr>
        </p:nvSpPr>
        <p:spPr>
          <a:xfrm>
            <a:off x="550224" y="2189032"/>
            <a:ext cx="739565" cy="360001"/>
          </a:xfrm>
          <a:solidFill>
            <a:schemeClr val="accent3"/>
          </a:solidFill>
        </p:spPr>
        <p:txBody>
          <a:bodyPr lIns="36000" tIns="0" rIns="36000" bIns="0">
            <a:noAutofit/>
          </a:bodyPr>
          <a:lstStyle>
            <a:lvl1pPr marL="0" indent="0" algn="l">
              <a:buNone/>
              <a:defRPr sz="2400" b="1">
                <a:solidFill>
                  <a:schemeClr val="bg1"/>
                </a:solidFill>
              </a:defRPr>
            </a:lvl1pPr>
          </a:lstStyle>
          <a:p>
            <a:pPr lvl="0"/>
            <a:r>
              <a:rPr lang="en-US" dirty="0"/>
              <a:t>##</a:t>
            </a:r>
            <a:endParaRPr lang="en-GB" dirty="0"/>
          </a:p>
        </p:txBody>
      </p:sp>
      <p:sp>
        <p:nvSpPr>
          <p:cNvPr id="18" name="Title 17"/>
          <p:cNvSpPr>
            <a:spLocks noGrp="1"/>
          </p:cNvSpPr>
          <p:nvPr>
            <p:ph type="title" hasCustomPrompt="1"/>
          </p:nvPr>
        </p:nvSpPr>
        <p:spPr>
          <a:xfrm>
            <a:off x="559650" y="684290"/>
            <a:ext cx="12388434" cy="1296145"/>
          </a:xfrm>
          <a:noFill/>
        </p:spPr>
        <p:txBody>
          <a:bodyPr wrap="square" lIns="0" tIns="0" rIns="0" bIns="0" anchor="t">
            <a:noAutofit/>
          </a:bodyPr>
          <a:lstStyle>
            <a:lvl1pPr marL="0" algn="l" defTabSz="1051577" rtl="0" eaLnBrk="1" latinLnBrk="0" hangingPunct="1">
              <a:lnSpc>
                <a:spcPct val="120000"/>
              </a:lnSpc>
              <a:spcAft>
                <a:spcPts val="1151"/>
              </a:spcAft>
              <a:defRPr lang="en-GB" sz="2800" b="1" kern="1200" baseline="0" dirty="0">
                <a:solidFill>
                  <a:srgbClr val="FFFFFF"/>
                </a:solidFill>
                <a:highlight>
                  <a:srgbClr val="808080"/>
                </a:highlight>
                <a:latin typeface="+mn-lt"/>
                <a:ea typeface="Calibri"/>
                <a:cs typeface="Times New Roman"/>
              </a:defRPr>
            </a:lvl1pPr>
          </a:lstStyle>
          <a:p>
            <a:r>
              <a:rPr lang="en-US" dirty="0"/>
              <a:t>Long titles Click to edit Master title allows for 3 lines</a:t>
            </a:r>
            <a:br>
              <a:rPr lang="en-US" dirty="0"/>
            </a:br>
            <a:endParaRPr lang="en-GB" dirty="0"/>
          </a:p>
        </p:txBody>
      </p:sp>
      <p:sp>
        <p:nvSpPr>
          <p:cNvPr id="8" name="Text Placeholder 3"/>
          <p:cNvSpPr>
            <a:spLocks noGrp="1"/>
          </p:cNvSpPr>
          <p:nvPr>
            <p:ph type="body" sz="quarter" idx="17"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9" name="Text Placeholder 3"/>
          <p:cNvSpPr>
            <a:spLocks noGrp="1"/>
          </p:cNvSpPr>
          <p:nvPr>
            <p:ph type="body" sz="quarter" idx="14"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Tree>
    <p:extLst>
      <p:ext uri="{BB962C8B-B14F-4D97-AF65-F5344CB8AC3E}">
        <p14:creationId xmlns:p14="http://schemas.microsoft.com/office/powerpoint/2010/main" val="277458248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2xContent v1">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0" y="1739006"/>
            <a:ext cx="8054688" cy="4903101"/>
          </a:xfrm>
        </p:spPr>
        <p:txBody>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hasCustomPrompt="1"/>
          </p:nvPr>
        </p:nvSpPr>
        <p:spPr>
          <a:xfrm>
            <a:off x="9072248" y="1739006"/>
            <a:ext cx="3800886" cy="4903101"/>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3" name="Title 2"/>
          <p:cNvSpPr>
            <a:spLocks noGrp="1"/>
          </p:cNvSpPr>
          <p:nvPr>
            <p:ph type="title"/>
          </p:nvPr>
        </p:nvSpPr>
        <p:spPr>
          <a:xfrm>
            <a:off x="540001" y="540016"/>
            <a:ext cx="7461057" cy="55396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2000708075"/>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Title, 2xContent v1,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0" y="1739001"/>
            <a:ext cx="8054688"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9072248" y="1739001"/>
            <a:ext cx="3800886" cy="4345888"/>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877628961"/>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Subtitle, 2xContent v1">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0" y="2298651"/>
            <a:ext cx="8054688"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9072248" y="2298651"/>
            <a:ext cx="3800886" cy="378623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26179215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Title, Subtitle, 2xContent v1,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0" y="2235804"/>
            <a:ext cx="8054688"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9072248" y="2235804"/>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9999"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11"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3" name="Text Placeholder 3"/>
          <p:cNvSpPr>
            <a:spLocks noGrp="1"/>
          </p:cNvSpPr>
          <p:nvPr>
            <p:ph type="body" sz="quarter" idx="17"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702440324"/>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 2xContent v2, Base, Source">
    <p:spTree>
      <p:nvGrpSpPr>
        <p:cNvPr id="1" name=""/>
        <p:cNvGrpSpPr/>
        <p:nvPr/>
      </p:nvGrpSpPr>
      <p:grpSpPr>
        <a:xfrm>
          <a:off x="0" y="0"/>
          <a:ext cx="0" cy="0"/>
          <a:chOff x="0" y="0"/>
          <a:chExt cx="0" cy="0"/>
        </a:xfrm>
      </p:grpSpPr>
      <p:sp>
        <p:nvSpPr>
          <p:cNvPr id="8" name="Content Placeholder 7"/>
          <p:cNvSpPr>
            <a:spLocks noGrp="1"/>
          </p:cNvSpPr>
          <p:nvPr>
            <p:ph sz="quarter" idx="13" hasCustomPrompt="1"/>
          </p:nvPr>
        </p:nvSpPr>
        <p:spPr>
          <a:xfrm>
            <a:off x="540001" y="1763713"/>
            <a:ext cx="592978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6939362" y="1763713"/>
            <a:ext cx="5933772"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5"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9" name="Text Placeholder 3"/>
          <p:cNvSpPr>
            <a:spLocks noGrp="1"/>
          </p:cNvSpPr>
          <p:nvPr>
            <p:ph type="body" sz="quarter" idx="16"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753725828"/>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ubtitle, 2xContent v2">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1" y="2235802"/>
            <a:ext cx="592978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6939362" y="2235802"/>
            <a:ext cx="5933772"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39999" y="1188000"/>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089471582"/>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Subtitle, 2xContent v2,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33841" y="2237312"/>
            <a:ext cx="592978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6906560" y="2237312"/>
            <a:ext cx="5933772" cy="3847577"/>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3841"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33842"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33842"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968489957"/>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tatement with image background">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Picture Placeholder 4"/>
          <p:cNvSpPr>
            <a:spLocks noGrp="1" noChangeAspect="1"/>
          </p:cNvSpPr>
          <p:nvPr>
            <p:ph type="pic" sz="quarter" idx="11" hasCustomPrompt="1"/>
          </p:nvPr>
        </p:nvSpPr>
        <p:spPr>
          <a:xfrm>
            <a:off x="179388" y="179388"/>
            <a:ext cx="13093700" cy="7200900"/>
          </a:xfrm>
        </p:spPr>
        <p:txBody>
          <a:bodyPr/>
          <a:lstStyle>
            <a:lvl1pPr marL="0" indent="0">
              <a:buNone/>
              <a:defRPr sz="1600" baseline="0">
                <a:solidFill>
                  <a:schemeClr val="tx1"/>
                </a:solidFill>
              </a:defRPr>
            </a:lvl1pPr>
          </a:lstStyle>
          <a:p>
            <a:r>
              <a:rPr lang="en-GB" dirty="0"/>
              <a:t>Click icon to place image (or select frame and copy/paste image into it)</a:t>
            </a:r>
          </a:p>
        </p:txBody>
      </p:sp>
      <p:sp>
        <p:nvSpPr>
          <p:cNvPr id="13" name="Text Placeholder 5"/>
          <p:cNvSpPr>
            <a:spLocks noGrp="1"/>
          </p:cNvSpPr>
          <p:nvPr>
            <p:ph type="body" sz="quarter" idx="13" hasCustomPrompt="1"/>
          </p:nvPr>
        </p:nvSpPr>
        <p:spPr>
          <a:xfrm>
            <a:off x="561826" y="241247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4" name="Text Placeholder 8"/>
          <p:cNvSpPr>
            <a:spLocks noGrp="1"/>
          </p:cNvSpPr>
          <p:nvPr>
            <p:ph type="body" sz="quarter" idx="14" hasCustomPrompt="1"/>
          </p:nvPr>
        </p:nvSpPr>
        <p:spPr>
          <a:xfrm>
            <a:off x="562545" y="3147997"/>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stStyle>
          <a:p>
            <a:pPr lvl="0">
              <a:spcBef>
                <a:spcPct val="0"/>
              </a:spcBef>
              <a:buNone/>
            </a:pPr>
            <a:r>
              <a:rPr lang="en-US" dirty="0"/>
              <a:t>Sentence line 3</a:t>
            </a:r>
          </a:p>
        </p:txBody>
      </p:sp>
      <p:sp>
        <p:nvSpPr>
          <p:cNvPr id="17" name="Text Placeholder 13"/>
          <p:cNvSpPr>
            <a:spLocks noGrp="1"/>
          </p:cNvSpPr>
          <p:nvPr>
            <p:ph type="body" sz="quarter" idx="15" hasCustomPrompt="1"/>
          </p:nvPr>
        </p:nvSpPr>
        <p:spPr>
          <a:xfrm>
            <a:off x="563264" y="3883812"/>
            <a:ext cx="3914451" cy="677108"/>
          </a:xfrm>
          <a:solidFill>
            <a:schemeClr val="accent3"/>
          </a:solidFill>
        </p:spPr>
        <p:txBody>
          <a:bodyPr vert="horz" wrap="none" lIns="72000" tIns="0" rIns="72000" bIns="0" rtlCol="0" anchor="ctr">
            <a:spAutoFit/>
          </a:bodyPr>
          <a:lstStyle>
            <a:lvl1pPr marL="0" indent="0" algn="l">
              <a:lnSpc>
                <a:spcPct val="100000"/>
              </a:lnSpc>
              <a:buFontTx/>
              <a:buNone/>
              <a:defRPr lang="en-US" sz="440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8" name="Text Placeholder 5"/>
          <p:cNvSpPr>
            <a:spLocks noGrp="1"/>
          </p:cNvSpPr>
          <p:nvPr>
            <p:ph type="body" sz="quarter" idx="16" hasCustomPrompt="1"/>
          </p:nvPr>
        </p:nvSpPr>
        <p:spPr>
          <a:xfrm>
            <a:off x="561107" y="1683339"/>
            <a:ext cx="3914451" cy="677108"/>
          </a:xfrm>
          <a:solidFill>
            <a:schemeClr val="accent3"/>
          </a:solidFill>
        </p:spPr>
        <p:txBody>
          <a:bodyPr wrap="none" lIns="72000" tIns="0" rIns="72000" bIns="0" rtlCol="0" anchor="ctr">
            <a:spAutoFit/>
          </a:bodyPr>
          <a:lstStyle>
            <a:lvl1pPr marL="0" indent="0" algn="l">
              <a:lnSpc>
                <a:spcPct val="100000"/>
              </a:lnSpc>
              <a:buFontTx/>
              <a:buNone/>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sp>
        <p:nvSpPr>
          <p:cNvPr id="22" name="TextBox 21"/>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5" name="Picture 1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6"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74185608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itle, 2xContent v3">
    <p:spTree>
      <p:nvGrpSpPr>
        <p:cNvPr id="1" name=""/>
        <p:cNvGrpSpPr/>
        <p:nvPr/>
      </p:nvGrpSpPr>
      <p:grpSpPr>
        <a:xfrm>
          <a:off x="0" y="0"/>
          <a:ext cx="0" cy="0"/>
          <a:chOff x="0" y="0"/>
          <a:chExt cx="0" cy="0"/>
        </a:xfrm>
      </p:grpSpPr>
      <p:sp>
        <p:nvSpPr>
          <p:cNvPr id="5" name="Content Placeholder 4"/>
          <p:cNvSpPr>
            <a:spLocks noGrp="1"/>
          </p:cNvSpPr>
          <p:nvPr>
            <p:ph sz="quarter" idx="11" hasCustomPrompt="1"/>
          </p:nvPr>
        </p:nvSpPr>
        <p:spPr>
          <a:xfrm>
            <a:off x="540001" y="1763718"/>
            <a:ext cx="3800887" cy="4321170"/>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Content Placeholder 7"/>
          <p:cNvSpPr>
            <a:spLocks noGrp="1"/>
          </p:cNvSpPr>
          <p:nvPr>
            <p:ph sz="quarter" idx="12"/>
          </p:nvPr>
        </p:nvSpPr>
        <p:spPr>
          <a:xfrm>
            <a:off x="4818449" y="1763718"/>
            <a:ext cx="8054686" cy="432117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itle 2"/>
          <p:cNvSpPr>
            <a:spLocks noGrp="1"/>
          </p:cNvSpPr>
          <p:nvPr>
            <p:ph type="title"/>
          </p:nvPr>
        </p:nvSpPr>
        <p:spPr>
          <a:xfrm>
            <a:off x="540001" y="540016"/>
            <a:ext cx="7461057" cy="553969"/>
          </a:xfrm>
        </p:spPr>
        <p:txBody>
          <a:bodyPr/>
          <a:lstStyle/>
          <a:p>
            <a:r>
              <a:rPr lang="en-US"/>
              <a:t>Click to edit Master title style</a:t>
            </a:r>
            <a:endParaRPr lang="en-GB"/>
          </a:p>
        </p:txBody>
      </p:sp>
    </p:spTree>
    <p:extLst>
      <p:ext uri="{BB962C8B-B14F-4D97-AF65-F5344CB8AC3E}">
        <p14:creationId xmlns:p14="http://schemas.microsoft.com/office/powerpoint/2010/main" val="3249869735"/>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2xContent v3, Base, Sour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bwMode="gray">
          <a:xfrm>
            <a:off x="540001" y="1764296"/>
            <a:ext cx="3800887"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Content Placeholder 2"/>
          <p:cNvSpPr>
            <a:spLocks noGrp="1"/>
          </p:cNvSpPr>
          <p:nvPr>
            <p:ph idx="10" hasCustomPrompt="1"/>
          </p:nvPr>
        </p:nvSpPr>
        <p:spPr bwMode="gray">
          <a:xfrm>
            <a:off x="4818455" y="1764296"/>
            <a:ext cx="8054689" cy="4320593"/>
          </a:xfrm>
        </p:spPr>
        <p:txBody>
          <a:bodyPr/>
          <a:lstStyle>
            <a:lvl1pPr>
              <a:lnSpc>
                <a:spcPct val="110000"/>
              </a:lnSpc>
              <a:spcBef>
                <a:spcPts val="600"/>
              </a:spcBef>
              <a:defRPr/>
            </a:lvl1pPr>
            <a:lvl2pPr>
              <a:lnSpc>
                <a:spcPct val="110000"/>
              </a:lnSpc>
              <a:spcBef>
                <a:spcPts val="600"/>
              </a:spcBef>
              <a:defRPr/>
            </a:lvl2pPr>
            <a:lvl3pPr>
              <a:lnSpc>
                <a:spcPct val="110000"/>
              </a:lnSpc>
              <a:spcBef>
                <a:spcPts val="600"/>
              </a:spcBef>
              <a:defRPr/>
            </a:lvl3pPr>
            <a:lvl4pPr>
              <a:lnSpc>
                <a:spcPct val="110000"/>
              </a:lnSpc>
              <a:spcBef>
                <a:spcPts val="600"/>
              </a:spcBef>
              <a:defRPr/>
            </a:lvl4pPr>
            <a:lvl5pPr>
              <a:lnSpc>
                <a:spcPct val="110000"/>
              </a:lnSpc>
              <a:spcBef>
                <a:spcPts val="600"/>
              </a:spcBef>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8" name="Text Placeholder 3"/>
          <p:cNvSpPr>
            <a:spLocks noGrp="1"/>
          </p:cNvSpPr>
          <p:nvPr>
            <p:ph type="body" sz="quarter" idx="14"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4" name="Title 3"/>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076009408"/>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Subtitle, 2xContent v3">
    <p:spTree>
      <p:nvGrpSpPr>
        <p:cNvPr id="1" name=""/>
        <p:cNvGrpSpPr/>
        <p:nvPr/>
      </p:nvGrpSpPr>
      <p:grpSpPr>
        <a:xfrm>
          <a:off x="0" y="0"/>
          <a:ext cx="0" cy="0"/>
          <a:chOff x="0" y="0"/>
          <a:chExt cx="0" cy="0"/>
        </a:xfrm>
      </p:grpSpPr>
      <p:sp>
        <p:nvSpPr>
          <p:cNvPr id="5" name="Content Placeholder 4"/>
          <p:cNvSpPr>
            <a:spLocks noGrp="1"/>
          </p:cNvSpPr>
          <p:nvPr>
            <p:ph sz="quarter" idx="12" hasCustomPrompt="1"/>
          </p:nvPr>
        </p:nvSpPr>
        <p:spPr>
          <a:xfrm>
            <a:off x="540001" y="2235802"/>
            <a:ext cx="3800887"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3" hasCustomPrompt="1"/>
          </p:nvPr>
        </p:nvSpPr>
        <p:spPr>
          <a:xfrm>
            <a:off x="4818449" y="2235802"/>
            <a:ext cx="8054686" cy="384908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5"/>
          <p:cNvSpPr>
            <a:spLocks noGrp="1"/>
          </p:cNvSpPr>
          <p:nvPr>
            <p:ph type="body" sz="quarter" idx="14"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609039112"/>
      </p:ext>
    </p:extLst>
  </p:cSld>
  <p:clrMapOvr>
    <a:masterClrMapping/>
  </p:clrMapOvr>
  <p:transition>
    <p:fad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Subtitle, 2xContent v3, Base, Source">
    <p:spTree>
      <p:nvGrpSpPr>
        <p:cNvPr id="1" name=""/>
        <p:cNvGrpSpPr/>
        <p:nvPr/>
      </p:nvGrpSpPr>
      <p:grpSpPr>
        <a:xfrm>
          <a:off x="0" y="0"/>
          <a:ext cx="0" cy="0"/>
          <a:chOff x="0" y="0"/>
          <a:chExt cx="0" cy="0"/>
        </a:xfrm>
      </p:grpSpPr>
      <p:sp>
        <p:nvSpPr>
          <p:cNvPr id="5" name="Content Placeholder 4"/>
          <p:cNvSpPr>
            <a:spLocks noGrp="1"/>
          </p:cNvSpPr>
          <p:nvPr>
            <p:ph sz="quarter" idx="14" hasCustomPrompt="1"/>
          </p:nvPr>
        </p:nvSpPr>
        <p:spPr>
          <a:xfrm>
            <a:off x="540001" y="2235804"/>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p:nvPr>
        </p:nvSpPr>
        <p:spPr>
          <a:xfrm>
            <a:off x="4818449" y="2235804"/>
            <a:ext cx="8054686" cy="38490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5"/>
          <p:cNvSpPr>
            <a:spLocks noGrp="1"/>
          </p:cNvSpPr>
          <p:nvPr>
            <p:ph type="body" sz="quarter" idx="16"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10"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1" name="Text Placeholder 3"/>
          <p:cNvSpPr>
            <a:spLocks noGrp="1"/>
          </p:cNvSpPr>
          <p:nvPr>
            <p:ph type="body" sz="quarter" idx="17"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3394515460"/>
      </p:ext>
    </p:extLst>
  </p:cSld>
  <p:clrMapOvr>
    <a:masterClrMapping/>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3xContent, Base, Source">
    <p:spTree>
      <p:nvGrpSpPr>
        <p:cNvPr id="1" name=""/>
        <p:cNvGrpSpPr/>
        <p:nvPr/>
      </p:nvGrpSpPr>
      <p:grpSpPr>
        <a:xfrm>
          <a:off x="0" y="0"/>
          <a:ext cx="0" cy="0"/>
          <a:chOff x="0" y="0"/>
          <a:chExt cx="0" cy="0"/>
        </a:xfrm>
      </p:grpSpPr>
      <p:sp>
        <p:nvSpPr>
          <p:cNvPr id="7" name="Content Placeholder 6"/>
          <p:cNvSpPr>
            <a:spLocks noGrp="1"/>
          </p:cNvSpPr>
          <p:nvPr>
            <p:ph sz="quarter" idx="14" hasCustomPrompt="1"/>
          </p:nvPr>
        </p:nvSpPr>
        <p:spPr>
          <a:xfrm>
            <a:off x="540001" y="1763713"/>
            <a:ext cx="3800887" cy="4321176"/>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8"/>
          <p:cNvSpPr>
            <a:spLocks noGrp="1"/>
          </p:cNvSpPr>
          <p:nvPr>
            <p:ph sz="quarter" idx="15" hasCustomPrompt="1"/>
          </p:nvPr>
        </p:nvSpPr>
        <p:spPr>
          <a:xfrm>
            <a:off x="4818450" y="1763713"/>
            <a:ext cx="3802882"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Content Placeholder 10"/>
          <p:cNvSpPr>
            <a:spLocks noGrp="1"/>
          </p:cNvSpPr>
          <p:nvPr>
            <p:ph sz="quarter" idx="16" hasCustomPrompt="1"/>
          </p:nvPr>
        </p:nvSpPr>
        <p:spPr>
          <a:xfrm>
            <a:off x="9072248" y="1763713"/>
            <a:ext cx="3800886" cy="4321176"/>
          </a:xfrm>
        </p:spPr>
        <p:txBody>
          <a:bodyPr/>
          <a:lstStyle>
            <a:lvl1pPr>
              <a:defRPr baseline="0"/>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0" name="Text Placeholder 3"/>
          <p:cNvSpPr>
            <a:spLocks noGrp="1"/>
          </p:cNvSpPr>
          <p:nvPr>
            <p:ph type="body" sz="quarter" idx="17" hasCustomPrompt="1"/>
          </p:nvPr>
        </p:nvSpPr>
        <p:spPr>
          <a:xfrm>
            <a:off x="540000"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382290799"/>
      </p:ext>
    </p:extLst>
  </p:cSld>
  <p:clrMapOvr>
    <a:masterClrMapping/>
  </p:clrMapOvr>
  <p:transition>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Subtitle, 3xContent">
    <p:spTree>
      <p:nvGrpSpPr>
        <p:cNvPr id="1" name=""/>
        <p:cNvGrpSpPr/>
        <p:nvPr/>
      </p:nvGrpSpPr>
      <p:grpSpPr>
        <a:xfrm>
          <a:off x="0" y="0"/>
          <a:ext cx="0" cy="0"/>
          <a:chOff x="0" y="0"/>
          <a:chExt cx="0" cy="0"/>
        </a:xfrm>
      </p:grpSpPr>
      <p:sp>
        <p:nvSpPr>
          <p:cNvPr id="7" name="Content Placeholder 6"/>
          <p:cNvSpPr>
            <a:spLocks noGrp="1"/>
          </p:cNvSpPr>
          <p:nvPr>
            <p:ph sz="quarter" idx="13" hasCustomPrompt="1"/>
          </p:nvPr>
        </p:nvSpPr>
        <p:spPr>
          <a:xfrm>
            <a:off x="540001" y="2235810"/>
            <a:ext cx="3800887"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4" hasCustomPrompt="1"/>
          </p:nvPr>
        </p:nvSpPr>
        <p:spPr>
          <a:xfrm>
            <a:off x="4818450" y="2235810"/>
            <a:ext cx="3802882"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11"/>
          <p:cNvSpPr>
            <a:spLocks noGrp="1"/>
          </p:cNvSpPr>
          <p:nvPr>
            <p:ph sz="quarter" idx="15" hasCustomPrompt="1"/>
          </p:nvPr>
        </p:nvSpPr>
        <p:spPr>
          <a:xfrm>
            <a:off x="9072248" y="2235810"/>
            <a:ext cx="3800886" cy="3849079"/>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5"/>
          <p:cNvSpPr>
            <a:spLocks noGrp="1"/>
          </p:cNvSpPr>
          <p:nvPr>
            <p:ph type="body" sz="quarter" idx="16" hasCustomPrompt="1"/>
          </p:nvPr>
        </p:nvSpPr>
        <p:spPr bwMode="gray">
          <a:xfrm>
            <a:off x="539999"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2798285970"/>
      </p:ext>
    </p:extLst>
  </p:cSld>
  <p:clrMapOvr>
    <a:masterClrMapping/>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Title, Subtitle, 3xContent v3, Base, Source">
    <p:spTree>
      <p:nvGrpSpPr>
        <p:cNvPr id="1" name=""/>
        <p:cNvGrpSpPr/>
        <p:nvPr/>
      </p:nvGrpSpPr>
      <p:grpSpPr>
        <a:xfrm>
          <a:off x="0" y="0"/>
          <a:ext cx="0" cy="0"/>
          <a:chOff x="0" y="0"/>
          <a:chExt cx="0" cy="0"/>
        </a:xfrm>
      </p:grpSpPr>
      <p:sp>
        <p:nvSpPr>
          <p:cNvPr id="7" name="Content Placeholder 6"/>
          <p:cNvSpPr>
            <a:spLocks noGrp="1"/>
          </p:cNvSpPr>
          <p:nvPr>
            <p:ph sz="quarter" idx="16" hasCustomPrompt="1"/>
          </p:nvPr>
        </p:nvSpPr>
        <p:spPr>
          <a:xfrm>
            <a:off x="540001" y="2235804"/>
            <a:ext cx="3800887"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9"/>
          <p:cNvSpPr>
            <a:spLocks noGrp="1"/>
          </p:cNvSpPr>
          <p:nvPr>
            <p:ph sz="quarter" idx="17" hasCustomPrompt="1"/>
          </p:nvPr>
        </p:nvSpPr>
        <p:spPr>
          <a:xfrm>
            <a:off x="4818450" y="2235804"/>
            <a:ext cx="3802882"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12"/>
          <p:cNvSpPr>
            <a:spLocks noGrp="1"/>
          </p:cNvSpPr>
          <p:nvPr>
            <p:ph sz="quarter" idx="18" hasCustomPrompt="1"/>
          </p:nvPr>
        </p:nvSpPr>
        <p:spPr>
          <a:xfrm>
            <a:off x="9072248" y="2235804"/>
            <a:ext cx="3800886" cy="3849085"/>
          </a:xfrm>
        </p:spPr>
        <p:txBody>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14" hasCustomPrompt="1"/>
          </p:nvPr>
        </p:nvSpPr>
        <p:spPr bwMode="gray">
          <a:xfrm>
            <a:off x="539999" y="1662011"/>
            <a:ext cx="2536254"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9"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14" name="Text Placeholder 3"/>
          <p:cNvSpPr>
            <a:spLocks noGrp="1"/>
          </p:cNvSpPr>
          <p:nvPr>
            <p:ph type="body" sz="quarter" idx="19"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1" y="540001"/>
            <a:ext cx="3092865" cy="553998"/>
          </a:xfrm>
        </p:spPr>
        <p:txBody>
          <a:bodyPr/>
          <a:lstStyle/>
          <a:p>
            <a:r>
              <a:rPr lang="en-US" dirty="0"/>
              <a:t>Click to edit</a:t>
            </a:r>
            <a:endParaRPr lang="en-GB" dirty="0"/>
          </a:p>
        </p:txBody>
      </p:sp>
    </p:spTree>
    <p:extLst>
      <p:ext uri="{BB962C8B-B14F-4D97-AF65-F5344CB8AC3E}">
        <p14:creationId xmlns:p14="http://schemas.microsoft.com/office/powerpoint/2010/main" val="1761192015"/>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 Title Only">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16"/>
            <a:ext cx="7461057" cy="553969"/>
          </a:xfrm>
        </p:spPr>
        <p:txBody>
          <a:bodyPr/>
          <a:lstStyle/>
          <a:p>
            <a:r>
              <a:rPr lang="en-US" dirty="0"/>
              <a:t>Click to edit Master title style</a:t>
            </a:r>
            <a:endParaRPr lang="en-GB" dirty="0"/>
          </a:p>
        </p:txBody>
      </p:sp>
    </p:spTree>
    <p:extLst>
      <p:ext uri="{BB962C8B-B14F-4D97-AF65-F5344CB8AC3E}">
        <p14:creationId xmlns:p14="http://schemas.microsoft.com/office/powerpoint/2010/main" val="3562218941"/>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Only, Base, Source">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6" name="Text Placeholder 3"/>
          <p:cNvSpPr>
            <a:spLocks noGrp="1"/>
          </p:cNvSpPr>
          <p:nvPr>
            <p:ph type="body" sz="quarter" idx="14"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0" y="540016"/>
            <a:ext cx="7461057" cy="553969"/>
          </a:xfrm>
        </p:spPr>
        <p:txBody>
          <a:bodyPr/>
          <a:lstStyle/>
          <a:p>
            <a:r>
              <a:rPr lang="en-US"/>
              <a:t>Click to edit Master title style</a:t>
            </a:r>
            <a:endParaRPr lang="en-GB"/>
          </a:p>
        </p:txBody>
      </p:sp>
    </p:spTree>
    <p:extLst>
      <p:ext uri="{BB962C8B-B14F-4D97-AF65-F5344CB8AC3E}">
        <p14:creationId xmlns:p14="http://schemas.microsoft.com/office/powerpoint/2010/main" val="730634685"/>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Title, Subtitle Only">
    <p:spTree>
      <p:nvGrpSpPr>
        <p:cNvPr id="1" name=""/>
        <p:cNvGrpSpPr/>
        <p:nvPr/>
      </p:nvGrpSpPr>
      <p:grpSpPr>
        <a:xfrm>
          <a:off x="0" y="0"/>
          <a:ext cx="0" cy="0"/>
          <a:chOff x="0" y="0"/>
          <a:chExt cx="0" cy="0"/>
        </a:xfrm>
      </p:grpSpPr>
      <p:sp>
        <p:nvSpPr>
          <p:cNvPr id="5"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3" name="Title 2"/>
          <p:cNvSpPr>
            <a:spLocks noGrp="1"/>
          </p:cNvSpPr>
          <p:nvPr>
            <p:ph type="title"/>
          </p:nvPr>
        </p:nvSpPr>
        <p:spPr>
          <a:xfrm>
            <a:off x="540000" y="540016"/>
            <a:ext cx="7461057" cy="553969"/>
          </a:xfrm>
        </p:spPr>
        <p:txBody>
          <a:bodyPr/>
          <a:lstStyle/>
          <a:p>
            <a:r>
              <a:rPr lang="en-US"/>
              <a:t>Click to edit Master title style</a:t>
            </a:r>
            <a:endParaRPr lang="en-GB"/>
          </a:p>
        </p:txBody>
      </p:sp>
    </p:spTree>
    <p:extLst>
      <p:ext uri="{BB962C8B-B14F-4D97-AF65-F5344CB8AC3E}">
        <p14:creationId xmlns:p14="http://schemas.microsoft.com/office/powerpoint/2010/main" val="393687912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tatement with colour fill">
    <p:bg>
      <p:bgPr>
        <a:solidFill>
          <a:schemeClr val="bg2"/>
        </a:solidFill>
        <a:effectLst/>
      </p:bgPr>
    </p:bg>
    <p:spTree>
      <p:nvGrpSpPr>
        <p:cNvPr id="1" name=""/>
        <p:cNvGrpSpPr/>
        <p:nvPr/>
      </p:nvGrpSpPr>
      <p:grpSpPr>
        <a:xfrm>
          <a:off x="0" y="0"/>
          <a:ext cx="0" cy="0"/>
          <a:chOff x="0" y="0"/>
          <a:chExt cx="0" cy="0"/>
        </a:xfrm>
      </p:grpSpPr>
      <p:sp>
        <p:nvSpPr>
          <p:cNvPr id="9" name="Rectangle 6"/>
          <p:cNvSpPr/>
          <p:nvPr userDrawn="1"/>
        </p:nvSpPr>
        <p:spPr bwMode="gray">
          <a:xfrm>
            <a:off x="0" y="5"/>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0" name="TextBox 19"/>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sp>
        <p:nvSpPr>
          <p:cNvPr id="12" name="Text Placeholder 5"/>
          <p:cNvSpPr>
            <a:spLocks noGrp="1"/>
          </p:cNvSpPr>
          <p:nvPr>
            <p:ph type="body" sz="quarter" idx="13" hasCustomPrompt="1"/>
          </p:nvPr>
        </p:nvSpPr>
        <p:spPr>
          <a:xfrm>
            <a:off x="561826" y="2412479"/>
            <a:ext cx="3914451" cy="677108"/>
          </a:xfrm>
          <a:solidFill>
            <a:schemeClr val="accent3"/>
          </a:solidFill>
        </p:spPr>
        <p:txBody>
          <a:bodyPr wrap="none" lIns="72000" tIns="0" rIns="72000" bIns="0" rtlCol="0" anchor="ctr">
            <a:spAutoFit/>
          </a:bodyPr>
          <a:lstStyle>
            <a:lvl1pPr marL="571500" indent="-571500" algn="l">
              <a:lnSpc>
                <a:spcPct val="100000"/>
              </a:lnSpc>
              <a:buFont typeface="Wingdings" panose="05000000000000000000" pitchFamily="2" charset="2"/>
              <a:buChar char="§"/>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2</a:t>
            </a:r>
          </a:p>
        </p:txBody>
      </p:sp>
      <p:sp>
        <p:nvSpPr>
          <p:cNvPr id="13" name="Text Placeholder 8"/>
          <p:cNvSpPr>
            <a:spLocks noGrp="1"/>
          </p:cNvSpPr>
          <p:nvPr>
            <p:ph type="body" sz="quarter" idx="14" hasCustomPrompt="1"/>
          </p:nvPr>
        </p:nvSpPr>
        <p:spPr>
          <a:xfrm>
            <a:off x="562545" y="3147997"/>
            <a:ext cx="3914451" cy="677108"/>
          </a:xfrm>
          <a:solidFill>
            <a:schemeClr val="accent3"/>
          </a:solidFill>
        </p:spPr>
        <p:txBody>
          <a:bodyPr vert="horz" wrap="none" lIns="72000" tIns="0" rIns="72000" bIns="0" rtlCol="0" anchor="ctr">
            <a:spAutoFit/>
          </a:bodyPr>
          <a:lstStyle>
            <a:lvl1pPr marL="571500" indent="-571500" algn="l">
              <a:lnSpc>
                <a:spcPct val="100000"/>
              </a:lnSpc>
              <a:buFont typeface="Wingdings" panose="05000000000000000000" pitchFamily="2" charset="2"/>
              <a:buChar char="§"/>
              <a:defRPr lang="en-US" sz="4400" b="0" dirty="0" smtClean="0">
                <a:solidFill>
                  <a:schemeClr val="bg1"/>
                </a:solidFill>
                <a:latin typeface="+mj-lt"/>
              </a:defRPr>
            </a:lvl1pPr>
          </a:lstStyle>
          <a:p>
            <a:pPr lvl="0">
              <a:spcBef>
                <a:spcPct val="0"/>
              </a:spcBef>
              <a:buNone/>
            </a:pPr>
            <a:r>
              <a:rPr lang="en-US" dirty="0"/>
              <a:t>Sentence line 3</a:t>
            </a:r>
          </a:p>
        </p:txBody>
      </p:sp>
      <p:sp>
        <p:nvSpPr>
          <p:cNvPr id="14" name="Text Placeholder 13"/>
          <p:cNvSpPr>
            <a:spLocks noGrp="1"/>
          </p:cNvSpPr>
          <p:nvPr>
            <p:ph type="body" sz="quarter" idx="15" hasCustomPrompt="1"/>
          </p:nvPr>
        </p:nvSpPr>
        <p:spPr>
          <a:xfrm>
            <a:off x="563264" y="3883812"/>
            <a:ext cx="3914451" cy="677108"/>
          </a:xfrm>
          <a:solidFill>
            <a:schemeClr val="accent3"/>
          </a:solidFill>
        </p:spPr>
        <p:txBody>
          <a:bodyPr vert="horz" wrap="none" lIns="72000" tIns="0" rIns="72000" bIns="0" rtlCol="0" anchor="ctr">
            <a:spAutoFit/>
          </a:bodyPr>
          <a:lstStyle>
            <a:lvl1pPr marL="571500" indent="-571500" algn="l">
              <a:lnSpc>
                <a:spcPct val="100000"/>
              </a:lnSpc>
              <a:buFont typeface="Wingdings" panose="05000000000000000000" pitchFamily="2" charset="2"/>
              <a:buChar char="§"/>
              <a:defRPr lang="en-US" sz="4400" b="0" baseline="0" smtClean="0">
                <a:solidFill>
                  <a:schemeClr val="bg1"/>
                </a:solidFill>
                <a:latin typeface="+mj-lt"/>
              </a:defRPr>
            </a:lvl1pPr>
            <a:lvl2pPr>
              <a:defRPr lang="en-US" smtClean="0"/>
            </a:lvl2pPr>
            <a:lvl3pPr>
              <a:defRPr lang="en-US" smtClean="0"/>
            </a:lvl3pPr>
            <a:lvl4pPr>
              <a:defRPr lang="en-US" smtClean="0"/>
            </a:lvl4pPr>
            <a:lvl5pPr>
              <a:defRPr lang="en-GB"/>
            </a:lvl5pPr>
          </a:lstStyle>
          <a:p>
            <a:pPr lvl="0">
              <a:spcBef>
                <a:spcPct val="0"/>
              </a:spcBef>
              <a:buNone/>
            </a:pPr>
            <a:r>
              <a:rPr lang="en-US" dirty="0"/>
              <a:t>Sentence line 4</a:t>
            </a:r>
          </a:p>
        </p:txBody>
      </p:sp>
      <p:sp>
        <p:nvSpPr>
          <p:cNvPr id="19" name="Text Placeholder 5"/>
          <p:cNvSpPr>
            <a:spLocks noGrp="1"/>
          </p:cNvSpPr>
          <p:nvPr>
            <p:ph type="body" sz="quarter" idx="16" hasCustomPrompt="1"/>
          </p:nvPr>
        </p:nvSpPr>
        <p:spPr>
          <a:xfrm>
            <a:off x="561107" y="1683339"/>
            <a:ext cx="3914451" cy="677108"/>
          </a:xfrm>
          <a:solidFill>
            <a:schemeClr val="accent3"/>
          </a:solidFill>
        </p:spPr>
        <p:txBody>
          <a:bodyPr wrap="none" lIns="72000" tIns="0" rIns="72000" bIns="0" rtlCol="0" anchor="ctr">
            <a:spAutoFit/>
          </a:bodyPr>
          <a:lstStyle>
            <a:lvl1pPr marL="571500" indent="-571500" algn="l">
              <a:lnSpc>
                <a:spcPct val="100000"/>
              </a:lnSpc>
              <a:buFont typeface="Wingdings" panose="05000000000000000000" pitchFamily="2" charset="2"/>
              <a:buChar char="§"/>
              <a:defRPr lang="en-US" sz="4400" b="0" dirty="0" smtClean="0">
                <a:solidFill>
                  <a:schemeClr val="bg1"/>
                </a:solidFill>
                <a:latin typeface="+mj-lt"/>
              </a:defRPr>
            </a:lvl1pPr>
            <a:lvl2pPr>
              <a:defRPr lang="en-US" dirty="0" smtClean="0"/>
            </a:lvl2pPr>
            <a:lvl3pPr>
              <a:defRPr lang="en-US" dirty="0" smtClean="0"/>
            </a:lvl3pPr>
            <a:lvl4pPr>
              <a:defRPr lang="en-US" dirty="0" smtClean="0"/>
            </a:lvl4pPr>
            <a:lvl5pPr>
              <a:defRPr lang="en-GB" dirty="0"/>
            </a:lvl5pPr>
          </a:lstStyle>
          <a:p>
            <a:pPr lvl="0">
              <a:spcBef>
                <a:spcPct val="0"/>
              </a:spcBef>
              <a:buNone/>
            </a:pPr>
            <a:r>
              <a:rPr lang="en-US" dirty="0"/>
              <a:t>Sentence line 1</a:t>
            </a:r>
          </a:p>
        </p:txBody>
      </p:sp>
      <p:pic>
        <p:nvPicPr>
          <p:cNvPr id="11" name="Picture 10"/>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730214738"/>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itle, Subtitle Only, Base, Source">
    <p:spTree>
      <p:nvGrpSpPr>
        <p:cNvPr id="1" name=""/>
        <p:cNvGrpSpPr/>
        <p:nvPr/>
      </p:nvGrpSpPr>
      <p:grpSpPr>
        <a:xfrm>
          <a:off x="0" y="0"/>
          <a:ext cx="0" cy="0"/>
          <a:chOff x="0" y="0"/>
          <a:chExt cx="0" cy="0"/>
        </a:xfrm>
      </p:grpSpPr>
      <p:sp>
        <p:nvSpPr>
          <p:cNvPr id="7" name="Text Placeholder 5"/>
          <p:cNvSpPr>
            <a:spLocks noGrp="1"/>
          </p:cNvSpPr>
          <p:nvPr>
            <p:ph type="body" sz="quarter" idx="14" hasCustomPrompt="1"/>
          </p:nvPr>
        </p:nvSpPr>
        <p:spPr bwMode="gray">
          <a:xfrm>
            <a:off x="558767" y="1188000"/>
            <a:ext cx="2536254"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text</a:t>
            </a:r>
          </a:p>
        </p:txBody>
      </p:sp>
      <p:sp>
        <p:nvSpPr>
          <p:cNvPr id="6"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8" name="Text Placeholder 3"/>
          <p:cNvSpPr>
            <a:spLocks noGrp="1"/>
          </p:cNvSpPr>
          <p:nvPr>
            <p:ph type="body" sz="quarter" idx="15"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
        <p:nvSpPr>
          <p:cNvPr id="3" name="Title 2"/>
          <p:cNvSpPr>
            <a:spLocks noGrp="1"/>
          </p:cNvSpPr>
          <p:nvPr>
            <p:ph type="title"/>
          </p:nvPr>
        </p:nvSpPr>
        <p:spPr>
          <a:xfrm>
            <a:off x="540000" y="540016"/>
            <a:ext cx="7461057" cy="553969"/>
          </a:xfrm>
        </p:spPr>
        <p:txBody>
          <a:bodyPr/>
          <a:lstStyle/>
          <a:p>
            <a:r>
              <a:rPr lang="en-US"/>
              <a:t>Click to edit Master title style</a:t>
            </a:r>
            <a:endParaRPr lang="en-GB"/>
          </a:p>
        </p:txBody>
      </p:sp>
    </p:spTree>
    <p:extLst>
      <p:ext uri="{BB962C8B-B14F-4D97-AF65-F5344CB8AC3E}">
        <p14:creationId xmlns:p14="http://schemas.microsoft.com/office/powerpoint/2010/main" val="74308236"/>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Blank, Base, Source">
    <p:spTree>
      <p:nvGrpSpPr>
        <p:cNvPr id="1" name=""/>
        <p:cNvGrpSpPr/>
        <p:nvPr/>
      </p:nvGrpSpPr>
      <p:grpSpPr>
        <a:xfrm>
          <a:off x="0" y="0"/>
          <a:ext cx="0" cy="0"/>
          <a:chOff x="0" y="0"/>
          <a:chExt cx="0" cy="0"/>
        </a:xfrm>
      </p:grpSpPr>
      <p:sp>
        <p:nvSpPr>
          <p:cNvPr id="4" name="Text Placeholder 3"/>
          <p:cNvSpPr>
            <a:spLocks noGrp="1"/>
          </p:cNvSpPr>
          <p:nvPr>
            <p:ph type="body" sz="quarter" idx="13" hasCustomPrompt="1"/>
          </p:nvPr>
        </p:nvSpPr>
        <p:spPr>
          <a:xfrm>
            <a:off x="9072565" y="6372920"/>
            <a:ext cx="3840162" cy="180000"/>
          </a:xfrm>
          <a:noFill/>
        </p:spPr>
        <p:txBody>
          <a:bodyPr lIns="0" tIns="0" rIns="0" bIns="0" anchor="ctr">
            <a:noAutofit/>
          </a:bodyPr>
          <a:lstStyle>
            <a:lvl1pPr marL="0" indent="0" algn="r">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source</a:t>
            </a:r>
          </a:p>
        </p:txBody>
      </p:sp>
      <p:sp>
        <p:nvSpPr>
          <p:cNvPr id="5" name="Text Placeholder 3"/>
          <p:cNvSpPr>
            <a:spLocks noGrp="1"/>
          </p:cNvSpPr>
          <p:nvPr>
            <p:ph type="body" sz="quarter" idx="14" hasCustomPrompt="1"/>
          </p:nvPr>
        </p:nvSpPr>
        <p:spPr>
          <a:xfrm>
            <a:off x="566646" y="6372920"/>
            <a:ext cx="8055071" cy="180000"/>
          </a:xfrm>
          <a:noFill/>
        </p:spPr>
        <p:txBody>
          <a:bodyPr lIns="0" tIns="0" rIns="0" bIns="0" anchor="ctr">
            <a:noAutofit/>
          </a:bodyPr>
          <a:lstStyle>
            <a:lvl1pPr marL="0" indent="0" algn="l">
              <a:buFontTx/>
              <a:buNone/>
              <a:defRPr sz="800"/>
            </a:lvl1pPr>
            <a:lvl2pPr marL="525789" indent="0">
              <a:buFontTx/>
              <a:buNone/>
              <a:defRPr/>
            </a:lvl2pPr>
            <a:lvl3pPr marL="1051579" indent="0">
              <a:buFontTx/>
              <a:buNone/>
              <a:defRPr/>
            </a:lvl3pPr>
            <a:lvl4pPr marL="1577368" indent="0">
              <a:buFontTx/>
              <a:buNone/>
              <a:defRPr/>
            </a:lvl4pPr>
            <a:lvl5pPr marL="2103156" indent="0">
              <a:buFontTx/>
              <a:buNone/>
              <a:defRPr/>
            </a:lvl5pPr>
          </a:lstStyle>
          <a:p>
            <a:pPr lvl="0"/>
            <a:r>
              <a:rPr lang="en-US" dirty="0"/>
              <a:t>Click to add base</a:t>
            </a:r>
          </a:p>
        </p:txBody>
      </p:sp>
    </p:spTree>
    <p:extLst>
      <p:ext uri="{BB962C8B-B14F-4D97-AF65-F5344CB8AC3E}">
        <p14:creationId xmlns:p14="http://schemas.microsoft.com/office/powerpoint/2010/main" val="3768007070"/>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1_1 picture left - content righ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181228" y="179389"/>
            <a:ext cx="6454775" cy="7209947"/>
          </a:xfrm>
          <a:solidFill>
            <a:schemeClr val="tx1">
              <a:lumMod val="10000"/>
              <a:lumOff val="90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7" y="2464609"/>
            <a:ext cx="5973007" cy="3980318"/>
          </a:xfrm>
        </p:spPr>
        <p:txBody>
          <a:bodyPr lIns="0" rIns="0">
            <a:normAutofit/>
          </a:bodyPr>
          <a:lstStyle>
            <a:lvl1pPr>
              <a:spcBef>
                <a:spcPts val="600"/>
              </a:spcBef>
              <a:spcAft>
                <a:spcPts val="600"/>
              </a:spcAft>
              <a:buClr>
                <a:schemeClr val="bg1"/>
              </a:buClr>
              <a:defRPr sz="2400">
                <a:solidFill>
                  <a:schemeClr val="tx1"/>
                </a:solidFill>
              </a:defRPr>
            </a:lvl1pPr>
            <a:lvl2pPr>
              <a:spcBef>
                <a:spcPts val="600"/>
              </a:spcBef>
              <a:spcAft>
                <a:spcPts val="600"/>
              </a:spcAft>
              <a:buClr>
                <a:schemeClr val="bg1"/>
              </a:buClr>
              <a:defRPr sz="2000">
                <a:solidFill>
                  <a:schemeClr val="tx1"/>
                </a:solidFill>
              </a:defRPr>
            </a:lvl2pPr>
            <a:lvl3pPr>
              <a:spcBef>
                <a:spcPts val="600"/>
              </a:spcBef>
              <a:spcAft>
                <a:spcPts val="600"/>
              </a:spcAft>
              <a:buClr>
                <a:schemeClr val="bg1"/>
              </a:buClr>
              <a:defRPr sz="1800">
                <a:solidFill>
                  <a:schemeClr val="tx1"/>
                </a:solidFill>
              </a:defRPr>
            </a:lvl3pPr>
            <a:lvl4pPr>
              <a:spcBef>
                <a:spcPts val="600"/>
              </a:spcBef>
              <a:spcAft>
                <a:spcPts val="600"/>
              </a:spcAft>
              <a:buClr>
                <a:schemeClr val="bg1"/>
              </a:buClr>
              <a:defRPr sz="1800">
                <a:solidFill>
                  <a:schemeClr val="tx1"/>
                </a:solidFill>
              </a:defRPr>
            </a:lvl4pPr>
            <a:lvl5pPr>
              <a:spcBef>
                <a:spcPts val="600"/>
              </a:spcBef>
              <a:spcAft>
                <a:spcPts val="600"/>
              </a:spcAft>
              <a:buClr>
                <a:schemeClr val="bg1"/>
              </a:buCl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7117356" y="955254"/>
            <a:ext cx="4279087" cy="553870"/>
          </a:xfrm>
          <a:solidFill>
            <a:schemeClr val="accent3"/>
          </a:solidFill>
        </p:spPr>
        <p:txBody>
          <a:bodyPr wrap="none" lIns="82819" tIns="0" rIns="82819" bIns="0" rtlCol="0" anchor="ctr">
            <a:spAutoFit/>
          </a:bodyPr>
          <a:lstStyle>
            <a:lvl1pPr algn="l">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1" y="1673724"/>
            <a:ext cx="3055242"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subtitle</a:t>
            </a:r>
          </a:p>
        </p:txBody>
      </p:sp>
      <p:sp>
        <p:nvSpPr>
          <p:cNvPr id="12" name="TextBox 11"/>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6" name="Picture 15"/>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329029519"/>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1_1 picture right - content left">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8" name="Picture Placeholder 7"/>
          <p:cNvSpPr>
            <a:spLocks noGrp="1"/>
          </p:cNvSpPr>
          <p:nvPr>
            <p:ph type="pic" sz="quarter" idx="11" hasCustomPrompt="1"/>
          </p:nvPr>
        </p:nvSpPr>
        <p:spPr>
          <a:xfrm>
            <a:off x="6810376" y="179389"/>
            <a:ext cx="6454775" cy="7209947"/>
          </a:xfrm>
          <a:solidFill>
            <a:schemeClr val="tx1">
              <a:lumMod val="10000"/>
              <a:lumOff val="90000"/>
            </a:schemeClr>
          </a:solidFill>
        </p:spPr>
        <p:txBody>
          <a:bodyPr>
            <a:normAutofit/>
          </a:bodyPr>
          <a:lstStyle>
            <a:lvl1pPr marL="0" indent="0">
              <a:buNone/>
              <a:defRPr sz="1800" baseline="0"/>
            </a:lvl1pPr>
          </a:lstStyle>
          <a:p>
            <a:r>
              <a:rPr lang="en-GB" dirty="0"/>
              <a:t>A picture can be inserted here, it can be left blank or it can be filled in another colour</a:t>
            </a: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11" name="Content Placeholder 6"/>
          <p:cNvSpPr>
            <a:spLocks noGrp="1"/>
          </p:cNvSpPr>
          <p:nvPr>
            <p:ph sz="quarter" idx="12"/>
          </p:nvPr>
        </p:nvSpPr>
        <p:spPr>
          <a:xfrm>
            <a:off x="540001" y="2464609"/>
            <a:ext cx="5973007" cy="3980318"/>
          </a:xfrm>
        </p:spPr>
        <p:txBody>
          <a:bodyPr lIns="0" rIns="0">
            <a:normAutofit/>
          </a:bodyPr>
          <a:lstStyle>
            <a:lvl1pPr>
              <a:spcBef>
                <a:spcPts val="600"/>
              </a:spcBef>
              <a:spcAft>
                <a:spcPts val="600"/>
              </a:spcAft>
              <a:buClr>
                <a:schemeClr val="bg1"/>
              </a:buClr>
              <a:defRPr sz="2400">
                <a:solidFill>
                  <a:schemeClr val="tx1"/>
                </a:solidFill>
              </a:defRPr>
            </a:lvl1pPr>
            <a:lvl2pPr>
              <a:spcBef>
                <a:spcPts val="600"/>
              </a:spcBef>
              <a:spcAft>
                <a:spcPts val="600"/>
              </a:spcAft>
              <a:buClr>
                <a:schemeClr val="bg1"/>
              </a:buClr>
              <a:defRPr sz="2000">
                <a:solidFill>
                  <a:schemeClr val="tx1"/>
                </a:solidFill>
              </a:defRPr>
            </a:lvl2pPr>
            <a:lvl3pPr>
              <a:spcBef>
                <a:spcPts val="600"/>
              </a:spcBef>
              <a:spcAft>
                <a:spcPts val="600"/>
              </a:spcAft>
              <a:buClr>
                <a:schemeClr val="bg1"/>
              </a:buClr>
              <a:defRPr sz="1800">
                <a:solidFill>
                  <a:schemeClr val="tx1"/>
                </a:solidFill>
              </a:defRPr>
            </a:lvl3pPr>
            <a:lvl4pPr>
              <a:spcBef>
                <a:spcPts val="600"/>
              </a:spcBef>
              <a:spcAft>
                <a:spcPts val="600"/>
              </a:spcAft>
              <a:buClr>
                <a:schemeClr val="bg1"/>
              </a:buClr>
              <a:defRPr sz="1800">
                <a:solidFill>
                  <a:schemeClr val="tx1"/>
                </a:solidFill>
              </a:defRPr>
            </a:lvl4pPr>
            <a:lvl5pPr>
              <a:spcBef>
                <a:spcPts val="600"/>
              </a:spcBef>
              <a:spcAft>
                <a:spcPts val="600"/>
              </a:spcAft>
              <a:buClr>
                <a:schemeClr val="bg1"/>
              </a:buClr>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1"/>
          <p:cNvSpPr>
            <a:spLocks noGrp="1"/>
          </p:cNvSpPr>
          <p:nvPr>
            <p:ph type="ctrTitle" hasCustomPrompt="1"/>
          </p:nvPr>
        </p:nvSpPr>
        <p:spPr bwMode="gray">
          <a:xfrm>
            <a:off x="540000" y="943062"/>
            <a:ext cx="4279087" cy="553870"/>
          </a:xfrm>
          <a:solidFill>
            <a:schemeClr val="accent3"/>
          </a:solidFill>
        </p:spPr>
        <p:txBody>
          <a:bodyPr wrap="none" lIns="82819" tIns="0" rIns="82819" bIns="0" rtlCol="0" anchor="ctr">
            <a:spAutoFit/>
          </a:bodyPr>
          <a:lstStyle>
            <a:lvl1pPr marL="571378" indent="-571378">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5" name="Text Placeholder 5"/>
          <p:cNvSpPr>
            <a:spLocks noGrp="1"/>
          </p:cNvSpPr>
          <p:nvPr>
            <p:ph type="body" sz="quarter" idx="13" hasCustomPrompt="1"/>
          </p:nvPr>
        </p:nvSpPr>
        <p:spPr>
          <a:xfrm>
            <a:off x="540001" y="1661532"/>
            <a:ext cx="3055242"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subtitle</a:t>
            </a:r>
          </a:p>
        </p:txBody>
      </p:sp>
      <p:sp>
        <p:nvSpPr>
          <p:cNvPr id="19" name="TextBox 18"/>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7" name="Picture 16"/>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4061357527"/>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1_2 pictures right - content left">
    <p:bg>
      <p:bgPr>
        <a:solidFill>
          <a:schemeClr val="bg2"/>
        </a:solidFill>
        <a:effectLst/>
      </p:bgPr>
    </p:bg>
    <p:spTree>
      <p:nvGrpSpPr>
        <p:cNvPr id="1" name=""/>
        <p:cNvGrpSpPr/>
        <p:nvPr/>
      </p:nvGrpSpPr>
      <p:grpSpPr>
        <a:xfrm>
          <a:off x="0" y="0"/>
          <a:ext cx="0" cy="0"/>
          <a:chOff x="0" y="0"/>
          <a:chExt cx="0" cy="0"/>
        </a:xfrm>
      </p:grpSpPr>
      <p:sp>
        <p:nvSpPr>
          <p:cNvPr id="16"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4" name="Rectangle 3"/>
          <p:cNvSpPr/>
          <p:nvPr userDrawn="1"/>
        </p:nvSpPr>
        <p:spPr bwMode="gray">
          <a:xfrm>
            <a:off x="6629888" y="161216"/>
            <a:ext cx="180001" cy="7209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8" name="Picture Placeholder 7"/>
          <p:cNvSpPr>
            <a:spLocks noGrp="1"/>
          </p:cNvSpPr>
          <p:nvPr>
            <p:ph type="pic" sz="quarter" idx="13" hasCustomPrompt="1"/>
          </p:nvPr>
        </p:nvSpPr>
        <p:spPr>
          <a:xfrm>
            <a:off x="6809889" y="3866361"/>
            <a:ext cx="6444256" cy="3511582"/>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35" name="Picture Placeholder 7"/>
          <p:cNvSpPr>
            <a:spLocks noGrp="1"/>
          </p:cNvSpPr>
          <p:nvPr>
            <p:ph type="pic" sz="quarter" idx="14" hasCustomPrompt="1"/>
          </p:nvPr>
        </p:nvSpPr>
        <p:spPr>
          <a:xfrm>
            <a:off x="6809889" y="180235"/>
            <a:ext cx="6444256" cy="3530401"/>
          </a:xfrm>
          <a:solidFill>
            <a:schemeClr val="bg1">
              <a:lumMod val="95000"/>
            </a:schemeClr>
          </a:solidFill>
        </p:spPr>
        <p:txBody>
          <a:bodyPr>
            <a:normAutofit/>
          </a:bodyPr>
          <a:lstStyle>
            <a:lvl1pPr marL="0" indent="0">
              <a:buNone/>
              <a:defRPr sz="2800" baseline="0"/>
            </a:lvl1pPr>
          </a:lstStyle>
          <a:p>
            <a:r>
              <a:rPr lang="en-GB" dirty="0"/>
              <a:t>A picture can be inserted here, it can be left blank or it can be filled in another colour</a:t>
            </a:r>
          </a:p>
        </p:txBody>
      </p:sp>
      <p:sp>
        <p:nvSpPr>
          <p:cNvPr id="6" name="Rectangle 5"/>
          <p:cNvSpPr/>
          <p:nvPr userDrawn="1"/>
        </p:nvSpPr>
        <p:spPr bwMode="gray">
          <a:xfrm>
            <a:off x="6759693" y="3690632"/>
            <a:ext cx="6566822" cy="18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13" tIns="105806" rIns="211613" bIns="105806" numCol="1" spcCol="0" rtlCol="0" fromWordArt="0" anchor="ctr" anchorCtr="0" forceAA="0" compatLnSpc="1">
            <a:prstTxWarp prst="textNoShape">
              <a:avLst/>
            </a:prstTxWarp>
            <a:noAutofit/>
          </a:bodyPr>
          <a:lstStyle/>
          <a:p>
            <a:pPr algn="ctr">
              <a:lnSpc>
                <a:spcPct val="110000"/>
              </a:lnSpc>
              <a:spcBef>
                <a:spcPts val="3527"/>
              </a:spcBef>
              <a:buClr>
                <a:schemeClr val="bg2"/>
              </a:buClr>
            </a:pPr>
            <a:endParaRPr lang="en-GB" sz="2899" dirty="0">
              <a:solidFill>
                <a:schemeClr val="bg1"/>
              </a:solidFill>
            </a:endParaRPr>
          </a:p>
        </p:txBody>
      </p:sp>
      <p:sp>
        <p:nvSpPr>
          <p:cNvPr id="17" name="Content Placeholder 6"/>
          <p:cNvSpPr>
            <a:spLocks noGrp="1"/>
          </p:cNvSpPr>
          <p:nvPr>
            <p:ph sz="quarter" idx="12"/>
          </p:nvPr>
        </p:nvSpPr>
        <p:spPr>
          <a:xfrm>
            <a:off x="523044" y="2464609"/>
            <a:ext cx="5973007" cy="3980318"/>
          </a:xfrm>
        </p:spPr>
        <p:txBody>
          <a:bodyPr lIns="0" rIns="0">
            <a:normAutofit/>
          </a:bodyPr>
          <a:lstStyle>
            <a:lvl1pPr>
              <a:spcBef>
                <a:spcPts val="600"/>
              </a:spcBef>
              <a:spcAft>
                <a:spcPts val="600"/>
              </a:spcAft>
              <a:buClr>
                <a:schemeClr val="tx1"/>
              </a:buClr>
              <a:defRPr sz="2400">
                <a:solidFill>
                  <a:schemeClr val="tx1"/>
                </a:solidFill>
              </a:defRPr>
            </a:lvl1pPr>
            <a:lvl2pPr>
              <a:spcBef>
                <a:spcPts val="600"/>
              </a:spcBef>
              <a:spcAft>
                <a:spcPts val="600"/>
              </a:spcAft>
              <a:buClrTx/>
              <a:defRPr sz="2000">
                <a:solidFill>
                  <a:schemeClr val="tx1"/>
                </a:solidFill>
              </a:defRPr>
            </a:lvl2pPr>
            <a:lvl3pPr>
              <a:spcBef>
                <a:spcPts val="600"/>
              </a:spcBef>
              <a:spcAft>
                <a:spcPts val="600"/>
              </a:spcAft>
              <a:buClrTx/>
              <a:defRPr sz="1800">
                <a:solidFill>
                  <a:schemeClr val="tx1"/>
                </a:solidFill>
              </a:defRPr>
            </a:lvl3pPr>
            <a:lvl4pPr>
              <a:spcBef>
                <a:spcPts val="600"/>
              </a:spcBef>
              <a:spcAft>
                <a:spcPts val="600"/>
              </a:spcAft>
              <a:buClr>
                <a:schemeClr val="tx1"/>
              </a:buClr>
              <a:defRPr sz="1800">
                <a:solidFill>
                  <a:schemeClr val="tx1"/>
                </a:solidFill>
              </a:defRPr>
            </a:lvl4pPr>
            <a:lvl5pPr>
              <a:spcBef>
                <a:spcPts val="600"/>
              </a:spcBef>
              <a:spcAft>
                <a:spcPts val="600"/>
              </a:spcAft>
              <a:buClr>
                <a:schemeClr val="tx1"/>
              </a:buCl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8" name="Title 1"/>
          <p:cNvSpPr>
            <a:spLocks noGrp="1"/>
          </p:cNvSpPr>
          <p:nvPr>
            <p:ph type="ctrTitle" hasCustomPrompt="1"/>
          </p:nvPr>
        </p:nvSpPr>
        <p:spPr bwMode="gray">
          <a:xfrm>
            <a:off x="556813" y="943062"/>
            <a:ext cx="4279087" cy="553870"/>
          </a:xfrm>
          <a:solidFill>
            <a:schemeClr val="accent3"/>
          </a:solidFill>
        </p:spPr>
        <p:txBody>
          <a:bodyPr wrap="none" lIns="82819" tIns="0" rIns="82819" bIns="0" rtlCol="0" anchor="ctr">
            <a:spAutoFit/>
          </a:bodyPr>
          <a:lstStyle>
            <a:lvl1pPr>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5" hasCustomPrompt="1"/>
          </p:nvPr>
        </p:nvSpPr>
        <p:spPr>
          <a:xfrm>
            <a:off x="556809" y="1661532"/>
            <a:ext cx="3055242"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subtitle</a:t>
            </a:r>
          </a:p>
        </p:txBody>
      </p:sp>
      <p:sp>
        <p:nvSpPr>
          <p:cNvPr id="22" name="TextBox 21"/>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76737238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3 pictures right - content left">
    <p:bg>
      <p:bgPr>
        <a:solidFill>
          <a:schemeClr val="bg2"/>
        </a:solidFill>
        <a:effectLst/>
      </p:bgPr>
    </p:bg>
    <p:spTree>
      <p:nvGrpSpPr>
        <p:cNvPr id="1" name=""/>
        <p:cNvGrpSpPr/>
        <p:nvPr/>
      </p:nvGrpSpPr>
      <p:grpSpPr>
        <a:xfrm>
          <a:off x="0" y="0"/>
          <a:ext cx="0" cy="0"/>
          <a:chOff x="0" y="0"/>
          <a:chExt cx="0" cy="0"/>
        </a:xfrm>
      </p:grpSpPr>
      <p:sp>
        <p:nvSpPr>
          <p:cNvPr id="18"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5" name="Rectangle 4"/>
          <p:cNvSpPr/>
          <p:nvPr userDrawn="1"/>
        </p:nvSpPr>
        <p:spPr bwMode="gray">
          <a:xfrm>
            <a:off x="6731861" y="79403"/>
            <a:ext cx="6594655" cy="7334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9028679" y="181778"/>
            <a:ext cx="2016000" cy="7187426"/>
          </a:xfrm>
          <a:solidFill>
            <a:schemeClr val="bg1">
              <a:lumMod val="95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sp>
        <p:nvSpPr>
          <p:cNvPr id="20" name="Picture Placeholder 7"/>
          <p:cNvSpPr>
            <a:spLocks noGrp="1"/>
          </p:cNvSpPr>
          <p:nvPr>
            <p:ph type="pic" sz="quarter" idx="17" hasCustomPrompt="1"/>
          </p:nvPr>
        </p:nvSpPr>
        <p:spPr>
          <a:xfrm>
            <a:off x="11239803" y="181778"/>
            <a:ext cx="2016000" cy="7187426"/>
          </a:xfrm>
          <a:solidFill>
            <a:schemeClr val="bg1">
              <a:lumMod val="95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6817557" y="181778"/>
            <a:ext cx="2016000" cy="7187426"/>
          </a:xfrm>
          <a:solidFill>
            <a:schemeClr val="bg1">
              <a:lumMod val="95000"/>
            </a:schemeClr>
          </a:solidFill>
        </p:spPr>
        <p:txBody>
          <a:bodyPr>
            <a:normAutofit/>
          </a:bodyPr>
          <a:lstStyle>
            <a:lvl1pPr marL="0" indent="0">
              <a:buNone/>
              <a:defRPr sz="1599" baseline="0"/>
            </a:lvl1pPr>
          </a:lstStyle>
          <a:p>
            <a:r>
              <a:rPr lang="en-GB" dirty="0"/>
              <a:t>A picture can be inserted here, it can be left blank or it can be filled in another colour</a:t>
            </a:r>
          </a:p>
        </p:txBody>
      </p:sp>
      <p:grpSp>
        <p:nvGrpSpPr>
          <p:cNvPr id="6" name="Group 5"/>
          <p:cNvGrpSpPr/>
          <p:nvPr userDrawn="1"/>
        </p:nvGrpSpPr>
        <p:grpSpPr>
          <a:xfrm>
            <a:off x="6629995" y="159261"/>
            <a:ext cx="4602244" cy="7311518"/>
            <a:chOff x="6629995" y="159259"/>
            <a:chExt cx="4602244" cy="7209945"/>
          </a:xfrm>
          <a:solidFill>
            <a:schemeClr val="bg1"/>
          </a:solidFill>
        </p:grpSpPr>
        <p:sp>
          <p:nvSpPr>
            <p:cNvPr id="4" name="Rectangle 3"/>
            <p:cNvSpPr/>
            <p:nvPr userDrawn="1"/>
          </p:nvSpPr>
          <p:spPr bwMode="gray">
            <a:xfrm>
              <a:off x="6629995"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9" name="Rectangle 28"/>
            <p:cNvSpPr/>
            <p:nvPr userDrawn="1"/>
          </p:nvSpPr>
          <p:spPr bwMode="gray">
            <a:xfrm>
              <a:off x="11052239"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32" name="Rectangle 31"/>
            <p:cNvSpPr/>
            <p:nvPr userDrawn="1"/>
          </p:nvSpPr>
          <p:spPr bwMode="gray">
            <a:xfrm>
              <a:off x="8841117" y="159259"/>
              <a:ext cx="180000" cy="720994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grpSp>
      <p:sp>
        <p:nvSpPr>
          <p:cNvPr id="27" name="Content Placeholder 6"/>
          <p:cNvSpPr>
            <a:spLocks noGrp="1"/>
          </p:cNvSpPr>
          <p:nvPr>
            <p:ph sz="quarter" idx="12"/>
          </p:nvPr>
        </p:nvSpPr>
        <p:spPr>
          <a:xfrm>
            <a:off x="523044" y="2464609"/>
            <a:ext cx="5973007" cy="3980318"/>
          </a:xfrm>
        </p:spPr>
        <p:txBody>
          <a:bodyPr lIns="0" rIns="0">
            <a:normAutofit/>
          </a:bodyPr>
          <a:lstStyle>
            <a:lvl1pPr>
              <a:spcBef>
                <a:spcPts val="600"/>
              </a:spcBef>
              <a:spcAft>
                <a:spcPts val="600"/>
              </a:spcAft>
              <a:buClr>
                <a:schemeClr val="tx1"/>
              </a:buClr>
              <a:defRPr sz="2400">
                <a:solidFill>
                  <a:schemeClr val="tx1"/>
                </a:solidFill>
              </a:defRPr>
            </a:lvl1pPr>
            <a:lvl2pPr>
              <a:spcBef>
                <a:spcPts val="600"/>
              </a:spcBef>
              <a:spcAft>
                <a:spcPts val="600"/>
              </a:spcAft>
              <a:buClr>
                <a:schemeClr val="tx1"/>
              </a:buClr>
              <a:defRPr sz="2000">
                <a:solidFill>
                  <a:schemeClr val="tx1"/>
                </a:solidFill>
              </a:defRPr>
            </a:lvl2pPr>
            <a:lvl3pPr>
              <a:spcBef>
                <a:spcPts val="600"/>
              </a:spcBef>
              <a:spcAft>
                <a:spcPts val="600"/>
              </a:spcAft>
              <a:buClr>
                <a:schemeClr val="tx1"/>
              </a:buClr>
              <a:defRPr sz="1800">
                <a:solidFill>
                  <a:schemeClr val="tx1"/>
                </a:solidFill>
              </a:defRPr>
            </a:lvl3pPr>
            <a:lvl4pPr>
              <a:spcBef>
                <a:spcPts val="600"/>
              </a:spcBef>
              <a:spcAft>
                <a:spcPts val="600"/>
              </a:spcAft>
              <a:buClr>
                <a:schemeClr val="tx1"/>
              </a:buClr>
              <a:defRPr sz="1800">
                <a:solidFill>
                  <a:schemeClr val="tx1"/>
                </a:solidFill>
              </a:defRPr>
            </a:lvl4pPr>
            <a:lvl5pPr>
              <a:spcBef>
                <a:spcPts val="600"/>
              </a:spcBef>
              <a:spcAft>
                <a:spcPts val="600"/>
              </a:spcAft>
              <a:buClr>
                <a:schemeClr val="tx1"/>
              </a:buCl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556813" y="943062"/>
            <a:ext cx="4279087" cy="553870"/>
          </a:xfrm>
          <a:solidFill>
            <a:schemeClr val="accent3"/>
          </a:solidFill>
        </p:spPr>
        <p:txBody>
          <a:bodyPr wrap="none" lIns="82819" tIns="0" rIns="82819" bIns="0" rtlCol="0" anchor="ctr">
            <a:spAutoFit/>
          </a:bodyPr>
          <a:lstStyle>
            <a:lvl1pPr marL="571378" indent="-571378">
              <a:buFontTx/>
              <a:buNone/>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556809" y="1661532"/>
            <a:ext cx="3055242"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subtitle</a:t>
            </a:r>
          </a:p>
        </p:txBody>
      </p:sp>
      <p:sp>
        <p:nvSpPr>
          <p:cNvPr id="24" name="TextBox 23"/>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23" name="Picture 22"/>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25"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022921772"/>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1_3 pictures Left - content right">
    <p:bg>
      <p:bgPr>
        <a:solidFill>
          <a:schemeClr val="bg2"/>
        </a:solidFill>
        <a:effectLst/>
      </p:bgPr>
    </p:bg>
    <p:spTree>
      <p:nvGrpSpPr>
        <p:cNvPr id="1" name=""/>
        <p:cNvGrpSpPr/>
        <p:nvPr/>
      </p:nvGrpSpPr>
      <p:grpSpPr>
        <a:xfrm>
          <a:off x="0" y="0"/>
          <a:ext cx="0" cy="0"/>
          <a:chOff x="0" y="0"/>
          <a:chExt cx="0" cy="0"/>
        </a:xfrm>
      </p:grpSpPr>
      <p:sp>
        <p:nvSpPr>
          <p:cNvPr id="2" name="Rectangle 1"/>
          <p:cNvSpPr/>
          <p:nvPr userDrawn="1"/>
        </p:nvSpPr>
        <p:spPr bwMode="gray">
          <a:xfrm>
            <a:off x="167158" y="127323"/>
            <a:ext cx="6470418" cy="7281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0" name="Picture Placeholder 7"/>
          <p:cNvSpPr>
            <a:spLocks noGrp="1"/>
          </p:cNvSpPr>
          <p:nvPr>
            <p:ph type="pic" sz="quarter" idx="17" hasCustomPrompt="1"/>
          </p:nvPr>
        </p:nvSpPr>
        <p:spPr>
          <a:xfrm>
            <a:off x="4601278"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1" name="Picture Placeholder 7"/>
          <p:cNvSpPr>
            <a:spLocks noGrp="1"/>
          </p:cNvSpPr>
          <p:nvPr>
            <p:ph type="pic" sz="quarter" idx="18" hasCustomPrompt="1"/>
          </p:nvPr>
        </p:nvSpPr>
        <p:spPr>
          <a:xfrm>
            <a:off x="179037"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29" name="Rectangle 28"/>
          <p:cNvSpPr/>
          <p:nvPr userDrawn="1"/>
        </p:nvSpPr>
        <p:spPr bwMode="gray">
          <a:xfrm>
            <a:off x="4413719" y="159261"/>
            <a:ext cx="180001" cy="731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32" name="Rectangle 31"/>
          <p:cNvSpPr/>
          <p:nvPr userDrawn="1"/>
        </p:nvSpPr>
        <p:spPr bwMode="gray">
          <a:xfrm>
            <a:off x="2202596" y="159261"/>
            <a:ext cx="180001" cy="731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19" name="Picture Placeholder 7"/>
          <p:cNvSpPr>
            <a:spLocks noGrp="1"/>
          </p:cNvSpPr>
          <p:nvPr>
            <p:ph type="pic" sz="quarter" idx="16" hasCustomPrompt="1"/>
          </p:nvPr>
        </p:nvSpPr>
        <p:spPr>
          <a:xfrm>
            <a:off x="2390156" y="181778"/>
            <a:ext cx="2016000" cy="7187426"/>
          </a:xfrm>
          <a:solidFill>
            <a:schemeClr val="bg1">
              <a:lumMod val="95000"/>
            </a:schemeClr>
          </a:solidFill>
        </p:spPr>
        <p:txBody>
          <a:bodyPr>
            <a:normAutofit/>
          </a:bodyPr>
          <a:lstStyle>
            <a:lvl1pPr marL="0" indent="0">
              <a:buNone/>
              <a:defRPr sz="2400" baseline="0"/>
            </a:lvl1pPr>
          </a:lstStyle>
          <a:p>
            <a:r>
              <a:rPr lang="en-GB" dirty="0"/>
              <a:t>A picture can be inserted here, it can be left blank or it can be filled in another colour</a:t>
            </a:r>
          </a:p>
        </p:txBody>
      </p:sp>
      <p:sp>
        <p:nvSpPr>
          <p:cNvPr id="18"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 name="Rectangle 3"/>
          <p:cNvSpPr/>
          <p:nvPr userDrawn="1"/>
        </p:nvSpPr>
        <p:spPr bwMode="gray">
          <a:xfrm>
            <a:off x="6629996" y="159261"/>
            <a:ext cx="180001" cy="7311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27" name="Content Placeholder 6"/>
          <p:cNvSpPr>
            <a:spLocks noGrp="1"/>
          </p:cNvSpPr>
          <p:nvPr>
            <p:ph sz="quarter" idx="12"/>
          </p:nvPr>
        </p:nvSpPr>
        <p:spPr>
          <a:xfrm>
            <a:off x="7105619" y="2464609"/>
            <a:ext cx="5973007" cy="3980318"/>
          </a:xfrm>
        </p:spPr>
        <p:txBody>
          <a:bodyPr lIns="0" rIns="0">
            <a:normAutofit/>
          </a:bodyPr>
          <a:lstStyle>
            <a:lvl1pPr>
              <a:spcBef>
                <a:spcPts val="600"/>
              </a:spcBef>
              <a:spcAft>
                <a:spcPts val="600"/>
              </a:spcAft>
              <a:buClrTx/>
              <a:defRPr sz="2400">
                <a:solidFill>
                  <a:schemeClr val="tx1"/>
                </a:solidFill>
              </a:defRPr>
            </a:lvl1pPr>
            <a:lvl2pPr>
              <a:spcBef>
                <a:spcPts val="600"/>
              </a:spcBef>
              <a:spcAft>
                <a:spcPts val="600"/>
              </a:spcAft>
              <a:buClrTx/>
              <a:defRPr sz="2000">
                <a:solidFill>
                  <a:schemeClr val="tx1"/>
                </a:solidFill>
              </a:defRPr>
            </a:lvl2pPr>
            <a:lvl3pPr>
              <a:spcBef>
                <a:spcPts val="600"/>
              </a:spcBef>
              <a:spcAft>
                <a:spcPts val="600"/>
              </a:spcAft>
              <a:buClr>
                <a:schemeClr val="tx1"/>
              </a:buClr>
              <a:defRPr sz="1800">
                <a:solidFill>
                  <a:schemeClr val="tx1"/>
                </a:solidFill>
              </a:defRPr>
            </a:lvl3pPr>
            <a:lvl4pPr>
              <a:spcBef>
                <a:spcPts val="600"/>
              </a:spcBef>
              <a:spcAft>
                <a:spcPts val="600"/>
              </a:spcAft>
              <a:buClr>
                <a:schemeClr val="tx1"/>
              </a:buClr>
              <a:defRPr sz="1800">
                <a:solidFill>
                  <a:schemeClr val="tx1"/>
                </a:solidFill>
              </a:defRPr>
            </a:lvl4pPr>
            <a:lvl5pPr>
              <a:spcBef>
                <a:spcPts val="600"/>
              </a:spcBef>
              <a:spcAft>
                <a:spcPts val="600"/>
              </a:spcAft>
              <a:buClr>
                <a:schemeClr val="tx1"/>
              </a:buCl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8" name="Title 1"/>
          <p:cNvSpPr>
            <a:spLocks noGrp="1"/>
          </p:cNvSpPr>
          <p:nvPr>
            <p:ph type="ctrTitle" hasCustomPrompt="1"/>
          </p:nvPr>
        </p:nvSpPr>
        <p:spPr bwMode="gray">
          <a:xfrm>
            <a:off x="7117356" y="943062"/>
            <a:ext cx="4279087" cy="553870"/>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30" name="Text Placeholder 5"/>
          <p:cNvSpPr>
            <a:spLocks noGrp="1"/>
          </p:cNvSpPr>
          <p:nvPr>
            <p:ph type="body" sz="quarter" idx="13" hasCustomPrompt="1"/>
          </p:nvPr>
        </p:nvSpPr>
        <p:spPr>
          <a:xfrm>
            <a:off x="7117351" y="1661532"/>
            <a:ext cx="3055242" cy="406265"/>
          </a:xfrm>
          <a:solidFill>
            <a:schemeClr val="tx1"/>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subtitle</a:t>
            </a:r>
          </a:p>
        </p:txBody>
      </p:sp>
      <p:sp>
        <p:nvSpPr>
          <p:cNvPr id="15" name="TextBox 14"/>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sp>
        <p:nvSpPr>
          <p:cNvPr id="17" name="TextBox 16"/>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504217978"/>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1_Statem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a:xfrm>
            <a:off x="1897915" y="3255877"/>
            <a:ext cx="9643954" cy="1049518"/>
          </a:xfrm>
          <a:noFill/>
        </p:spPr>
        <p:txBody>
          <a:bodyPr wrap="none" anchor="ctr"/>
          <a:lstStyle>
            <a:lvl1pPr algn="ctr">
              <a:lnSpc>
                <a:spcPct val="110000"/>
              </a:lnSpc>
              <a:defRPr sz="6198">
                <a:solidFill>
                  <a:schemeClr val="tx1"/>
                </a:solidFill>
              </a:defRPr>
            </a:lvl1pPr>
          </a:lstStyle>
          <a:p>
            <a:r>
              <a:rPr lang="en-US" dirty="0"/>
              <a:t>Click to add statement</a:t>
            </a:r>
            <a:endParaRPr lang="en-GB" dirty="0"/>
          </a:p>
        </p:txBody>
      </p:sp>
      <p:sp>
        <p:nvSpPr>
          <p:cNvPr id="9"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3" name="TextBox 12"/>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3045166817"/>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1_Media fill">
    <p:bg>
      <p:bgPr>
        <a:solidFill>
          <a:schemeClr val="bg1"/>
        </a:solidFill>
        <a:effectLst/>
      </p:bgPr>
    </p:bg>
    <p:spTree>
      <p:nvGrpSpPr>
        <p:cNvPr id="1" name=""/>
        <p:cNvGrpSpPr/>
        <p:nvPr/>
      </p:nvGrpSpPr>
      <p:grpSpPr>
        <a:xfrm>
          <a:off x="0" y="0"/>
          <a:ext cx="0" cy="0"/>
          <a:chOff x="0" y="0"/>
          <a:chExt cx="0" cy="0"/>
        </a:xfrm>
      </p:grpSpPr>
      <p:sp>
        <p:nvSpPr>
          <p:cNvPr id="69" name="Text Placeholder 68"/>
          <p:cNvSpPr>
            <a:spLocks noGrp="1"/>
          </p:cNvSpPr>
          <p:nvPr>
            <p:ph type="body" sz="quarter" idx="10" hasCustomPrompt="1"/>
          </p:nvPr>
        </p:nvSpPr>
        <p:spPr bwMode="gray">
          <a:xfrm>
            <a:off x="556671" y="4500712"/>
            <a:ext cx="6153433" cy="1377348"/>
          </a:xfrm>
        </p:spPr>
        <p:txBody>
          <a:bodyPr wrap="square" lIns="82819" tIns="41410" rIns="82819" bIns="41410">
            <a:normAutofit/>
          </a:bodyPr>
          <a:lstStyle>
            <a:lvl1pPr marL="0" indent="0">
              <a:spcBef>
                <a:spcPts val="1380"/>
              </a:spcBef>
              <a:buNone/>
              <a:defRPr sz="1899">
                <a:solidFill>
                  <a:schemeClr val="bg1"/>
                </a:solidFill>
              </a:defRPr>
            </a:lvl1pPr>
            <a:lvl2pPr marL="525789" indent="0">
              <a:buNone/>
              <a:defRPr>
                <a:solidFill>
                  <a:schemeClr val="bg1"/>
                </a:solidFill>
              </a:defRPr>
            </a:lvl2pPr>
            <a:lvl3pPr marL="1051577" indent="0">
              <a:buNone/>
              <a:defRPr>
                <a:solidFill>
                  <a:schemeClr val="bg1"/>
                </a:solidFill>
              </a:defRPr>
            </a:lvl3pPr>
            <a:lvl4pPr marL="1577367" indent="0">
              <a:buNone/>
              <a:defRPr>
                <a:solidFill>
                  <a:schemeClr val="bg1"/>
                </a:solidFill>
              </a:defRPr>
            </a:lvl4pPr>
            <a:lvl5pPr marL="2103156" indent="0">
              <a:buNone/>
              <a:defRPr>
                <a:solidFill>
                  <a:schemeClr val="bg1"/>
                </a:solidFill>
              </a:defRPr>
            </a:lvl5pPr>
          </a:lstStyle>
          <a:p>
            <a:pPr lvl="0"/>
            <a:r>
              <a:rPr lang="en-US" dirty="0"/>
              <a:t>Click to add text</a:t>
            </a:r>
            <a:endParaRPr lang="en-GB" dirty="0"/>
          </a:p>
        </p:txBody>
      </p:sp>
      <p:sp>
        <p:nvSpPr>
          <p:cNvPr id="9" name="Subtitle 2"/>
          <p:cNvSpPr>
            <a:spLocks noGrp="1"/>
          </p:cNvSpPr>
          <p:nvPr>
            <p:ph type="subTitle" idx="1" hasCustomPrompt="1"/>
          </p:nvPr>
        </p:nvSpPr>
        <p:spPr bwMode="gray">
          <a:xfrm>
            <a:off x="556817" y="3852639"/>
            <a:ext cx="3562609" cy="519646"/>
          </a:xfrm>
          <a:solidFill>
            <a:schemeClr val="accent2"/>
          </a:solidFill>
        </p:spPr>
        <p:txBody>
          <a:bodyPr wrap="none" lIns="82819" tIns="41410" rIns="82819" bIns="41410" rtlCol="0" anchor="t">
            <a:spAutoFit/>
          </a:bodyPr>
          <a:lstStyle>
            <a:lvl1pPr marL="0" indent="0">
              <a:lnSpc>
                <a:spcPts val="3360"/>
              </a:lnSpc>
              <a:spcAft>
                <a:spcPts val="0"/>
              </a:spcAft>
              <a:buNone/>
              <a:defRPr lang="en-GB" sz="2800" b="1" dirty="0" smtClean="0">
                <a:solidFill>
                  <a:schemeClr val="bg1"/>
                </a:solidFill>
                <a:latin typeface="+mj-lt"/>
              </a:defRPr>
            </a:lvl1pPr>
          </a:lstStyle>
          <a:p>
            <a:pPr lvl="0">
              <a:spcBef>
                <a:spcPct val="0"/>
              </a:spcBef>
            </a:pPr>
            <a:r>
              <a:rPr lang="en-US" dirty="0"/>
              <a:t>Click to edit subtitle</a:t>
            </a:r>
            <a:endParaRPr lang="en-GB" dirty="0"/>
          </a:p>
        </p:txBody>
      </p:sp>
      <p:sp>
        <p:nvSpPr>
          <p:cNvPr id="10" name="Title 1"/>
          <p:cNvSpPr>
            <a:spLocks noGrp="1"/>
          </p:cNvSpPr>
          <p:nvPr>
            <p:ph type="ctrTitle" hasCustomPrompt="1"/>
          </p:nvPr>
        </p:nvSpPr>
        <p:spPr bwMode="gray">
          <a:xfrm>
            <a:off x="556809" y="2980159"/>
            <a:ext cx="5891484" cy="929766"/>
          </a:xfrm>
          <a:solidFill>
            <a:schemeClr val="accent3"/>
          </a:solidFill>
        </p:spPr>
        <p:txBody>
          <a:bodyPr tIns="144000" bIns="0" anchor="ctr"/>
          <a:lstStyle>
            <a:lvl1pPr algn="l">
              <a:defRPr sz="4999">
                <a:latin typeface="+mj-lt"/>
              </a:defRPr>
            </a:lvl1pPr>
          </a:lstStyle>
          <a:p>
            <a:r>
              <a:rPr lang="en-US" dirty="0"/>
              <a:t>Click to edit title</a:t>
            </a:r>
            <a:endParaRPr lang="en-GB" dirty="0"/>
          </a:p>
        </p:txBody>
      </p:sp>
      <p:pic>
        <p:nvPicPr>
          <p:cNvPr id="19" name="Picture 18"/>
          <p:cNvPicPr>
            <a:picLocks noChangeAspect="1"/>
          </p:cNvPicPr>
          <p:nvPr userDrawn="1"/>
        </p:nvPicPr>
        <p:blipFill rotWithShape="1">
          <a:blip r:embed="rId2" cstate="email">
            <a:extLst>
              <a:ext uri="{28A0092B-C50C-407E-A947-70E740481C1C}">
                <a14:useLocalDpi xmlns:a14="http://schemas.microsoft.com/office/drawing/2010/main"/>
              </a:ext>
            </a:extLst>
          </a:blip>
          <a:srcRect t="17784" b="38176"/>
          <a:stretch/>
        </p:blipFill>
        <p:spPr>
          <a:xfrm>
            <a:off x="485998" y="6961909"/>
            <a:ext cx="981216" cy="305696"/>
          </a:xfrm>
          <a:prstGeom prst="rect">
            <a:avLst/>
          </a:prstGeom>
        </p:spPr>
      </p:pic>
      <p:sp>
        <p:nvSpPr>
          <p:cNvPr id="3" name="Media Placeholder 2"/>
          <p:cNvSpPr>
            <a:spLocks noGrp="1"/>
          </p:cNvSpPr>
          <p:nvPr>
            <p:ph type="media" sz="quarter" idx="12" hasCustomPrompt="1"/>
          </p:nvPr>
        </p:nvSpPr>
        <p:spPr>
          <a:xfrm>
            <a:off x="169691" y="180632"/>
            <a:ext cx="13100400" cy="7200000"/>
          </a:xfrm>
          <a:solidFill>
            <a:schemeClr val="bg2"/>
          </a:solidFill>
        </p:spPr>
        <p:txBody>
          <a:bodyPr>
            <a:normAutofit/>
          </a:bodyPr>
          <a:lstStyle>
            <a:lvl1pPr marL="0" indent="0" algn="ctr">
              <a:buNone/>
              <a:defRPr sz="1599">
                <a:solidFill>
                  <a:schemeClr val="tx1"/>
                </a:solidFill>
              </a:defRPr>
            </a:lvl1pPr>
          </a:lstStyle>
          <a:p>
            <a:r>
              <a:rPr lang="en-GB" dirty="0"/>
              <a:t>Insert media here – this will keep your chosen media within a frame</a:t>
            </a:r>
          </a:p>
        </p:txBody>
      </p:sp>
      <p:sp>
        <p:nvSpPr>
          <p:cNvPr id="15" name="TextBox 14"/>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13" name="Picture 12"/>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14" name="Picture 2" descr="C:\Users\Graphics Dude Ltd\Graphics Dude Ltd\Work\PC - IM - 150415A (template pt2)\Graphics\Tags\MarketingElectronic-Col.png"/>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190770600"/>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1_Presentation - half page  media fill">
    <p:bg>
      <p:bgPr>
        <a:solidFill>
          <a:schemeClr val="bg2"/>
        </a:solidFill>
        <a:effectLst/>
      </p:bgPr>
    </p:bg>
    <p:spTree>
      <p:nvGrpSpPr>
        <p:cNvPr id="1" name=""/>
        <p:cNvGrpSpPr/>
        <p:nvPr/>
      </p:nvGrpSpPr>
      <p:grpSpPr>
        <a:xfrm>
          <a:off x="0" y="0"/>
          <a:ext cx="0" cy="0"/>
          <a:chOff x="0" y="0"/>
          <a:chExt cx="0" cy="0"/>
        </a:xfrm>
      </p:grpSpPr>
      <p:sp>
        <p:nvSpPr>
          <p:cNvPr id="13" name="Rectangle 6"/>
          <p:cNvSpPr/>
          <p:nvPr userDrawn="1"/>
        </p:nvSpPr>
        <p:spPr bwMode="gray">
          <a:xfrm>
            <a:off x="0" y="6"/>
            <a:ext cx="13439775" cy="7561263"/>
          </a:xfrm>
          <a:custGeom>
            <a:avLst/>
            <a:gdLst/>
            <a:ahLst/>
            <a:cxnLst/>
            <a:rect l="l" t="t" r="r" b="b"/>
            <a:pathLst>
              <a:path w="13439775" h="7561263">
                <a:moveTo>
                  <a:pt x="180000" y="180001"/>
                </a:moveTo>
                <a:lnTo>
                  <a:pt x="180000" y="7381263"/>
                </a:lnTo>
                <a:lnTo>
                  <a:pt x="13259775" y="7381263"/>
                </a:lnTo>
                <a:lnTo>
                  <a:pt x="13259775" y="180001"/>
                </a:lnTo>
                <a:close/>
                <a:moveTo>
                  <a:pt x="0" y="0"/>
                </a:moveTo>
                <a:lnTo>
                  <a:pt x="180000" y="0"/>
                </a:lnTo>
                <a:lnTo>
                  <a:pt x="180000" y="1"/>
                </a:lnTo>
                <a:lnTo>
                  <a:pt x="13259775" y="1"/>
                </a:lnTo>
                <a:lnTo>
                  <a:pt x="13259775" y="0"/>
                </a:lnTo>
                <a:lnTo>
                  <a:pt x="13439775" y="0"/>
                </a:lnTo>
                <a:lnTo>
                  <a:pt x="13439775" y="7381263"/>
                </a:lnTo>
                <a:lnTo>
                  <a:pt x="13439775" y="7561263"/>
                </a:lnTo>
                <a:lnTo>
                  <a:pt x="13259775" y="7561263"/>
                </a:lnTo>
                <a:lnTo>
                  <a:pt x="180000" y="7561263"/>
                </a:lnTo>
                <a:lnTo>
                  <a:pt x="90001" y="7561263"/>
                </a:lnTo>
                <a:lnTo>
                  <a:pt x="0" y="756126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3974" tIns="71986" rIns="143974" bIns="71986"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4" name="Rectangle 3"/>
          <p:cNvSpPr/>
          <p:nvPr userDrawn="1"/>
        </p:nvSpPr>
        <p:spPr bwMode="gray">
          <a:xfrm>
            <a:off x="6633147" y="108225"/>
            <a:ext cx="180001" cy="7281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07" tIns="82804" rIns="165607" bIns="82804" numCol="1" spcCol="0" rtlCol="0" fromWordArt="0" anchor="ctr" anchorCtr="0" forceAA="0" compatLnSpc="1">
            <a:prstTxWarp prst="textNoShape">
              <a:avLst/>
            </a:prstTxWarp>
            <a:noAutofit/>
          </a:bodyPr>
          <a:lstStyle/>
          <a:p>
            <a:pPr algn="ctr">
              <a:lnSpc>
                <a:spcPct val="110000"/>
              </a:lnSpc>
              <a:spcBef>
                <a:spcPts val="2759"/>
              </a:spcBef>
              <a:buClr>
                <a:schemeClr val="bg2"/>
              </a:buClr>
            </a:pPr>
            <a:endParaRPr lang="en-GB" sz="3199" dirty="0">
              <a:solidFill>
                <a:schemeClr val="bg1"/>
              </a:solidFill>
              <a:latin typeface="Segoe UI Light" panose="020B0502040204020203" pitchFamily="34" charset="0"/>
            </a:endParaRPr>
          </a:p>
        </p:txBody>
      </p:sp>
      <p:sp>
        <p:nvSpPr>
          <p:cNvPr id="15" name="Content Placeholder 6"/>
          <p:cNvSpPr>
            <a:spLocks noGrp="1"/>
          </p:cNvSpPr>
          <p:nvPr>
            <p:ph sz="quarter" idx="12"/>
          </p:nvPr>
        </p:nvSpPr>
        <p:spPr>
          <a:xfrm>
            <a:off x="7083587" y="2464609"/>
            <a:ext cx="5973007" cy="3980318"/>
          </a:xfrm>
        </p:spPr>
        <p:txBody>
          <a:bodyPr lIns="0" rIns="0">
            <a:normAutofit/>
          </a:bodyPr>
          <a:lstStyle>
            <a:lvl1pPr>
              <a:spcBef>
                <a:spcPts val="600"/>
              </a:spcBef>
              <a:spcAft>
                <a:spcPts val="600"/>
              </a:spcAft>
              <a:buClr>
                <a:schemeClr val="bg1"/>
              </a:buClr>
              <a:defRPr sz="2400">
                <a:solidFill>
                  <a:schemeClr val="bg1"/>
                </a:solidFill>
              </a:defRPr>
            </a:lvl1pPr>
            <a:lvl2pPr>
              <a:spcBef>
                <a:spcPts val="600"/>
              </a:spcBef>
              <a:spcAft>
                <a:spcPts val="600"/>
              </a:spcAft>
              <a:buClr>
                <a:schemeClr val="bg1"/>
              </a:buClr>
              <a:defRPr sz="2000">
                <a:solidFill>
                  <a:schemeClr val="bg1"/>
                </a:solidFill>
              </a:defRPr>
            </a:lvl2pPr>
            <a:lvl3pPr>
              <a:spcBef>
                <a:spcPts val="600"/>
              </a:spcBef>
              <a:spcAft>
                <a:spcPts val="600"/>
              </a:spcAft>
              <a:buClr>
                <a:schemeClr val="bg1"/>
              </a:buClr>
              <a:defRPr sz="1800">
                <a:solidFill>
                  <a:schemeClr val="bg1"/>
                </a:solidFill>
              </a:defRPr>
            </a:lvl3pPr>
            <a:lvl4pPr>
              <a:spcBef>
                <a:spcPts val="600"/>
              </a:spcBef>
              <a:spcAft>
                <a:spcPts val="600"/>
              </a:spcAft>
              <a:buClr>
                <a:schemeClr val="bg1"/>
              </a:buClr>
              <a:defRPr sz="1800">
                <a:solidFill>
                  <a:schemeClr val="bg1"/>
                </a:solidFill>
              </a:defRPr>
            </a:lvl4pPr>
            <a:lvl5pPr>
              <a:spcBef>
                <a:spcPts val="600"/>
              </a:spcBef>
              <a:spcAft>
                <a:spcPts val="600"/>
              </a:spcAft>
              <a:buClr>
                <a:schemeClr val="bg1"/>
              </a:buClr>
              <a:defRPr sz="18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Title 1"/>
          <p:cNvSpPr>
            <a:spLocks noGrp="1"/>
          </p:cNvSpPr>
          <p:nvPr>
            <p:ph type="ctrTitle" hasCustomPrompt="1"/>
          </p:nvPr>
        </p:nvSpPr>
        <p:spPr bwMode="gray">
          <a:xfrm>
            <a:off x="7117356" y="955254"/>
            <a:ext cx="4279087" cy="553870"/>
          </a:xfrm>
          <a:solidFill>
            <a:schemeClr val="accent3"/>
          </a:solidFill>
        </p:spPr>
        <p:txBody>
          <a:bodyPr wrap="none" lIns="82819" tIns="0" rIns="82819" bIns="0" rtlCol="0" anchor="ctr">
            <a:spAutoFit/>
          </a:bodyPr>
          <a:lstStyle>
            <a:lvl1pPr>
              <a:defRPr lang="en-GB" b="0" dirty="0"/>
            </a:lvl1pPr>
          </a:lstStyle>
          <a:p>
            <a:pPr marL="0" lvl="0" indent="0" algn="l">
              <a:spcBef>
                <a:spcPct val="20000"/>
              </a:spcBef>
              <a:buFont typeface="Arial" panose="020B0604020202020204" pitchFamily="34" charset="0"/>
            </a:pPr>
            <a:r>
              <a:rPr lang="en-US" dirty="0"/>
              <a:t>Click to edit title</a:t>
            </a:r>
            <a:endParaRPr lang="en-GB" dirty="0"/>
          </a:p>
        </p:txBody>
      </p:sp>
      <p:sp>
        <p:nvSpPr>
          <p:cNvPr id="19" name="Text Placeholder 5"/>
          <p:cNvSpPr>
            <a:spLocks noGrp="1"/>
          </p:cNvSpPr>
          <p:nvPr>
            <p:ph type="body" sz="quarter" idx="13" hasCustomPrompt="1"/>
          </p:nvPr>
        </p:nvSpPr>
        <p:spPr>
          <a:xfrm>
            <a:off x="7117351" y="1673724"/>
            <a:ext cx="3055242" cy="406265"/>
          </a:xfrm>
          <a:solidFill>
            <a:schemeClr val="tx2"/>
          </a:solidFill>
        </p:spPr>
        <p:txBody>
          <a:bodyPr vert="horz" wrap="none" lIns="72000" tIns="0" rIns="72000" bIns="0" rtlCol="0" anchor="ctr">
            <a:spAutoFit/>
          </a:bodyPr>
          <a:lstStyle>
            <a:lvl1pPr>
              <a:buFontTx/>
              <a:buNone/>
              <a:defRPr lang="en-US" sz="2400" b="1" dirty="0" smtClean="0">
                <a:solidFill>
                  <a:schemeClr val="bg1"/>
                </a:solidFill>
              </a:defRPr>
            </a:lvl1pPr>
          </a:lstStyle>
          <a:p>
            <a:pPr marL="0" lvl="0" indent="0" defTabSz="914205">
              <a:spcBef>
                <a:spcPts val="300"/>
              </a:spcBef>
              <a:spcAft>
                <a:spcPts val="300"/>
              </a:spcAft>
              <a:buFontTx/>
              <a:buNone/>
            </a:pPr>
            <a:r>
              <a:rPr lang="en-US" dirty="0"/>
              <a:t>Click to edit subtitle</a:t>
            </a:r>
          </a:p>
        </p:txBody>
      </p:sp>
      <p:sp>
        <p:nvSpPr>
          <p:cNvPr id="3" name="Media Placeholder 2"/>
          <p:cNvSpPr>
            <a:spLocks noGrp="1"/>
          </p:cNvSpPr>
          <p:nvPr>
            <p:ph type="media" sz="quarter" idx="14"/>
          </p:nvPr>
        </p:nvSpPr>
        <p:spPr>
          <a:xfrm>
            <a:off x="179389" y="181480"/>
            <a:ext cx="6451200" cy="7196461"/>
          </a:xfrm>
        </p:spPr>
        <p:txBody>
          <a:bodyPr/>
          <a:lstStyle>
            <a:lvl1pPr marL="0" indent="0" algn="ctr">
              <a:buNone/>
              <a:defRPr>
                <a:solidFill>
                  <a:schemeClr val="tx1"/>
                </a:solidFill>
              </a:defRPr>
            </a:lvl1pPr>
          </a:lstStyle>
          <a:p>
            <a:r>
              <a:rPr lang="en-US" dirty="0"/>
              <a:t>Click icon to add media</a:t>
            </a:r>
            <a:endParaRPr lang="en-GB" dirty="0"/>
          </a:p>
        </p:txBody>
      </p:sp>
      <p:sp>
        <p:nvSpPr>
          <p:cNvPr id="17" name="TextBox 16"/>
          <p:cNvSpPr txBox="1"/>
          <p:nvPr userDrawn="1"/>
        </p:nvSpPr>
        <p:spPr>
          <a:xfrm>
            <a:off x="12856691" y="7399658"/>
            <a:ext cx="426079" cy="152221"/>
          </a:xfrm>
          <a:prstGeom prst="rect">
            <a:avLst/>
          </a:prstGeom>
          <a:noFill/>
        </p:spPr>
        <p:txBody>
          <a:bodyPr wrap="square" lIns="0" tIns="0" rIns="0" bIns="0" rtlCol="0">
            <a:spAutoFit/>
          </a:bodyPr>
          <a:lstStyle/>
          <a:p>
            <a:pPr algn="r">
              <a:lnSpc>
                <a:spcPct val="110000"/>
              </a:lnSpc>
              <a:spcBef>
                <a:spcPts val="2759"/>
              </a:spcBef>
              <a:buClr>
                <a:schemeClr val="bg2"/>
              </a:buClr>
            </a:pPr>
            <a:fld id="{08492756-E806-4604-9C5F-A6997CE6540C}" type="slidenum">
              <a:rPr lang="en-GB" sz="899" smtClean="0">
                <a:solidFill>
                  <a:schemeClr val="tx1"/>
                </a:solidFill>
                <a:latin typeface="Segoe UI Light" panose="020B0502040204020203" pitchFamily="34" charset="0"/>
              </a:rPr>
              <a:pPr algn="r">
                <a:lnSpc>
                  <a:spcPct val="110000"/>
                </a:lnSpc>
                <a:spcBef>
                  <a:spcPts val="2759"/>
                </a:spcBef>
                <a:buClr>
                  <a:schemeClr val="bg2"/>
                </a:buClr>
              </a:pPr>
              <a:t>‹#›</a:t>
            </a:fld>
            <a:endParaRPr lang="en-GB" sz="899" dirty="0">
              <a:solidFill>
                <a:schemeClr val="tx1"/>
              </a:solidFill>
              <a:latin typeface="Segoe UI Light" panose="020B0502040204020203" pitchFamily="34" charset="0"/>
            </a:endParaRPr>
          </a:p>
        </p:txBody>
      </p:sp>
      <p:pic>
        <p:nvPicPr>
          <p:cNvPr id="20" name="Picture 1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39679" y="6650560"/>
            <a:ext cx="491577" cy="396000"/>
          </a:xfrm>
          <a:prstGeom prst="rect">
            <a:avLst/>
          </a:prstGeom>
        </p:spPr>
      </p:pic>
      <p:pic>
        <p:nvPicPr>
          <p:cNvPr id="21" name="Picture 2" descr="C:\Users\Graphics Dude Ltd\Graphics Dude Ltd\Work\PC - IM - 150415A (template pt2)\Graphics\Tags\MarketingElectronic-Col.png"/>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userDrawn="1"/>
        </p:nvSpPr>
        <p:spPr bwMode="gray">
          <a:xfrm>
            <a:off x="539678" y="7380295"/>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171505954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59" Type="http://schemas.openxmlformats.org/officeDocument/2006/relationships/slideLayout" Target="../slideLayouts/slideLayout159.xml"/><Relationship Id="rId170" Type="http://schemas.openxmlformats.org/officeDocument/2006/relationships/slideLayout" Target="../slideLayouts/slideLayout170.xml"/><Relationship Id="rId191" Type="http://schemas.openxmlformats.org/officeDocument/2006/relationships/slideLayout" Target="../slideLayouts/slideLayout191.xml"/><Relationship Id="rId205" Type="http://schemas.openxmlformats.org/officeDocument/2006/relationships/image" Target="../media/image1.png"/><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28" Type="http://schemas.openxmlformats.org/officeDocument/2006/relationships/slideLayout" Target="../slideLayouts/slideLayout128.xml"/><Relationship Id="rId144" Type="http://schemas.openxmlformats.org/officeDocument/2006/relationships/slideLayout" Target="../slideLayouts/slideLayout144.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60" Type="http://schemas.openxmlformats.org/officeDocument/2006/relationships/slideLayout" Target="../slideLayouts/slideLayout160.xml"/><Relationship Id="rId165" Type="http://schemas.openxmlformats.org/officeDocument/2006/relationships/slideLayout" Target="../slideLayouts/slideLayout165.xml"/><Relationship Id="rId181" Type="http://schemas.openxmlformats.org/officeDocument/2006/relationships/slideLayout" Target="../slideLayouts/slideLayout181.xml"/><Relationship Id="rId186" Type="http://schemas.openxmlformats.org/officeDocument/2006/relationships/slideLayout" Target="../slideLayouts/slideLayout186.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71" Type="http://schemas.openxmlformats.org/officeDocument/2006/relationships/slideLayout" Target="../slideLayouts/slideLayout171.xml"/><Relationship Id="rId176" Type="http://schemas.openxmlformats.org/officeDocument/2006/relationships/slideLayout" Target="../slideLayouts/slideLayout176.xml"/><Relationship Id="rId192" Type="http://schemas.openxmlformats.org/officeDocument/2006/relationships/slideLayout" Target="../slideLayouts/slideLayout192.xml"/><Relationship Id="rId197" Type="http://schemas.openxmlformats.org/officeDocument/2006/relationships/slideLayout" Target="../slideLayouts/slideLayout197.xml"/><Relationship Id="rId206" Type="http://schemas.openxmlformats.org/officeDocument/2006/relationships/image" Target="../media/image2.png"/><Relationship Id="rId201" Type="http://schemas.openxmlformats.org/officeDocument/2006/relationships/slideLayout" Target="../slideLayouts/slideLayout201.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61" Type="http://schemas.openxmlformats.org/officeDocument/2006/relationships/slideLayout" Target="../slideLayouts/slideLayout161.xml"/><Relationship Id="rId166" Type="http://schemas.openxmlformats.org/officeDocument/2006/relationships/slideLayout" Target="../slideLayouts/slideLayout166.xml"/><Relationship Id="rId182" Type="http://schemas.openxmlformats.org/officeDocument/2006/relationships/slideLayout" Target="../slideLayouts/slideLayout182.xml"/><Relationship Id="rId187" Type="http://schemas.openxmlformats.org/officeDocument/2006/relationships/slideLayout" Target="../slideLayouts/slideLayout187.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77" Type="http://schemas.openxmlformats.org/officeDocument/2006/relationships/slideLayout" Target="../slideLayouts/slideLayout177.xml"/><Relationship Id="rId198" Type="http://schemas.openxmlformats.org/officeDocument/2006/relationships/slideLayout" Target="../slideLayouts/slideLayout198.xml"/><Relationship Id="rId172" Type="http://schemas.openxmlformats.org/officeDocument/2006/relationships/slideLayout" Target="../slideLayouts/slideLayout172.xml"/><Relationship Id="rId193" Type="http://schemas.openxmlformats.org/officeDocument/2006/relationships/slideLayout" Target="../slideLayouts/slideLayout193.xml"/><Relationship Id="rId202" Type="http://schemas.openxmlformats.org/officeDocument/2006/relationships/slideLayout" Target="../slideLayouts/slideLayout202.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167" Type="http://schemas.openxmlformats.org/officeDocument/2006/relationships/slideLayout" Target="../slideLayouts/slideLayout167.xml"/><Relationship Id="rId188" Type="http://schemas.openxmlformats.org/officeDocument/2006/relationships/slideLayout" Target="../slideLayouts/slideLayout188.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162" Type="http://schemas.openxmlformats.org/officeDocument/2006/relationships/slideLayout" Target="../slideLayouts/slideLayout162.xml"/><Relationship Id="rId183" Type="http://schemas.openxmlformats.org/officeDocument/2006/relationships/slideLayout" Target="../slideLayouts/slideLayout183.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178" Type="http://schemas.openxmlformats.org/officeDocument/2006/relationships/slideLayout" Target="../slideLayouts/slideLayout178.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73" Type="http://schemas.openxmlformats.org/officeDocument/2006/relationships/slideLayout" Target="../slideLayouts/slideLayout173.xml"/><Relationship Id="rId194" Type="http://schemas.openxmlformats.org/officeDocument/2006/relationships/slideLayout" Target="../slideLayouts/slideLayout194.xml"/><Relationship Id="rId199" Type="http://schemas.openxmlformats.org/officeDocument/2006/relationships/slideLayout" Target="../slideLayouts/slideLayout199.xml"/><Relationship Id="rId203" Type="http://schemas.openxmlformats.org/officeDocument/2006/relationships/slideLayout" Target="../slideLayouts/slideLayout203.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168" Type="http://schemas.openxmlformats.org/officeDocument/2006/relationships/slideLayout" Target="../slideLayouts/slideLayout16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163" Type="http://schemas.openxmlformats.org/officeDocument/2006/relationships/slideLayout" Target="../slideLayouts/slideLayout163.xml"/><Relationship Id="rId184" Type="http://schemas.openxmlformats.org/officeDocument/2006/relationships/slideLayout" Target="../slideLayouts/slideLayout184.xml"/><Relationship Id="rId189" Type="http://schemas.openxmlformats.org/officeDocument/2006/relationships/slideLayout" Target="../slideLayouts/slideLayout189.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slideLayout" Target="../slideLayouts/slideLayout158.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74" Type="http://schemas.openxmlformats.org/officeDocument/2006/relationships/slideLayout" Target="../slideLayouts/slideLayout174.xml"/><Relationship Id="rId179" Type="http://schemas.openxmlformats.org/officeDocument/2006/relationships/slideLayout" Target="../slideLayouts/slideLayout179.xml"/><Relationship Id="rId195" Type="http://schemas.openxmlformats.org/officeDocument/2006/relationships/slideLayout" Target="../slideLayouts/slideLayout195.xml"/><Relationship Id="rId190" Type="http://schemas.openxmlformats.org/officeDocument/2006/relationships/slideLayout" Target="../slideLayouts/slideLayout190.xml"/><Relationship Id="rId204" Type="http://schemas.openxmlformats.org/officeDocument/2006/relationships/theme" Target="../theme/theme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164" Type="http://schemas.openxmlformats.org/officeDocument/2006/relationships/slideLayout" Target="../slideLayouts/slideLayout164.xml"/><Relationship Id="rId169" Type="http://schemas.openxmlformats.org/officeDocument/2006/relationships/slideLayout" Target="../slideLayouts/slideLayout169.xml"/><Relationship Id="rId185" Type="http://schemas.openxmlformats.org/officeDocument/2006/relationships/slideLayout" Target="../slideLayouts/slideLayout185.xml"/><Relationship Id="rId4" Type="http://schemas.openxmlformats.org/officeDocument/2006/relationships/slideLayout" Target="../slideLayouts/slideLayout4.xml"/><Relationship Id="rId9" Type="http://schemas.openxmlformats.org/officeDocument/2006/relationships/slideLayout" Target="../slideLayouts/slideLayout9.xml"/><Relationship Id="rId180" Type="http://schemas.openxmlformats.org/officeDocument/2006/relationships/slideLayout" Target="../slideLayouts/slideLayout180.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75" Type="http://schemas.openxmlformats.org/officeDocument/2006/relationships/slideLayout" Target="../slideLayouts/slideLayout175.xml"/><Relationship Id="rId196" Type="http://schemas.openxmlformats.org/officeDocument/2006/relationships/slideLayout" Target="../slideLayouts/slideLayout196.xml"/><Relationship Id="rId200" Type="http://schemas.openxmlformats.org/officeDocument/2006/relationships/slideLayout" Target="../slideLayouts/slideLayout2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Rectangle 4"/>
          <p:cNvSpPr/>
          <p:nvPr/>
        </p:nvSpPr>
        <p:spPr bwMode="gray">
          <a:xfrm>
            <a:off x="177007" y="181355"/>
            <a:ext cx="13085761" cy="71985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65638" tIns="82819" rIns="165638" bIns="82819" numCol="1" spcCol="0" rtlCol="0" fromWordArt="0" anchor="ctr" anchorCtr="0" forceAA="0" compatLnSpc="1">
            <a:prstTxWarp prst="textNoShape">
              <a:avLst/>
            </a:prstTxWarp>
            <a:noAutofit/>
          </a:bodyPr>
          <a:lstStyle/>
          <a:p>
            <a:pPr algn="ctr">
              <a:lnSpc>
                <a:spcPct val="110000"/>
              </a:lnSpc>
              <a:spcBef>
                <a:spcPts val="2760"/>
              </a:spcBef>
              <a:buClr>
                <a:schemeClr val="bg2"/>
              </a:buClr>
            </a:pPr>
            <a:endParaRPr lang="en-GB" sz="3200" dirty="0">
              <a:solidFill>
                <a:schemeClr val="bg1"/>
              </a:solidFill>
              <a:latin typeface="Segoe UI Light" panose="020B0502040204020203" pitchFamily="34" charset="0"/>
            </a:endParaRPr>
          </a:p>
        </p:txBody>
      </p:sp>
      <p:sp>
        <p:nvSpPr>
          <p:cNvPr id="2" name="Title Placeholder 1"/>
          <p:cNvSpPr>
            <a:spLocks noGrp="1"/>
          </p:cNvSpPr>
          <p:nvPr>
            <p:ph type="title"/>
          </p:nvPr>
        </p:nvSpPr>
        <p:spPr bwMode="gray">
          <a:xfrm>
            <a:off x="540000" y="540000"/>
            <a:ext cx="4279087" cy="553998"/>
          </a:xfrm>
          <a:prstGeom prst="rect">
            <a:avLst/>
          </a:prstGeom>
          <a:solidFill>
            <a:schemeClr val="accent3"/>
          </a:solidFill>
        </p:spPr>
        <p:txBody>
          <a:bodyPr wrap="none" lIns="82819" tIns="0" rIns="82819" bIns="0" rtlCol="0" anchor="ctr">
            <a:spAutoFit/>
          </a:bodyPr>
          <a:lstStyle/>
          <a:p>
            <a:pPr marL="0" lvl="0" indent="0" algn="l">
              <a:spcBef>
                <a:spcPct val="20000"/>
              </a:spcBef>
              <a:buFont typeface="Arial" panose="020B0604020202020204" pitchFamily="34" charset="0"/>
            </a:pPr>
            <a:r>
              <a:rPr lang="en-US" dirty="0"/>
              <a:t>Click to edit title</a:t>
            </a:r>
            <a:endParaRPr lang="en-GB" dirty="0"/>
          </a:p>
        </p:txBody>
      </p:sp>
      <p:sp>
        <p:nvSpPr>
          <p:cNvPr id="3" name="Text Placeholder 2"/>
          <p:cNvSpPr>
            <a:spLocks noGrp="1"/>
          </p:cNvSpPr>
          <p:nvPr>
            <p:ph type="body" idx="1"/>
          </p:nvPr>
        </p:nvSpPr>
        <p:spPr bwMode="gray">
          <a:xfrm>
            <a:off x="550198" y="1741244"/>
            <a:ext cx="12306492" cy="4631675"/>
          </a:xfrm>
          <a:prstGeom prst="rect">
            <a:avLst/>
          </a:prstGeom>
        </p:spPr>
        <p:txBody>
          <a:bodyPr vert="horz" lIns="0" tIns="41410" rIns="0" bIns="41410" rtlCol="0">
            <a:no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Box 7"/>
          <p:cNvSpPr txBox="1"/>
          <p:nvPr/>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
        <p:nvSpPr>
          <p:cNvPr id="9" name="TextBox 8"/>
          <p:cNvSpPr txBox="1"/>
          <p:nvPr userDrawn="1"/>
        </p:nvSpPr>
        <p:spPr>
          <a:xfrm>
            <a:off x="12856690" y="7399656"/>
            <a:ext cx="426079" cy="140423"/>
          </a:xfrm>
          <a:prstGeom prst="rect">
            <a:avLst/>
          </a:prstGeom>
          <a:noFill/>
        </p:spPr>
        <p:txBody>
          <a:bodyPr wrap="square" lIns="0" tIns="0" rIns="0" bIns="0" rtlCol="0">
            <a:spAutoFit/>
          </a:bodyPr>
          <a:lstStyle/>
          <a:p>
            <a:pPr algn="r">
              <a:lnSpc>
                <a:spcPct val="110000"/>
              </a:lnSpc>
              <a:spcBef>
                <a:spcPts val="2760"/>
              </a:spcBef>
              <a:buClr>
                <a:schemeClr val="bg2"/>
              </a:buClr>
            </a:pPr>
            <a:fld id="{08492756-E806-4604-9C5F-A6997CE6540C}" type="slidenum">
              <a:rPr lang="en-GB" sz="900" smtClean="0">
                <a:solidFill>
                  <a:schemeClr val="tx1"/>
                </a:solidFill>
                <a:latin typeface="Segoe UI Light" panose="020B0502040204020203" pitchFamily="34" charset="0"/>
              </a:rPr>
              <a:pPr algn="r">
                <a:lnSpc>
                  <a:spcPct val="110000"/>
                </a:lnSpc>
                <a:spcBef>
                  <a:spcPts val="2760"/>
                </a:spcBef>
                <a:buClr>
                  <a:schemeClr val="bg2"/>
                </a:buClr>
              </a:pPr>
              <a:t>‹#›</a:t>
            </a:fld>
            <a:endParaRPr lang="en-GB" sz="900" dirty="0">
              <a:solidFill>
                <a:schemeClr val="tx1"/>
              </a:solidFill>
              <a:latin typeface="Segoe UI Light" panose="020B0502040204020203" pitchFamily="34" charset="0"/>
            </a:endParaRPr>
          </a:p>
        </p:txBody>
      </p:sp>
      <p:pic>
        <p:nvPicPr>
          <p:cNvPr id="10" name="Picture 9"/>
          <p:cNvPicPr>
            <a:picLocks noChangeAspect="1"/>
          </p:cNvPicPr>
          <p:nvPr userDrawn="1"/>
        </p:nvPicPr>
        <p:blipFill rotWithShape="1">
          <a:blip r:embed="rId205"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1" name="Picture 2" descr="C:\Users\Graphics Dude Ltd\Graphics Dude Ltd\Work\PC - IM - 150415A (template pt2)\Graphics\Tags\MarketingElectronic-Col.png"/>
          <p:cNvPicPr>
            <a:picLocks noChangeAspect="1" noChangeArrowheads="1"/>
          </p:cNvPicPr>
          <p:nvPr userDrawn="1"/>
        </p:nvPicPr>
        <p:blipFill>
          <a:blip r:embed="rId206" cstate="email">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76078"/>
      </p:ext>
    </p:extLst>
  </p:cSld>
  <p:clrMap bg1="lt1" tx1="dk1" bg2="lt2" tx2="dk2" accent1="accent1" accent2="accent2" accent3="accent3" accent4="accent4" accent5="accent5" accent6="accent6" hlink="hlink" folHlink="folHlink"/>
  <p:sldLayoutIdLst>
    <p:sldLayoutId id="2147483876" r:id="rId1"/>
    <p:sldLayoutId id="2147483649" r:id="rId2"/>
    <p:sldLayoutId id="2147483670" r:id="rId3"/>
    <p:sldLayoutId id="2147483904" r:id="rId4"/>
    <p:sldLayoutId id="2147483874" r:id="rId5"/>
    <p:sldLayoutId id="2147483875" r:id="rId6"/>
    <p:sldLayoutId id="2147483883" r:id="rId7"/>
    <p:sldLayoutId id="2147483671" r:id="rId8"/>
    <p:sldLayoutId id="2147483672" r:id="rId9"/>
    <p:sldLayoutId id="2147483867" r:id="rId10"/>
    <p:sldLayoutId id="2147483882" r:id="rId11"/>
    <p:sldLayoutId id="2147483650" r:id="rId12"/>
    <p:sldLayoutId id="2147483673" r:id="rId13"/>
    <p:sldLayoutId id="2147483659" r:id="rId14"/>
    <p:sldLayoutId id="2147483924" r:id="rId15"/>
    <p:sldLayoutId id="2147483674" r:id="rId16"/>
    <p:sldLayoutId id="2147483896" r:id="rId17"/>
    <p:sldLayoutId id="2147483662" r:id="rId18"/>
    <p:sldLayoutId id="2147483675" r:id="rId19"/>
    <p:sldLayoutId id="2147483660" r:id="rId20"/>
    <p:sldLayoutId id="2147483676" r:id="rId21"/>
    <p:sldLayoutId id="2147483663" r:id="rId22"/>
    <p:sldLayoutId id="2147483678" r:id="rId23"/>
    <p:sldLayoutId id="2147483664" r:id="rId24"/>
    <p:sldLayoutId id="2147483677" r:id="rId25"/>
    <p:sldLayoutId id="2147483665" r:id="rId26"/>
    <p:sldLayoutId id="2147483679" r:id="rId27"/>
    <p:sldLayoutId id="2147483666" r:id="rId28"/>
    <p:sldLayoutId id="2147483680" r:id="rId29"/>
    <p:sldLayoutId id="2147483775" r:id="rId30"/>
    <p:sldLayoutId id="2147483776" r:id="rId31"/>
    <p:sldLayoutId id="2147483777" r:id="rId32"/>
    <p:sldLayoutId id="2147483778" r:id="rId33"/>
    <p:sldLayoutId id="2147483667" r:id="rId34"/>
    <p:sldLayoutId id="2147483681" r:id="rId35"/>
    <p:sldLayoutId id="2147483668" r:id="rId36"/>
    <p:sldLayoutId id="2147483682" r:id="rId37"/>
    <p:sldLayoutId id="2147483669" r:id="rId38"/>
    <p:sldLayoutId id="2147483683" r:id="rId39"/>
    <p:sldLayoutId id="2147483905" r:id="rId40"/>
    <p:sldLayoutId id="2147483906" r:id="rId41"/>
    <p:sldLayoutId id="2147483908" r:id="rId42"/>
    <p:sldLayoutId id="2147483907" r:id="rId43"/>
    <p:sldLayoutId id="2147483909" r:id="rId44"/>
    <p:sldLayoutId id="2147483713" r:id="rId45"/>
    <p:sldLayoutId id="2147483916" r:id="rId46"/>
    <p:sldLayoutId id="2147483917" r:id="rId47"/>
    <p:sldLayoutId id="2147483915" r:id="rId48"/>
    <p:sldLayoutId id="2147483884" r:id="rId49"/>
    <p:sldLayoutId id="2147483888" r:id="rId50"/>
    <p:sldLayoutId id="2147483889" r:id="rId51"/>
    <p:sldLayoutId id="2147483860" r:id="rId52"/>
    <p:sldLayoutId id="2147483901" r:id="rId53"/>
    <p:sldLayoutId id="2147483923" r:id="rId54"/>
    <p:sldLayoutId id="2147483925" r:id="rId55"/>
    <p:sldLayoutId id="2147483926" r:id="rId56"/>
    <p:sldLayoutId id="2147484040" r:id="rId57"/>
    <p:sldLayoutId id="2147484042" r:id="rId58"/>
    <p:sldLayoutId id="2147484043" r:id="rId59"/>
    <p:sldLayoutId id="2147484044" r:id="rId60"/>
    <p:sldLayoutId id="2147484045" r:id="rId61"/>
    <p:sldLayoutId id="2147484046" r:id="rId62"/>
    <p:sldLayoutId id="2147484047" r:id="rId63"/>
    <p:sldLayoutId id="2147484048" r:id="rId64"/>
    <p:sldLayoutId id="2147484049" r:id="rId65"/>
    <p:sldLayoutId id="2147484050" r:id="rId66"/>
    <p:sldLayoutId id="2147484052" r:id="rId67"/>
    <p:sldLayoutId id="2147484054" r:id="rId68"/>
    <p:sldLayoutId id="2147484055" r:id="rId69"/>
    <p:sldLayoutId id="2147484056" r:id="rId70"/>
    <p:sldLayoutId id="2147484057" r:id="rId71"/>
    <p:sldLayoutId id="2147484058" r:id="rId72"/>
    <p:sldLayoutId id="2147484059" r:id="rId73"/>
    <p:sldLayoutId id="2147484060" r:id="rId74"/>
    <p:sldLayoutId id="2147484061" r:id="rId75"/>
    <p:sldLayoutId id="2147484062" r:id="rId76"/>
    <p:sldLayoutId id="2147484064" r:id="rId77"/>
    <p:sldLayoutId id="2147484065" r:id="rId78"/>
    <p:sldLayoutId id="2147484066" r:id="rId79"/>
    <p:sldLayoutId id="2147484067" r:id="rId80"/>
    <p:sldLayoutId id="2147484068" r:id="rId81"/>
    <p:sldLayoutId id="2147484069" r:id="rId82"/>
    <p:sldLayoutId id="2147484070" r:id="rId83"/>
    <p:sldLayoutId id="2147484072" r:id="rId84"/>
    <p:sldLayoutId id="2147484073" r:id="rId85"/>
    <p:sldLayoutId id="2147484074" r:id="rId86"/>
    <p:sldLayoutId id="2147484075" r:id="rId87"/>
    <p:sldLayoutId id="2147484076" r:id="rId88"/>
    <p:sldLayoutId id="2147484077" r:id="rId89"/>
    <p:sldLayoutId id="2147484078" r:id="rId90"/>
    <p:sldLayoutId id="2147484080" r:id="rId91"/>
    <p:sldLayoutId id="2147484081" r:id="rId92"/>
    <p:sldLayoutId id="2147484082" r:id="rId93"/>
    <p:sldLayoutId id="2147484083" r:id="rId94"/>
    <p:sldLayoutId id="2147484084" r:id="rId95"/>
    <p:sldLayoutId id="2147484085" r:id="rId96"/>
    <p:sldLayoutId id="2147484086" r:id="rId97"/>
    <p:sldLayoutId id="2147484087" r:id="rId98"/>
    <p:sldLayoutId id="2147484088" r:id="rId99"/>
    <p:sldLayoutId id="2147484089" r:id="rId100"/>
    <p:sldLayoutId id="2147484090" r:id="rId101"/>
    <p:sldLayoutId id="2147484091" r:id="rId102"/>
    <p:sldLayoutId id="2147484092" r:id="rId103"/>
    <p:sldLayoutId id="2147484093" r:id="rId104"/>
    <p:sldLayoutId id="2147484094" r:id="rId105"/>
    <p:sldLayoutId id="2147484095" r:id="rId106"/>
    <p:sldLayoutId id="2147484096" r:id="rId107"/>
    <p:sldLayoutId id="2147484097" r:id="rId108"/>
    <p:sldLayoutId id="2147484099" r:id="rId109"/>
    <p:sldLayoutId id="2147484100" r:id="rId110"/>
    <p:sldLayoutId id="2147484101" r:id="rId111"/>
    <p:sldLayoutId id="2147484102" r:id="rId112"/>
    <p:sldLayoutId id="2147484103" r:id="rId113"/>
    <p:sldLayoutId id="2147484104" r:id="rId114"/>
    <p:sldLayoutId id="2147484105" r:id="rId115"/>
    <p:sldLayoutId id="2147484106" r:id="rId116"/>
    <p:sldLayoutId id="2147484107" r:id="rId117"/>
    <p:sldLayoutId id="2147484108" r:id="rId118"/>
    <p:sldLayoutId id="2147484109" r:id="rId119"/>
    <p:sldLayoutId id="2147484110" r:id="rId120"/>
    <p:sldLayoutId id="2147484111" r:id="rId121"/>
    <p:sldLayoutId id="2147484112" r:id="rId122"/>
    <p:sldLayoutId id="2147484113" r:id="rId123"/>
    <p:sldLayoutId id="2147484114" r:id="rId124"/>
    <p:sldLayoutId id="2147484115" r:id="rId125"/>
    <p:sldLayoutId id="2147484116" r:id="rId126"/>
    <p:sldLayoutId id="2147484118" r:id="rId127"/>
    <p:sldLayoutId id="2147484119" r:id="rId128"/>
    <p:sldLayoutId id="2147484120" r:id="rId129"/>
    <p:sldLayoutId id="2147484121" r:id="rId130"/>
    <p:sldLayoutId id="2147484122" r:id="rId131"/>
    <p:sldLayoutId id="2147484123" r:id="rId132"/>
    <p:sldLayoutId id="2147484124" r:id="rId133"/>
    <p:sldLayoutId id="2147484125" r:id="rId134"/>
    <p:sldLayoutId id="2147484126" r:id="rId135"/>
    <p:sldLayoutId id="2147484127" r:id="rId136"/>
    <p:sldLayoutId id="2147484128" r:id="rId137"/>
    <p:sldLayoutId id="2147484129" r:id="rId138"/>
    <p:sldLayoutId id="2147484130" r:id="rId139"/>
    <p:sldLayoutId id="2147484131" r:id="rId140"/>
    <p:sldLayoutId id="2147484132" r:id="rId141"/>
    <p:sldLayoutId id="2147484133" r:id="rId142"/>
    <p:sldLayoutId id="2147484134" r:id="rId143"/>
    <p:sldLayoutId id="2147484135" r:id="rId144"/>
    <p:sldLayoutId id="2147484136" r:id="rId145"/>
    <p:sldLayoutId id="2147484137" r:id="rId146"/>
    <p:sldLayoutId id="2147484138" r:id="rId147"/>
    <p:sldLayoutId id="2147484139" r:id="rId148"/>
    <p:sldLayoutId id="2147484140" r:id="rId149"/>
    <p:sldLayoutId id="2147484141" r:id="rId150"/>
    <p:sldLayoutId id="2147484142" r:id="rId151"/>
    <p:sldLayoutId id="2147484143" r:id="rId152"/>
    <p:sldLayoutId id="2147484144" r:id="rId153"/>
    <p:sldLayoutId id="2147484145" r:id="rId154"/>
    <p:sldLayoutId id="2147484146" r:id="rId155"/>
    <p:sldLayoutId id="2147484147" r:id="rId156"/>
    <p:sldLayoutId id="2147484148" r:id="rId157"/>
    <p:sldLayoutId id="2147484149" r:id="rId158"/>
    <p:sldLayoutId id="2147484150" r:id="rId159"/>
    <p:sldLayoutId id="2147484151" r:id="rId160"/>
    <p:sldLayoutId id="2147484152" r:id="rId161"/>
    <p:sldLayoutId id="2147484153" r:id="rId162"/>
    <p:sldLayoutId id="2147484154" r:id="rId163"/>
    <p:sldLayoutId id="2147484155" r:id="rId164"/>
    <p:sldLayoutId id="2147484156" r:id="rId165"/>
    <p:sldLayoutId id="2147484157" r:id="rId166"/>
    <p:sldLayoutId id="2147484158" r:id="rId167"/>
    <p:sldLayoutId id="2147484159" r:id="rId168"/>
    <p:sldLayoutId id="2147484160" r:id="rId169"/>
    <p:sldLayoutId id="2147484161" r:id="rId170"/>
    <p:sldLayoutId id="2147484162" r:id="rId171"/>
    <p:sldLayoutId id="2147484163" r:id="rId172"/>
    <p:sldLayoutId id="2147484164" r:id="rId173"/>
    <p:sldLayoutId id="2147484165" r:id="rId174"/>
    <p:sldLayoutId id="2147484166" r:id="rId175"/>
    <p:sldLayoutId id="2147484167" r:id="rId176"/>
    <p:sldLayoutId id="2147484168" r:id="rId177"/>
    <p:sldLayoutId id="2147484169" r:id="rId178"/>
    <p:sldLayoutId id="2147484170" r:id="rId179"/>
    <p:sldLayoutId id="2147484171" r:id="rId180"/>
    <p:sldLayoutId id="2147484173" r:id="rId181"/>
    <p:sldLayoutId id="2147484174" r:id="rId182"/>
    <p:sldLayoutId id="2147484175" r:id="rId183"/>
    <p:sldLayoutId id="2147484176" r:id="rId184"/>
    <p:sldLayoutId id="2147484177" r:id="rId185"/>
    <p:sldLayoutId id="2147484178" r:id="rId186"/>
    <p:sldLayoutId id="2147484179" r:id="rId187"/>
    <p:sldLayoutId id="2147484180" r:id="rId188"/>
    <p:sldLayoutId id="2147484181" r:id="rId189"/>
    <p:sldLayoutId id="2147484182" r:id="rId190"/>
    <p:sldLayoutId id="2147484183" r:id="rId191"/>
    <p:sldLayoutId id="2147484184" r:id="rId192"/>
    <p:sldLayoutId id="2147484185" r:id="rId193"/>
    <p:sldLayoutId id="2147484186" r:id="rId194"/>
    <p:sldLayoutId id="2147484187" r:id="rId195"/>
    <p:sldLayoutId id="2147484188" r:id="rId196"/>
    <p:sldLayoutId id="2147484189" r:id="rId197"/>
    <p:sldLayoutId id="2147484190" r:id="rId198"/>
    <p:sldLayoutId id="2147484191" r:id="rId199"/>
    <p:sldLayoutId id="2147484192" r:id="rId200"/>
    <p:sldLayoutId id="2147484193" r:id="rId201"/>
    <p:sldLayoutId id="2147484194" r:id="rId202"/>
    <p:sldLayoutId id="2147484195" r:id="rId203"/>
  </p:sldLayoutIdLst>
  <p:transition>
    <p:fade/>
  </p:transition>
  <p:hf hdr="0" ftr="0" dt="0"/>
  <p:txStyles>
    <p:title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p:titleStyle>
    <p:bodyStyle>
      <a:lvl1pPr marL="314080" indent="-314080" algn="l" defTabSz="1051802" rtl="0" eaLnBrk="1" latinLnBrk="0" hangingPunct="1">
        <a:lnSpc>
          <a:spcPct val="110000"/>
        </a:lnSpc>
        <a:spcBef>
          <a:spcPts val="300"/>
        </a:spcBef>
        <a:spcAft>
          <a:spcPts val="300"/>
        </a:spcAft>
        <a:buClr>
          <a:schemeClr val="tx1"/>
        </a:buClr>
        <a:buFont typeface="Wingdings" panose="05000000000000000000" pitchFamily="2" charset="2"/>
        <a:buChar char="§"/>
        <a:defRPr sz="2200" kern="1200">
          <a:solidFill>
            <a:schemeClr val="tx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51802" rtl="0" eaLnBrk="1" latinLnBrk="0" hangingPunct="1">
        <a:defRPr sz="2100" kern="1200">
          <a:solidFill>
            <a:schemeClr val="tx1"/>
          </a:solidFill>
          <a:latin typeface="+mn-lt"/>
          <a:ea typeface="+mn-ea"/>
          <a:cs typeface="+mn-cs"/>
        </a:defRPr>
      </a:lvl1pPr>
      <a:lvl2pPr marL="525902" algn="l" defTabSz="1051802" rtl="0" eaLnBrk="1" latinLnBrk="0" hangingPunct="1">
        <a:defRPr sz="2100" kern="1200">
          <a:solidFill>
            <a:schemeClr val="tx1"/>
          </a:solidFill>
          <a:latin typeface="+mn-lt"/>
          <a:ea typeface="+mn-ea"/>
          <a:cs typeface="+mn-cs"/>
        </a:defRPr>
      </a:lvl2pPr>
      <a:lvl3pPr marL="1051802" algn="l" defTabSz="1051802" rtl="0" eaLnBrk="1" latinLnBrk="0" hangingPunct="1">
        <a:defRPr sz="2100" kern="1200">
          <a:solidFill>
            <a:schemeClr val="tx1"/>
          </a:solidFill>
          <a:latin typeface="+mn-lt"/>
          <a:ea typeface="+mn-ea"/>
          <a:cs typeface="+mn-cs"/>
        </a:defRPr>
      </a:lvl3pPr>
      <a:lvl4pPr marL="1577704" algn="l" defTabSz="1051802" rtl="0" eaLnBrk="1" latinLnBrk="0" hangingPunct="1">
        <a:defRPr sz="2100" kern="1200">
          <a:solidFill>
            <a:schemeClr val="tx1"/>
          </a:solidFill>
          <a:latin typeface="+mn-lt"/>
          <a:ea typeface="+mn-ea"/>
          <a:cs typeface="+mn-cs"/>
        </a:defRPr>
      </a:lvl4pPr>
      <a:lvl5pPr marL="2103606" algn="l" defTabSz="1051802" rtl="0" eaLnBrk="1" latinLnBrk="0" hangingPunct="1">
        <a:defRPr sz="2100" kern="1200">
          <a:solidFill>
            <a:schemeClr val="tx1"/>
          </a:solidFill>
          <a:latin typeface="+mn-lt"/>
          <a:ea typeface="+mn-ea"/>
          <a:cs typeface="+mn-cs"/>
        </a:defRPr>
      </a:lvl5pPr>
      <a:lvl6pPr marL="2629507" algn="l" defTabSz="1051802" rtl="0" eaLnBrk="1" latinLnBrk="0" hangingPunct="1">
        <a:defRPr sz="2100" kern="1200">
          <a:solidFill>
            <a:schemeClr val="tx1"/>
          </a:solidFill>
          <a:latin typeface="+mn-lt"/>
          <a:ea typeface="+mn-ea"/>
          <a:cs typeface="+mn-cs"/>
        </a:defRPr>
      </a:lvl6pPr>
      <a:lvl7pPr marL="3155408" algn="l" defTabSz="1051802" rtl="0" eaLnBrk="1" latinLnBrk="0" hangingPunct="1">
        <a:defRPr sz="2100" kern="1200">
          <a:solidFill>
            <a:schemeClr val="tx1"/>
          </a:solidFill>
          <a:latin typeface="+mn-lt"/>
          <a:ea typeface="+mn-ea"/>
          <a:cs typeface="+mn-cs"/>
        </a:defRPr>
      </a:lvl7pPr>
      <a:lvl8pPr marL="3681310" algn="l" defTabSz="1051802" rtl="0" eaLnBrk="1" latinLnBrk="0" hangingPunct="1">
        <a:defRPr sz="2100" kern="1200">
          <a:solidFill>
            <a:schemeClr val="tx1"/>
          </a:solidFill>
          <a:latin typeface="+mn-lt"/>
          <a:ea typeface="+mn-ea"/>
          <a:cs typeface="+mn-cs"/>
        </a:defRPr>
      </a:lvl8pPr>
      <a:lvl9pPr marL="4207211" algn="l" defTabSz="10518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14.xml"/><Relationship Id="rId5" Type="http://schemas.microsoft.com/office/2007/relationships/hdphoto" Target="../media/hdphoto14.wdp"/><Relationship Id="rId4" Type="http://schemas.openxmlformats.org/officeDocument/2006/relationships/image" Target="../media/image136.png"/></Relationships>
</file>

<file path=ppt/slides/_rels/slide101.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4.png"/><Relationship Id="rId1" Type="http://schemas.openxmlformats.org/officeDocument/2006/relationships/slideLayout" Target="../slideLayouts/slideLayout14.xml"/><Relationship Id="rId6" Type="http://schemas.openxmlformats.org/officeDocument/2006/relationships/image" Target="../media/image138.png"/><Relationship Id="rId5" Type="http://schemas.openxmlformats.org/officeDocument/2006/relationships/image" Target="../media/image137.png"/><Relationship Id="rId4" Type="http://schemas.microsoft.com/office/2007/relationships/hdphoto" Target="../media/hdphoto14.wdp"/></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2.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4.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2" Type="http://schemas.openxmlformats.org/officeDocument/2006/relationships/chart" Target="../charts/chart188.xml"/><Relationship Id="rId1" Type="http://schemas.openxmlformats.org/officeDocument/2006/relationships/slideLayout" Target="../slideLayouts/slideLayout14.xml"/></Relationships>
</file>

<file path=ppt/slides/_rels/slide10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chart" Target="../charts/chart189.xml"/><Relationship Id="rId1" Type="http://schemas.openxmlformats.org/officeDocument/2006/relationships/slideLayout" Target="../slideLayouts/slideLayout14.xml"/><Relationship Id="rId4"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55.xml"/><Relationship Id="rId7" Type="http://schemas.openxmlformats.org/officeDocument/2006/relationships/image" Target="../media/image3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10.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3" Type="http://schemas.openxmlformats.org/officeDocument/2006/relationships/image" Target="../media/image143.jpeg"/><Relationship Id="rId7" Type="http://schemas.openxmlformats.org/officeDocument/2006/relationships/image" Target="../media/image147.pn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112.xml.rels><?xml version="1.0" encoding="UTF-8" standalone="yes"?>
<Relationships xmlns="http://schemas.openxmlformats.org/package/2006/relationships"><Relationship Id="rId3" Type="http://schemas.openxmlformats.org/officeDocument/2006/relationships/chart" Target="../charts/chart190.xml"/><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8" Type="http://schemas.openxmlformats.org/officeDocument/2006/relationships/image" Target="../media/image154.jpeg"/><Relationship Id="rId13" Type="http://schemas.openxmlformats.org/officeDocument/2006/relationships/image" Target="../media/image159.jpeg"/><Relationship Id="rId18" Type="http://schemas.openxmlformats.org/officeDocument/2006/relationships/image" Target="../media/image164.jpeg"/><Relationship Id="rId3" Type="http://schemas.openxmlformats.org/officeDocument/2006/relationships/image" Target="../media/image149.jpeg"/><Relationship Id="rId21" Type="http://schemas.openxmlformats.org/officeDocument/2006/relationships/image" Target="../media/image167.jpeg"/><Relationship Id="rId7" Type="http://schemas.openxmlformats.org/officeDocument/2006/relationships/image" Target="../media/image153.jpeg"/><Relationship Id="rId12" Type="http://schemas.openxmlformats.org/officeDocument/2006/relationships/image" Target="../media/image158.jpeg"/><Relationship Id="rId17" Type="http://schemas.openxmlformats.org/officeDocument/2006/relationships/image" Target="../media/image163.jpeg"/><Relationship Id="rId2" Type="http://schemas.openxmlformats.org/officeDocument/2006/relationships/image" Target="../media/image148.jpeg"/><Relationship Id="rId16" Type="http://schemas.openxmlformats.org/officeDocument/2006/relationships/image" Target="../media/image162.jpeg"/><Relationship Id="rId20" Type="http://schemas.openxmlformats.org/officeDocument/2006/relationships/image" Target="../media/image166.jpeg"/><Relationship Id="rId1" Type="http://schemas.openxmlformats.org/officeDocument/2006/relationships/slideLayout" Target="../slideLayouts/slideLayout14.xml"/><Relationship Id="rId6" Type="http://schemas.openxmlformats.org/officeDocument/2006/relationships/image" Target="../media/image152.jpeg"/><Relationship Id="rId11" Type="http://schemas.openxmlformats.org/officeDocument/2006/relationships/image" Target="../media/image157.jpeg"/><Relationship Id="rId5" Type="http://schemas.openxmlformats.org/officeDocument/2006/relationships/image" Target="../media/image151.jpeg"/><Relationship Id="rId15" Type="http://schemas.openxmlformats.org/officeDocument/2006/relationships/image" Target="../media/image161.jpeg"/><Relationship Id="rId10" Type="http://schemas.openxmlformats.org/officeDocument/2006/relationships/image" Target="../media/image156.jpeg"/><Relationship Id="rId19" Type="http://schemas.openxmlformats.org/officeDocument/2006/relationships/image" Target="../media/image165.jpeg"/><Relationship Id="rId4" Type="http://schemas.openxmlformats.org/officeDocument/2006/relationships/image" Target="../media/image150.jpeg"/><Relationship Id="rId9" Type="http://schemas.openxmlformats.org/officeDocument/2006/relationships/image" Target="../media/image155.jpeg"/><Relationship Id="rId14" Type="http://schemas.openxmlformats.org/officeDocument/2006/relationships/image" Target="../media/image160.jpeg"/></Relationships>
</file>

<file path=ppt/slides/_rels/slide11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81.png"/><Relationship Id="rId3" Type="http://schemas.openxmlformats.org/officeDocument/2006/relationships/image" Target="../media/image170.jpeg"/><Relationship Id="rId7" Type="http://schemas.openxmlformats.org/officeDocument/2006/relationships/image" Target="../media/image174.png"/><Relationship Id="rId12" Type="http://schemas.microsoft.com/office/2007/relationships/hdphoto" Target="../media/hdphoto10.wdp"/><Relationship Id="rId2" Type="http://schemas.openxmlformats.org/officeDocument/2006/relationships/image" Target="../media/image169.jpeg"/><Relationship Id="rId1" Type="http://schemas.openxmlformats.org/officeDocument/2006/relationships/slideLayout" Target="../slideLayouts/slideLayout12.xml"/><Relationship Id="rId6" Type="http://schemas.openxmlformats.org/officeDocument/2006/relationships/image" Target="../media/image173.jpeg"/><Relationship Id="rId11" Type="http://schemas.openxmlformats.org/officeDocument/2006/relationships/image" Target="../media/image88.png"/><Relationship Id="rId5" Type="http://schemas.openxmlformats.org/officeDocument/2006/relationships/image" Target="../media/image172.jpeg"/><Relationship Id="rId10" Type="http://schemas.microsoft.com/office/2007/relationships/hdphoto" Target="../media/hdphoto5.wdp"/><Relationship Id="rId4" Type="http://schemas.openxmlformats.org/officeDocument/2006/relationships/image" Target="../media/image171.jpeg"/><Relationship Id="rId9" Type="http://schemas.openxmlformats.org/officeDocument/2006/relationships/image" Target="../media/image83.png"/><Relationship Id="rId14" Type="http://schemas.microsoft.com/office/2007/relationships/hdphoto" Target="../media/hdphoto3.wdp"/></Relationships>
</file>

<file path=ppt/slides/_rels/slide116.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 Id="rId5" Type="http://schemas.openxmlformats.org/officeDocument/2006/relationships/image" Target="../media/image62.png"/><Relationship Id="rId4" Type="http://schemas.openxmlformats.org/officeDocument/2006/relationships/image" Target="../media/image61.png"/></Relationships>
</file>

<file path=ppt/slides/_rels/slide118.xml.rels><?xml version="1.0" encoding="UTF-8" standalone="yes"?>
<Relationships xmlns="http://schemas.openxmlformats.org/package/2006/relationships"><Relationship Id="rId3" Type="http://schemas.openxmlformats.org/officeDocument/2006/relationships/image" Target="../media/image177.jpeg"/><Relationship Id="rId7" Type="http://schemas.openxmlformats.org/officeDocument/2006/relationships/image" Target="../media/image179.jpeg"/><Relationship Id="rId2" Type="http://schemas.openxmlformats.org/officeDocument/2006/relationships/image" Target="../media/image176.jpeg"/><Relationship Id="rId1" Type="http://schemas.openxmlformats.org/officeDocument/2006/relationships/slideLayout" Target="../slideLayouts/slideLayout14.xml"/><Relationship Id="rId6" Type="http://schemas.openxmlformats.org/officeDocument/2006/relationships/image" Target="../media/image178.png"/><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image" Target="../media/image36.jpeg"/><Relationship Id="rId16" Type="http://schemas.openxmlformats.org/officeDocument/2006/relationships/image" Target="../media/image50.jpeg"/><Relationship Id="rId1" Type="http://schemas.openxmlformats.org/officeDocument/2006/relationships/slideLayout" Target="../slideLayouts/slideLayout55.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5" Type="http://schemas.openxmlformats.org/officeDocument/2006/relationships/image" Target="../media/image49.jpeg"/><Relationship Id="rId10" Type="http://schemas.openxmlformats.org/officeDocument/2006/relationships/image" Target="../media/image44.jpeg"/><Relationship Id="rId4" Type="http://schemas.openxmlformats.org/officeDocument/2006/relationships/image" Target="../media/image38.jpeg"/><Relationship Id="rId9" Type="http://schemas.openxmlformats.org/officeDocument/2006/relationships/image" Target="../media/image43.jpeg"/><Relationship Id="rId1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55.xml"/><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1.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chart" Target="../charts/chart1.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56.jpe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7.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8.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 Id="rId5" Type="http://schemas.openxmlformats.org/officeDocument/2006/relationships/image" Target="../media/image62.png"/><Relationship Id="rId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1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gif"/><Relationship Id="rId2" Type="http://schemas.openxmlformats.org/officeDocument/2006/relationships/image" Target="../media/image72.png"/><Relationship Id="rId1" Type="http://schemas.openxmlformats.org/officeDocument/2006/relationships/slideLayout" Target="../slideLayouts/slideLayout1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78.png"/><Relationship Id="rId1" Type="http://schemas.openxmlformats.org/officeDocument/2006/relationships/slideLayout" Target="../slideLayouts/slideLayout11.xml"/><Relationship Id="rId4" Type="http://schemas.openxmlformats.org/officeDocument/2006/relationships/image" Target="../media/image79.png"/></Relationships>
</file>

<file path=ppt/slides/_rels/slide2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0.jp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86.png"/><Relationship Id="rId18" Type="http://schemas.microsoft.com/office/2007/relationships/hdphoto" Target="../media/hdphoto10.wdp"/><Relationship Id="rId3" Type="http://schemas.openxmlformats.org/officeDocument/2006/relationships/image" Target="../media/image81.png"/><Relationship Id="rId7" Type="http://schemas.openxmlformats.org/officeDocument/2006/relationships/image" Target="../media/image83.png"/><Relationship Id="rId12" Type="http://schemas.microsoft.com/office/2007/relationships/hdphoto" Target="../media/hdphoto7.wdp"/><Relationship Id="rId17" Type="http://schemas.openxmlformats.org/officeDocument/2006/relationships/image" Target="../media/image88.png"/><Relationship Id="rId2" Type="http://schemas.openxmlformats.org/officeDocument/2006/relationships/image" Target="../media/image12.jpg"/><Relationship Id="rId16" Type="http://schemas.microsoft.com/office/2007/relationships/hdphoto" Target="../media/hdphoto9.wdp"/><Relationship Id="rId20" Type="http://schemas.microsoft.com/office/2007/relationships/hdphoto" Target="../media/hdphoto11.wdp"/><Relationship Id="rId1" Type="http://schemas.openxmlformats.org/officeDocument/2006/relationships/slideLayout" Target="../slideLayouts/slideLayout7.xml"/><Relationship Id="rId6" Type="http://schemas.microsoft.com/office/2007/relationships/hdphoto" Target="../media/hdphoto4.wdp"/><Relationship Id="rId11" Type="http://schemas.openxmlformats.org/officeDocument/2006/relationships/image" Target="../media/image85.png"/><Relationship Id="rId5" Type="http://schemas.openxmlformats.org/officeDocument/2006/relationships/image" Target="../media/image82.png"/><Relationship Id="rId15" Type="http://schemas.openxmlformats.org/officeDocument/2006/relationships/image" Target="../media/image87.png"/><Relationship Id="rId10" Type="http://schemas.microsoft.com/office/2007/relationships/hdphoto" Target="../media/hdphoto6.wdp"/><Relationship Id="rId19" Type="http://schemas.openxmlformats.org/officeDocument/2006/relationships/image" Target="../media/image89.png"/><Relationship Id="rId4" Type="http://schemas.microsoft.com/office/2007/relationships/hdphoto" Target="../media/hdphoto3.wdp"/><Relationship Id="rId9" Type="http://schemas.openxmlformats.org/officeDocument/2006/relationships/image" Target="../media/image84.png"/><Relationship Id="rId14" Type="http://schemas.microsoft.com/office/2007/relationships/hdphoto" Target="../media/hdphoto8.wd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34.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2" Type="http://schemas.openxmlformats.org/officeDocument/2006/relationships/image" Target="../media/image91.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92.jpg"/><Relationship Id="rId1" Type="http://schemas.openxmlformats.org/officeDocument/2006/relationships/slideLayout" Target="../slideLayouts/slideLayout56.xml"/></Relationships>
</file>

<file path=ppt/slides/_rels/slide37.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6.xml"/></Relationships>
</file>

<file path=ppt/slides/_rels/slide3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39.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chart" Target="../charts/chart19.xml"/><Relationship Id="rId7" Type="http://schemas.openxmlformats.org/officeDocument/2006/relationships/chart" Target="../charts/chart21.xml"/><Relationship Id="rId12" Type="http://schemas.openxmlformats.org/officeDocument/2006/relationships/chart" Target="../charts/chart24.xml"/><Relationship Id="rId2" Type="http://schemas.openxmlformats.org/officeDocument/2006/relationships/chart" Target="../charts/chart18.xml"/><Relationship Id="rId1" Type="http://schemas.openxmlformats.org/officeDocument/2006/relationships/slideLayout" Target="../slideLayouts/slideLayout12.xml"/><Relationship Id="rId6" Type="http://schemas.openxmlformats.org/officeDocument/2006/relationships/image" Target="../media/image95.jpeg"/><Relationship Id="rId11" Type="http://schemas.openxmlformats.org/officeDocument/2006/relationships/chart" Target="../charts/chart23.xml"/><Relationship Id="rId5" Type="http://schemas.openxmlformats.org/officeDocument/2006/relationships/image" Target="../media/image94.jpeg"/><Relationship Id="rId10" Type="http://schemas.openxmlformats.org/officeDocument/2006/relationships/image" Target="../media/image97.jpeg"/><Relationship Id="rId4" Type="http://schemas.openxmlformats.org/officeDocument/2006/relationships/chart" Target="../charts/chart20.xml"/><Relationship Id="rId9" Type="http://schemas.openxmlformats.org/officeDocument/2006/relationships/image" Target="../media/image96.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8" Type="http://schemas.openxmlformats.org/officeDocument/2006/relationships/chart" Target="../charts/chart27.xml"/><Relationship Id="rId3" Type="http://schemas.openxmlformats.org/officeDocument/2006/relationships/chart" Target="../charts/chart26.xml"/><Relationship Id="rId7" Type="http://schemas.microsoft.com/office/2007/relationships/hdphoto" Target="../media/hdphoto13.wdp"/><Relationship Id="rId12" Type="http://schemas.openxmlformats.org/officeDocument/2006/relationships/chart" Target="../charts/chart31.xml"/><Relationship Id="rId2" Type="http://schemas.openxmlformats.org/officeDocument/2006/relationships/chart" Target="../charts/chart25.xml"/><Relationship Id="rId1" Type="http://schemas.openxmlformats.org/officeDocument/2006/relationships/slideLayout" Target="../slideLayouts/slideLayout12.xml"/><Relationship Id="rId6" Type="http://schemas.openxmlformats.org/officeDocument/2006/relationships/image" Target="../media/image99.png"/><Relationship Id="rId11" Type="http://schemas.openxmlformats.org/officeDocument/2006/relationships/chart" Target="../charts/chart30.xml"/><Relationship Id="rId5" Type="http://schemas.microsoft.com/office/2007/relationships/hdphoto" Target="../media/hdphoto12.wdp"/><Relationship Id="rId10" Type="http://schemas.openxmlformats.org/officeDocument/2006/relationships/chart" Target="../charts/chart29.xml"/><Relationship Id="rId4" Type="http://schemas.openxmlformats.org/officeDocument/2006/relationships/image" Target="../media/image98.png"/><Relationship Id="rId9" Type="http://schemas.openxmlformats.org/officeDocument/2006/relationships/chart" Target="../charts/chart28.xml"/></Relationships>
</file>

<file path=ppt/slides/_rels/slide41.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image" Target="../media/image101.jpeg"/><Relationship Id="rId1" Type="http://schemas.openxmlformats.org/officeDocument/2006/relationships/slideLayout" Target="../slideLayouts/slideLayout56.xml"/></Relationships>
</file>

<file path=ppt/slides/_rels/slide43.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chart" Target="../charts/chart36.xml"/><Relationship Id="rId5" Type="http://schemas.openxmlformats.org/officeDocument/2006/relationships/chart" Target="../charts/chart35.xml"/><Relationship Id="rId4" Type="http://schemas.openxmlformats.org/officeDocument/2006/relationships/chart" Target="../charts/chart34.xml"/></Relationships>
</file>

<file path=ppt/slides/_rels/slide45.xml.rels><?xml version="1.0" encoding="UTF-8" standalone="yes"?>
<Relationships xmlns="http://schemas.openxmlformats.org/package/2006/relationships"><Relationship Id="rId8" Type="http://schemas.openxmlformats.org/officeDocument/2006/relationships/chart" Target="../charts/chart41.xml"/><Relationship Id="rId3" Type="http://schemas.openxmlformats.org/officeDocument/2006/relationships/chart" Target="../charts/chart38.xml"/><Relationship Id="rId7" Type="http://schemas.openxmlformats.org/officeDocument/2006/relationships/chart" Target="../charts/chart40.xml"/><Relationship Id="rId12" Type="http://schemas.openxmlformats.org/officeDocument/2006/relationships/chart" Target="../charts/chart43.xml"/><Relationship Id="rId2" Type="http://schemas.openxmlformats.org/officeDocument/2006/relationships/chart" Target="../charts/chart37.xml"/><Relationship Id="rId1" Type="http://schemas.openxmlformats.org/officeDocument/2006/relationships/slideLayout" Target="../slideLayouts/slideLayout12.xml"/><Relationship Id="rId6" Type="http://schemas.openxmlformats.org/officeDocument/2006/relationships/image" Target="../media/image95.jpeg"/><Relationship Id="rId11" Type="http://schemas.openxmlformats.org/officeDocument/2006/relationships/image" Target="../media/image97.jpeg"/><Relationship Id="rId5" Type="http://schemas.openxmlformats.org/officeDocument/2006/relationships/image" Target="../media/image94.jpeg"/><Relationship Id="rId10" Type="http://schemas.openxmlformats.org/officeDocument/2006/relationships/image" Target="../media/image96.jpeg"/><Relationship Id="rId4" Type="http://schemas.openxmlformats.org/officeDocument/2006/relationships/chart" Target="../charts/chart39.xml"/><Relationship Id="rId9" Type="http://schemas.openxmlformats.org/officeDocument/2006/relationships/chart" Target="../charts/chart42.xml"/></Relationships>
</file>

<file path=ppt/slides/_rels/slide46.xml.rels><?xml version="1.0" encoding="UTF-8" standalone="yes"?>
<Relationships xmlns="http://schemas.openxmlformats.org/package/2006/relationships"><Relationship Id="rId8" Type="http://schemas.openxmlformats.org/officeDocument/2006/relationships/chart" Target="../charts/chart46.xml"/><Relationship Id="rId3" Type="http://schemas.openxmlformats.org/officeDocument/2006/relationships/chart" Target="../charts/chart45.xml"/><Relationship Id="rId7" Type="http://schemas.microsoft.com/office/2007/relationships/hdphoto" Target="../media/hdphoto13.wdp"/><Relationship Id="rId12" Type="http://schemas.openxmlformats.org/officeDocument/2006/relationships/chart" Target="../charts/chart50.xml"/><Relationship Id="rId2" Type="http://schemas.openxmlformats.org/officeDocument/2006/relationships/chart" Target="../charts/chart44.xml"/><Relationship Id="rId1" Type="http://schemas.openxmlformats.org/officeDocument/2006/relationships/slideLayout" Target="../slideLayouts/slideLayout12.xml"/><Relationship Id="rId6" Type="http://schemas.openxmlformats.org/officeDocument/2006/relationships/image" Target="../media/image99.png"/><Relationship Id="rId11" Type="http://schemas.openxmlformats.org/officeDocument/2006/relationships/chart" Target="../charts/chart49.xml"/><Relationship Id="rId5" Type="http://schemas.microsoft.com/office/2007/relationships/hdphoto" Target="../media/hdphoto12.wdp"/><Relationship Id="rId10" Type="http://schemas.openxmlformats.org/officeDocument/2006/relationships/chart" Target="../charts/chart48.xml"/><Relationship Id="rId4" Type="http://schemas.openxmlformats.org/officeDocument/2006/relationships/image" Target="../media/image98.png"/><Relationship Id="rId9" Type="http://schemas.openxmlformats.org/officeDocument/2006/relationships/chart" Target="../charts/chart47.xml"/></Relationships>
</file>

<file path=ppt/slides/_rels/slide4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chart" Target="../charts/chart51.xml"/><Relationship Id="rId2" Type="http://schemas.openxmlformats.org/officeDocument/2006/relationships/image" Target="../media/image104.jpeg"/><Relationship Id="rId1" Type="http://schemas.openxmlformats.org/officeDocument/2006/relationships/slideLayout" Target="../slideLayouts/slideLayout56.xml"/></Relationships>
</file>

<file path=ppt/slides/_rels/slide4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56.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chart" Target="../charts/chart55.xml"/><Relationship Id="rId5" Type="http://schemas.openxmlformats.org/officeDocument/2006/relationships/chart" Target="../charts/chart54.xml"/><Relationship Id="rId4" Type="http://schemas.openxmlformats.org/officeDocument/2006/relationships/chart" Target="../charts/chart53.xml"/></Relationships>
</file>

<file path=ppt/slides/_rels/slide51.xml.rels><?xml version="1.0" encoding="UTF-8" standalone="yes"?>
<Relationships xmlns="http://schemas.openxmlformats.org/package/2006/relationships"><Relationship Id="rId8" Type="http://schemas.openxmlformats.org/officeDocument/2006/relationships/chart" Target="../charts/chart60.xml"/><Relationship Id="rId3" Type="http://schemas.openxmlformats.org/officeDocument/2006/relationships/chart" Target="../charts/chart57.xml"/><Relationship Id="rId7" Type="http://schemas.openxmlformats.org/officeDocument/2006/relationships/chart" Target="../charts/chart59.xml"/><Relationship Id="rId12" Type="http://schemas.openxmlformats.org/officeDocument/2006/relationships/chart" Target="../charts/chart62.xml"/><Relationship Id="rId2" Type="http://schemas.openxmlformats.org/officeDocument/2006/relationships/chart" Target="../charts/chart56.xml"/><Relationship Id="rId1" Type="http://schemas.openxmlformats.org/officeDocument/2006/relationships/slideLayout" Target="../slideLayouts/slideLayout12.xml"/><Relationship Id="rId6" Type="http://schemas.openxmlformats.org/officeDocument/2006/relationships/image" Target="../media/image95.jpeg"/><Relationship Id="rId11" Type="http://schemas.openxmlformats.org/officeDocument/2006/relationships/image" Target="../media/image97.jpeg"/><Relationship Id="rId5" Type="http://schemas.openxmlformats.org/officeDocument/2006/relationships/image" Target="../media/image94.jpeg"/><Relationship Id="rId10" Type="http://schemas.openxmlformats.org/officeDocument/2006/relationships/image" Target="../media/image96.jpeg"/><Relationship Id="rId4" Type="http://schemas.openxmlformats.org/officeDocument/2006/relationships/chart" Target="../charts/chart58.xml"/><Relationship Id="rId9" Type="http://schemas.openxmlformats.org/officeDocument/2006/relationships/chart" Target="../charts/chart61.xml"/></Relationships>
</file>

<file path=ppt/slides/_rels/slide5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chart" Target="../charts/chart64.xml"/><Relationship Id="rId7" Type="http://schemas.openxmlformats.org/officeDocument/2006/relationships/image" Target="../media/image99.png"/><Relationship Id="rId12" Type="http://schemas.openxmlformats.org/officeDocument/2006/relationships/chart" Target="../charts/chart69.xml"/><Relationship Id="rId2" Type="http://schemas.openxmlformats.org/officeDocument/2006/relationships/chart" Target="../charts/chart63.xml"/><Relationship Id="rId1" Type="http://schemas.openxmlformats.org/officeDocument/2006/relationships/slideLayout" Target="../slideLayouts/slideLayout12.xml"/><Relationship Id="rId6" Type="http://schemas.microsoft.com/office/2007/relationships/hdphoto" Target="../media/hdphoto12.wdp"/><Relationship Id="rId11" Type="http://schemas.openxmlformats.org/officeDocument/2006/relationships/chart" Target="../charts/chart68.xml"/><Relationship Id="rId5" Type="http://schemas.openxmlformats.org/officeDocument/2006/relationships/image" Target="../media/image98.png"/><Relationship Id="rId10" Type="http://schemas.openxmlformats.org/officeDocument/2006/relationships/chart" Target="../charts/chart67.xml"/><Relationship Id="rId4" Type="http://schemas.openxmlformats.org/officeDocument/2006/relationships/chart" Target="../charts/chart65.xml"/><Relationship Id="rId9" Type="http://schemas.openxmlformats.org/officeDocument/2006/relationships/chart" Target="../charts/chart66.xml"/></Relationships>
</file>

<file path=ppt/slides/_rels/slide53.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image" Target="../media/image107.jpeg"/><Relationship Id="rId1" Type="http://schemas.openxmlformats.org/officeDocument/2006/relationships/slideLayout" Target="../slideLayouts/slideLayout56.xml"/></Relationships>
</file>

<file path=ppt/slides/_rels/slide5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chart" Target="../charts/chart74.xml"/><Relationship Id="rId5" Type="http://schemas.openxmlformats.org/officeDocument/2006/relationships/chart" Target="../charts/chart73.xml"/><Relationship Id="rId4" Type="http://schemas.openxmlformats.org/officeDocument/2006/relationships/chart" Target="../charts/chart72.xml"/></Relationships>
</file>

<file path=ppt/slides/_rels/slide57.xml.rels><?xml version="1.0" encoding="UTF-8" standalone="yes"?>
<Relationships xmlns="http://schemas.openxmlformats.org/package/2006/relationships"><Relationship Id="rId8" Type="http://schemas.openxmlformats.org/officeDocument/2006/relationships/chart" Target="../charts/chart79.xml"/><Relationship Id="rId3" Type="http://schemas.openxmlformats.org/officeDocument/2006/relationships/chart" Target="../charts/chart76.xml"/><Relationship Id="rId7" Type="http://schemas.openxmlformats.org/officeDocument/2006/relationships/chart" Target="../charts/chart78.xml"/><Relationship Id="rId12" Type="http://schemas.openxmlformats.org/officeDocument/2006/relationships/chart" Target="../charts/chart81.xml"/><Relationship Id="rId2" Type="http://schemas.openxmlformats.org/officeDocument/2006/relationships/chart" Target="../charts/chart75.xml"/><Relationship Id="rId1" Type="http://schemas.openxmlformats.org/officeDocument/2006/relationships/slideLayout" Target="../slideLayouts/slideLayout12.xml"/><Relationship Id="rId6" Type="http://schemas.openxmlformats.org/officeDocument/2006/relationships/image" Target="../media/image95.jpeg"/><Relationship Id="rId11" Type="http://schemas.openxmlformats.org/officeDocument/2006/relationships/image" Target="../media/image97.jpeg"/><Relationship Id="rId5" Type="http://schemas.openxmlformats.org/officeDocument/2006/relationships/image" Target="../media/image94.jpeg"/><Relationship Id="rId10" Type="http://schemas.openxmlformats.org/officeDocument/2006/relationships/image" Target="../media/image96.jpeg"/><Relationship Id="rId4" Type="http://schemas.openxmlformats.org/officeDocument/2006/relationships/chart" Target="../charts/chart77.xml"/><Relationship Id="rId9" Type="http://schemas.openxmlformats.org/officeDocument/2006/relationships/chart" Target="../charts/chart80.xml"/></Relationships>
</file>

<file path=ppt/slides/_rels/slide5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chart" Target="../charts/chart83.xml"/><Relationship Id="rId7" Type="http://schemas.openxmlformats.org/officeDocument/2006/relationships/image" Target="../media/image99.png"/><Relationship Id="rId12" Type="http://schemas.openxmlformats.org/officeDocument/2006/relationships/chart" Target="../charts/chart88.xml"/><Relationship Id="rId2" Type="http://schemas.openxmlformats.org/officeDocument/2006/relationships/chart" Target="../charts/chart82.xml"/><Relationship Id="rId1" Type="http://schemas.openxmlformats.org/officeDocument/2006/relationships/slideLayout" Target="../slideLayouts/slideLayout12.xml"/><Relationship Id="rId6" Type="http://schemas.microsoft.com/office/2007/relationships/hdphoto" Target="../media/hdphoto12.wdp"/><Relationship Id="rId11" Type="http://schemas.openxmlformats.org/officeDocument/2006/relationships/chart" Target="../charts/chart87.xml"/><Relationship Id="rId5" Type="http://schemas.openxmlformats.org/officeDocument/2006/relationships/image" Target="../media/image98.png"/><Relationship Id="rId10" Type="http://schemas.openxmlformats.org/officeDocument/2006/relationships/chart" Target="../charts/chart86.xml"/><Relationship Id="rId4" Type="http://schemas.openxmlformats.org/officeDocument/2006/relationships/chart" Target="../charts/chart84.xml"/><Relationship Id="rId9" Type="http://schemas.openxmlformats.org/officeDocument/2006/relationships/chart" Target="../charts/chart85.xml"/></Relationships>
</file>

<file path=ppt/slides/_rels/slide59.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Layout" Target="../slideLayouts/slideLayout11.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chart" Target="../charts/chart89.xml"/><Relationship Id="rId2" Type="http://schemas.openxmlformats.org/officeDocument/2006/relationships/image" Target="../media/image110.jpeg"/><Relationship Id="rId1" Type="http://schemas.openxmlformats.org/officeDocument/2006/relationships/slideLayout" Target="../slideLayouts/slideLayout56.xml"/></Relationships>
</file>

<file path=ppt/slides/_rels/slide61.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56.xml"/></Relationships>
</file>

<file path=ppt/slides/_rels/slide62.xml.rels><?xml version="1.0" encoding="UTF-8" standalone="yes"?>
<Relationships xmlns="http://schemas.openxmlformats.org/package/2006/relationships"><Relationship Id="rId3" Type="http://schemas.openxmlformats.org/officeDocument/2006/relationships/chart" Target="../charts/chart90.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chart" Target="../charts/chart93.xml"/><Relationship Id="rId5" Type="http://schemas.openxmlformats.org/officeDocument/2006/relationships/chart" Target="../charts/chart92.xml"/><Relationship Id="rId4" Type="http://schemas.openxmlformats.org/officeDocument/2006/relationships/chart" Target="../charts/chart91.xml"/></Relationships>
</file>

<file path=ppt/slides/_rels/slide63.xml.rels><?xml version="1.0" encoding="UTF-8" standalone="yes"?>
<Relationships xmlns="http://schemas.openxmlformats.org/package/2006/relationships"><Relationship Id="rId8" Type="http://schemas.openxmlformats.org/officeDocument/2006/relationships/chart" Target="../charts/chart98.xml"/><Relationship Id="rId3" Type="http://schemas.openxmlformats.org/officeDocument/2006/relationships/chart" Target="../charts/chart95.xml"/><Relationship Id="rId7" Type="http://schemas.openxmlformats.org/officeDocument/2006/relationships/chart" Target="../charts/chart97.xml"/><Relationship Id="rId12" Type="http://schemas.openxmlformats.org/officeDocument/2006/relationships/chart" Target="../charts/chart100.xml"/><Relationship Id="rId2" Type="http://schemas.openxmlformats.org/officeDocument/2006/relationships/chart" Target="../charts/chart94.xml"/><Relationship Id="rId1" Type="http://schemas.openxmlformats.org/officeDocument/2006/relationships/slideLayout" Target="../slideLayouts/slideLayout12.xml"/><Relationship Id="rId6" Type="http://schemas.openxmlformats.org/officeDocument/2006/relationships/image" Target="../media/image95.jpeg"/><Relationship Id="rId11" Type="http://schemas.openxmlformats.org/officeDocument/2006/relationships/image" Target="../media/image97.jpeg"/><Relationship Id="rId5" Type="http://schemas.openxmlformats.org/officeDocument/2006/relationships/image" Target="../media/image94.jpeg"/><Relationship Id="rId10" Type="http://schemas.openxmlformats.org/officeDocument/2006/relationships/image" Target="../media/image96.jpeg"/><Relationship Id="rId4" Type="http://schemas.openxmlformats.org/officeDocument/2006/relationships/chart" Target="../charts/chart96.xml"/><Relationship Id="rId9" Type="http://schemas.openxmlformats.org/officeDocument/2006/relationships/chart" Target="../charts/chart99.xml"/></Relationships>
</file>

<file path=ppt/slides/_rels/slide6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chart" Target="../charts/chart102.xml"/><Relationship Id="rId7" Type="http://schemas.openxmlformats.org/officeDocument/2006/relationships/image" Target="../media/image99.png"/><Relationship Id="rId12" Type="http://schemas.openxmlformats.org/officeDocument/2006/relationships/chart" Target="../charts/chart107.xml"/><Relationship Id="rId2" Type="http://schemas.openxmlformats.org/officeDocument/2006/relationships/chart" Target="../charts/chart101.xml"/><Relationship Id="rId1" Type="http://schemas.openxmlformats.org/officeDocument/2006/relationships/slideLayout" Target="../slideLayouts/slideLayout12.xml"/><Relationship Id="rId6" Type="http://schemas.microsoft.com/office/2007/relationships/hdphoto" Target="../media/hdphoto12.wdp"/><Relationship Id="rId11" Type="http://schemas.openxmlformats.org/officeDocument/2006/relationships/chart" Target="../charts/chart106.xml"/><Relationship Id="rId5" Type="http://schemas.openxmlformats.org/officeDocument/2006/relationships/image" Target="../media/image98.png"/><Relationship Id="rId10" Type="http://schemas.openxmlformats.org/officeDocument/2006/relationships/chart" Target="../charts/chart105.xml"/><Relationship Id="rId4" Type="http://schemas.openxmlformats.org/officeDocument/2006/relationships/chart" Target="../charts/chart103.xml"/><Relationship Id="rId9" Type="http://schemas.openxmlformats.org/officeDocument/2006/relationships/chart" Target="../charts/chart104.xml"/></Relationships>
</file>

<file path=ppt/slides/_rels/slide65.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chart" Target="../charts/chart108.xml"/><Relationship Id="rId2" Type="http://schemas.openxmlformats.org/officeDocument/2006/relationships/image" Target="../media/image113.jpeg"/><Relationship Id="rId1" Type="http://schemas.openxmlformats.org/officeDocument/2006/relationships/slideLayout" Target="../slideLayouts/slideLayout56.xml"/></Relationships>
</file>

<file path=ppt/slides/_rels/slide67.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chart" Target="../charts/chart112.xml"/><Relationship Id="rId5" Type="http://schemas.openxmlformats.org/officeDocument/2006/relationships/chart" Target="../charts/chart111.xml"/><Relationship Id="rId4" Type="http://schemas.openxmlformats.org/officeDocument/2006/relationships/chart" Target="../charts/chart110.xml"/></Relationships>
</file>

<file path=ppt/slides/_rels/slide69.xml.rels><?xml version="1.0" encoding="UTF-8" standalone="yes"?>
<Relationships xmlns="http://schemas.openxmlformats.org/package/2006/relationships"><Relationship Id="rId8" Type="http://schemas.openxmlformats.org/officeDocument/2006/relationships/chart" Target="../charts/chart117.xml"/><Relationship Id="rId3" Type="http://schemas.openxmlformats.org/officeDocument/2006/relationships/chart" Target="../charts/chart114.xml"/><Relationship Id="rId7" Type="http://schemas.openxmlformats.org/officeDocument/2006/relationships/chart" Target="../charts/chart116.xml"/><Relationship Id="rId12" Type="http://schemas.openxmlformats.org/officeDocument/2006/relationships/chart" Target="../charts/chart119.xml"/><Relationship Id="rId2" Type="http://schemas.openxmlformats.org/officeDocument/2006/relationships/chart" Target="../charts/chart113.xml"/><Relationship Id="rId1" Type="http://schemas.openxmlformats.org/officeDocument/2006/relationships/slideLayout" Target="../slideLayouts/slideLayout12.xml"/><Relationship Id="rId6" Type="http://schemas.openxmlformats.org/officeDocument/2006/relationships/image" Target="../media/image95.jpeg"/><Relationship Id="rId11" Type="http://schemas.openxmlformats.org/officeDocument/2006/relationships/image" Target="../media/image97.jpeg"/><Relationship Id="rId5" Type="http://schemas.openxmlformats.org/officeDocument/2006/relationships/image" Target="../media/image94.jpeg"/><Relationship Id="rId10" Type="http://schemas.openxmlformats.org/officeDocument/2006/relationships/image" Target="../media/image96.jpeg"/><Relationship Id="rId4" Type="http://schemas.openxmlformats.org/officeDocument/2006/relationships/chart" Target="../charts/chart115.xml"/><Relationship Id="rId9" Type="http://schemas.openxmlformats.org/officeDocument/2006/relationships/chart" Target="../charts/chart1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chart" Target="../charts/chart121.xml"/><Relationship Id="rId7" Type="http://schemas.openxmlformats.org/officeDocument/2006/relationships/image" Target="../media/image99.png"/><Relationship Id="rId12" Type="http://schemas.openxmlformats.org/officeDocument/2006/relationships/chart" Target="../charts/chart126.xml"/><Relationship Id="rId2" Type="http://schemas.openxmlformats.org/officeDocument/2006/relationships/chart" Target="../charts/chart120.xml"/><Relationship Id="rId1" Type="http://schemas.openxmlformats.org/officeDocument/2006/relationships/slideLayout" Target="../slideLayouts/slideLayout12.xml"/><Relationship Id="rId6" Type="http://schemas.microsoft.com/office/2007/relationships/hdphoto" Target="../media/hdphoto12.wdp"/><Relationship Id="rId11" Type="http://schemas.openxmlformats.org/officeDocument/2006/relationships/chart" Target="../charts/chart125.xml"/><Relationship Id="rId5" Type="http://schemas.openxmlformats.org/officeDocument/2006/relationships/image" Target="../media/image98.png"/><Relationship Id="rId10" Type="http://schemas.openxmlformats.org/officeDocument/2006/relationships/chart" Target="../charts/chart124.xml"/><Relationship Id="rId4" Type="http://schemas.openxmlformats.org/officeDocument/2006/relationships/chart" Target="../charts/chart122.xml"/><Relationship Id="rId9" Type="http://schemas.openxmlformats.org/officeDocument/2006/relationships/chart" Target="../charts/chart123.xml"/></Relationships>
</file>

<file path=ppt/slides/_rels/slide7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127.xml"/><Relationship Id="rId2" Type="http://schemas.openxmlformats.org/officeDocument/2006/relationships/image" Target="../media/image115.jpeg"/><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3" Type="http://schemas.openxmlformats.org/officeDocument/2006/relationships/chart" Target="../charts/chart128.xml"/><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chart" Target="../charts/chart131.xml"/><Relationship Id="rId5" Type="http://schemas.openxmlformats.org/officeDocument/2006/relationships/chart" Target="../charts/chart130.xml"/><Relationship Id="rId4" Type="http://schemas.openxmlformats.org/officeDocument/2006/relationships/chart" Target="../charts/chart129.xml"/></Relationships>
</file>

<file path=ppt/slides/_rels/slide75.xml.rels><?xml version="1.0" encoding="UTF-8" standalone="yes"?>
<Relationships xmlns="http://schemas.openxmlformats.org/package/2006/relationships"><Relationship Id="rId8" Type="http://schemas.openxmlformats.org/officeDocument/2006/relationships/chart" Target="../charts/chart136.xml"/><Relationship Id="rId3" Type="http://schemas.openxmlformats.org/officeDocument/2006/relationships/chart" Target="../charts/chart133.xml"/><Relationship Id="rId7" Type="http://schemas.openxmlformats.org/officeDocument/2006/relationships/chart" Target="../charts/chart135.xml"/><Relationship Id="rId12" Type="http://schemas.openxmlformats.org/officeDocument/2006/relationships/chart" Target="../charts/chart138.xml"/><Relationship Id="rId2" Type="http://schemas.openxmlformats.org/officeDocument/2006/relationships/chart" Target="../charts/chart132.xml"/><Relationship Id="rId1" Type="http://schemas.openxmlformats.org/officeDocument/2006/relationships/slideLayout" Target="../slideLayouts/slideLayout12.xml"/><Relationship Id="rId6" Type="http://schemas.openxmlformats.org/officeDocument/2006/relationships/chart" Target="../charts/chart134.xml"/><Relationship Id="rId11" Type="http://schemas.openxmlformats.org/officeDocument/2006/relationships/chart" Target="../charts/chart137.xml"/><Relationship Id="rId5" Type="http://schemas.openxmlformats.org/officeDocument/2006/relationships/image" Target="../media/image95.jpeg"/><Relationship Id="rId10" Type="http://schemas.openxmlformats.org/officeDocument/2006/relationships/image" Target="../media/image97.jpeg"/><Relationship Id="rId4" Type="http://schemas.openxmlformats.org/officeDocument/2006/relationships/image" Target="../media/image94.jpeg"/><Relationship Id="rId9" Type="http://schemas.openxmlformats.org/officeDocument/2006/relationships/image" Target="../media/image96.jpeg"/></Relationships>
</file>

<file path=ppt/slides/_rels/slide7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chart" Target="../charts/chart140.xml"/><Relationship Id="rId7" Type="http://schemas.openxmlformats.org/officeDocument/2006/relationships/image" Target="../media/image99.png"/><Relationship Id="rId12" Type="http://schemas.openxmlformats.org/officeDocument/2006/relationships/chart" Target="../charts/chart145.xml"/><Relationship Id="rId2" Type="http://schemas.openxmlformats.org/officeDocument/2006/relationships/chart" Target="../charts/chart139.xml"/><Relationship Id="rId1" Type="http://schemas.openxmlformats.org/officeDocument/2006/relationships/slideLayout" Target="../slideLayouts/slideLayout12.xml"/><Relationship Id="rId6" Type="http://schemas.microsoft.com/office/2007/relationships/hdphoto" Target="../media/hdphoto12.wdp"/><Relationship Id="rId11" Type="http://schemas.openxmlformats.org/officeDocument/2006/relationships/chart" Target="../charts/chart144.xml"/><Relationship Id="rId5" Type="http://schemas.openxmlformats.org/officeDocument/2006/relationships/image" Target="../media/image98.png"/><Relationship Id="rId10" Type="http://schemas.openxmlformats.org/officeDocument/2006/relationships/chart" Target="../charts/chart143.xml"/><Relationship Id="rId4" Type="http://schemas.openxmlformats.org/officeDocument/2006/relationships/chart" Target="../charts/chart141.xml"/><Relationship Id="rId9" Type="http://schemas.openxmlformats.org/officeDocument/2006/relationships/chart" Target="../charts/chart142.xml"/></Relationships>
</file>

<file path=ppt/slides/_rels/slide77.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chart" Target="../charts/chart146.xml"/><Relationship Id="rId2" Type="http://schemas.openxmlformats.org/officeDocument/2006/relationships/image" Target="../media/image117.jpg"/><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3" Type="http://schemas.openxmlformats.org/officeDocument/2006/relationships/chart" Target="../charts/chart147.xml"/><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chart" Target="../charts/chart150.xml"/><Relationship Id="rId5" Type="http://schemas.openxmlformats.org/officeDocument/2006/relationships/chart" Target="../charts/chart149.xml"/><Relationship Id="rId4" Type="http://schemas.openxmlformats.org/officeDocument/2006/relationships/chart" Target="../charts/chart148.xml"/></Relationships>
</file>

<file path=ppt/slides/_rels/slide81.xml.rels><?xml version="1.0" encoding="UTF-8" standalone="yes"?>
<Relationships xmlns="http://schemas.openxmlformats.org/package/2006/relationships"><Relationship Id="rId8" Type="http://schemas.openxmlformats.org/officeDocument/2006/relationships/chart" Target="../charts/chart154.xml"/><Relationship Id="rId13" Type="http://schemas.openxmlformats.org/officeDocument/2006/relationships/chart" Target="../charts/chart157.xml"/><Relationship Id="rId3" Type="http://schemas.openxmlformats.org/officeDocument/2006/relationships/chart" Target="../charts/chart151.xml"/><Relationship Id="rId7" Type="http://schemas.openxmlformats.org/officeDocument/2006/relationships/image" Target="../media/image95.jpeg"/><Relationship Id="rId12" Type="http://schemas.openxmlformats.org/officeDocument/2006/relationships/image" Target="../media/image97.jpe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94.jpeg"/><Relationship Id="rId11" Type="http://schemas.openxmlformats.org/officeDocument/2006/relationships/image" Target="../media/image96.jpeg"/><Relationship Id="rId5" Type="http://schemas.openxmlformats.org/officeDocument/2006/relationships/chart" Target="../charts/chart153.xml"/><Relationship Id="rId10" Type="http://schemas.openxmlformats.org/officeDocument/2006/relationships/chart" Target="../charts/chart156.xml"/><Relationship Id="rId4" Type="http://schemas.openxmlformats.org/officeDocument/2006/relationships/chart" Target="../charts/chart152.xml"/><Relationship Id="rId9" Type="http://schemas.openxmlformats.org/officeDocument/2006/relationships/chart" Target="../charts/chart155.xml"/></Relationships>
</file>

<file path=ppt/slides/_rels/slide8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chart" Target="../charts/chart159.xml"/><Relationship Id="rId7" Type="http://schemas.openxmlformats.org/officeDocument/2006/relationships/image" Target="../media/image99.png"/><Relationship Id="rId12" Type="http://schemas.openxmlformats.org/officeDocument/2006/relationships/chart" Target="../charts/chart164.xml"/><Relationship Id="rId2" Type="http://schemas.openxmlformats.org/officeDocument/2006/relationships/chart" Target="../charts/chart158.xml"/><Relationship Id="rId1" Type="http://schemas.openxmlformats.org/officeDocument/2006/relationships/slideLayout" Target="../slideLayouts/slideLayout12.xml"/><Relationship Id="rId6" Type="http://schemas.microsoft.com/office/2007/relationships/hdphoto" Target="../media/hdphoto12.wdp"/><Relationship Id="rId11" Type="http://schemas.openxmlformats.org/officeDocument/2006/relationships/chart" Target="../charts/chart163.xml"/><Relationship Id="rId5" Type="http://schemas.openxmlformats.org/officeDocument/2006/relationships/image" Target="../media/image98.png"/><Relationship Id="rId10" Type="http://schemas.openxmlformats.org/officeDocument/2006/relationships/chart" Target="../charts/chart162.xml"/><Relationship Id="rId4" Type="http://schemas.openxmlformats.org/officeDocument/2006/relationships/chart" Target="../charts/chart160.xml"/><Relationship Id="rId9" Type="http://schemas.openxmlformats.org/officeDocument/2006/relationships/chart" Target="../charts/chart161.xml"/></Relationships>
</file>

<file path=ppt/slides/_rels/slide83.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165.xml"/><Relationship Id="rId2" Type="http://schemas.openxmlformats.org/officeDocument/2006/relationships/image" Target="../media/image120.jpeg"/><Relationship Id="rId1" Type="http://schemas.openxmlformats.org/officeDocument/2006/relationships/slideLayout" Target="../slideLayouts/slideLayout56.xml"/></Relationships>
</file>

<file path=ppt/slides/_rels/slide8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chart" Target="../charts/chart166.xml"/><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chart" Target="../charts/chart169.xml"/><Relationship Id="rId5" Type="http://schemas.openxmlformats.org/officeDocument/2006/relationships/chart" Target="../charts/chart168.xml"/><Relationship Id="rId4" Type="http://schemas.openxmlformats.org/officeDocument/2006/relationships/chart" Target="../charts/chart167.xml"/></Relationships>
</file>

<file path=ppt/slides/_rels/slide87.xml.rels><?xml version="1.0" encoding="UTF-8" standalone="yes"?>
<Relationships xmlns="http://schemas.openxmlformats.org/package/2006/relationships"><Relationship Id="rId8" Type="http://schemas.openxmlformats.org/officeDocument/2006/relationships/chart" Target="../charts/chart174.xml"/><Relationship Id="rId3" Type="http://schemas.openxmlformats.org/officeDocument/2006/relationships/chart" Target="../charts/chart171.xml"/><Relationship Id="rId7" Type="http://schemas.openxmlformats.org/officeDocument/2006/relationships/chart" Target="../charts/chart173.xml"/><Relationship Id="rId12" Type="http://schemas.openxmlformats.org/officeDocument/2006/relationships/chart" Target="../charts/chart176.xml"/><Relationship Id="rId2" Type="http://schemas.openxmlformats.org/officeDocument/2006/relationships/chart" Target="../charts/chart170.xml"/><Relationship Id="rId1" Type="http://schemas.openxmlformats.org/officeDocument/2006/relationships/slideLayout" Target="../slideLayouts/slideLayout12.xml"/><Relationship Id="rId6" Type="http://schemas.openxmlformats.org/officeDocument/2006/relationships/image" Target="../media/image95.jpeg"/><Relationship Id="rId11" Type="http://schemas.openxmlformats.org/officeDocument/2006/relationships/image" Target="../media/image97.jpeg"/><Relationship Id="rId5" Type="http://schemas.openxmlformats.org/officeDocument/2006/relationships/image" Target="../media/image94.jpeg"/><Relationship Id="rId10" Type="http://schemas.openxmlformats.org/officeDocument/2006/relationships/image" Target="../media/image96.jpeg"/><Relationship Id="rId4" Type="http://schemas.openxmlformats.org/officeDocument/2006/relationships/chart" Target="../charts/chart172.xml"/><Relationship Id="rId9" Type="http://schemas.openxmlformats.org/officeDocument/2006/relationships/chart" Target="../charts/chart175.xml"/></Relationships>
</file>

<file path=ppt/slides/_rels/slide8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chart" Target="../charts/chart178.xml"/><Relationship Id="rId7" Type="http://schemas.openxmlformats.org/officeDocument/2006/relationships/image" Target="../media/image99.png"/><Relationship Id="rId12" Type="http://schemas.openxmlformats.org/officeDocument/2006/relationships/chart" Target="../charts/chart183.xml"/><Relationship Id="rId2" Type="http://schemas.openxmlformats.org/officeDocument/2006/relationships/chart" Target="../charts/chart177.xml"/><Relationship Id="rId1" Type="http://schemas.openxmlformats.org/officeDocument/2006/relationships/slideLayout" Target="../slideLayouts/slideLayout12.xml"/><Relationship Id="rId6" Type="http://schemas.microsoft.com/office/2007/relationships/hdphoto" Target="../media/hdphoto12.wdp"/><Relationship Id="rId11" Type="http://schemas.openxmlformats.org/officeDocument/2006/relationships/chart" Target="../charts/chart182.xml"/><Relationship Id="rId5" Type="http://schemas.openxmlformats.org/officeDocument/2006/relationships/image" Target="../media/image98.png"/><Relationship Id="rId10" Type="http://schemas.openxmlformats.org/officeDocument/2006/relationships/chart" Target="../charts/chart181.xml"/><Relationship Id="rId4" Type="http://schemas.openxmlformats.org/officeDocument/2006/relationships/chart" Target="../charts/chart179.xml"/><Relationship Id="rId9" Type="http://schemas.openxmlformats.org/officeDocument/2006/relationships/chart" Target="../charts/chart180.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2.jpeg"/><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 Id="rId9" Type="http://schemas.openxmlformats.org/officeDocument/2006/relationships/image" Target="../media/image27.png"/></Relationships>
</file>

<file path=ppt/slides/_rels/slide90.xml.rels><?xml version="1.0" encoding="UTF-8" standalone="yes"?>
<Relationships xmlns="http://schemas.openxmlformats.org/package/2006/relationships"><Relationship Id="rId8" Type="http://schemas.openxmlformats.org/officeDocument/2006/relationships/chart" Target="../charts/chart186.xml"/><Relationship Id="rId3" Type="http://schemas.openxmlformats.org/officeDocument/2006/relationships/image" Target="../media/image124.png"/><Relationship Id="rId7" Type="http://schemas.openxmlformats.org/officeDocument/2006/relationships/chart" Target="../charts/chart185.xml"/><Relationship Id="rId2" Type="http://schemas.openxmlformats.org/officeDocument/2006/relationships/image" Target="../media/image123.png"/><Relationship Id="rId1" Type="http://schemas.openxmlformats.org/officeDocument/2006/relationships/slideLayout" Target="../slideLayouts/slideLayout14.xml"/><Relationship Id="rId6" Type="http://schemas.openxmlformats.org/officeDocument/2006/relationships/chart" Target="../charts/chart184.xml"/><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chart" Target="../charts/chart187.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7.jp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8.jp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9.jp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0.jpe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9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1.jp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2.jpeg"/><Relationship Id="rId1" Type="http://schemas.openxmlformats.org/officeDocument/2006/relationships/slideLayout" Target="../slideLayouts/slideLayout1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7159" y="180230"/>
            <a:ext cx="13078173" cy="7185253"/>
          </a:xfrm>
          <a:prstGeom prst="rect">
            <a:avLst/>
          </a:prstGeom>
        </p:spPr>
      </p:pic>
      <p:sp>
        <p:nvSpPr>
          <p:cNvPr id="5" name="Subtitle 4"/>
          <p:cNvSpPr>
            <a:spLocks noGrp="1"/>
          </p:cNvSpPr>
          <p:nvPr>
            <p:ph type="subTitle" idx="1"/>
          </p:nvPr>
        </p:nvSpPr>
        <p:spPr>
          <a:xfrm>
            <a:off x="540000" y="3872890"/>
            <a:ext cx="3889270" cy="491946"/>
          </a:xfrm>
          <a:solidFill>
            <a:schemeClr val="tx1"/>
          </a:solidFill>
        </p:spPr>
        <p:txBody>
          <a:bodyPr/>
          <a:lstStyle/>
          <a:p>
            <a:r>
              <a:rPr lang="en-GB" b="0" i="1" dirty="0">
                <a:solidFill>
                  <a:schemeClr val="bg1"/>
                </a:solidFill>
              </a:rPr>
              <a:t> for</a:t>
            </a:r>
            <a:r>
              <a:rPr lang="en-GB" dirty="0">
                <a:solidFill>
                  <a:schemeClr val="bg1"/>
                </a:solidFill>
              </a:rPr>
              <a:t> Innovation Norway</a:t>
            </a:r>
          </a:p>
        </p:txBody>
      </p:sp>
      <p:sp>
        <p:nvSpPr>
          <p:cNvPr id="10" name="Text Placeholder 9"/>
          <p:cNvSpPr>
            <a:spLocks noGrp="1"/>
          </p:cNvSpPr>
          <p:nvPr>
            <p:ph type="body" sz="quarter" idx="10"/>
          </p:nvPr>
        </p:nvSpPr>
        <p:spPr/>
        <p:txBody>
          <a:bodyPr/>
          <a:lstStyle/>
          <a:p>
            <a:r>
              <a:rPr lang="en-GB" i="1" dirty="0"/>
              <a:t>Written by </a:t>
            </a:r>
            <a:r>
              <a:rPr lang="en-GB" b="1" dirty="0"/>
              <a:t>Kjetil Strømseth and Steven Naert</a:t>
            </a:r>
            <a:br>
              <a:rPr lang="en-GB" b="1" dirty="0"/>
            </a:br>
            <a:r>
              <a:rPr lang="en-GB" dirty="0"/>
              <a:t>4</a:t>
            </a:r>
            <a:r>
              <a:rPr lang="en-GB" baseline="30000" dirty="0"/>
              <a:t>th</a:t>
            </a:r>
            <a:r>
              <a:rPr lang="en-GB" dirty="0"/>
              <a:t> of October 2017</a:t>
            </a:r>
          </a:p>
        </p:txBody>
      </p:sp>
      <p:sp>
        <p:nvSpPr>
          <p:cNvPr id="17" name="Text Placeholder 16"/>
          <p:cNvSpPr>
            <a:spLocks noGrp="1"/>
          </p:cNvSpPr>
          <p:nvPr>
            <p:ph type="body" sz="quarter" idx="16"/>
          </p:nvPr>
        </p:nvSpPr>
        <p:spPr>
          <a:xfrm>
            <a:off x="540000" y="1735371"/>
            <a:ext cx="3192651" cy="677108"/>
          </a:xfrm>
        </p:spPr>
        <p:txBody>
          <a:bodyPr/>
          <a:lstStyle/>
          <a:p>
            <a:r>
              <a:rPr lang="en-GB" dirty="0"/>
              <a:t>activating</a:t>
            </a:r>
          </a:p>
        </p:txBody>
      </p:sp>
      <p:sp>
        <p:nvSpPr>
          <p:cNvPr id="8" name="Text Placeholder 16"/>
          <p:cNvSpPr>
            <a:spLocks noGrp="1"/>
          </p:cNvSpPr>
          <p:nvPr>
            <p:ph type="body" sz="quarter" idx="16"/>
          </p:nvPr>
        </p:nvSpPr>
        <p:spPr>
          <a:xfrm>
            <a:off x="535061" y="2464262"/>
            <a:ext cx="5849147" cy="677108"/>
          </a:xfrm>
        </p:spPr>
        <p:txBody>
          <a:bodyPr/>
          <a:lstStyle/>
          <a:p>
            <a:r>
              <a:rPr lang="en-GB" b="1" dirty="0"/>
              <a:t>The Norway</a:t>
            </a:r>
            <a:r>
              <a:rPr lang="en-GB" dirty="0"/>
              <a:t> brand</a:t>
            </a:r>
          </a:p>
        </p:txBody>
      </p:sp>
      <p:sp>
        <p:nvSpPr>
          <p:cNvPr id="7" name="Subtitle 4"/>
          <p:cNvSpPr txBox="1">
            <a:spLocks/>
          </p:cNvSpPr>
          <p:nvPr/>
        </p:nvSpPr>
        <p:spPr bwMode="gray">
          <a:xfrm>
            <a:off x="540000" y="3308485"/>
            <a:ext cx="8180701" cy="519646"/>
          </a:xfrm>
          <a:prstGeom prst="rect">
            <a:avLst/>
          </a:prstGeom>
          <a:solidFill>
            <a:schemeClr val="tx1"/>
          </a:solidFill>
        </p:spPr>
        <p:txBody>
          <a:bodyPr vert="horz" wrap="none" lIns="0" tIns="41410" rIns="0" bIns="41410" rtlCol="0" anchor="t">
            <a:spAutoFit/>
          </a:bodyPr>
          <a:lstStyle>
            <a:lvl1pPr marL="0" indent="0" algn="l" defTabSz="1051802" rtl="0" eaLnBrk="1" latinLnBrk="0" hangingPunct="1">
              <a:lnSpc>
                <a:spcPts val="3360"/>
              </a:lnSpc>
              <a:spcBef>
                <a:spcPts val="300"/>
              </a:spcBef>
              <a:spcAft>
                <a:spcPts val="0"/>
              </a:spcAft>
              <a:buClr>
                <a:schemeClr val="tx1"/>
              </a:buClr>
              <a:buFont typeface="Wingdings" panose="05000000000000000000" pitchFamily="2" charset="2"/>
              <a:buNone/>
              <a:defRPr lang="en-GB" sz="2800" b="1" kern="1200" dirty="0" smtClean="0">
                <a:solidFill>
                  <a:schemeClr val="tx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solidFill>
                  <a:schemeClr val="bg1"/>
                </a:solidFill>
              </a:rPr>
              <a:t> A Global report on holiday needs and segments</a:t>
            </a:r>
          </a:p>
        </p:txBody>
      </p:sp>
      <p:pic>
        <p:nvPicPr>
          <p:cNvPr id="1026" name="Picture 2" descr="Bilderesultat for innovasjon norge logo"/>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5061" y="296598"/>
            <a:ext cx="2641369" cy="91291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6"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45732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12301347" cy="553998"/>
          </a:xfrm>
        </p:spPr>
        <p:txBody>
          <a:bodyPr/>
          <a:lstStyle/>
          <a:p>
            <a:r>
              <a:rPr lang="en-US" dirty="0"/>
              <a:t>Building deep brand relationships with Censydiam</a:t>
            </a:r>
            <a:endParaRPr lang="nb-NO" dirty="0"/>
          </a:p>
        </p:txBody>
      </p:sp>
      <p:sp>
        <p:nvSpPr>
          <p:cNvPr id="4" name="Content Placeholder 3"/>
          <p:cNvSpPr>
            <a:spLocks noGrp="1"/>
          </p:cNvSpPr>
          <p:nvPr>
            <p:ph sz="quarter" idx="10"/>
          </p:nvPr>
        </p:nvSpPr>
        <p:spPr>
          <a:xfrm>
            <a:off x="6071815" y="1764407"/>
            <a:ext cx="6419549" cy="5184576"/>
          </a:xfrm>
        </p:spPr>
        <p:txBody>
          <a:bodyPr anchor="ctr"/>
          <a:lstStyle/>
          <a:p>
            <a:pPr marL="0" indent="0" defTabSz="1357788">
              <a:buNone/>
            </a:pPr>
            <a:r>
              <a:rPr lang="en-US" sz="2400" dirty="0">
                <a:solidFill>
                  <a:srgbClr val="636363"/>
                </a:solidFill>
                <a:latin typeface="Calibri"/>
              </a:rPr>
              <a:t>Censydiam offers a </a:t>
            </a:r>
            <a:r>
              <a:rPr lang="en-US" sz="2400" b="1" dirty="0">
                <a:solidFill>
                  <a:srgbClr val="636363"/>
                </a:solidFill>
                <a:latin typeface="Calibri"/>
              </a:rPr>
              <a:t>validated approach </a:t>
            </a:r>
            <a:r>
              <a:rPr lang="en-US" sz="2400" dirty="0">
                <a:solidFill>
                  <a:srgbClr val="636363"/>
                </a:solidFill>
                <a:latin typeface="Calibri"/>
              </a:rPr>
              <a:t>to understand the different roles brands can play in the category.    </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Censydiam captures the </a:t>
            </a:r>
            <a:r>
              <a:rPr lang="en-US" sz="2400" b="1" dirty="0">
                <a:solidFill>
                  <a:srgbClr val="636363"/>
                </a:solidFill>
                <a:latin typeface="Calibri"/>
              </a:rPr>
              <a:t>needs &amp; motivations </a:t>
            </a:r>
            <a:r>
              <a:rPr lang="en-US" sz="2400" dirty="0">
                <a:solidFill>
                  <a:srgbClr val="636363"/>
                </a:solidFill>
                <a:latin typeface="Calibri"/>
              </a:rPr>
              <a:t>that drive relevance in the category, while acknowledging that these needs &amp; motivations can differ across various situations and occasions.</a:t>
            </a:r>
          </a:p>
          <a:p>
            <a:pPr marL="0" indent="0" defTabSz="1357788">
              <a:buNone/>
            </a:pPr>
            <a:endParaRPr lang="en-US" sz="2400" dirty="0">
              <a:solidFill>
                <a:srgbClr val="636363"/>
              </a:solidFill>
              <a:latin typeface="Calibri"/>
            </a:endParaRPr>
          </a:p>
          <a:p>
            <a:pPr marL="0" indent="0" defTabSz="1357788">
              <a:buNone/>
            </a:pPr>
            <a:r>
              <a:rPr lang="en-US" sz="2400" dirty="0">
                <a:solidFill>
                  <a:srgbClr val="636363"/>
                </a:solidFill>
                <a:latin typeface="Calibri"/>
              </a:rPr>
              <a:t>Brands can </a:t>
            </a:r>
            <a:r>
              <a:rPr lang="en-US" sz="2400" b="1" dirty="0">
                <a:solidFill>
                  <a:srgbClr val="636363"/>
                </a:solidFill>
                <a:latin typeface="Calibri"/>
              </a:rPr>
              <a:t>grow</a:t>
            </a:r>
            <a:r>
              <a:rPr lang="en-US" sz="2400" dirty="0">
                <a:solidFill>
                  <a:srgbClr val="636363"/>
                </a:solidFill>
                <a:latin typeface="Calibri"/>
              </a:rPr>
              <a:t> if they succeed in connecting themselves to more emotional &amp; functional needs.</a:t>
            </a:r>
          </a:p>
          <a:p>
            <a:pPr marL="0" indent="0">
              <a:buNone/>
            </a:pPr>
            <a:endParaRPr lang="nb-NO" dirty="0"/>
          </a:p>
        </p:txBody>
      </p:sp>
      <p:sp>
        <p:nvSpPr>
          <p:cNvPr id="5" name="Rectangle 4"/>
          <p:cNvSpPr/>
          <p:nvPr/>
        </p:nvSpPr>
        <p:spPr>
          <a:xfrm>
            <a:off x="1247279" y="1548383"/>
            <a:ext cx="4288802" cy="5184576"/>
          </a:xfrm>
          <a:prstGeom prst="rect">
            <a:avLst/>
          </a:prstGeom>
          <a:solidFill>
            <a:srgbClr val="F1BE48">
              <a:lumMod val="60000"/>
              <a:lumOff val="40000"/>
            </a:srgbClr>
          </a:solidFill>
          <a:ln w="25400"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nl-BE" sz="2646" b="0" i="0" u="none" strike="noStrike" kern="0" cap="none" spc="0" normalizeH="0" baseline="0" noProof="0">
              <a:ln>
                <a:noFill/>
              </a:ln>
              <a:solidFill>
                <a:srgbClr val="FFFFFF"/>
              </a:solidFill>
              <a:effectLst/>
              <a:uLnTx/>
              <a:uFillTx/>
              <a:latin typeface="Calibri"/>
              <a:ea typeface="+mn-ea"/>
              <a:cs typeface="+mn-cs"/>
            </a:endParaRPr>
          </a:p>
        </p:txBody>
      </p:sp>
      <p:sp>
        <p:nvSpPr>
          <p:cNvPr id="6" name="Rectangle 5"/>
          <p:cNvSpPr/>
          <p:nvPr/>
        </p:nvSpPr>
        <p:spPr bwMode="gray">
          <a:xfrm>
            <a:off x="1478490" y="1730136"/>
            <a:ext cx="3826384" cy="1384434"/>
          </a:xfrm>
          <a:prstGeom prst="rect">
            <a:avLst/>
          </a:prstGeom>
          <a:solidFill>
            <a:srgbClr val="E87722"/>
          </a:solidFill>
          <a:ln w="25400" cap="flat" cmpd="sng" algn="ctr">
            <a:noFill/>
            <a:prstDash val="solid"/>
          </a:ln>
          <a:effectLst/>
        </p:spPr>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marL="0" marR="0" lvl="0" indent="0" algn="ctr" defTabSz="1357788" eaLnBrk="1" fontAlgn="auto" latinLnBrk="0" hangingPunct="1">
              <a:lnSpc>
                <a:spcPct val="100000"/>
              </a:lnSpc>
              <a:spcBef>
                <a:spcPts val="3528"/>
              </a:spcBef>
              <a:spcAft>
                <a:spcPts val="0"/>
              </a:spcAft>
              <a:buClr>
                <a:srgbClr val="888B8D"/>
              </a:buClr>
              <a:buSzTx/>
              <a:buFontTx/>
              <a:buNone/>
              <a:tabLst/>
              <a:defRPr/>
            </a:pPr>
            <a:r>
              <a:rPr kumimoji="0" lang="nl-BE" sz="2940" b="1" i="0" u="none" strike="noStrike" kern="0" cap="none" spc="0" normalizeH="0" baseline="0" noProof="0" dirty="0">
                <a:ln>
                  <a:noFill/>
                </a:ln>
                <a:solidFill>
                  <a:prstClr val="white"/>
                </a:solidFill>
                <a:effectLst/>
                <a:uLnTx/>
                <a:uFillTx/>
                <a:latin typeface="Calibri"/>
                <a:ea typeface="+mn-ea"/>
                <a:cs typeface="+mn-cs"/>
              </a:rPr>
              <a:t>BE RELEVANT</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32409" y="3380537"/>
            <a:ext cx="2318542" cy="2201780"/>
          </a:xfrm>
          <a:prstGeom prst="rect">
            <a:avLst/>
          </a:prstGeom>
        </p:spPr>
      </p:pic>
      <p:sp>
        <p:nvSpPr>
          <p:cNvPr id="8" name="TextBox 7"/>
          <p:cNvSpPr txBox="1"/>
          <p:nvPr/>
        </p:nvSpPr>
        <p:spPr>
          <a:xfrm>
            <a:off x="1478490" y="5848285"/>
            <a:ext cx="3826384" cy="815608"/>
          </a:xfrm>
          <a:prstGeom prst="rect">
            <a:avLst/>
          </a:prstGeom>
          <a:noFill/>
        </p:spPr>
        <p:txBody>
          <a:bodyPr wrap="square" lIns="0" tIns="0" rIns="0" bIns="0" rtlCol="0">
            <a:spAutoFit/>
          </a:bodyPr>
          <a:lstStyle/>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Censydiam </a:t>
            </a:r>
          </a:p>
          <a:p>
            <a:pPr algn="ctr" defTabSz="914179">
              <a:spcAft>
                <a:spcPts val="600"/>
              </a:spcAft>
              <a:buClr>
                <a:srgbClr val="888B8D"/>
              </a:buClr>
            </a:pPr>
            <a:r>
              <a:rPr lang="en-GB" sz="2400" b="1" kern="0" dirty="0">
                <a:solidFill>
                  <a:sysClr val="windowText" lastClr="000000"/>
                </a:solidFill>
                <a:ea typeface="Segoe UI" panose="020B0502040204020203" pitchFamily="34" charset="0"/>
                <a:cs typeface="Segoe UI" panose="020B0502040204020203" pitchFamily="34" charset="0"/>
              </a:rPr>
              <a:t>Motivational Framework </a:t>
            </a:r>
          </a:p>
        </p:txBody>
      </p:sp>
      <p:sp>
        <p:nvSpPr>
          <p:cNvPr id="9" name="Rectangle 8"/>
          <p:cNvSpPr/>
          <p:nvPr/>
        </p:nvSpPr>
        <p:spPr>
          <a:xfrm>
            <a:off x="1478490" y="2228711"/>
            <a:ext cx="3826384" cy="725711"/>
          </a:xfrm>
          <a:prstGeom prst="rect">
            <a:avLst/>
          </a:prstGeom>
        </p:spPr>
        <p:txBody>
          <a:bodyPr wrap="square">
            <a:spAutoFit/>
          </a:bodyPr>
          <a:lstStyle/>
          <a:p>
            <a:pPr algn="ctr" defTabSz="1357788">
              <a:spcBef>
                <a:spcPts val="3528"/>
              </a:spcBef>
              <a:buClr>
                <a:srgbClr val="888B8D"/>
              </a:buClr>
            </a:pPr>
            <a:r>
              <a:rPr lang="nl-BE" sz="2058" i="1" dirty="0">
                <a:solidFill>
                  <a:prstClr val="white"/>
                </a:solidFill>
                <a:latin typeface="Calibri"/>
              </a:rPr>
              <a:t>Associate your brand with relevant category roles</a:t>
            </a:r>
          </a:p>
        </p:txBody>
      </p:sp>
    </p:spTree>
    <p:extLst>
      <p:ext uri="{BB962C8B-B14F-4D97-AF65-F5344CB8AC3E}">
        <p14:creationId xmlns:p14="http://schemas.microsoft.com/office/powerpoint/2010/main" val="1955990915"/>
      </p:ext>
    </p:extLst>
  </p:cSld>
  <p:clrMapOvr>
    <a:masterClrMapping/>
  </p:clrMapOvr>
  <p:transition>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6748" y="570778"/>
            <a:ext cx="6595682" cy="492443"/>
          </a:xfrm>
          <a:solidFill>
            <a:schemeClr val="accent3"/>
          </a:solidFill>
        </p:spPr>
        <p:txBody>
          <a:bodyPr/>
          <a:lstStyle/>
          <a:p>
            <a:r>
              <a:rPr lang="en-GB" sz="3200" dirty="0"/>
              <a:t>Norway's ANCHOR POINT in the</a:t>
            </a:r>
          </a:p>
        </p:txBody>
      </p:sp>
      <p:grpSp>
        <p:nvGrpSpPr>
          <p:cNvPr id="2" name="Group 1"/>
          <p:cNvGrpSpPr/>
          <p:nvPr/>
        </p:nvGrpSpPr>
        <p:grpSpPr>
          <a:xfrm>
            <a:off x="10488954" y="1220662"/>
            <a:ext cx="1412415" cy="1412128"/>
            <a:chOff x="10347060" y="1362556"/>
            <a:chExt cx="1714671" cy="1714322"/>
          </a:xfrm>
        </p:grpSpPr>
        <p:grpSp>
          <p:nvGrpSpPr>
            <p:cNvPr id="17" name="Group 16"/>
            <p:cNvGrpSpPr/>
            <p:nvPr/>
          </p:nvGrpSpPr>
          <p:grpSpPr>
            <a:xfrm>
              <a:off x="10347060" y="1362556"/>
              <a:ext cx="1714671" cy="1714322"/>
              <a:chOff x="4487639" y="2551482"/>
              <a:chExt cx="2359367" cy="2358887"/>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87639" y="2551482"/>
                <a:ext cx="2226366" cy="235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Moon 15"/>
              <p:cNvSpPr/>
              <p:nvPr/>
            </p:nvSpPr>
            <p:spPr bwMode="gray">
              <a:xfrm rot="512056" flipH="1">
                <a:off x="6522970" y="3225079"/>
                <a:ext cx="324036" cy="1330938"/>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sp>
          <p:nvSpPr>
            <p:cNvPr id="5" name="Oval 4"/>
            <p:cNvSpPr/>
            <p:nvPr/>
          </p:nvSpPr>
          <p:spPr>
            <a:xfrm>
              <a:off x="10625689" y="1677168"/>
              <a:ext cx="1081096" cy="1064767"/>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endParaRPr lang="en-US" b="1" dirty="0"/>
            </a:p>
          </p:txBody>
        </p:sp>
      </p:grpSp>
      <p:sp>
        <p:nvSpPr>
          <p:cNvPr id="7" name="TextBox 6"/>
          <p:cNvSpPr txBox="1"/>
          <p:nvPr/>
        </p:nvSpPr>
        <p:spPr>
          <a:xfrm>
            <a:off x="9164443" y="352082"/>
            <a:ext cx="3943278" cy="1205768"/>
          </a:xfrm>
          <a:prstGeom prst="rect">
            <a:avLst/>
          </a:prstGeom>
        </p:spPr>
        <p:txBody>
          <a:bodyPr vert="horz" wrap="square" lIns="0" tIns="0" rIns="0" bIns="0" rtlCol="0">
            <a:normAutofit/>
          </a:bodyPr>
          <a:lstStyle/>
          <a:p>
            <a:pPr algn="ctr"/>
            <a:r>
              <a:rPr lang="en-US" b="1"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t>THE NORWAY BRAND </a:t>
            </a:r>
            <a:br>
              <a:rPr lang="en-US" b="1"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br>
            <a:r>
              <a:rPr lang="en-US" b="1" dirty="0">
                <a:solidFill>
                  <a:schemeClr val="accent3">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POSITIONING ANCHOR POINT</a:t>
            </a:r>
          </a:p>
        </p:txBody>
      </p:sp>
      <p:cxnSp>
        <p:nvCxnSpPr>
          <p:cNvPr id="8" name="Straight Connector 7"/>
          <p:cNvCxnSpPr/>
          <p:nvPr/>
        </p:nvCxnSpPr>
        <p:spPr>
          <a:xfrm>
            <a:off x="9164443" y="1056421"/>
            <a:ext cx="3940134" cy="1400"/>
          </a:xfrm>
          <a:prstGeom prst="line">
            <a:avLst/>
          </a:prstGeom>
          <a:noFill/>
          <a:ln w="44450">
            <a:solidFill>
              <a:schemeClr val="accent3">
                <a:lumMod val="60000"/>
                <a:lumOff val="40000"/>
              </a:schemeClr>
            </a:solidFill>
            <a:round/>
            <a:headEnd/>
            <a:tailEnd/>
          </a:ln>
          <a:effectLst/>
          <a:extLst>
            <a:ext uri="{909E8E84-426E-40DD-AFC4-6F175D3DCCD1}">
              <a14:hiddenFill xmlns:a14="http://schemas.microsoft.com/office/drawing/2010/main">
                <a:noFill/>
              </a14:hiddenFill>
            </a:ext>
          </a:extLst>
        </p:spPr>
      </p:cxnSp>
      <p:sp>
        <p:nvSpPr>
          <p:cNvPr id="33" name="Title 3"/>
          <p:cNvSpPr txBox="1">
            <a:spLocks/>
          </p:cNvSpPr>
          <p:nvPr/>
        </p:nvSpPr>
        <p:spPr bwMode="gray">
          <a:xfrm>
            <a:off x="535939" y="1100569"/>
            <a:ext cx="7013682" cy="492443"/>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en-GB" sz="3200" dirty="0"/>
              <a:t>category Frame suggest a close</a:t>
            </a:r>
          </a:p>
        </p:txBody>
      </p:sp>
      <p:sp>
        <p:nvSpPr>
          <p:cNvPr id="34" name="Title 3"/>
          <p:cNvSpPr txBox="1">
            <a:spLocks/>
          </p:cNvSpPr>
          <p:nvPr/>
        </p:nvSpPr>
        <p:spPr bwMode="gray">
          <a:xfrm>
            <a:off x="535939" y="1643908"/>
            <a:ext cx="7893923" cy="492443"/>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en-GB" sz="3200" dirty="0"/>
              <a:t>connection To the green dimension</a:t>
            </a:r>
          </a:p>
        </p:txBody>
      </p:sp>
      <p:sp>
        <p:nvSpPr>
          <p:cNvPr id="41" name="Rectangle 21"/>
          <p:cNvSpPr>
            <a:spLocks noChangeArrowheads="1"/>
          </p:cNvSpPr>
          <p:nvPr/>
        </p:nvSpPr>
        <p:spPr bwMode="auto">
          <a:xfrm>
            <a:off x="9324876" y="4572030"/>
            <a:ext cx="3659708" cy="1815882"/>
          </a:xfrm>
          <a:prstGeom prst="rect">
            <a:avLst/>
          </a:prstGeom>
          <a:noFill/>
          <a:ln w="9525">
            <a:noFill/>
            <a:miter lim="800000"/>
            <a:headEnd/>
            <a:tailEnd/>
          </a:ln>
        </p:spPr>
        <p:txBody>
          <a:bodyPr wrap="square">
            <a:spAutoFit/>
          </a:bodyPr>
          <a:lstStyle/>
          <a:p>
            <a:pPr marL="92075" indent="-92075" fontAlgn="base">
              <a:spcBef>
                <a:spcPct val="0"/>
              </a:spcBef>
              <a:spcAft>
                <a:spcPct val="0"/>
              </a:spcAft>
              <a:buClr>
                <a:schemeClr val="accent3">
                  <a:lumMod val="60000"/>
                  <a:lumOff val="40000"/>
                </a:schemeClr>
              </a:buClr>
              <a:buFont typeface="Arial" pitchFamily="34" charset="0"/>
              <a:buChar char="•"/>
            </a:pPr>
            <a:r>
              <a:rPr lang="en-GB" sz="1400" dirty="0">
                <a:solidFill>
                  <a:schemeClr val="bg2">
                    <a:lumMod val="50000"/>
                  </a:schemeClr>
                </a:solidFill>
                <a:cs typeface="Calibri" panose="020F0502020204030204" pitchFamily="34" charset="0"/>
              </a:rPr>
              <a:t>Them most common association to Norway is, for most of the markets, related to the needs in the green dimension. </a:t>
            </a:r>
          </a:p>
          <a:p>
            <a:pPr marL="92075" indent="-92075" fontAlgn="base">
              <a:spcBef>
                <a:spcPct val="0"/>
              </a:spcBef>
              <a:spcAft>
                <a:spcPct val="0"/>
              </a:spcAft>
              <a:buClr>
                <a:schemeClr val="accent3">
                  <a:lumMod val="60000"/>
                  <a:lumOff val="40000"/>
                </a:schemeClr>
              </a:buClr>
              <a:buFont typeface="Arial" pitchFamily="34" charset="0"/>
              <a:buChar char="•"/>
            </a:pPr>
            <a:endParaRPr lang="en-GB" sz="1400" dirty="0">
              <a:solidFill>
                <a:schemeClr val="bg2">
                  <a:lumMod val="50000"/>
                </a:schemeClr>
              </a:solidFill>
              <a:cs typeface="Calibri" panose="020F0502020204030204" pitchFamily="34" charset="0"/>
            </a:endParaRPr>
          </a:p>
          <a:p>
            <a:pPr marL="92075" indent="-92075" fontAlgn="base">
              <a:spcBef>
                <a:spcPct val="0"/>
              </a:spcBef>
              <a:spcAft>
                <a:spcPct val="0"/>
              </a:spcAft>
              <a:buClr>
                <a:schemeClr val="accent3">
                  <a:lumMod val="60000"/>
                  <a:lumOff val="40000"/>
                </a:schemeClr>
              </a:buClr>
              <a:buFont typeface="Arial" pitchFamily="34" charset="0"/>
              <a:buChar char="•"/>
            </a:pPr>
            <a:r>
              <a:rPr lang="en-GB" sz="1400" dirty="0">
                <a:solidFill>
                  <a:schemeClr val="bg2">
                    <a:lumMod val="50000"/>
                  </a:schemeClr>
                </a:solidFill>
                <a:cs typeface="Calibri" panose="020F0502020204030204" pitchFamily="34" charset="0"/>
              </a:rPr>
              <a:t>There will be local market differences so please refer to local country reports, when assessing Norway’s position in each specific market. </a:t>
            </a:r>
          </a:p>
        </p:txBody>
      </p:sp>
      <p:sp>
        <p:nvSpPr>
          <p:cNvPr id="43" name="Rectangle 42"/>
          <p:cNvSpPr/>
          <p:nvPr/>
        </p:nvSpPr>
        <p:spPr bwMode="gray">
          <a:xfrm>
            <a:off x="9439758" y="3419902"/>
            <a:ext cx="2918410" cy="3102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nSpc>
                <a:spcPct val="140000"/>
              </a:lnSpc>
              <a:spcBef>
                <a:spcPts val="600"/>
              </a:spcBef>
              <a:spcAft>
                <a:spcPts val="600"/>
              </a:spcAft>
              <a:buClr>
                <a:schemeClr val="bg2"/>
              </a:buClr>
            </a:pPr>
            <a:r>
              <a:rPr lang="en-GB" sz="2400" b="1" dirty="0">
                <a:solidFill>
                  <a:schemeClr val="bg1"/>
                </a:solidFill>
                <a:highlight>
                  <a:srgbClr val="000000"/>
                </a:highlight>
                <a:ea typeface="Calibri"/>
                <a:cs typeface="Times New Roman"/>
              </a:rPr>
              <a:t>WHAT </a:t>
            </a:r>
            <a:r>
              <a:rPr lang="en-GB" sz="2400" b="1" dirty="0">
                <a:solidFill>
                  <a:srgbClr val="FFFFFF"/>
                </a:solidFill>
                <a:highlight>
                  <a:srgbClr val="000000"/>
                </a:highlight>
                <a:ea typeface="Calibri"/>
                <a:cs typeface="Times New Roman"/>
              </a:rPr>
              <a:t>THIS WILL </a:t>
            </a:r>
            <a:br>
              <a:rPr lang="en-GB" sz="2400" b="1" dirty="0">
                <a:solidFill>
                  <a:srgbClr val="FFFFFF"/>
                </a:solidFill>
                <a:highlight>
                  <a:srgbClr val="000000"/>
                </a:highlight>
                <a:ea typeface="Calibri"/>
                <a:cs typeface="Times New Roman"/>
              </a:rPr>
            </a:br>
            <a:r>
              <a:rPr lang="en-GB" sz="2400" b="1" dirty="0">
                <a:solidFill>
                  <a:schemeClr val="bg1"/>
                </a:solidFill>
                <a:highlight>
                  <a:srgbClr val="000000"/>
                </a:highlight>
                <a:ea typeface="Calibri"/>
                <a:cs typeface="Times New Roman"/>
              </a:rPr>
              <a:t>TELL YOU</a:t>
            </a:r>
            <a:r>
              <a:rPr lang="en-GB" sz="2400" b="1" dirty="0">
                <a:solidFill>
                  <a:srgbClr val="FFFFFF"/>
                </a:solidFill>
                <a:highlight>
                  <a:srgbClr val="000000"/>
                </a:highlight>
                <a:ea typeface="Calibri"/>
                <a:cs typeface="Times New Roman"/>
              </a:rPr>
              <a:t>: </a:t>
            </a:r>
          </a:p>
        </p:txBody>
      </p:sp>
      <p:sp>
        <p:nvSpPr>
          <p:cNvPr id="45" name="Rectangle 44"/>
          <p:cNvSpPr/>
          <p:nvPr/>
        </p:nvSpPr>
        <p:spPr bwMode="gray">
          <a:xfrm>
            <a:off x="9266456" y="3538103"/>
            <a:ext cx="45719" cy="3420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21" name="Text Placeholder 2"/>
          <p:cNvSpPr>
            <a:spLocks noGrp="1"/>
          </p:cNvSpPr>
          <p:nvPr>
            <p:ph type="body" sz="quarter" idx="14"/>
          </p:nvPr>
        </p:nvSpPr>
        <p:spPr>
          <a:xfrm>
            <a:off x="522104" y="2173974"/>
            <a:ext cx="8278274" cy="338554"/>
          </a:xfrm>
        </p:spPr>
        <p:txBody>
          <a:bodyPr/>
          <a:lstStyle/>
          <a:p>
            <a:pPr eaLnBrk="0" hangingPunct="0">
              <a:spcBef>
                <a:spcPct val="20000"/>
              </a:spcBef>
            </a:pPr>
            <a:r>
              <a:rPr lang="en-GB" sz="2000" dirty="0">
                <a:latin typeface="Segoe UI" panose="020B0502040204020203" pitchFamily="34" charset="0"/>
                <a:ea typeface="Segoe UI" panose="020B0502040204020203" pitchFamily="34" charset="0"/>
                <a:cs typeface="Segoe UI" panose="020B0502040204020203" pitchFamily="34" charset="0"/>
              </a:rPr>
              <a:t>Hence at a global level Innovation Norway should focus their effort</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sp>
        <p:nvSpPr>
          <p:cNvPr id="24" name="Text Placeholder 2"/>
          <p:cNvSpPr txBox="1">
            <a:spLocks/>
          </p:cNvSpPr>
          <p:nvPr/>
        </p:nvSpPr>
        <p:spPr bwMode="gray">
          <a:xfrm>
            <a:off x="522104" y="2532858"/>
            <a:ext cx="3955039" cy="31200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eaLnBrk="0" hangingPunct="0">
              <a:spcBef>
                <a:spcPct val="20000"/>
              </a:spcBef>
            </a:pPr>
            <a:r>
              <a:rPr lang="en-GB" sz="2000" dirty="0">
                <a:latin typeface="Segoe UI" panose="020B0502040204020203" pitchFamily="34" charset="0"/>
                <a:ea typeface="Segoe UI" panose="020B0502040204020203" pitchFamily="34" charset="0"/>
                <a:cs typeface="Segoe UI" panose="020B0502040204020203" pitchFamily="34" charset="0"/>
              </a:rPr>
              <a:t>on the south cone of the frame </a:t>
            </a:r>
            <a:endParaRPr lang="en-GB" sz="1600" dirty="0">
              <a:latin typeface="Segoe UI" panose="020B0502040204020203" pitchFamily="34" charset="0"/>
              <a:ea typeface="Segoe UI" panose="020B0502040204020203" pitchFamily="34" charset="0"/>
              <a:cs typeface="Segoe UI" panose="020B0502040204020203" pitchFamily="34" charset="0"/>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87439" y="2550151"/>
            <a:ext cx="5127306" cy="4830926"/>
          </a:xfrm>
          <a:prstGeom prst="rect">
            <a:avLst/>
          </a:prstGeom>
        </p:spPr>
      </p:pic>
      <p:pic>
        <p:nvPicPr>
          <p:cNvPr id="18" name="Bilde 9" descr="anker og fotavtrykk.png"/>
          <p:cNvPicPr>
            <a:picLocks noChangeAspect="1"/>
          </p:cNvPicPr>
          <p:nvPr/>
        </p:nvPicPr>
        <p:blipFill rotWithShape="1">
          <a:blip r:embed="rId4" cstate="email">
            <a:lum bright="70000" contrast="-70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a:stretch/>
        </p:blipFill>
        <p:spPr>
          <a:xfrm>
            <a:off x="11008231" y="1643908"/>
            <a:ext cx="360964" cy="508667"/>
          </a:xfrm>
          <a:prstGeom prst="rect">
            <a:avLst/>
          </a:prstGeom>
        </p:spPr>
      </p:pic>
    </p:spTree>
    <p:extLst>
      <p:ext uri="{BB962C8B-B14F-4D97-AF65-F5344CB8AC3E}">
        <p14:creationId xmlns:p14="http://schemas.microsoft.com/office/powerpoint/2010/main" val="2151460932"/>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26748" y="570778"/>
            <a:ext cx="8396240" cy="492443"/>
          </a:xfrm>
          <a:solidFill>
            <a:schemeClr val="accent3"/>
          </a:solidFill>
        </p:spPr>
        <p:txBody>
          <a:bodyPr/>
          <a:lstStyle/>
          <a:p>
            <a:r>
              <a:rPr lang="en-GB" sz="3200" dirty="0"/>
              <a:t>Looking outside Norway’s traditional</a:t>
            </a:r>
          </a:p>
        </p:txBody>
      </p:sp>
      <p:grpSp>
        <p:nvGrpSpPr>
          <p:cNvPr id="2" name="Group 1"/>
          <p:cNvGrpSpPr/>
          <p:nvPr/>
        </p:nvGrpSpPr>
        <p:grpSpPr>
          <a:xfrm>
            <a:off x="10488954" y="1220662"/>
            <a:ext cx="1412415" cy="1412128"/>
            <a:chOff x="10347060" y="1362556"/>
            <a:chExt cx="1714671" cy="1714322"/>
          </a:xfrm>
        </p:grpSpPr>
        <p:grpSp>
          <p:nvGrpSpPr>
            <p:cNvPr id="17" name="Group 16"/>
            <p:cNvGrpSpPr/>
            <p:nvPr/>
          </p:nvGrpSpPr>
          <p:grpSpPr>
            <a:xfrm>
              <a:off x="10347060" y="1362556"/>
              <a:ext cx="1714671" cy="1714322"/>
              <a:chOff x="4487639" y="2551482"/>
              <a:chExt cx="2359367" cy="2358887"/>
            </a:xfrm>
          </p:grpSpPr>
          <p:pic>
            <p:nvPicPr>
              <p:cNvPr id="307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487639" y="2551482"/>
                <a:ext cx="2226366" cy="235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Moon 15"/>
              <p:cNvSpPr/>
              <p:nvPr/>
            </p:nvSpPr>
            <p:spPr bwMode="gray">
              <a:xfrm rot="512056" flipH="1">
                <a:off x="6522970" y="3225079"/>
                <a:ext cx="324036" cy="1330938"/>
              </a:xfrm>
              <a:prstGeom prst="mo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grpSp>
        <p:sp>
          <p:nvSpPr>
            <p:cNvPr id="5" name="Oval 4"/>
            <p:cNvSpPr/>
            <p:nvPr/>
          </p:nvSpPr>
          <p:spPr>
            <a:xfrm>
              <a:off x="10625689" y="1677168"/>
              <a:ext cx="1081096" cy="1064767"/>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90000"/>
                </a:lnSpc>
              </a:pPr>
              <a:endParaRPr lang="en-US" b="1" dirty="0"/>
            </a:p>
          </p:txBody>
        </p:sp>
      </p:grpSp>
      <p:sp>
        <p:nvSpPr>
          <p:cNvPr id="7" name="TextBox 6"/>
          <p:cNvSpPr txBox="1"/>
          <p:nvPr/>
        </p:nvSpPr>
        <p:spPr>
          <a:xfrm>
            <a:off x="9164443" y="352082"/>
            <a:ext cx="3943278" cy="1205768"/>
          </a:xfrm>
          <a:prstGeom prst="rect">
            <a:avLst/>
          </a:prstGeom>
        </p:spPr>
        <p:txBody>
          <a:bodyPr vert="horz" wrap="square" lIns="0" tIns="0" rIns="0" bIns="0" rtlCol="0">
            <a:normAutofit/>
          </a:bodyPr>
          <a:lstStyle/>
          <a:p>
            <a:pPr algn="ctr"/>
            <a:r>
              <a:rPr lang="en-US" b="1"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t>THE NORWAY BRAND </a:t>
            </a:r>
            <a:br>
              <a:rPr lang="en-US" b="1" dirty="0">
                <a:solidFill>
                  <a:schemeClr val="bg1">
                    <a:lumMod val="65000"/>
                  </a:schemeClr>
                </a:solidFill>
                <a:latin typeface="Segoe UI" panose="020B0502040204020203" pitchFamily="34" charset="0"/>
                <a:ea typeface="Segoe UI" panose="020B0502040204020203" pitchFamily="34" charset="0"/>
                <a:cs typeface="Segoe UI" panose="020B0502040204020203" pitchFamily="34" charset="0"/>
              </a:rPr>
            </a:br>
            <a:r>
              <a:rPr lang="en-US" b="1" dirty="0">
                <a:solidFill>
                  <a:schemeClr val="accent3">
                    <a:lumMod val="60000"/>
                    <a:lumOff val="40000"/>
                  </a:schemeClr>
                </a:solidFill>
                <a:latin typeface="Segoe UI" panose="020B0502040204020203" pitchFamily="34" charset="0"/>
                <a:ea typeface="Segoe UI" panose="020B0502040204020203" pitchFamily="34" charset="0"/>
                <a:cs typeface="Segoe UI" panose="020B0502040204020203" pitchFamily="34" charset="0"/>
              </a:rPr>
              <a:t>POSITIONING ANCHOR POINT</a:t>
            </a:r>
          </a:p>
        </p:txBody>
      </p:sp>
      <p:cxnSp>
        <p:nvCxnSpPr>
          <p:cNvPr id="8" name="Straight Connector 7"/>
          <p:cNvCxnSpPr/>
          <p:nvPr/>
        </p:nvCxnSpPr>
        <p:spPr>
          <a:xfrm>
            <a:off x="9164443" y="1056421"/>
            <a:ext cx="3940134" cy="1400"/>
          </a:xfrm>
          <a:prstGeom prst="line">
            <a:avLst/>
          </a:prstGeom>
          <a:noFill/>
          <a:ln w="44450">
            <a:solidFill>
              <a:schemeClr val="accent3">
                <a:lumMod val="60000"/>
                <a:lumOff val="40000"/>
              </a:schemeClr>
            </a:solidFill>
            <a:round/>
            <a:headEnd/>
            <a:tailEnd/>
          </a:ln>
          <a:effectLst/>
          <a:extLst>
            <a:ext uri="{909E8E84-426E-40DD-AFC4-6F175D3DCCD1}">
              <a14:hiddenFill xmlns:a14="http://schemas.microsoft.com/office/drawing/2010/main">
                <a:noFill/>
              </a14:hiddenFill>
            </a:ext>
          </a:extLst>
        </p:spPr>
      </p:cxnSp>
      <p:pic>
        <p:nvPicPr>
          <p:cNvPr id="18" name="Bilde 9" descr="anker og fotavtrykk.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rcRect/>
          <a:stretch/>
        </p:blipFill>
        <p:spPr>
          <a:xfrm>
            <a:off x="11008231" y="1643908"/>
            <a:ext cx="360964" cy="508667"/>
          </a:xfrm>
          <a:prstGeom prst="rect">
            <a:avLst/>
          </a:prstGeom>
        </p:spPr>
      </p:pic>
      <p:sp>
        <p:nvSpPr>
          <p:cNvPr id="20" name="Title 3"/>
          <p:cNvSpPr txBox="1">
            <a:spLocks/>
          </p:cNvSpPr>
          <p:nvPr/>
        </p:nvSpPr>
        <p:spPr bwMode="gray">
          <a:xfrm>
            <a:off x="535939" y="1100569"/>
            <a:ext cx="8380081" cy="492443"/>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en-GB" sz="3200" dirty="0"/>
              <a:t>Competitive space, you will find other</a:t>
            </a:r>
          </a:p>
        </p:txBody>
      </p:sp>
      <p:sp>
        <p:nvSpPr>
          <p:cNvPr id="22" name="Title 3"/>
          <p:cNvSpPr txBox="1">
            <a:spLocks/>
          </p:cNvSpPr>
          <p:nvPr/>
        </p:nvSpPr>
        <p:spPr bwMode="gray">
          <a:xfrm>
            <a:off x="535939" y="1643908"/>
            <a:ext cx="9509237" cy="492443"/>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en-GB" sz="3200" dirty="0"/>
              <a:t>Destinations competing for the same needs</a:t>
            </a: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8702" y="1995545"/>
            <a:ext cx="5537031" cy="5511771"/>
          </a:xfrm>
          <a:prstGeom prst="rect">
            <a:avLst/>
          </a:prstGeom>
        </p:spPr>
      </p:pic>
      <p:pic>
        <p:nvPicPr>
          <p:cNvPr id="3" name="Picture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46038" y="3516122"/>
            <a:ext cx="2772308" cy="2861395"/>
          </a:xfrm>
          <a:prstGeom prst="rect">
            <a:avLst/>
          </a:prstGeom>
        </p:spPr>
      </p:pic>
      <p:sp>
        <p:nvSpPr>
          <p:cNvPr id="30" name="Rectangle 21"/>
          <p:cNvSpPr>
            <a:spLocks noChangeArrowheads="1"/>
          </p:cNvSpPr>
          <p:nvPr/>
        </p:nvSpPr>
        <p:spPr bwMode="auto">
          <a:xfrm>
            <a:off x="9324876" y="4572030"/>
            <a:ext cx="3659708" cy="1600438"/>
          </a:xfrm>
          <a:prstGeom prst="rect">
            <a:avLst/>
          </a:prstGeom>
          <a:noFill/>
          <a:ln w="9525">
            <a:noFill/>
            <a:miter lim="800000"/>
            <a:headEnd/>
            <a:tailEnd/>
          </a:ln>
        </p:spPr>
        <p:txBody>
          <a:bodyPr wrap="square">
            <a:spAutoFit/>
          </a:bodyPr>
          <a:lstStyle/>
          <a:p>
            <a:pPr marL="92075" indent="-92075" fontAlgn="base">
              <a:spcBef>
                <a:spcPct val="0"/>
              </a:spcBef>
              <a:spcAft>
                <a:spcPct val="0"/>
              </a:spcAft>
              <a:buClr>
                <a:schemeClr val="accent3">
                  <a:lumMod val="60000"/>
                  <a:lumOff val="40000"/>
                </a:schemeClr>
              </a:buClr>
              <a:buFont typeface="Arial" pitchFamily="34" charset="0"/>
              <a:buChar char="•"/>
            </a:pPr>
            <a:r>
              <a:rPr lang="en-GB" sz="1400" dirty="0">
                <a:solidFill>
                  <a:schemeClr val="bg2">
                    <a:lumMod val="50000"/>
                  </a:schemeClr>
                </a:solidFill>
                <a:cs typeface="Calibri" panose="020F0502020204030204" pitchFamily="34" charset="0"/>
              </a:rPr>
              <a:t>There are the traditional “winter” competitors like Canada.</a:t>
            </a:r>
          </a:p>
          <a:p>
            <a:pPr marL="92075" indent="-92075" fontAlgn="base">
              <a:spcBef>
                <a:spcPct val="0"/>
              </a:spcBef>
              <a:spcAft>
                <a:spcPct val="0"/>
              </a:spcAft>
              <a:buClr>
                <a:schemeClr val="accent3">
                  <a:lumMod val="60000"/>
                  <a:lumOff val="40000"/>
                </a:schemeClr>
              </a:buClr>
              <a:buFont typeface="Arial" pitchFamily="34" charset="0"/>
              <a:buChar char="•"/>
            </a:pPr>
            <a:endParaRPr lang="en-GB" sz="1400" dirty="0">
              <a:solidFill>
                <a:schemeClr val="bg2">
                  <a:lumMod val="50000"/>
                </a:schemeClr>
              </a:solidFill>
              <a:cs typeface="Calibri" panose="020F0502020204030204" pitchFamily="34" charset="0"/>
            </a:endParaRPr>
          </a:p>
          <a:p>
            <a:pPr marL="92075" indent="-92075" fontAlgn="base">
              <a:spcBef>
                <a:spcPct val="0"/>
              </a:spcBef>
              <a:spcAft>
                <a:spcPct val="0"/>
              </a:spcAft>
              <a:buClr>
                <a:schemeClr val="accent3">
                  <a:lumMod val="60000"/>
                  <a:lumOff val="40000"/>
                </a:schemeClr>
              </a:buClr>
              <a:buFont typeface="Arial" pitchFamily="34" charset="0"/>
              <a:buChar char="•"/>
            </a:pPr>
            <a:r>
              <a:rPr lang="en-GB" sz="1400" dirty="0">
                <a:solidFill>
                  <a:schemeClr val="bg2">
                    <a:lumMod val="50000"/>
                  </a:schemeClr>
                </a:solidFill>
                <a:cs typeface="Calibri" panose="020F0502020204030204" pitchFamily="34" charset="0"/>
              </a:rPr>
              <a:t>But you also have many destinations in Africa, South America and South East Asia competing for the same position as Norway. </a:t>
            </a:r>
          </a:p>
        </p:txBody>
      </p:sp>
      <p:sp>
        <p:nvSpPr>
          <p:cNvPr id="31" name="Rectangle 30"/>
          <p:cNvSpPr/>
          <p:nvPr/>
        </p:nvSpPr>
        <p:spPr bwMode="gray">
          <a:xfrm>
            <a:off x="9439758" y="3419902"/>
            <a:ext cx="2918410" cy="31024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a:lnSpc>
                <a:spcPct val="140000"/>
              </a:lnSpc>
              <a:spcBef>
                <a:spcPts val="600"/>
              </a:spcBef>
              <a:spcAft>
                <a:spcPts val="600"/>
              </a:spcAft>
              <a:buClr>
                <a:schemeClr val="bg2"/>
              </a:buClr>
            </a:pPr>
            <a:r>
              <a:rPr lang="en-GB" sz="2400" b="1" dirty="0">
                <a:solidFill>
                  <a:schemeClr val="bg1"/>
                </a:solidFill>
                <a:highlight>
                  <a:srgbClr val="000000"/>
                </a:highlight>
                <a:ea typeface="Calibri"/>
                <a:cs typeface="Times New Roman"/>
              </a:rPr>
              <a:t>WHAT </a:t>
            </a:r>
            <a:r>
              <a:rPr lang="en-GB" sz="2400" b="1" dirty="0">
                <a:solidFill>
                  <a:srgbClr val="FFFFFF"/>
                </a:solidFill>
                <a:highlight>
                  <a:srgbClr val="000000"/>
                </a:highlight>
                <a:ea typeface="Calibri"/>
                <a:cs typeface="Times New Roman"/>
              </a:rPr>
              <a:t>THIS WILL </a:t>
            </a:r>
            <a:br>
              <a:rPr lang="en-GB" sz="2400" b="1" dirty="0">
                <a:solidFill>
                  <a:srgbClr val="FFFFFF"/>
                </a:solidFill>
                <a:highlight>
                  <a:srgbClr val="000000"/>
                </a:highlight>
                <a:ea typeface="Calibri"/>
                <a:cs typeface="Times New Roman"/>
              </a:rPr>
            </a:br>
            <a:r>
              <a:rPr lang="en-GB" sz="2400" b="1" dirty="0">
                <a:solidFill>
                  <a:schemeClr val="bg1"/>
                </a:solidFill>
                <a:highlight>
                  <a:srgbClr val="000000"/>
                </a:highlight>
                <a:ea typeface="Calibri"/>
                <a:cs typeface="Times New Roman"/>
              </a:rPr>
              <a:t>TELL YOU</a:t>
            </a:r>
            <a:r>
              <a:rPr lang="en-GB" sz="2400" b="1" dirty="0">
                <a:solidFill>
                  <a:srgbClr val="FFFFFF"/>
                </a:solidFill>
                <a:highlight>
                  <a:srgbClr val="000000"/>
                </a:highlight>
                <a:ea typeface="Calibri"/>
                <a:cs typeface="Times New Roman"/>
              </a:rPr>
              <a:t>: </a:t>
            </a:r>
          </a:p>
        </p:txBody>
      </p:sp>
      <p:sp>
        <p:nvSpPr>
          <p:cNvPr id="32" name="Rectangle 31"/>
          <p:cNvSpPr/>
          <p:nvPr/>
        </p:nvSpPr>
        <p:spPr bwMode="gray">
          <a:xfrm>
            <a:off x="9266456" y="3538102"/>
            <a:ext cx="45719" cy="263436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1" name="Arrow: Up 10"/>
          <p:cNvSpPr/>
          <p:nvPr/>
        </p:nvSpPr>
        <p:spPr bwMode="gray">
          <a:xfrm rot="5400000">
            <a:off x="2943561" y="4032100"/>
            <a:ext cx="1302374" cy="2505864"/>
          </a:xfrm>
          <a:prstGeom prst="upArrow">
            <a:avLst/>
          </a:prstGeom>
          <a:solidFill>
            <a:srgbClr val="E8772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spTree>
    <p:extLst>
      <p:ext uri="{BB962C8B-B14F-4D97-AF65-F5344CB8AC3E}">
        <p14:creationId xmlns:p14="http://schemas.microsoft.com/office/powerpoint/2010/main" val="1760796645"/>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sz="quarter" idx="10"/>
            <p:extLst>
              <p:ext uri="{D42A27DB-BD31-4B8C-83A1-F6EECF244321}">
                <p14:modId xmlns:p14="http://schemas.microsoft.com/office/powerpoint/2010/main" val="1272889992"/>
              </p:ext>
            </p:extLst>
          </p:nvPr>
        </p:nvGraphicFramePr>
        <p:xfrm>
          <a:off x="1319285" y="1740169"/>
          <a:ext cx="10873210" cy="4901656"/>
        </p:xfrm>
        <a:graphic>
          <a:graphicData uri="http://schemas.openxmlformats.org/drawingml/2006/table">
            <a:tbl>
              <a:tblPr/>
              <a:tblGrid>
                <a:gridCol w="1087321">
                  <a:extLst>
                    <a:ext uri="{9D8B030D-6E8A-4147-A177-3AD203B41FA5}">
                      <a16:colId xmlns:a16="http://schemas.microsoft.com/office/drawing/2014/main" val="2242828153"/>
                    </a:ext>
                  </a:extLst>
                </a:gridCol>
                <a:gridCol w="1216937">
                  <a:extLst>
                    <a:ext uri="{9D8B030D-6E8A-4147-A177-3AD203B41FA5}">
                      <a16:colId xmlns:a16="http://schemas.microsoft.com/office/drawing/2014/main" val="2668545703"/>
                    </a:ext>
                  </a:extLst>
                </a:gridCol>
                <a:gridCol w="957705">
                  <a:extLst>
                    <a:ext uri="{9D8B030D-6E8A-4147-A177-3AD203B41FA5}">
                      <a16:colId xmlns:a16="http://schemas.microsoft.com/office/drawing/2014/main" val="1367966259"/>
                    </a:ext>
                  </a:extLst>
                </a:gridCol>
                <a:gridCol w="914503">
                  <a:extLst>
                    <a:ext uri="{9D8B030D-6E8A-4147-A177-3AD203B41FA5}">
                      <a16:colId xmlns:a16="http://schemas.microsoft.com/office/drawing/2014/main" val="4198041640"/>
                    </a:ext>
                  </a:extLst>
                </a:gridCol>
                <a:gridCol w="1368152">
                  <a:extLst>
                    <a:ext uri="{9D8B030D-6E8A-4147-A177-3AD203B41FA5}">
                      <a16:colId xmlns:a16="http://schemas.microsoft.com/office/drawing/2014/main" val="1190783855"/>
                    </a:ext>
                  </a:extLst>
                </a:gridCol>
                <a:gridCol w="979308">
                  <a:extLst>
                    <a:ext uri="{9D8B030D-6E8A-4147-A177-3AD203B41FA5}">
                      <a16:colId xmlns:a16="http://schemas.microsoft.com/office/drawing/2014/main" val="780218881"/>
                    </a:ext>
                  </a:extLst>
                </a:gridCol>
                <a:gridCol w="1087321">
                  <a:extLst>
                    <a:ext uri="{9D8B030D-6E8A-4147-A177-3AD203B41FA5}">
                      <a16:colId xmlns:a16="http://schemas.microsoft.com/office/drawing/2014/main" val="4169278072"/>
                    </a:ext>
                  </a:extLst>
                </a:gridCol>
                <a:gridCol w="1087321">
                  <a:extLst>
                    <a:ext uri="{9D8B030D-6E8A-4147-A177-3AD203B41FA5}">
                      <a16:colId xmlns:a16="http://schemas.microsoft.com/office/drawing/2014/main" val="3951427101"/>
                    </a:ext>
                  </a:extLst>
                </a:gridCol>
                <a:gridCol w="1087321">
                  <a:extLst>
                    <a:ext uri="{9D8B030D-6E8A-4147-A177-3AD203B41FA5}">
                      <a16:colId xmlns:a16="http://schemas.microsoft.com/office/drawing/2014/main" val="1502280749"/>
                    </a:ext>
                  </a:extLst>
                </a:gridCol>
                <a:gridCol w="1087321">
                  <a:extLst>
                    <a:ext uri="{9D8B030D-6E8A-4147-A177-3AD203B41FA5}">
                      <a16:colId xmlns:a16="http://schemas.microsoft.com/office/drawing/2014/main" val="2645357545"/>
                    </a:ext>
                  </a:extLst>
                </a:gridCol>
              </a:tblGrid>
              <a:tr h="671335">
                <a:tc>
                  <a:txBody>
                    <a:bodyPr/>
                    <a:lstStyle/>
                    <a:p>
                      <a:pPr algn="l" fontAlgn="b"/>
                      <a:r>
                        <a:rPr lang="nl-BE" sz="1100" b="0" i="0" u="none" strike="noStrike" dirty="0">
                          <a:solidFill>
                            <a:srgbClr val="000000"/>
                          </a:solidFill>
                          <a:effectLst/>
                          <a:latin typeface="+mn-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l-BE" sz="1100" b="0" i="0" u="none" strike="noStrike" dirty="0">
                          <a:solidFill>
                            <a:schemeClr val="bg1"/>
                          </a:solidFill>
                          <a:effectLst/>
                          <a:latin typeface="+mn-lt"/>
                        </a:rPr>
                        <a:t>Broadening My Cultural Horizon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nl-BE" sz="1100" b="0" i="0" u="none" strike="noStrike" dirty="0">
                          <a:solidFill>
                            <a:schemeClr val="bg1"/>
                          </a:solidFill>
                          <a:effectLst/>
                          <a:latin typeface="+mn-lt"/>
                        </a:rPr>
                        <a:t>Extravagant indulgence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nl-BE" sz="1100" b="0" i="0" u="none" strike="noStrike" dirty="0">
                          <a:solidFill>
                            <a:schemeClr val="bg1"/>
                          </a:solidFill>
                          <a:effectLst/>
                          <a:latin typeface="+mn-lt"/>
                        </a:rPr>
                        <a:t>Escape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100" b="0" i="0" u="none" strike="noStrike" dirty="0">
                          <a:solidFill>
                            <a:schemeClr val="bg1"/>
                          </a:solidFill>
                          <a:effectLst/>
                          <a:latin typeface="+mn-lt"/>
                        </a:rPr>
                        <a:t>Adventures in the World of Natural Beauty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nl-BE" sz="1100" b="0" i="0" u="none" strike="noStrike" dirty="0">
                          <a:solidFill>
                            <a:schemeClr val="bg1"/>
                          </a:solidFill>
                          <a:effectLst/>
                          <a:latin typeface="+mn-lt"/>
                        </a:rPr>
                        <a:t>Sharing </a:t>
                      </a:r>
                      <a:br>
                        <a:rPr lang="nl-BE" sz="1100" b="0" i="0" u="none" strike="noStrike" dirty="0">
                          <a:solidFill>
                            <a:schemeClr val="bg1"/>
                          </a:solidFill>
                          <a:effectLst/>
                          <a:latin typeface="+mn-lt"/>
                        </a:rPr>
                      </a:br>
                      <a:r>
                        <a:rPr lang="nl-BE" sz="1100" b="0" i="0" u="none" strike="noStrike" dirty="0">
                          <a:solidFill>
                            <a:schemeClr val="bg1"/>
                          </a:solidFill>
                          <a:effectLst/>
                          <a:latin typeface="+mn-lt"/>
                        </a:rPr>
                        <a:t>&amp; </a:t>
                      </a:r>
                    </a:p>
                    <a:p>
                      <a:pPr algn="ctr" fontAlgn="ctr"/>
                      <a:r>
                        <a:rPr lang="nl-BE" sz="1100" b="0" i="0" u="none" strike="noStrike" dirty="0">
                          <a:solidFill>
                            <a:schemeClr val="bg1"/>
                          </a:solidFill>
                          <a:effectLst/>
                          <a:latin typeface="+mn-lt"/>
                        </a:rPr>
                        <a:t>Caring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nl-BE" sz="1100" b="0" i="0" u="none" strike="noStrike" dirty="0">
                          <a:solidFill>
                            <a:schemeClr val="bg1"/>
                          </a:solidFill>
                          <a:effectLst/>
                          <a:latin typeface="+mn-lt"/>
                        </a:rPr>
                        <a:t>Control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nl-BE" sz="1100" b="0" i="0" u="none" strike="noStrike" dirty="0">
                          <a:solidFill>
                            <a:schemeClr val="bg1"/>
                          </a:solidFill>
                          <a:effectLst/>
                          <a:latin typeface="+mn-lt"/>
                        </a:rPr>
                        <a:t>Energy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nl-BE" sz="1100" b="0" i="0" u="none" strike="noStrike" dirty="0">
                          <a:solidFill>
                            <a:srgbClr val="000000"/>
                          </a:solidFill>
                          <a:effectLst/>
                          <a:latin typeface="+mn-lt"/>
                        </a:rPr>
                        <a:t>Playful </a:t>
                      </a:r>
                      <a:br>
                        <a:rPr lang="nl-BE" sz="1100" b="0" i="0" u="none" strike="noStrike" dirty="0">
                          <a:solidFill>
                            <a:srgbClr val="000000"/>
                          </a:solidFill>
                          <a:effectLst/>
                          <a:latin typeface="+mn-lt"/>
                        </a:rPr>
                      </a:br>
                      <a:r>
                        <a:rPr lang="nl-BE" sz="1100" b="0" i="0" u="none" strike="noStrike" dirty="0">
                          <a:solidFill>
                            <a:srgbClr val="000000"/>
                          </a:solidFill>
                          <a:effectLst/>
                          <a:latin typeface="+mn-lt"/>
                        </a:rPr>
                        <a:t>Liberation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100" b="0" i="0" u="none" strike="noStrike" dirty="0">
                          <a:solidFill>
                            <a:srgbClr val="000000"/>
                          </a:solidFill>
                          <a:effectLst/>
                          <a:latin typeface="+mn-lt"/>
                        </a:rPr>
                        <a:t>Social </a:t>
                      </a:r>
                      <a:br>
                        <a:rPr lang="nl-BE" sz="1100" b="0" i="0" u="none" strike="noStrike" dirty="0">
                          <a:solidFill>
                            <a:srgbClr val="000000"/>
                          </a:solidFill>
                          <a:effectLst/>
                          <a:latin typeface="+mn-lt"/>
                        </a:rPr>
                      </a:br>
                      <a:r>
                        <a:rPr lang="nl-BE" sz="1100" b="0" i="0" u="none" strike="noStrike" dirty="0">
                          <a:solidFill>
                            <a:srgbClr val="000000"/>
                          </a:solidFill>
                          <a:effectLst/>
                          <a:latin typeface="+mn-lt"/>
                        </a:rPr>
                        <a:t>Immersion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018469023"/>
                  </a:ext>
                </a:extLst>
              </a:tr>
              <a:tr h="183927">
                <a:tc>
                  <a:txBody>
                    <a:bodyPr/>
                    <a:lstStyle/>
                    <a:p>
                      <a:pPr algn="l" fontAlgn="b"/>
                      <a:r>
                        <a:rPr lang="nl-BE" sz="1100" b="0" i="0" u="none" strike="noStrike" dirty="0">
                          <a:solidFill>
                            <a:srgbClr val="000000"/>
                          </a:solidFill>
                          <a:effectLst/>
                          <a:latin typeface="+mn-lt"/>
                        </a:rPr>
                        <a:t>Austria</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b"/>
                      <a:r>
                        <a:rPr lang="nl-BE" sz="1100" b="0" i="0" u="none" strike="noStrike">
                          <a:solidFill>
                            <a:srgbClr val="000000"/>
                          </a:solidFill>
                          <a:effectLst/>
                          <a:latin typeface="+mn-lt"/>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2"/>
                    </a:solidFill>
                  </a:tcPr>
                </a:tc>
                <a:tc>
                  <a:txBody>
                    <a:bodyPr/>
                    <a:lstStyle/>
                    <a:p>
                      <a:pPr algn="ctr" fontAlgn="b"/>
                      <a:r>
                        <a:rPr lang="nl-BE" sz="1100" b="0" i="0" u="none" strike="noStrike">
                          <a:solidFill>
                            <a:srgbClr val="000000"/>
                          </a:solidFill>
                          <a:effectLst/>
                          <a:latin typeface="+mn-lt"/>
                        </a:rPr>
                        <a:t>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EE784"/>
                    </a:solidFill>
                  </a:tcPr>
                </a:tc>
                <a:tc>
                  <a:txBody>
                    <a:bodyPr/>
                    <a:lstStyle/>
                    <a:p>
                      <a:pPr algn="ctr" fontAlgn="b"/>
                      <a:r>
                        <a:rPr lang="nl-BE" sz="1100" b="0" i="0" u="none" strike="noStrike">
                          <a:solidFill>
                            <a:srgbClr val="000000"/>
                          </a:solidFill>
                          <a:effectLst/>
                          <a:latin typeface="+mn-lt"/>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977"/>
                    </a:solidFill>
                  </a:tcPr>
                </a:tc>
                <a:tc>
                  <a:txBody>
                    <a:bodyPr/>
                    <a:lstStyle/>
                    <a:p>
                      <a:pPr algn="ctr" fontAlgn="b"/>
                      <a:r>
                        <a:rPr lang="nl-BE" sz="1100" b="0" i="0" u="none" strike="noStrike">
                          <a:solidFill>
                            <a:srgbClr val="000000"/>
                          </a:solidFill>
                          <a:effectLst/>
                          <a:latin typeface="+mn-lt"/>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BE683"/>
                    </a:solidFill>
                  </a:tcPr>
                </a:tc>
                <a:tc>
                  <a:txBody>
                    <a:bodyPr/>
                    <a:lstStyle/>
                    <a:p>
                      <a:pPr algn="ctr" fontAlgn="b"/>
                      <a:r>
                        <a:rPr lang="nl-BE" sz="1100" b="0" i="0" u="none" strike="noStrike" dirty="0">
                          <a:solidFill>
                            <a:srgbClr val="000000"/>
                          </a:solidFill>
                          <a:effectLst/>
                          <a:latin typeface="+mn-lt"/>
                        </a:rPr>
                        <a:t>0,30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6D680"/>
                    </a:solidFill>
                  </a:tcPr>
                </a:tc>
                <a:tc>
                  <a:txBody>
                    <a:bodyPr/>
                    <a:lstStyle/>
                    <a:p>
                      <a:pPr algn="ctr" fontAlgn="b"/>
                      <a:r>
                        <a:rPr lang="nl-BE" sz="1100" b="0" i="0" u="none" strike="noStrike">
                          <a:solidFill>
                            <a:srgbClr val="000000"/>
                          </a:solidFill>
                          <a:effectLst/>
                          <a:latin typeface="+mn-lt"/>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b"/>
                      <a:r>
                        <a:rPr lang="nl-BE" sz="1100" b="0" i="0" u="none" strike="noStrike">
                          <a:solidFill>
                            <a:srgbClr val="000000"/>
                          </a:solidFill>
                          <a:effectLst/>
                          <a:latin typeface="+mn-lt"/>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b"/>
                      <a:r>
                        <a:rPr lang="nl-BE" sz="1100" b="0" i="0" u="none" strike="noStrike">
                          <a:solidFill>
                            <a:srgbClr val="000000"/>
                          </a:solidFill>
                          <a:effectLst/>
                          <a:latin typeface="+mn-lt"/>
                        </a:rPr>
                        <a:t>-0,19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97A"/>
                    </a:solidFill>
                  </a:tcPr>
                </a:tc>
                <a:extLst>
                  <a:ext uri="{0D108BD9-81ED-4DB2-BD59-A6C34878D82A}">
                    <a16:rowId xmlns:a16="http://schemas.microsoft.com/office/drawing/2014/main" val="781591959"/>
                  </a:ext>
                </a:extLst>
              </a:tr>
              <a:tr h="183927">
                <a:tc>
                  <a:txBody>
                    <a:bodyPr/>
                    <a:lstStyle/>
                    <a:p>
                      <a:pPr algn="l" fontAlgn="b"/>
                      <a:r>
                        <a:rPr lang="nl-BE" sz="1100" b="0" i="0" u="none" strike="noStrike">
                          <a:solidFill>
                            <a:srgbClr val="000000"/>
                          </a:solidFill>
                          <a:effectLst/>
                          <a:latin typeface="+mn-lt"/>
                        </a:rPr>
                        <a:t>Canada</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b"/>
                      <a:r>
                        <a:rPr lang="nl-BE" sz="1100" b="0" i="0" u="none" strike="noStrike">
                          <a:solidFill>
                            <a:srgbClr val="000000"/>
                          </a:solidFill>
                          <a:effectLst/>
                          <a:latin typeface="+mn-lt"/>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A83"/>
                    </a:solidFill>
                  </a:tcPr>
                </a:tc>
                <a:tc>
                  <a:txBody>
                    <a:bodyPr/>
                    <a:lstStyle/>
                    <a:p>
                      <a:pPr algn="ctr" fontAlgn="b"/>
                      <a:r>
                        <a:rPr lang="nl-BE" sz="1100" b="0" i="0" u="none" strike="noStrike">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b"/>
                      <a:r>
                        <a:rPr lang="nl-BE" sz="1100" b="0" i="0" u="none" strike="noStrike">
                          <a:solidFill>
                            <a:srgbClr val="000000"/>
                          </a:solidFill>
                          <a:effectLst/>
                          <a:latin typeface="+mn-lt"/>
                        </a:rPr>
                        <a:t>0,34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DD480"/>
                    </a:solidFill>
                  </a:tcPr>
                </a:tc>
                <a:tc>
                  <a:txBody>
                    <a:bodyPr/>
                    <a:lstStyle/>
                    <a:p>
                      <a:pPr algn="ctr" fontAlgn="b"/>
                      <a:r>
                        <a:rPr lang="nl-BE" sz="1100" b="0" i="0" u="none" strike="noStrike">
                          <a:solidFill>
                            <a:srgbClr val="000000"/>
                          </a:solidFill>
                          <a:effectLst/>
                          <a:latin typeface="+mn-lt"/>
                        </a:rPr>
                        <a:t>-0,29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E75"/>
                    </a:solidFill>
                  </a:tcPr>
                </a:tc>
                <a:tc>
                  <a:txBody>
                    <a:bodyPr/>
                    <a:lstStyle/>
                    <a:p>
                      <a:pPr algn="ctr" fontAlgn="b"/>
                      <a:r>
                        <a:rPr lang="nl-BE" sz="1100" b="0" i="0" u="none" strike="noStrike">
                          <a:solidFill>
                            <a:srgbClr val="000000"/>
                          </a:solidFill>
                          <a:effectLst/>
                          <a:latin typeface="+mn-lt"/>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6E984"/>
                    </a:solidFill>
                  </a:tcPr>
                </a:tc>
                <a:tc>
                  <a:txBody>
                    <a:bodyPr/>
                    <a:lstStyle/>
                    <a:p>
                      <a:pPr algn="ctr" fontAlgn="b"/>
                      <a:r>
                        <a:rPr lang="nl-BE" sz="1100" b="0" i="0" u="none" strike="noStrike">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b"/>
                      <a:r>
                        <a:rPr lang="nl-BE" sz="1100" b="0" i="0" u="none" strike="noStrike">
                          <a:solidFill>
                            <a:srgbClr val="000000"/>
                          </a:solidFill>
                          <a:effectLst/>
                          <a:latin typeface="+mn-lt"/>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b"/>
                      <a:r>
                        <a:rPr lang="nl-BE" sz="1100" b="0" i="0" u="none" strike="noStrike">
                          <a:solidFill>
                            <a:srgbClr val="000000"/>
                          </a:solidFill>
                          <a:effectLst/>
                          <a:latin typeface="+mn-lt"/>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extLst>
                  <a:ext uri="{0D108BD9-81ED-4DB2-BD59-A6C34878D82A}">
                    <a16:rowId xmlns:a16="http://schemas.microsoft.com/office/drawing/2014/main" val="4084932883"/>
                  </a:ext>
                </a:extLst>
              </a:tr>
              <a:tr h="183927">
                <a:tc>
                  <a:txBody>
                    <a:bodyPr/>
                    <a:lstStyle/>
                    <a:p>
                      <a:pPr algn="l" fontAlgn="b"/>
                      <a:r>
                        <a:rPr lang="nl-BE" sz="1100" b="0" i="0" u="none" strike="noStrike" dirty="0">
                          <a:solidFill>
                            <a:srgbClr val="000000"/>
                          </a:solidFill>
                          <a:effectLst/>
                          <a:latin typeface="+mn-lt"/>
                        </a:rPr>
                        <a:t>China</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0,26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1DA81"/>
                    </a:solidFill>
                  </a:tcPr>
                </a:tc>
                <a:tc>
                  <a:txBody>
                    <a:bodyPr/>
                    <a:lstStyle/>
                    <a:p>
                      <a:pPr algn="ctr" fontAlgn="b"/>
                      <a:r>
                        <a:rPr lang="nl-BE" sz="1100" b="0" i="0" u="none" strike="noStrike">
                          <a:solidFill>
                            <a:srgbClr val="000000"/>
                          </a:solidFill>
                          <a:effectLst/>
                          <a:latin typeface="+mn-lt"/>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b"/>
                      <a:r>
                        <a:rPr lang="nl-BE" sz="1100" b="0" i="0" u="none" strike="noStrike">
                          <a:solidFill>
                            <a:srgbClr val="000000"/>
                          </a:solidFill>
                          <a:effectLst/>
                          <a:latin typeface="+mn-lt"/>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977"/>
                    </a:solidFill>
                  </a:tcPr>
                </a:tc>
                <a:tc>
                  <a:txBody>
                    <a:bodyPr/>
                    <a:lstStyle/>
                    <a:p>
                      <a:pPr algn="ctr" fontAlgn="b"/>
                      <a:r>
                        <a:rPr lang="nl-BE" sz="1100" b="0" i="0" u="none" strike="noStrike">
                          <a:solidFill>
                            <a:srgbClr val="000000"/>
                          </a:solidFill>
                          <a:effectLst/>
                          <a:latin typeface="+mn-lt"/>
                        </a:rPr>
                        <a:t>0,36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7D27F"/>
                    </a:solidFill>
                  </a:tcPr>
                </a:tc>
                <a:tc>
                  <a:txBody>
                    <a:bodyPr/>
                    <a:lstStyle/>
                    <a:p>
                      <a:pPr algn="ctr" fontAlgn="b"/>
                      <a:r>
                        <a:rPr lang="nl-BE" sz="1100" b="0" i="0" u="none" strike="noStrike">
                          <a:solidFill>
                            <a:srgbClr val="000000"/>
                          </a:solidFill>
                          <a:effectLst/>
                          <a:latin typeface="+mn-lt"/>
                        </a:rPr>
                        <a:t>-0,37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57C"/>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b"/>
                      <a:r>
                        <a:rPr lang="nl-BE" sz="1100" b="0" i="0" u="none" strike="noStrike">
                          <a:solidFill>
                            <a:srgbClr val="000000"/>
                          </a:solidFill>
                          <a:effectLst/>
                          <a:latin typeface="+mn-lt"/>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extLst>
                  <a:ext uri="{0D108BD9-81ED-4DB2-BD59-A6C34878D82A}">
                    <a16:rowId xmlns:a16="http://schemas.microsoft.com/office/drawing/2014/main" val="2562043642"/>
                  </a:ext>
                </a:extLst>
              </a:tr>
              <a:tr h="183927">
                <a:tc>
                  <a:txBody>
                    <a:bodyPr/>
                    <a:lstStyle/>
                    <a:p>
                      <a:pPr algn="l" fontAlgn="b"/>
                      <a:r>
                        <a:rPr lang="nl-BE" sz="1100" b="0" i="0" u="none" strike="noStrike" dirty="0">
                          <a:solidFill>
                            <a:srgbClr val="000000"/>
                          </a:solidFill>
                          <a:effectLst/>
                          <a:latin typeface="+mn-lt"/>
                        </a:rPr>
                        <a:t>Croatia</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17F"/>
                    </a:solidFill>
                  </a:tcPr>
                </a:tc>
                <a:tc>
                  <a:txBody>
                    <a:bodyPr/>
                    <a:lstStyle/>
                    <a:p>
                      <a:pPr algn="ctr" fontAlgn="b"/>
                      <a:r>
                        <a:rPr lang="nl-BE" sz="1100" b="0" i="0" u="none" strike="noStrike" dirty="0">
                          <a:solidFill>
                            <a:srgbClr val="000000"/>
                          </a:solidFill>
                          <a:effectLst/>
                          <a:latin typeface="+mn-lt"/>
                        </a:rPr>
                        <a:t>-0,28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175"/>
                    </a:solidFill>
                  </a:tcPr>
                </a:tc>
                <a:tc>
                  <a:txBody>
                    <a:bodyPr/>
                    <a:lstStyle/>
                    <a:p>
                      <a:pPr algn="ctr" fontAlgn="b"/>
                      <a:r>
                        <a:rPr lang="nl-BE" sz="1100" b="0" i="0" u="none" strike="noStrike">
                          <a:solidFill>
                            <a:srgbClr val="000000"/>
                          </a:solidFill>
                          <a:effectLst/>
                          <a:latin typeface="+mn-lt"/>
                        </a:rPr>
                        <a:t>0,29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9D780"/>
                    </a:solidFill>
                  </a:tcPr>
                </a:tc>
                <a:tc>
                  <a:txBody>
                    <a:bodyPr/>
                    <a:lstStyle/>
                    <a:p>
                      <a:pPr algn="ctr" fontAlgn="b"/>
                      <a:r>
                        <a:rPr lang="nl-BE" sz="1100" b="0" i="0" u="none" strike="noStrike">
                          <a:solidFill>
                            <a:srgbClr val="000000"/>
                          </a:solidFill>
                          <a:effectLst/>
                          <a:latin typeface="+mn-lt"/>
                        </a:rPr>
                        <a:t>-0,13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b"/>
                      <a:r>
                        <a:rPr lang="nl-BE" sz="1100" b="0" i="0" u="none" strike="noStrike">
                          <a:solidFill>
                            <a:srgbClr val="000000"/>
                          </a:solidFill>
                          <a:effectLst/>
                          <a:latin typeface="+mn-lt"/>
                        </a:rPr>
                        <a:t>0,29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AD780"/>
                    </a:solidFill>
                  </a:tcPr>
                </a:tc>
                <a:tc>
                  <a:txBody>
                    <a:bodyPr/>
                    <a:lstStyle/>
                    <a:p>
                      <a:pPr algn="ctr" fontAlgn="b"/>
                      <a:r>
                        <a:rPr lang="nl-BE" sz="1100" b="0" i="0" u="none" strike="noStrike">
                          <a:solidFill>
                            <a:srgbClr val="000000"/>
                          </a:solidFill>
                          <a:effectLst/>
                          <a:latin typeface="+mn-lt"/>
                        </a:rPr>
                        <a:t>-0,13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84"/>
                    </a:solidFill>
                  </a:tcPr>
                </a:tc>
                <a:tc>
                  <a:txBody>
                    <a:bodyPr/>
                    <a:lstStyle/>
                    <a:p>
                      <a:pPr algn="ctr" fontAlgn="b"/>
                      <a:r>
                        <a:rPr lang="nl-BE" sz="1100" b="0" i="0" u="none" strike="noStrike">
                          <a:solidFill>
                            <a:srgbClr val="000000"/>
                          </a:solidFill>
                          <a:effectLst/>
                          <a:latin typeface="+mn-lt"/>
                        </a:rPr>
                        <a:t>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FE283"/>
                    </a:solidFill>
                  </a:tcPr>
                </a:tc>
                <a:extLst>
                  <a:ext uri="{0D108BD9-81ED-4DB2-BD59-A6C34878D82A}">
                    <a16:rowId xmlns:a16="http://schemas.microsoft.com/office/drawing/2014/main" val="2936708056"/>
                  </a:ext>
                </a:extLst>
              </a:tr>
              <a:tr h="183927">
                <a:tc>
                  <a:txBody>
                    <a:bodyPr/>
                    <a:lstStyle/>
                    <a:p>
                      <a:pPr algn="l" fontAlgn="b"/>
                      <a:r>
                        <a:rPr lang="nl-BE" sz="1100" b="0" i="0" u="none" strike="noStrike" dirty="0">
                          <a:solidFill>
                            <a:srgbClr val="000000"/>
                          </a:solidFill>
                          <a:effectLst/>
                          <a:latin typeface="+mn-lt"/>
                        </a:rPr>
                        <a:t>Czech Republic</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DB81"/>
                    </a:solidFill>
                  </a:tcPr>
                </a:tc>
                <a:tc>
                  <a:txBody>
                    <a:bodyPr/>
                    <a:lstStyle/>
                    <a:p>
                      <a:pPr algn="ctr" fontAlgn="b"/>
                      <a:r>
                        <a:rPr lang="nl-BE" sz="1100" b="0" i="0" u="none" strike="noStrike" dirty="0">
                          <a:solidFill>
                            <a:srgbClr val="000000"/>
                          </a:solidFill>
                          <a:effectLst/>
                          <a:latin typeface="+mn-lt"/>
                        </a:rPr>
                        <a:t>-0,19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77A"/>
                    </a:solidFill>
                  </a:tcPr>
                </a:tc>
                <a:tc>
                  <a:txBody>
                    <a:bodyPr/>
                    <a:lstStyle/>
                    <a:p>
                      <a:pPr algn="ctr" fontAlgn="b"/>
                      <a:r>
                        <a:rPr lang="nl-BE" sz="1100" b="0" i="0" u="none" strike="noStrike" dirty="0">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C"/>
                    </a:solidFill>
                  </a:tcPr>
                </a:tc>
                <a:tc>
                  <a:txBody>
                    <a:bodyPr/>
                    <a:lstStyle/>
                    <a:p>
                      <a:pPr algn="ctr" fontAlgn="b"/>
                      <a:r>
                        <a:rPr lang="nl-BE" sz="1100" b="0" i="0" u="none" strike="noStrike">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483"/>
                    </a:solidFill>
                  </a:tcPr>
                </a:tc>
                <a:tc>
                  <a:txBody>
                    <a:bodyPr/>
                    <a:lstStyle/>
                    <a:p>
                      <a:pPr algn="ctr" fontAlgn="b"/>
                      <a:r>
                        <a:rPr lang="nl-BE" sz="1100" b="0" i="0" u="none" strike="noStrike">
                          <a:solidFill>
                            <a:srgbClr val="000000"/>
                          </a:solidFill>
                          <a:effectLst/>
                          <a:latin typeface="+mn-lt"/>
                        </a:rPr>
                        <a:t>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FE784"/>
                    </a:solidFill>
                  </a:tcPr>
                </a:tc>
                <a:tc>
                  <a:txBody>
                    <a:bodyPr/>
                    <a:lstStyle/>
                    <a:p>
                      <a:pPr algn="ctr" fontAlgn="b"/>
                      <a:r>
                        <a:rPr lang="nl-BE" sz="1100" b="0" i="0" u="none" strike="noStrike">
                          <a:solidFill>
                            <a:srgbClr val="000000"/>
                          </a:solidFill>
                          <a:effectLst/>
                          <a:latin typeface="+mn-lt"/>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1"/>
                    </a:solidFill>
                  </a:tcPr>
                </a:tc>
                <a:tc>
                  <a:txBody>
                    <a:bodyPr/>
                    <a:lstStyle/>
                    <a:p>
                      <a:pPr algn="ctr" fontAlgn="b"/>
                      <a:r>
                        <a:rPr lang="nl-BE" sz="1100" b="0" i="0" u="none" strike="noStrike" dirty="0">
                          <a:solidFill>
                            <a:srgbClr val="000000"/>
                          </a:solidFill>
                          <a:effectLst/>
                          <a:latin typeface="+mn-lt"/>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extLst>
                  <a:ext uri="{0D108BD9-81ED-4DB2-BD59-A6C34878D82A}">
                    <a16:rowId xmlns:a16="http://schemas.microsoft.com/office/drawing/2014/main" val="3646508853"/>
                  </a:ext>
                </a:extLst>
              </a:tr>
              <a:tr h="183927">
                <a:tc>
                  <a:txBody>
                    <a:bodyPr/>
                    <a:lstStyle/>
                    <a:p>
                      <a:pPr algn="l" fontAlgn="b"/>
                      <a:r>
                        <a:rPr lang="nl-BE" sz="1100" b="0" i="0" u="none" strike="noStrike" dirty="0">
                          <a:solidFill>
                            <a:srgbClr val="000000"/>
                          </a:solidFill>
                          <a:effectLst/>
                          <a:latin typeface="+mn-lt"/>
                        </a:rPr>
                        <a:t>Denmark</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C"/>
                    </a:solidFill>
                  </a:tcPr>
                </a:tc>
                <a:tc>
                  <a:txBody>
                    <a:bodyPr/>
                    <a:lstStyle/>
                    <a:p>
                      <a:pPr algn="ctr" fontAlgn="b"/>
                      <a:r>
                        <a:rPr lang="nl-BE" sz="1100" b="0" i="0" u="none" strike="noStrike" dirty="0">
                          <a:solidFill>
                            <a:srgbClr val="000000"/>
                          </a:solidFill>
                          <a:effectLst/>
                          <a:latin typeface="+mn-lt"/>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C"/>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84"/>
                    </a:solidFill>
                  </a:tcPr>
                </a:tc>
                <a:tc>
                  <a:txBody>
                    <a:bodyPr/>
                    <a:lstStyle/>
                    <a:p>
                      <a:pPr algn="ctr" fontAlgn="b"/>
                      <a:r>
                        <a:rPr lang="nl-BE" sz="1100" b="0" i="0" u="none" strike="noStrike">
                          <a:solidFill>
                            <a:srgbClr val="000000"/>
                          </a:solidFill>
                          <a:effectLst/>
                          <a:latin typeface="+mn-lt"/>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A81"/>
                    </a:solidFill>
                  </a:tcPr>
                </a:tc>
                <a:tc>
                  <a:txBody>
                    <a:bodyPr/>
                    <a:lstStyle/>
                    <a:p>
                      <a:pPr algn="ctr" fontAlgn="b"/>
                      <a:r>
                        <a:rPr lang="nl-BE" sz="1100" b="0" i="0" u="none" strike="noStrike" dirty="0">
                          <a:solidFill>
                            <a:srgbClr val="000000"/>
                          </a:solidFill>
                          <a:effectLst/>
                          <a:latin typeface="+mn-lt"/>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tc>
                  <a:txBody>
                    <a:bodyPr/>
                    <a:lstStyle/>
                    <a:p>
                      <a:pPr algn="ctr" fontAlgn="b"/>
                      <a:r>
                        <a:rPr lang="nl-BE" sz="1100" b="0" i="0" u="none" strike="noStrike">
                          <a:solidFill>
                            <a:srgbClr val="000000"/>
                          </a:solidFill>
                          <a:effectLst/>
                          <a:latin typeface="+mn-lt"/>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b"/>
                      <a:r>
                        <a:rPr lang="nl-BE" sz="1100" b="0" i="0" u="none" strike="noStrike">
                          <a:solidFill>
                            <a:srgbClr val="000000"/>
                          </a:solidFill>
                          <a:effectLst/>
                          <a:latin typeface="+mn-lt"/>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extLst>
                  <a:ext uri="{0D108BD9-81ED-4DB2-BD59-A6C34878D82A}">
                    <a16:rowId xmlns:a16="http://schemas.microsoft.com/office/drawing/2014/main" val="3387718384"/>
                  </a:ext>
                </a:extLst>
              </a:tr>
              <a:tr h="183927">
                <a:tc>
                  <a:txBody>
                    <a:bodyPr/>
                    <a:lstStyle/>
                    <a:p>
                      <a:pPr algn="l" fontAlgn="b"/>
                      <a:r>
                        <a:rPr lang="nl-BE" sz="1100" b="0" i="0" u="none" strike="noStrike" dirty="0">
                          <a:solidFill>
                            <a:srgbClr val="000000"/>
                          </a:solidFill>
                          <a:effectLst/>
                          <a:latin typeface="+mn-lt"/>
                        </a:rPr>
                        <a:t>Finland</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67C"/>
                    </a:solidFill>
                  </a:tcPr>
                </a:tc>
                <a:tc>
                  <a:txBody>
                    <a:bodyPr/>
                    <a:lstStyle/>
                    <a:p>
                      <a:pPr algn="ctr" fontAlgn="b"/>
                      <a:r>
                        <a:rPr lang="nl-BE" sz="1100" b="0" i="0" u="none" strike="noStrike">
                          <a:solidFill>
                            <a:srgbClr val="000000"/>
                          </a:solidFill>
                          <a:effectLst/>
                          <a:latin typeface="+mn-lt"/>
                        </a:rPr>
                        <a:t>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C81"/>
                    </a:solidFill>
                  </a:tcPr>
                </a:tc>
                <a:tc>
                  <a:txBody>
                    <a:bodyPr/>
                    <a:lstStyle/>
                    <a:p>
                      <a:pPr algn="ctr" fontAlgn="b"/>
                      <a:r>
                        <a:rPr lang="nl-BE" sz="1100" b="0" i="0" u="none" strike="noStrike" dirty="0">
                          <a:solidFill>
                            <a:srgbClr val="000000"/>
                          </a:solidFill>
                          <a:effectLst/>
                          <a:latin typeface="+mn-lt"/>
                        </a:rPr>
                        <a:t>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C81"/>
                    </a:solidFill>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D7B"/>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tc>
                  <a:txBody>
                    <a:bodyPr/>
                    <a:lstStyle/>
                    <a:p>
                      <a:pPr algn="ctr" fontAlgn="b"/>
                      <a:r>
                        <a:rPr lang="nl-BE" sz="1100" b="0" i="0" u="none" strike="noStrike">
                          <a:solidFill>
                            <a:srgbClr val="000000"/>
                          </a:solidFill>
                          <a:effectLst/>
                          <a:latin typeface="+mn-lt"/>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E81"/>
                    </a:solidFill>
                  </a:tcPr>
                </a:tc>
                <a:tc>
                  <a:txBody>
                    <a:bodyPr/>
                    <a:lstStyle/>
                    <a:p>
                      <a:pPr algn="ctr" fontAlgn="b"/>
                      <a:r>
                        <a:rPr lang="nl-BE" sz="1100" b="0" i="0" u="none" strike="noStrike">
                          <a:solidFill>
                            <a:srgbClr val="000000"/>
                          </a:solidFill>
                          <a:effectLst/>
                          <a:latin typeface="+mn-lt"/>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883"/>
                    </a:solidFill>
                  </a:tcPr>
                </a:tc>
                <a:tc>
                  <a:txBody>
                    <a:bodyPr/>
                    <a:lstStyle/>
                    <a:p>
                      <a:pPr algn="ctr" fontAlgn="b"/>
                      <a:r>
                        <a:rPr lang="nl-BE" sz="1100" b="0" i="0" u="none" strike="noStrike">
                          <a:solidFill>
                            <a:srgbClr val="000000"/>
                          </a:solidFill>
                          <a:effectLst/>
                          <a:latin typeface="+mn-lt"/>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extLst>
                  <a:ext uri="{0D108BD9-81ED-4DB2-BD59-A6C34878D82A}">
                    <a16:rowId xmlns:a16="http://schemas.microsoft.com/office/drawing/2014/main" val="595312254"/>
                  </a:ext>
                </a:extLst>
              </a:tr>
              <a:tr h="183927">
                <a:tc>
                  <a:txBody>
                    <a:bodyPr/>
                    <a:lstStyle/>
                    <a:p>
                      <a:pPr algn="l" fontAlgn="b"/>
                      <a:r>
                        <a:rPr lang="nl-BE" sz="1100" b="0" i="0" u="none" strike="noStrike" dirty="0">
                          <a:solidFill>
                            <a:srgbClr val="000000"/>
                          </a:solidFill>
                          <a:effectLst/>
                          <a:latin typeface="+mn-lt"/>
                        </a:rPr>
                        <a:t>France</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3"/>
                    </a:solidFill>
                  </a:tcPr>
                </a:tc>
                <a:tc>
                  <a:txBody>
                    <a:bodyPr/>
                    <a:lstStyle/>
                    <a:p>
                      <a:pPr algn="ctr" fontAlgn="b"/>
                      <a:r>
                        <a:rPr lang="nl-BE" sz="1100" b="0" i="0" u="none" strike="noStrike">
                          <a:solidFill>
                            <a:srgbClr val="000000"/>
                          </a:solidFill>
                          <a:effectLst/>
                          <a:latin typeface="+mn-lt"/>
                        </a:rPr>
                        <a:t>0,32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tc>
                  <a:txBody>
                    <a:bodyPr/>
                    <a:lstStyle/>
                    <a:p>
                      <a:pPr algn="ctr" fontAlgn="b"/>
                      <a:r>
                        <a:rPr lang="nl-BE" sz="1100" b="0" i="0" u="none" strike="noStrike">
                          <a:solidFill>
                            <a:srgbClr val="000000"/>
                          </a:solidFill>
                          <a:effectLst/>
                          <a:latin typeface="+mn-lt"/>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27C"/>
                    </a:solidFill>
                  </a:tcPr>
                </a:tc>
                <a:tc>
                  <a:txBody>
                    <a:bodyPr/>
                    <a:lstStyle/>
                    <a:p>
                      <a:pPr algn="ctr" fontAlgn="b"/>
                      <a:r>
                        <a:rPr lang="nl-BE" sz="1100" b="0" i="0" u="none" strike="noStrike" dirty="0">
                          <a:solidFill>
                            <a:srgbClr val="000000"/>
                          </a:solidFill>
                          <a:effectLst/>
                          <a:latin typeface="+mn-lt"/>
                        </a:rPr>
                        <a:t>-0,48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B6B"/>
                    </a:solidFill>
                  </a:tcPr>
                </a:tc>
                <a:tc>
                  <a:txBody>
                    <a:bodyPr/>
                    <a:lstStyle/>
                    <a:p>
                      <a:pPr algn="ctr" fontAlgn="b"/>
                      <a:r>
                        <a:rPr lang="nl-BE" sz="1100" b="0" i="0" u="none" strike="noStrike">
                          <a:solidFill>
                            <a:srgbClr val="000000"/>
                          </a:solidFill>
                          <a:effectLst/>
                          <a:latin typeface="+mn-lt"/>
                        </a:rPr>
                        <a:t>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0E283"/>
                    </a:solidFill>
                  </a:tcPr>
                </a:tc>
                <a:tc>
                  <a:txBody>
                    <a:bodyPr/>
                    <a:lstStyle/>
                    <a:p>
                      <a:pPr algn="ctr" fontAlgn="b"/>
                      <a:r>
                        <a:rPr lang="nl-BE" sz="1100" b="0" i="0" u="none" strike="noStrike">
                          <a:solidFill>
                            <a:srgbClr val="000000"/>
                          </a:solidFill>
                          <a:effectLst/>
                          <a:latin typeface="+mn-lt"/>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1E383"/>
                    </a:solidFill>
                  </a:tcPr>
                </a:tc>
                <a:tc>
                  <a:txBody>
                    <a:bodyPr/>
                    <a:lstStyle/>
                    <a:p>
                      <a:pPr algn="ctr" fontAlgn="b"/>
                      <a:r>
                        <a:rPr lang="nl-BE" sz="1100" b="0" i="0" u="none" strike="noStrike">
                          <a:solidFill>
                            <a:srgbClr val="000000"/>
                          </a:solidFill>
                          <a:effectLst/>
                          <a:latin typeface="+mn-lt"/>
                        </a:rPr>
                        <a:t>-0,16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07B"/>
                    </a:solidFill>
                  </a:tcPr>
                </a:tc>
                <a:tc>
                  <a:txBody>
                    <a:bodyPr/>
                    <a:lstStyle/>
                    <a:p>
                      <a:pPr algn="ctr" fontAlgn="b"/>
                      <a:r>
                        <a:rPr lang="nl-BE" sz="1100" b="0" i="0" u="none" strike="noStrike">
                          <a:solidFill>
                            <a:srgbClr val="000000"/>
                          </a:solidFill>
                          <a:effectLst/>
                          <a:latin typeface="+mn-lt"/>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783"/>
                    </a:solidFill>
                  </a:tcPr>
                </a:tc>
                <a:tc>
                  <a:txBody>
                    <a:bodyPr/>
                    <a:lstStyle/>
                    <a:p>
                      <a:pPr algn="ctr" fontAlgn="b"/>
                      <a:r>
                        <a:rPr lang="nl-BE" sz="1100" b="0" i="0" u="none" strike="noStrike">
                          <a:solidFill>
                            <a:srgbClr val="000000"/>
                          </a:solidFill>
                          <a:effectLst/>
                          <a:latin typeface="+mn-lt"/>
                        </a:rPr>
                        <a:t>-0,13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extLst>
                  <a:ext uri="{0D108BD9-81ED-4DB2-BD59-A6C34878D82A}">
                    <a16:rowId xmlns:a16="http://schemas.microsoft.com/office/drawing/2014/main" val="253302664"/>
                  </a:ext>
                </a:extLst>
              </a:tr>
              <a:tr h="183927">
                <a:tc>
                  <a:txBody>
                    <a:bodyPr/>
                    <a:lstStyle/>
                    <a:p>
                      <a:pPr algn="l" fontAlgn="b"/>
                      <a:r>
                        <a:rPr lang="nl-BE" sz="1100" b="0" i="0" u="none" strike="noStrike" dirty="0">
                          <a:solidFill>
                            <a:srgbClr val="000000"/>
                          </a:solidFill>
                          <a:effectLst/>
                          <a:latin typeface="+mn-lt"/>
                        </a:rPr>
                        <a:t>Germany</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b"/>
                      <a:r>
                        <a:rPr lang="nl-BE" sz="1100" b="0" i="0" u="none" strike="noStrike">
                          <a:solidFill>
                            <a:srgbClr val="000000"/>
                          </a:solidFill>
                          <a:effectLst/>
                          <a:latin typeface="+mn-lt"/>
                        </a:rPr>
                        <a:t>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E583"/>
                    </a:solidFill>
                  </a:tcPr>
                </a:tc>
                <a:tc>
                  <a:txBody>
                    <a:bodyPr/>
                    <a:lstStyle/>
                    <a:p>
                      <a:pPr algn="ctr" fontAlgn="b"/>
                      <a:r>
                        <a:rPr lang="nl-BE" sz="1100" b="0" i="0" u="none" strike="noStrike">
                          <a:solidFill>
                            <a:srgbClr val="000000"/>
                          </a:solidFill>
                          <a:effectLst/>
                          <a:latin typeface="+mn-lt"/>
                        </a:rPr>
                        <a:t>-0,30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C74"/>
                    </a:solidFill>
                  </a:tcPr>
                </a:tc>
                <a:tc>
                  <a:txBody>
                    <a:bodyPr/>
                    <a:lstStyle/>
                    <a:p>
                      <a:pPr algn="ctr" fontAlgn="b"/>
                      <a:r>
                        <a:rPr lang="nl-BE" sz="1100" b="0" i="0" u="none" strike="noStrike" dirty="0">
                          <a:solidFill>
                            <a:srgbClr val="000000"/>
                          </a:solidFill>
                          <a:effectLst/>
                          <a:latin typeface="+mn-lt"/>
                        </a:rPr>
                        <a:t>-0,42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7D6E"/>
                    </a:solidFill>
                  </a:tcPr>
                </a:tc>
                <a:tc>
                  <a:txBody>
                    <a:bodyPr/>
                    <a:lstStyle/>
                    <a:p>
                      <a:pPr algn="ctr" fontAlgn="b"/>
                      <a:r>
                        <a:rPr lang="nl-BE" sz="1100" b="0" i="0" u="none" strike="noStrike" dirty="0">
                          <a:solidFill>
                            <a:srgbClr val="000000"/>
                          </a:solidFill>
                          <a:effectLst/>
                          <a:latin typeface="+mn-lt"/>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tc>
                  <a:txBody>
                    <a:bodyPr/>
                    <a:lstStyle/>
                    <a:p>
                      <a:pPr algn="ctr" fontAlgn="b"/>
                      <a:r>
                        <a:rPr lang="nl-BE" sz="1100" b="0" i="0" u="none" strike="noStrike">
                          <a:solidFill>
                            <a:srgbClr val="000000"/>
                          </a:solidFill>
                          <a:effectLst/>
                          <a:latin typeface="+mn-lt"/>
                        </a:rPr>
                        <a:t>0,64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3BE7B"/>
                    </a:solidFill>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b"/>
                      <a:r>
                        <a:rPr lang="nl-BE" sz="1100" b="0" i="0" u="none" strike="noStrike">
                          <a:solidFill>
                            <a:srgbClr val="000000"/>
                          </a:solidFill>
                          <a:effectLst/>
                          <a:latin typeface="+mn-lt"/>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57F"/>
                    </a:solidFill>
                  </a:tcPr>
                </a:tc>
                <a:tc>
                  <a:txBody>
                    <a:bodyPr/>
                    <a:lstStyle/>
                    <a:p>
                      <a:pPr algn="ctr" fontAlgn="b"/>
                      <a:r>
                        <a:rPr lang="nl-BE" sz="1100" b="0" i="0" u="none" strike="noStrike">
                          <a:solidFill>
                            <a:srgbClr val="000000"/>
                          </a:solidFill>
                          <a:effectLst/>
                          <a:latin typeface="+mn-lt"/>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37C"/>
                    </a:solidFill>
                  </a:tcPr>
                </a:tc>
                <a:extLst>
                  <a:ext uri="{0D108BD9-81ED-4DB2-BD59-A6C34878D82A}">
                    <a16:rowId xmlns:a16="http://schemas.microsoft.com/office/drawing/2014/main" val="490838360"/>
                  </a:ext>
                </a:extLst>
              </a:tr>
              <a:tr h="183927">
                <a:tc>
                  <a:txBody>
                    <a:bodyPr/>
                    <a:lstStyle/>
                    <a:p>
                      <a:pPr algn="l" fontAlgn="b"/>
                      <a:r>
                        <a:rPr lang="nl-BE" sz="1100" b="0" i="0" u="none" strike="noStrike" dirty="0">
                          <a:solidFill>
                            <a:srgbClr val="000000"/>
                          </a:solidFill>
                          <a:effectLst/>
                          <a:latin typeface="+mn-lt"/>
                        </a:rPr>
                        <a:t>Iceland</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EA84"/>
                    </a:solidFill>
                  </a:tcPr>
                </a:tc>
                <a:tc>
                  <a:txBody>
                    <a:bodyPr/>
                    <a:lstStyle/>
                    <a:p>
                      <a:pPr algn="ctr" fontAlgn="b"/>
                      <a:r>
                        <a:rPr lang="nl-BE" sz="1100" b="0" i="0" u="none" strike="noStrike">
                          <a:solidFill>
                            <a:srgbClr val="000000"/>
                          </a:solidFill>
                          <a:effectLst/>
                          <a:latin typeface="+mn-lt"/>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E7E"/>
                    </a:solidFill>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tc>
                  <a:txBody>
                    <a:bodyPr/>
                    <a:lstStyle/>
                    <a:p>
                      <a:pPr algn="ctr" fontAlgn="b"/>
                      <a:r>
                        <a:rPr lang="nl-BE" sz="1100" b="0" i="0" u="none" strike="noStrike">
                          <a:solidFill>
                            <a:srgbClr val="000000"/>
                          </a:solidFill>
                          <a:effectLst/>
                          <a:latin typeface="+mn-lt"/>
                        </a:rPr>
                        <a:t>0,61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CC17C"/>
                    </a:solidFill>
                  </a:tcPr>
                </a:tc>
                <a:tc>
                  <a:txBody>
                    <a:bodyPr/>
                    <a:lstStyle/>
                    <a:p>
                      <a:pPr algn="ctr" fontAlgn="b"/>
                      <a:r>
                        <a:rPr lang="nl-BE" sz="1100" b="0" i="0" u="none" strike="noStrike" dirty="0">
                          <a:solidFill>
                            <a:srgbClr val="000000"/>
                          </a:solidFill>
                          <a:effectLst/>
                          <a:latin typeface="+mn-lt"/>
                        </a:rPr>
                        <a:t>-0,40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26F"/>
                    </a:solidFill>
                  </a:tcPr>
                </a:tc>
                <a:tc>
                  <a:txBody>
                    <a:bodyPr/>
                    <a:lstStyle/>
                    <a:p>
                      <a:pPr algn="ctr" fontAlgn="b"/>
                      <a:r>
                        <a:rPr lang="nl-BE" sz="1100" b="0" i="0" u="none" strike="noStrike">
                          <a:solidFill>
                            <a:srgbClr val="000000"/>
                          </a:solidFill>
                          <a:effectLst/>
                          <a:latin typeface="+mn-lt"/>
                        </a:rPr>
                        <a:t>-0,21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379"/>
                    </a:solidFill>
                  </a:tcPr>
                </a:tc>
                <a:tc>
                  <a:txBody>
                    <a:bodyPr/>
                    <a:lstStyle/>
                    <a:p>
                      <a:pPr algn="ctr" fontAlgn="b"/>
                      <a:r>
                        <a:rPr lang="nl-BE" sz="1100" b="0" i="0" u="none" strike="noStrike">
                          <a:solidFill>
                            <a:srgbClr val="000000"/>
                          </a:solidFill>
                          <a:effectLst/>
                          <a:latin typeface="+mn-lt"/>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383"/>
                    </a:solidFill>
                  </a:tcPr>
                </a:tc>
                <a:tc>
                  <a:txBody>
                    <a:bodyPr/>
                    <a:lstStyle/>
                    <a:p>
                      <a:pPr algn="ctr" fontAlgn="b"/>
                      <a:r>
                        <a:rPr lang="nl-BE" sz="1100" b="0" i="0" u="none" strike="noStrike">
                          <a:solidFill>
                            <a:srgbClr val="000000"/>
                          </a:solidFill>
                          <a:effectLst/>
                          <a:latin typeface="+mn-lt"/>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EB84"/>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47C"/>
                    </a:solidFill>
                  </a:tcPr>
                </a:tc>
                <a:extLst>
                  <a:ext uri="{0D108BD9-81ED-4DB2-BD59-A6C34878D82A}">
                    <a16:rowId xmlns:a16="http://schemas.microsoft.com/office/drawing/2014/main" val="677522285"/>
                  </a:ext>
                </a:extLst>
              </a:tr>
              <a:tr h="183927">
                <a:tc>
                  <a:txBody>
                    <a:bodyPr/>
                    <a:lstStyle/>
                    <a:p>
                      <a:pPr algn="l" fontAlgn="b"/>
                      <a:r>
                        <a:rPr lang="nl-BE" sz="1100" b="0" i="0" u="none" strike="noStrike" dirty="0">
                          <a:solidFill>
                            <a:srgbClr val="000000"/>
                          </a:solidFill>
                          <a:effectLst/>
                          <a:latin typeface="+mn-lt"/>
                        </a:rPr>
                        <a:t>Italy</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b"/>
                      <a:r>
                        <a:rPr lang="nl-BE" sz="1100" b="0" i="0" u="none" strike="noStrike">
                          <a:solidFill>
                            <a:srgbClr val="000000"/>
                          </a:solidFill>
                          <a:effectLst/>
                          <a:latin typeface="+mn-lt"/>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CE182"/>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b"/>
                      <a:r>
                        <a:rPr lang="nl-BE" sz="1100" b="0" i="0" u="none" strike="noStrike">
                          <a:solidFill>
                            <a:srgbClr val="000000"/>
                          </a:solidFill>
                          <a:effectLst/>
                          <a:latin typeface="+mn-lt"/>
                        </a:rPr>
                        <a:t>-0,45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46D"/>
                    </a:solidFill>
                  </a:tcPr>
                </a:tc>
                <a:tc>
                  <a:txBody>
                    <a:bodyPr/>
                    <a:lstStyle/>
                    <a:p>
                      <a:pPr algn="ctr" fontAlgn="b"/>
                      <a:r>
                        <a:rPr lang="nl-BE" sz="1100" b="0" i="0" u="none" strike="noStrike" dirty="0">
                          <a:solidFill>
                            <a:srgbClr val="000000"/>
                          </a:solidFill>
                          <a:effectLst/>
                          <a:latin typeface="+mn-lt"/>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A81"/>
                    </a:solidFill>
                  </a:tcPr>
                </a:tc>
                <a:tc>
                  <a:txBody>
                    <a:bodyPr/>
                    <a:lstStyle/>
                    <a:p>
                      <a:pPr algn="ctr" fontAlgn="b"/>
                      <a:r>
                        <a:rPr lang="nl-BE" sz="1100" b="0" i="0" u="none" strike="noStrike">
                          <a:solidFill>
                            <a:srgbClr val="000000"/>
                          </a:solidFill>
                          <a:effectLst/>
                          <a:latin typeface="+mn-lt"/>
                        </a:rPr>
                        <a:t>-0,07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780"/>
                    </a:solidFill>
                  </a:tcPr>
                </a:tc>
                <a:tc>
                  <a:txBody>
                    <a:bodyPr/>
                    <a:lstStyle/>
                    <a:p>
                      <a:pPr algn="ctr" fontAlgn="b"/>
                      <a:r>
                        <a:rPr lang="nl-BE" sz="1100" b="0" i="0" u="none" strike="noStrike">
                          <a:solidFill>
                            <a:srgbClr val="000000"/>
                          </a:solidFill>
                          <a:effectLst/>
                          <a:latin typeface="+mn-lt"/>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680"/>
                    </a:solidFill>
                  </a:tcPr>
                </a:tc>
                <a:tc>
                  <a:txBody>
                    <a:bodyPr/>
                    <a:lstStyle/>
                    <a:p>
                      <a:pPr algn="ctr" fontAlgn="b"/>
                      <a:r>
                        <a:rPr lang="nl-BE" sz="1100" b="0" i="0" u="none" strike="noStrike">
                          <a:solidFill>
                            <a:srgbClr val="000000"/>
                          </a:solidFill>
                          <a:effectLst/>
                          <a:latin typeface="+mn-lt"/>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5E483"/>
                    </a:solidFill>
                  </a:tcPr>
                </a:tc>
                <a:tc>
                  <a:txBody>
                    <a:bodyPr/>
                    <a:lstStyle/>
                    <a:p>
                      <a:pPr algn="ctr" fontAlgn="b"/>
                      <a:r>
                        <a:rPr lang="nl-BE" sz="1100" b="0" i="0" u="none" strike="noStrike">
                          <a:solidFill>
                            <a:srgbClr val="000000"/>
                          </a:solidFill>
                          <a:effectLst/>
                          <a:latin typeface="+mn-lt"/>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extLst>
                  <a:ext uri="{0D108BD9-81ED-4DB2-BD59-A6C34878D82A}">
                    <a16:rowId xmlns:a16="http://schemas.microsoft.com/office/drawing/2014/main" val="378341869"/>
                  </a:ext>
                </a:extLst>
              </a:tr>
              <a:tr h="183927">
                <a:tc>
                  <a:txBody>
                    <a:bodyPr/>
                    <a:lstStyle/>
                    <a:p>
                      <a:pPr algn="l" fontAlgn="b"/>
                      <a:r>
                        <a:rPr lang="nl-BE" sz="1100" b="0" i="0" u="none" strike="noStrike" dirty="0">
                          <a:solidFill>
                            <a:srgbClr val="000000"/>
                          </a:solidFill>
                          <a:effectLst/>
                          <a:latin typeface="+mn-lt"/>
                        </a:rPr>
                        <a:t>Netherlands</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182"/>
                    </a:solidFill>
                  </a:tcPr>
                </a:tc>
                <a:tc>
                  <a:txBody>
                    <a:bodyPr/>
                    <a:lstStyle/>
                    <a:p>
                      <a:pPr algn="ctr" fontAlgn="b"/>
                      <a:r>
                        <a:rPr lang="nl-BE" sz="1100" b="0" i="0" u="none" strike="noStrike">
                          <a:solidFill>
                            <a:srgbClr val="000000"/>
                          </a:solidFill>
                          <a:effectLst/>
                          <a:latin typeface="+mn-lt"/>
                        </a:rPr>
                        <a:t>-0,16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07B"/>
                    </a:solidFill>
                  </a:tcPr>
                </a:tc>
                <a:tc>
                  <a:txBody>
                    <a:bodyPr/>
                    <a:lstStyle/>
                    <a:p>
                      <a:pPr algn="ctr" fontAlgn="b"/>
                      <a:r>
                        <a:rPr lang="nl-BE" sz="1100" b="0" i="0" u="none" strike="noStrike">
                          <a:solidFill>
                            <a:srgbClr val="000000"/>
                          </a:solidFill>
                          <a:effectLst/>
                          <a:latin typeface="+mn-lt"/>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37C"/>
                    </a:solidFill>
                  </a:tcPr>
                </a:tc>
                <a:tc>
                  <a:txBody>
                    <a:bodyPr/>
                    <a:lstStyle/>
                    <a:p>
                      <a:pPr algn="ctr" fontAlgn="b"/>
                      <a:r>
                        <a:rPr lang="nl-BE" sz="1100" b="0" i="0" u="none" strike="noStrike">
                          <a:solidFill>
                            <a:srgbClr val="000000"/>
                          </a:solidFill>
                          <a:effectLst/>
                          <a:latin typeface="+mn-lt"/>
                        </a:rPr>
                        <a:t>-0,25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977"/>
                    </a:solidFill>
                  </a:tcPr>
                </a:tc>
                <a:tc>
                  <a:txBody>
                    <a:bodyPr/>
                    <a:lstStyle/>
                    <a:p>
                      <a:pPr algn="ctr" fontAlgn="b"/>
                      <a:r>
                        <a:rPr lang="nl-BE" sz="1100" b="0" i="0" u="none" strike="noStrike" dirty="0">
                          <a:solidFill>
                            <a:srgbClr val="000000"/>
                          </a:solidFill>
                          <a:effectLst/>
                          <a:latin typeface="+mn-lt"/>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4E483"/>
                    </a:solidFill>
                  </a:tcPr>
                </a:tc>
                <a:tc>
                  <a:txBody>
                    <a:bodyPr/>
                    <a:lstStyle/>
                    <a:p>
                      <a:pPr algn="ctr" fontAlgn="b"/>
                      <a:r>
                        <a:rPr lang="nl-BE" sz="1100" b="0" i="0" u="none" strike="noStrike" dirty="0">
                          <a:solidFill>
                            <a:srgbClr val="000000"/>
                          </a:solidFill>
                          <a:effectLst/>
                          <a:latin typeface="+mn-lt"/>
                        </a:rPr>
                        <a:t>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DA81"/>
                    </a:solidFill>
                  </a:tcPr>
                </a:tc>
                <a:tc>
                  <a:txBody>
                    <a:bodyPr/>
                    <a:lstStyle/>
                    <a:p>
                      <a:pPr algn="ctr" fontAlgn="b"/>
                      <a:r>
                        <a:rPr lang="nl-BE" sz="1100" b="0" i="0" u="none" strike="noStrike">
                          <a:solidFill>
                            <a:srgbClr val="000000"/>
                          </a:solidFill>
                          <a:effectLst/>
                          <a:latin typeface="+mn-lt"/>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F81"/>
                    </a:solidFill>
                  </a:tcPr>
                </a:tc>
                <a:tc>
                  <a:txBody>
                    <a:bodyPr/>
                    <a:lstStyle/>
                    <a:p>
                      <a:pPr algn="ctr" fontAlgn="b"/>
                      <a:r>
                        <a:rPr lang="nl-BE" sz="1100" b="0" i="0" u="none" strike="noStrike">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extLst>
                  <a:ext uri="{0D108BD9-81ED-4DB2-BD59-A6C34878D82A}">
                    <a16:rowId xmlns:a16="http://schemas.microsoft.com/office/drawing/2014/main" val="2759602829"/>
                  </a:ext>
                </a:extLst>
              </a:tr>
              <a:tr h="183927">
                <a:tc>
                  <a:txBody>
                    <a:bodyPr/>
                    <a:lstStyle/>
                    <a:p>
                      <a:pPr algn="l" fontAlgn="b"/>
                      <a:r>
                        <a:rPr lang="nl-BE" sz="1100" b="0" i="0" u="none" strike="noStrike" dirty="0">
                          <a:solidFill>
                            <a:srgbClr val="000000"/>
                          </a:solidFill>
                          <a:effectLst/>
                          <a:latin typeface="+mn-lt"/>
                        </a:rPr>
                        <a:t>New Zealand</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b"/>
                      <a:r>
                        <a:rPr lang="nl-BE" sz="1100" b="0" i="0" u="none" strike="noStrike">
                          <a:solidFill>
                            <a:srgbClr val="000000"/>
                          </a:solidFill>
                          <a:effectLst/>
                          <a:latin typeface="+mn-lt"/>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b"/>
                      <a:r>
                        <a:rPr lang="nl-BE" sz="1100" b="0" i="0" u="none" strike="noStrike">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b"/>
                      <a:r>
                        <a:rPr lang="nl-BE" sz="1100" b="0" i="0" u="none" strike="noStrike">
                          <a:solidFill>
                            <a:srgbClr val="000000"/>
                          </a:solidFill>
                          <a:effectLst/>
                          <a:latin typeface="+mn-lt"/>
                        </a:rPr>
                        <a:t>0,63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BF7C"/>
                    </a:solidFill>
                  </a:tcPr>
                </a:tc>
                <a:tc>
                  <a:txBody>
                    <a:bodyPr/>
                    <a:lstStyle/>
                    <a:p>
                      <a:pPr algn="ctr" fontAlgn="b"/>
                      <a:r>
                        <a:rPr lang="nl-BE" sz="1100" b="0" i="0" u="none" strike="noStrike">
                          <a:solidFill>
                            <a:srgbClr val="000000"/>
                          </a:solidFill>
                          <a:effectLst/>
                          <a:latin typeface="+mn-lt"/>
                        </a:rPr>
                        <a:t>-0,43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7A6E"/>
                    </a:solidFill>
                  </a:tcPr>
                </a:tc>
                <a:tc>
                  <a:txBody>
                    <a:bodyPr/>
                    <a:lstStyle/>
                    <a:p>
                      <a:pPr algn="ctr" fontAlgn="b"/>
                      <a:r>
                        <a:rPr lang="nl-BE" sz="1100" b="0" i="0" u="none" strike="noStrike" dirty="0">
                          <a:solidFill>
                            <a:srgbClr val="000000"/>
                          </a:solidFill>
                          <a:effectLst/>
                          <a:latin typeface="+mn-lt"/>
                        </a:rPr>
                        <a:t>-0,27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476"/>
                    </a:solidFill>
                  </a:tcPr>
                </a:tc>
                <a:tc>
                  <a:txBody>
                    <a:bodyPr/>
                    <a:lstStyle/>
                    <a:p>
                      <a:pPr algn="ctr" fontAlgn="b"/>
                      <a:r>
                        <a:rPr lang="nl-BE" sz="1100" b="0" i="0" u="none" strike="noStrike">
                          <a:solidFill>
                            <a:srgbClr val="000000"/>
                          </a:solidFill>
                          <a:effectLst/>
                          <a:latin typeface="+mn-lt"/>
                        </a:rPr>
                        <a:t>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DE82"/>
                    </a:solidFill>
                  </a:tcPr>
                </a:tc>
                <a:tc>
                  <a:txBody>
                    <a:bodyPr/>
                    <a:lstStyle/>
                    <a:p>
                      <a:pPr algn="ctr" fontAlgn="b"/>
                      <a:r>
                        <a:rPr lang="nl-BE" sz="1100" b="0" i="0" u="none" strike="noStrike">
                          <a:solidFill>
                            <a:srgbClr val="000000"/>
                          </a:solidFill>
                          <a:effectLst/>
                          <a:latin typeface="+mn-lt"/>
                        </a:rPr>
                        <a:t>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b"/>
                      <a:r>
                        <a:rPr lang="nl-BE" sz="1100" b="0" i="0" u="none" strike="noStrike">
                          <a:solidFill>
                            <a:srgbClr val="000000"/>
                          </a:solidFill>
                          <a:effectLst/>
                          <a:latin typeface="+mn-lt"/>
                        </a:rPr>
                        <a:t>-0,13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77D"/>
                    </a:solidFill>
                  </a:tcPr>
                </a:tc>
                <a:extLst>
                  <a:ext uri="{0D108BD9-81ED-4DB2-BD59-A6C34878D82A}">
                    <a16:rowId xmlns:a16="http://schemas.microsoft.com/office/drawing/2014/main" val="3785820366"/>
                  </a:ext>
                </a:extLst>
              </a:tr>
              <a:tr h="183927">
                <a:tc>
                  <a:txBody>
                    <a:bodyPr/>
                    <a:lstStyle/>
                    <a:p>
                      <a:pPr algn="l" fontAlgn="b"/>
                      <a:r>
                        <a:rPr lang="nl-BE" sz="1100" b="0" i="0" u="none" strike="noStrike" dirty="0">
                          <a:solidFill>
                            <a:srgbClr val="000000"/>
                          </a:solidFill>
                          <a:effectLst/>
                          <a:latin typeface="+mn-lt"/>
                        </a:rPr>
                        <a:t>Norway</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dirty="0">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84"/>
                    </a:solidFill>
                  </a:tcPr>
                </a:tc>
                <a:tc>
                  <a:txBody>
                    <a:bodyPr/>
                    <a:lstStyle/>
                    <a:p>
                      <a:pPr algn="ctr" fontAlgn="b"/>
                      <a:r>
                        <a:rPr lang="nl-BE" sz="1100" b="0" i="0" u="none" strike="noStrike" dirty="0">
                          <a:solidFill>
                            <a:srgbClr val="000000"/>
                          </a:solidFill>
                          <a:effectLst/>
                          <a:latin typeface="+mn-lt"/>
                        </a:rPr>
                        <a:t>-0,13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87D"/>
                    </a:solidFill>
                  </a:tcPr>
                </a:tc>
                <a:tc>
                  <a:txBody>
                    <a:bodyPr/>
                    <a:lstStyle/>
                    <a:p>
                      <a:pPr algn="ctr" fontAlgn="b"/>
                      <a:r>
                        <a:rPr lang="nl-BE" sz="1100" b="0" i="0" u="none" strike="noStrike" dirty="0">
                          <a:solidFill>
                            <a:srgbClr val="000000"/>
                          </a:solidFill>
                          <a:effectLst/>
                          <a:latin typeface="+mn-lt"/>
                        </a:rPr>
                        <a:t>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9DC81"/>
                    </a:solidFill>
                  </a:tcPr>
                </a:tc>
                <a:tc>
                  <a:txBody>
                    <a:bodyPr/>
                    <a:lstStyle/>
                    <a:p>
                      <a:pPr algn="ctr" fontAlgn="b"/>
                      <a:r>
                        <a:rPr lang="nl-BE" sz="1100" b="0" i="0" u="none" strike="noStrike">
                          <a:solidFill>
                            <a:srgbClr val="000000"/>
                          </a:solidFill>
                          <a:effectLst/>
                          <a:latin typeface="+mn-lt"/>
                        </a:rPr>
                        <a:t>0,28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CD881"/>
                    </a:solidFill>
                  </a:tcPr>
                </a:tc>
                <a:tc>
                  <a:txBody>
                    <a:bodyPr/>
                    <a:lstStyle/>
                    <a:p>
                      <a:pPr algn="ctr" fontAlgn="b"/>
                      <a:r>
                        <a:rPr lang="nl-BE" sz="1100" b="0" i="0" u="none" strike="noStrike" dirty="0">
                          <a:solidFill>
                            <a:srgbClr val="000000"/>
                          </a:solidFill>
                          <a:effectLst/>
                          <a:latin typeface="+mn-lt"/>
                        </a:rPr>
                        <a:t>-0,22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B078"/>
                    </a:solidFill>
                  </a:tcPr>
                </a:tc>
                <a:tc>
                  <a:txBody>
                    <a:bodyPr/>
                    <a:lstStyle/>
                    <a:p>
                      <a:pPr algn="ctr" fontAlgn="b"/>
                      <a:r>
                        <a:rPr lang="nl-BE" sz="1100" b="0" i="0" u="none" strike="noStrike" dirty="0">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7E984"/>
                    </a:solidFill>
                  </a:tcPr>
                </a:tc>
                <a:tc>
                  <a:txBody>
                    <a:bodyPr/>
                    <a:lstStyle/>
                    <a:p>
                      <a:pPr algn="ctr" fontAlgn="b"/>
                      <a:r>
                        <a:rPr lang="nl-BE" sz="1100" b="0" i="0" u="none" strike="noStrike" dirty="0">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282"/>
                    </a:solidFill>
                  </a:tcPr>
                </a:tc>
                <a:tc>
                  <a:txBody>
                    <a:bodyPr/>
                    <a:lstStyle/>
                    <a:p>
                      <a:pPr algn="ctr" fontAlgn="b"/>
                      <a:r>
                        <a:rPr lang="nl-BE" sz="1100" b="0" i="0" u="none" strike="noStrike" dirty="0">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b"/>
                      <a:r>
                        <a:rPr lang="nl-BE" sz="1100" b="0" i="0" u="none" strike="noStrike" dirty="0">
                          <a:solidFill>
                            <a:srgbClr val="000000"/>
                          </a:solidFill>
                          <a:effectLst/>
                          <a:latin typeface="+mn-lt"/>
                        </a:rPr>
                        <a:t>-0,16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F7B"/>
                    </a:solidFill>
                  </a:tcPr>
                </a:tc>
                <a:extLst>
                  <a:ext uri="{0D108BD9-81ED-4DB2-BD59-A6C34878D82A}">
                    <a16:rowId xmlns:a16="http://schemas.microsoft.com/office/drawing/2014/main" val="3739791900"/>
                  </a:ext>
                </a:extLst>
              </a:tr>
              <a:tr h="183927">
                <a:tc>
                  <a:txBody>
                    <a:bodyPr/>
                    <a:lstStyle/>
                    <a:p>
                      <a:pPr algn="l" fontAlgn="b"/>
                      <a:r>
                        <a:rPr lang="nl-BE" sz="1100" b="0" i="0" u="none" strike="noStrike" dirty="0">
                          <a:solidFill>
                            <a:srgbClr val="000000"/>
                          </a:solidFill>
                          <a:effectLst/>
                          <a:latin typeface="+mn-lt"/>
                        </a:rPr>
                        <a:t>Portugal</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0"/>
                    </a:solidFill>
                  </a:tcPr>
                </a:tc>
                <a:tc>
                  <a:txBody>
                    <a:bodyPr/>
                    <a:lstStyle/>
                    <a:p>
                      <a:pPr algn="ctr" fontAlgn="b"/>
                      <a:r>
                        <a:rPr lang="nl-BE" sz="1100" b="0" i="0" u="none" strike="noStrike">
                          <a:solidFill>
                            <a:srgbClr val="000000"/>
                          </a:solidFill>
                          <a:effectLst/>
                          <a:latin typeface="+mn-lt"/>
                        </a:rPr>
                        <a:t>-0,20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283"/>
                    </a:solidFill>
                  </a:tcPr>
                </a:tc>
                <a:tc>
                  <a:txBody>
                    <a:bodyPr/>
                    <a:lstStyle/>
                    <a:p>
                      <a:pPr algn="ctr" fontAlgn="b"/>
                      <a:r>
                        <a:rPr lang="nl-BE" sz="1100" b="0" i="0" u="none" strike="noStrike">
                          <a:solidFill>
                            <a:srgbClr val="000000"/>
                          </a:solidFill>
                          <a:effectLst/>
                          <a:latin typeface="+mn-lt"/>
                        </a:rPr>
                        <a:t>-0,35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8F72"/>
                    </a:solidFill>
                  </a:tcPr>
                </a:tc>
                <a:tc>
                  <a:txBody>
                    <a:bodyPr/>
                    <a:lstStyle/>
                    <a:p>
                      <a:pPr algn="ctr" fontAlgn="b"/>
                      <a:r>
                        <a:rPr lang="nl-BE" sz="1100" b="0" i="0" u="none" strike="noStrike">
                          <a:solidFill>
                            <a:srgbClr val="000000"/>
                          </a:solidFill>
                          <a:effectLst/>
                          <a:latin typeface="+mn-lt"/>
                        </a:rPr>
                        <a:t>0,40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FD07F"/>
                    </a:solidFill>
                  </a:tcPr>
                </a:tc>
                <a:tc>
                  <a:txBody>
                    <a:bodyPr/>
                    <a:lstStyle/>
                    <a:p>
                      <a:pPr algn="ctr" fontAlgn="b"/>
                      <a:r>
                        <a:rPr lang="nl-BE" sz="1100" b="0" i="0" u="none" strike="noStrike">
                          <a:solidFill>
                            <a:srgbClr val="000000"/>
                          </a:solidFill>
                          <a:effectLst/>
                          <a:latin typeface="+mn-lt"/>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B84"/>
                    </a:solidFill>
                  </a:tcPr>
                </a:tc>
                <a:tc>
                  <a:txBody>
                    <a:bodyPr/>
                    <a:lstStyle/>
                    <a:p>
                      <a:pPr algn="ctr" fontAlgn="b"/>
                      <a:r>
                        <a:rPr lang="nl-BE" sz="1100" b="0" i="0" u="none" strike="noStrike" dirty="0">
                          <a:solidFill>
                            <a:srgbClr val="000000"/>
                          </a:solidFill>
                          <a:effectLst/>
                          <a:latin typeface="+mn-lt"/>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983"/>
                    </a:solidFill>
                  </a:tcPr>
                </a:tc>
                <a:tc>
                  <a:txBody>
                    <a:bodyPr/>
                    <a:lstStyle/>
                    <a:p>
                      <a:pPr algn="ctr" fontAlgn="b"/>
                      <a:r>
                        <a:rPr lang="nl-BE" sz="1100" b="0" i="0" u="none" strike="noStrike">
                          <a:solidFill>
                            <a:srgbClr val="000000"/>
                          </a:solidFill>
                          <a:effectLst/>
                          <a:latin typeface="+mn-lt"/>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E884"/>
                    </a:solidFill>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E082"/>
                    </a:solidFill>
                  </a:tcPr>
                </a:tc>
                <a:extLst>
                  <a:ext uri="{0D108BD9-81ED-4DB2-BD59-A6C34878D82A}">
                    <a16:rowId xmlns:a16="http://schemas.microsoft.com/office/drawing/2014/main" val="1595449493"/>
                  </a:ext>
                </a:extLst>
              </a:tr>
              <a:tr h="183927">
                <a:tc>
                  <a:txBody>
                    <a:bodyPr/>
                    <a:lstStyle/>
                    <a:p>
                      <a:pPr algn="l" fontAlgn="b"/>
                      <a:r>
                        <a:rPr lang="nl-BE" sz="1100" b="0" i="0" u="none" strike="noStrike">
                          <a:solidFill>
                            <a:srgbClr val="000000"/>
                          </a:solidFill>
                          <a:effectLst/>
                          <a:latin typeface="+mn-lt"/>
                        </a:rPr>
                        <a:t>Scotland</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E082"/>
                    </a:solidFill>
                  </a:tcPr>
                </a:tc>
                <a:tc>
                  <a:txBody>
                    <a:bodyPr/>
                    <a:lstStyle/>
                    <a:p>
                      <a:pPr algn="ctr" fontAlgn="b"/>
                      <a:r>
                        <a:rPr lang="nl-BE" sz="1100" b="0" i="0" u="none" strike="noStrike">
                          <a:solidFill>
                            <a:srgbClr val="000000"/>
                          </a:solidFill>
                          <a:effectLst/>
                          <a:latin typeface="+mn-lt"/>
                        </a:rPr>
                        <a:t>-0,33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373"/>
                    </a:solidFill>
                  </a:tcPr>
                </a:tc>
                <a:tc>
                  <a:txBody>
                    <a:bodyPr/>
                    <a:lstStyle/>
                    <a:p>
                      <a:pPr algn="ctr" fontAlgn="b"/>
                      <a:r>
                        <a:rPr lang="nl-BE" sz="1100" b="0" i="0" u="none" strike="noStrike">
                          <a:solidFill>
                            <a:srgbClr val="000000"/>
                          </a:solidFill>
                          <a:effectLst/>
                          <a:latin typeface="+mn-lt"/>
                        </a:rPr>
                        <a:t>0,23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8DC81"/>
                    </a:solidFill>
                  </a:tcPr>
                </a:tc>
                <a:tc>
                  <a:txBody>
                    <a:bodyPr/>
                    <a:lstStyle/>
                    <a:p>
                      <a:pPr algn="ctr" fontAlgn="b"/>
                      <a:r>
                        <a:rPr lang="nl-BE" sz="1100" b="0" i="0" u="none" strike="noStrike">
                          <a:solidFill>
                            <a:srgbClr val="000000"/>
                          </a:solidFill>
                          <a:effectLst/>
                          <a:latin typeface="+mn-lt"/>
                        </a:rPr>
                        <a:t>0,31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5D680"/>
                    </a:solidFill>
                  </a:tcPr>
                </a:tc>
                <a:tc>
                  <a:txBody>
                    <a:bodyPr/>
                    <a:lstStyle/>
                    <a:p>
                      <a:pPr algn="ctr" fontAlgn="b"/>
                      <a:r>
                        <a:rPr lang="nl-BE" sz="1100" b="0" i="0" u="none" strike="noStrike">
                          <a:solidFill>
                            <a:srgbClr val="000000"/>
                          </a:solidFill>
                          <a:effectLst/>
                          <a:latin typeface="+mn-lt"/>
                        </a:rPr>
                        <a:t>-0,09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27F"/>
                    </a:solidFill>
                  </a:tcPr>
                </a:tc>
                <a:tc>
                  <a:txBody>
                    <a:bodyPr/>
                    <a:lstStyle/>
                    <a:p>
                      <a:pPr algn="ctr" fontAlgn="b"/>
                      <a:r>
                        <a:rPr lang="nl-BE" sz="1100" b="0" i="0" u="none" strike="noStrike">
                          <a:solidFill>
                            <a:srgbClr val="000000"/>
                          </a:solidFill>
                          <a:effectLst/>
                          <a:latin typeface="+mn-lt"/>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B7D"/>
                    </a:solidFill>
                  </a:tcPr>
                </a:tc>
                <a:tc>
                  <a:txBody>
                    <a:bodyPr/>
                    <a:lstStyle/>
                    <a:p>
                      <a:pPr algn="ctr" fontAlgn="b"/>
                      <a:r>
                        <a:rPr lang="nl-BE" sz="1100" b="0" i="0" u="none" strike="noStrike">
                          <a:solidFill>
                            <a:srgbClr val="000000"/>
                          </a:solidFill>
                          <a:effectLst/>
                          <a:latin typeface="+mn-lt"/>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582"/>
                    </a:solidFill>
                  </a:tcPr>
                </a:tc>
                <a:tc>
                  <a:txBody>
                    <a:bodyPr/>
                    <a:lstStyle/>
                    <a:p>
                      <a:pPr algn="ctr" fontAlgn="b"/>
                      <a:r>
                        <a:rPr lang="nl-BE" sz="1100" b="0" i="0" u="none" strike="noStrike" dirty="0">
                          <a:solidFill>
                            <a:srgbClr val="000000"/>
                          </a:solidFill>
                          <a:effectLst/>
                          <a:latin typeface="+mn-lt"/>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B7D"/>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1E784"/>
                    </a:solidFill>
                  </a:tcPr>
                </a:tc>
                <a:extLst>
                  <a:ext uri="{0D108BD9-81ED-4DB2-BD59-A6C34878D82A}">
                    <a16:rowId xmlns:a16="http://schemas.microsoft.com/office/drawing/2014/main" val="101535335"/>
                  </a:ext>
                </a:extLst>
              </a:tr>
              <a:tr h="183927">
                <a:tc>
                  <a:txBody>
                    <a:bodyPr/>
                    <a:lstStyle/>
                    <a:p>
                      <a:pPr algn="l" fontAlgn="b"/>
                      <a:r>
                        <a:rPr lang="nl-BE" sz="1100" b="0" i="0" u="none" strike="noStrike">
                          <a:solidFill>
                            <a:srgbClr val="000000"/>
                          </a:solidFill>
                          <a:effectLst/>
                          <a:latin typeface="+mn-lt"/>
                        </a:rPr>
                        <a:t>South Africa</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683"/>
                    </a:solidFill>
                  </a:tcPr>
                </a:tc>
                <a:tc>
                  <a:txBody>
                    <a:bodyPr/>
                    <a:lstStyle/>
                    <a:p>
                      <a:pPr algn="ctr" fontAlgn="b"/>
                      <a:r>
                        <a:rPr lang="nl-BE" sz="1100" b="0" i="0" u="none" strike="noStrike">
                          <a:solidFill>
                            <a:srgbClr val="000000"/>
                          </a:solidFill>
                          <a:effectLst/>
                          <a:latin typeface="+mn-lt"/>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EA84"/>
                    </a:solidFill>
                  </a:tcPr>
                </a:tc>
                <a:tc>
                  <a:txBody>
                    <a:bodyPr/>
                    <a:lstStyle/>
                    <a:p>
                      <a:pPr algn="ctr" fontAlgn="b"/>
                      <a:r>
                        <a:rPr lang="nl-BE" sz="1100" b="0" i="0" u="none" strike="noStrike">
                          <a:solidFill>
                            <a:srgbClr val="000000"/>
                          </a:solidFill>
                          <a:effectLst/>
                          <a:latin typeface="+mn-lt"/>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081"/>
                    </a:solidFill>
                  </a:tcPr>
                </a:tc>
                <a:tc>
                  <a:txBody>
                    <a:bodyPr/>
                    <a:lstStyle/>
                    <a:p>
                      <a:pPr algn="ctr" fontAlgn="b"/>
                      <a:r>
                        <a:rPr lang="nl-BE" sz="1100" b="0" i="0" u="none" strike="noStrike">
                          <a:solidFill>
                            <a:srgbClr val="000000"/>
                          </a:solidFill>
                          <a:effectLst/>
                          <a:latin typeface="+mn-lt"/>
                        </a:rPr>
                        <a:t>0,57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6C47D"/>
                    </a:solidFill>
                  </a:tcPr>
                </a:tc>
                <a:tc>
                  <a:txBody>
                    <a:bodyPr/>
                    <a:lstStyle/>
                    <a:p>
                      <a:pPr algn="ctr" fontAlgn="b"/>
                      <a:r>
                        <a:rPr lang="nl-BE" sz="1100" b="0" i="0" u="none" strike="noStrike">
                          <a:solidFill>
                            <a:srgbClr val="000000"/>
                          </a:solidFill>
                          <a:effectLst/>
                          <a:latin typeface="+mn-lt"/>
                        </a:rPr>
                        <a:t>-0,32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773"/>
                    </a:solidFill>
                  </a:tcPr>
                </a:tc>
                <a:tc>
                  <a:txBody>
                    <a:bodyPr/>
                    <a:lstStyle/>
                    <a:p>
                      <a:pPr algn="ctr" fontAlgn="b"/>
                      <a:r>
                        <a:rPr lang="nl-BE" sz="1100" b="0" i="0" u="none" strike="noStrike">
                          <a:solidFill>
                            <a:srgbClr val="000000"/>
                          </a:solidFill>
                          <a:effectLst/>
                          <a:latin typeface="+mn-lt"/>
                        </a:rPr>
                        <a:t>-0,34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273"/>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E784"/>
                    </a:solidFill>
                  </a:tcPr>
                </a:tc>
                <a:tc>
                  <a:txBody>
                    <a:bodyPr/>
                    <a:lstStyle/>
                    <a:p>
                      <a:pPr algn="ctr" fontAlgn="b"/>
                      <a:r>
                        <a:rPr lang="nl-BE" sz="1100" b="0" i="0" u="none" strike="noStrike" dirty="0">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b"/>
                      <a:r>
                        <a:rPr lang="nl-BE" sz="1100" b="0" i="0" u="none" strike="noStrike">
                          <a:solidFill>
                            <a:srgbClr val="000000"/>
                          </a:solidFill>
                          <a:effectLst/>
                          <a:latin typeface="+mn-lt"/>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984"/>
                    </a:solidFill>
                  </a:tcPr>
                </a:tc>
                <a:extLst>
                  <a:ext uri="{0D108BD9-81ED-4DB2-BD59-A6C34878D82A}">
                    <a16:rowId xmlns:a16="http://schemas.microsoft.com/office/drawing/2014/main" val="1309462217"/>
                  </a:ext>
                </a:extLst>
              </a:tr>
              <a:tr h="183927">
                <a:tc>
                  <a:txBody>
                    <a:bodyPr/>
                    <a:lstStyle/>
                    <a:p>
                      <a:pPr algn="l" fontAlgn="b"/>
                      <a:r>
                        <a:rPr lang="nl-BE" sz="1100" b="0" i="0" u="none" strike="noStrike">
                          <a:solidFill>
                            <a:srgbClr val="000000"/>
                          </a:solidFill>
                          <a:effectLst/>
                          <a:latin typeface="+mn-lt"/>
                        </a:rPr>
                        <a:t>Spain</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679"/>
                    </a:solidFill>
                  </a:tcPr>
                </a:tc>
                <a:tc>
                  <a:txBody>
                    <a:bodyPr/>
                    <a:lstStyle/>
                    <a:p>
                      <a:pPr algn="ctr" fontAlgn="b"/>
                      <a:r>
                        <a:rPr lang="nl-BE" sz="1100" b="0" i="0" u="none" strike="noStrike">
                          <a:solidFill>
                            <a:srgbClr val="000000"/>
                          </a:solidFill>
                          <a:effectLst/>
                          <a:latin typeface="+mn-lt"/>
                        </a:rPr>
                        <a:t>-0,04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182"/>
                    </a:solidFill>
                  </a:tcPr>
                </a:tc>
                <a:tc>
                  <a:txBody>
                    <a:bodyPr/>
                    <a:lstStyle/>
                    <a:p>
                      <a:pPr algn="ctr" fontAlgn="b"/>
                      <a:r>
                        <a:rPr lang="nl-BE" sz="1100" b="0" i="0" u="none" strike="noStrike">
                          <a:solidFill>
                            <a:srgbClr val="000000"/>
                          </a:solidFill>
                          <a:effectLst/>
                          <a:latin typeface="+mn-lt"/>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EA84"/>
                    </a:solidFill>
                  </a:tcPr>
                </a:tc>
                <a:tc>
                  <a:txBody>
                    <a:bodyPr/>
                    <a:lstStyle/>
                    <a:p>
                      <a:pPr algn="ctr" fontAlgn="b"/>
                      <a:r>
                        <a:rPr lang="nl-BE" sz="1100" b="0" i="0" u="none" strike="noStrike" dirty="0">
                          <a:solidFill>
                            <a:srgbClr val="000000"/>
                          </a:solidFill>
                          <a:effectLst/>
                          <a:latin typeface="+mn-lt"/>
                        </a:rPr>
                        <a:t>-0,48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C6B"/>
                    </a:solidFill>
                  </a:tcPr>
                </a:tc>
                <a:tc>
                  <a:txBody>
                    <a:bodyPr/>
                    <a:lstStyle/>
                    <a:p>
                      <a:pPr algn="ctr" fontAlgn="b"/>
                      <a:r>
                        <a:rPr lang="nl-BE" sz="1100" b="0" i="0" u="none" strike="noStrike">
                          <a:solidFill>
                            <a:srgbClr val="000000"/>
                          </a:solidFill>
                          <a:effectLst/>
                          <a:latin typeface="+mn-lt"/>
                        </a:rPr>
                        <a:t>0,37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4D17F"/>
                    </a:solidFill>
                  </a:tcPr>
                </a:tc>
                <a:tc>
                  <a:txBody>
                    <a:bodyPr/>
                    <a:lstStyle/>
                    <a:p>
                      <a:pPr algn="ctr" fontAlgn="b"/>
                      <a:r>
                        <a:rPr lang="nl-BE" sz="1100" b="0" i="0" u="none" strike="noStrike">
                          <a:solidFill>
                            <a:srgbClr val="000000"/>
                          </a:solidFill>
                          <a:effectLst/>
                          <a:latin typeface="+mn-lt"/>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3E383"/>
                    </a:solidFill>
                  </a:tcPr>
                </a:tc>
                <a:tc>
                  <a:txBody>
                    <a:bodyPr/>
                    <a:lstStyle/>
                    <a:p>
                      <a:pPr algn="ctr" fontAlgn="b"/>
                      <a:r>
                        <a:rPr lang="nl-BE" sz="1100" b="0" i="0" u="none" strike="noStrike">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b"/>
                      <a:r>
                        <a:rPr lang="nl-BE" sz="1100" b="0" i="0" u="none" strike="noStrike" dirty="0">
                          <a:solidFill>
                            <a:srgbClr val="000000"/>
                          </a:solidFill>
                          <a:effectLst/>
                          <a:latin typeface="+mn-lt"/>
                        </a:rPr>
                        <a:t>0,22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b"/>
                      <a:r>
                        <a:rPr lang="nl-BE" sz="1100" b="0" i="0" u="none" strike="noStrike">
                          <a:solidFill>
                            <a:srgbClr val="000000"/>
                          </a:solidFill>
                          <a:effectLst/>
                          <a:latin typeface="+mn-lt"/>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3E884"/>
                    </a:solidFill>
                  </a:tcPr>
                </a:tc>
                <a:extLst>
                  <a:ext uri="{0D108BD9-81ED-4DB2-BD59-A6C34878D82A}">
                    <a16:rowId xmlns:a16="http://schemas.microsoft.com/office/drawing/2014/main" val="990245358"/>
                  </a:ext>
                </a:extLst>
              </a:tr>
              <a:tr h="183927">
                <a:tc>
                  <a:txBody>
                    <a:bodyPr/>
                    <a:lstStyle/>
                    <a:p>
                      <a:pPr algn="l" fontAlgn="b"/>
                      <a:r>
                        <a:rPr lang="nl-BE" sz="1100" b="0" i="0" u="none" strike="noStrike">
                          <a:solidFill>
                            <a:srgbClr val="000000"/>
                          </a:solidFill>
                          <a:effectLst/>
                          <a:latin typeface="+mn-lt"/>
                        </a:rPr>
                        <a:t>Sweden</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5E884"/>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A80"/>
                    </a:solidFill>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6E082"/>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b"/>
                      <a:r>
                        <a:rPr lang="nl-BE" sz="1100" b="0" i="0" u="none" strike="noStrike">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b"/>
                      <a:r>
                        <a:rPr lang="nl-BE" sz="1100" b="0" i="0" u="none" strike="noStrike">
                          <a:solidFill>
                            <a:srgbClr val="000000"/>
                          </a:solidFill>
                          <a:effectLst/>
                          <a:latin typeface="+mn-lt"/>
                        </a:rPr>
                        <a:t>0,16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E082"/>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C57C"/>
                    </a:solidFill>
                  </a:tcPr>
                </a:tc>
                <a:tc>
                  <a:txBody>
                    <a:bodyPr/>
                    <a:lstStyle/>
                    <a:p>
                      <a:pPr algn="ctr" fontAlgn="b"/>
                      <a:r>
                        <a:rPr lang="nl-BE" sz="1100" b="0" i="0" u="none" strike="noStrike" dirty="0">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B81"/>
                    </a:solidFill>
                  </a:tcPr>
                </a:tc>
                <a:tc>
                  <a:txBody>
                    <a:bodyPr/>
                    <a:lstStyle/>
                    <a:p>
                      <a:pPr algn="ctr" fontAlgn="b"/>
                      <a:r>
                        <a:rPr lang="nl-BE" sz="1100" b="0" i="0" u="none" strike="noStrike">
                          <a:solidFill>
                            <a:srgbClr val="000000"/>
                          </a:solidFill>
                          <a:effectLst/>
                          <a:latin typeface="+mn-lt"/>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F7E"/>
                    </a:solidFill>
                  </a:tcPr>
                </a:tc>
                <a:extLst>
                  <a:ext uri="{0D108BD9-81ED-4DB2-BD59-A6C34878D82A}">
                    <a16:rowId xmlns:a16="http://schemas.microsoft.com/office/drawing/2014/main" val="1461180521"/>
                  </a:ext>
                </a:extLst>
              </a:tr>
              <a:tr h="183927">
                <a:tc>
                  <a:txBody>
                    <a:bodyPr/>
                    <a:lstStyle/>
                    <a:p>
                      <a:pPr algn="l" fontAlgn="b"/>
                      <a:r>
                        <a:rPr lang="nl-BE" sz="1100" b="0" i="0" u="none" strike="noStrike" dirty="0">
                          <a:solidFill>
                            <a:srgbClr val="000000"/>
                          </a:solidFill>
                          <a:effectLst/>
                          <a:latin typeface="+mn-lt"/>
                        </a:rPr>
                        <a:t>Switzerland</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D81"/>
                    </a:solidFill>
                  </a:tcPr>
                </a:tc>
                <a:tc>
                  <a:txBody>
                    <a:bodyPr/>
                    <a:lstStyle/>
                    <a:p>
                      <a:pPr algn="ctr" fontAlgn="b"/>
                      <a:r>
                        <a:rPr lang="nl-BE" sz="1100" b="0" i="0" u="none" strike="noStrike">
                          <a:solidFill>
                            <a:srgbClr val="000000"/>
                          </a:solidFill>
                          <a:effectLst/>
                          <a:latin typeface="+mn-lt"/>
                        </a:rPr>
                        <a:t>0,32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2D580"/>
                    </a:solidFill>
                  </a:tcPr>
                </a:tc>
                <a:tc>
                  <a:txBody>
                    <a:bodyPr/>
                    <a:lstStyle/>
                    <a:p>
                      <a:pPr algn="ctr" fontAlgn="b"/>
                      <a:r>
                        <a:rPr lang="nl-BE" sz="1100" b="0" i="0" u="none" strike="noStrike">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E984"/>
                    </a:solidFill>
                  </a:tcPr>
                </a:tc>
                <a:tc>
                  <a:txBody>
                    <a:bodyPr/>
                    <a:lstStyle/>
                    <a:p>
                      <a:pPr algn="ctr" fontAlgn="b"/>
                      <a:r>
                        <a:rPr lang="nl-BE" sz="1100" b="0" i="0" u="none" strike="noStrike">
                          <a:solidFill>
                            <a:srgbClr val="000000"/>
                          </a:solidFill>
                          <a:effectLst/>
                          <a:latin typeface="+mn-lt"/>
                        </a:rPr>
                        <a:t>-0,21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479"/>
                    </a:solidFill>
                  </a:tcPr>
                </a:tc>
                <a:tc>
                  <a:txBody>
                    <a:bodyPr/>
                    <a:lstStyle/>
                    <a:p>
                      <a:pPr algn="ctr" fontAlgn="b"/>
                      <a:r>
                        <a:rPr lang="nl-BE" sz="1100" b="0" i="0" u="none" strike="noStrike">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07E"/>
                    </a:solidFill>
                  </a:tcPr>
                </a:tc>
                <a:tc>
                  <a:txBody>
                    <a:bodyPr/>
                    <a:lstStyle/>
                    <a:p>
                      <a:pPr algn="ctr" fontAlgn="b"/>
                      <a:r>
                        <a:rPr lang="nl-BE" sz="1100" b="0" i="0" u="none" strike="noStrike">
                          <a:solidFill>
                            <a:srgbClr val="000000"/>
                          </a:solidFill>
                          <a:effectLst/>
                          <a:latin typeface="+mn-lt"/>
                        </a:rPr>
                        <a:t>0,33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FD480"/>
                    </a:solidFill>
                  </a:tcPr>
                </a:tc>
                <a:tc>
                  <a:txBody>
                    <a:bodyPr/>
                    <a:lstStyle/>
                    <a:p>
                      <a:pPr algn="ctr" fontAlgn="b"/>
                      <a:r>
                        <a:rPr lang="nl-BE" sz="1100" b="0" i="0" u="none" strike="noStrike">
                          <a:solidFill>
                            <a:srgbClr val="000000"/>
                          </a:solidFill>
                          <a:effectLst/>
                          <a:latin typeface="+mn-lt"/>
                        </a:rPr>
                        <a:t>-0,18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A7A"/>
                    </a:solidFill>
                  </a:tcPr>
                </a:tc>
                <a:tc>
                  <a:txBody>
                    <a:bodyPr/>
                    <a:lstStyle/>
                    <a:p>
                      <a:pPr algn="ctr" fontAlgn="b"/>
                      <a:r>
                        <a:rPr lang="nl-BE" sz="1100" b="0" i="0" u="none" strike="noStrike" dirty="0">
                          <a:solidFill>
                            <a:srgbClr val="000000"/>
                          </a:solidFill>
                          <a:effectLst/>
                          <a:latin typeface="+mn-lt"/>
                        </a:rPr>
                        <a:t>-0,09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D37F"/>
                    </a:solidFill>
                  </a:tcPr>
                </a:tc>
                <a:tc>
                  <a:txBody>
                    <a:bodyPr/>
                    <a:lstStyle/>
                    <a:p>
                      <a:pPr algn="ctr" fontAlgn="b"/>
                      <a:r>
                        <a:rPr lang="nl-BE" sz="1100" b="0" i="0" u="none" strike="noStrike">
                          <a:solidFill>
                            <a:srgbClr val="000000"/>
                          </a:solidFill>
                          <a:effectLst/>
                          <a:latin typeface="+mn-lt"/>
                        </a:rPr>
                        <a:t>-0,37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98971"/>
                    </a:solidFill>
                  </a:tcPr>
                </a:tc>
                <a:extLst>
                  <a:ext uri="{0D108BD9-81ED-4DB2-BD59-A6C34878D82A}">
                    <a16:rowId xmlns:a16="http://schemas.microsoft.com/office/drawing/2014/main" val="353478521"/>
                  </a:ext>
                </a:extLst>
              </a:tr>
              <a:tr h="183927">
                <a:tc>
                  <a:txBody>
                    <a:bodyPr/>
                    <a:lstStyle/>
                    <a:p>
                      <a:pPr algn="l" fontAlgn="b"/>
                      <a:r>
                        <a:rPr lang="nl-BE" sz="1100" b="0" i="0" u="none" strike="noStrike" dirty="0">
                          <a:solidFill>
                            <a:srgbClr val="000000"/>
                          </a:solidFill>
                          <a:effectLst/>
                          <a:latin typeface="+mn-lt"/>
                        </a:rPr>
                        <a:t>Thailand</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BE7B"/>
                    </a:solidFill>
                  </a:tcPr>
                </a:tc>
                <a:tc>
                  <a:txBody>
                    <a:bodyPr/>
                    <a:lstStyle/>
                    <a:p>
                      <a:pPr algn="ctr" fontAlgn="b"/>
                      <a:r>
                        <a:rPr lang="nl-BE" sz="1100" b="0" i="0" u="none" strike="noStrike">
                          <a:solidFill>
                            <a:srgbClr val="000000"/>
                          </a:solidFill>
                          <a:effectLst/>
                          <a:latin typeface="+mn-lt"/>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B84"/>
                    </a:solidFill>
                  </a:tcPr>
                </a:tc>
                <a:tc>
                  <a:txBody>
                    <a:bodyPr/>
                    <a:lstStyle/>
                    <a:p>
                      <a:pPr algn="ctr" fontAlgn="b"/>
                      <a:r>
                        <a:rPr lang="nl-BE" sz="1100" b="0" i="0" u="none" strike="noStrike">
                          <a:solidFill>
                            <a:srgbClr val="000000"/>
                          </a:solidFill>
                          <a:effectLst/>
                          <a:latin typeface="+mn-lt"/>
                        </a:rPr>
                        <a:t>0,15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182"/>
                    </a:solidFill>
                  </a:tcPr>
                </a:tc>
                <a:tc>
                  <a:txBody>
                    <a:bodyPr/>
                    <a:lstStyle/>
                    <a:p>
                      <a:pPr algn="ctr" fontAlgn="b"/>
                      <a:r>
                        <a:rPr lang="nl-BE" sz="1100" b="0" i="0" u="none" strike="noStrike">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483"/>
                    </a:solidFill>
                  </a:tcPr>
                </a:tc>
                <a:tc>
                  <a:txBody>
                    <a:bodyPr/>
                    <a:lstStyle/>
                    <a:p>
                      <a:pPr algn="ctr" fontAlgn="b"/>
                      <a:r>
                        <a:rPr lang="nl-BE" sz="1100" b="0" i="0" u="none" strike="noStrike">
                          <a:solidFill>
                            <a:srgbClr val="000000"/>
                          </a:solidFill>
                          <a:effectLst/>
                          <a:latin typeface="+mn-lt"/>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A84"/>
                    </a:solidFill>
                  </a:tcPr>
                </a:tc>
                <a:tc>
                  <a:txBody>
                    <a:bodyPr/>
                    <a:lstStyle/>
                    <a:p>
                      <a:pPr algn="ctr" fontAlgn="b"/>
                      <a:r>
                        <a:rPr lang="nl-BE" sz="1100" b="0" i="0" u="none" strike="noStrike">
                          <a:solidFill>
                            <a:srgbClr val="000000"/>
                          </a:solidFill>
                          <a:effectLst/>
                          <a:latin typeface="+mn-lt"/>
                        </a:rPr>
                        <a:t>-0,34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9172"/>
                    </a:solidFill>
                  </a:tcPr>
                </a:tc>
                <a:tc>
                  <a:txBody>
                    <a:bodyPr/>
                    <a:lstStyle/>
                    <a:p>
                      <a:pPr algn="ctr" fontAlgn="b"/>
                      <a:r>
                        <a:rPr lang="nl-BE" sz="1100" b="0" i="0" u="none" strike="noStrike">
                          <a:solidFill>
                            <a:srgbClr val="000000"/>
                          </a:solidFill>
                          <a:effectLst/>
                          <a:latin typeface="+mn-lt"/>
                        </a:rPr>
                        <a:t>0,14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182"/>
                    </a:solidFill>
                  </a:tcPr>
                </a:tc>
                <a:tc>
                  <a:txBody>
                    <a:bodyPr/>
                    <a:lstStyle/>
                    <a:p>
                      <a:pPr algn="ctr" fontAlgn="b"/>
                      <a:r>
                        <a:rPr lang="nl-BE" sz="1100" b="0" i="0" u="none" strike="noStrike" dirty="0">
                          <a:solidFill>
                            <a:srgbClr val="000000"/>
                          </a:solidFill>
                          <a:effectLst/>
                          <a:latin typeface="+mn-lt"/>
                        </a:rPr>
                        <a:t>0,20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EDD82"/>
                    </a:solidFill>
                  </a:tcPr>
                </a:tc>
                <a:tc>
                  <a:txBody>
                    <a:bodyPr/>
                    <a:lstStyle/>
                    <a:p>
                      <a:pPr algn="ctr" fontAlgn="b"/>
                      <a:r>
                        <a:rPr lang="nl-BE" sz="1100" b="0" i="0" u="none" strike="noStrike" dirty="0">
                          <a:solidFill>
                            <a:srgbClr val="000000"/>
                          </a:solidFill>
                          <a:effectLst/>
                          <a:latin typeface="+mn-lt"/>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extLst>
                  <a:ext uri="{0D108BD9-81ED-4DB2-BD59-A6C34878D82A}">
                    <a16:rowId xmlns:a16="http://schemas.microsoft.com/office/drawing/2014/main" val="3380480395"/>
                  </a:ext>
                </a:extLst>
              </a:tr>
              <a:tr h="183927">
                <a:tc>
                  <a:txBody>
                    <a:bodyPr/>
                    <a:lstStyle/>
                    <a:p>
                      <a:pPr algn="l" fontAlgn="b"/>
                      <a:r>
                        <a:rPr lang="nl-BE" sz="1100" b="0" i="0" u="none" strike="noStrike" dirty="0">
                          <a:solidFill>
                            <a:srgbClr val="000000"/>
                          </a:solidFill>
                          <a:effectLst/>
                          <a:latin typeface="+mn-lt"/>
                        </a:rPr>
                        <a:t>Turkey</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b"/>
                      <a:r>
                        <a:rPr lang="nl-BE" sz="1100" b="0" i="0" u="none" strike="noStrike">
                          <a:solidFill>
                            <a:srgbClr val="000000"/>
                          </a:solidFill>
                          <a:effectLst/>
                          <a:latin typeface="+mn-lt"/>
                        </a:rPr>
                        <a:t>-0,13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97D"/>
                    </a:solidFill>
                  </a:tcPr>
                </a:tc>
                <a:tc>
                  <a:txBody>
                    <a:bodyPr/>
                    <a:lstStyle/>
                    <a:p>
                      <a:pPr algn="ctr" fontAlgn="b"/>
                      <a:r>
                        <a:rPr lang="nl-BE" sz="1100" b="0" i="0" u="none" strike="noStrike">
                          <a:solidFill>
                            <a:srgbClr val="000000"/>
                          </a:solidFill>
                          <a:effectLst/>
                          <a:latin typeface="+mn-lt"/>
                        </a:rPr>
                        <a:t>-0,03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382"/>
                    </a:solidFill>
                  </a:tcPr>
                </a:tc>
                <a:tc>
                  <a:txBody>
                    <a:bodyPr/>
                    <a:lstStyle/>
                    <a:p>
                      <a:pPr algn="ctr" fontAlgn="b"/>
                      <a:r>
                        <a:rPr lang="nl-BE" sz="1100" b="0" i="0" u="none" strike="noStrike">
                          <a:solidFill>
                            <a:srgbClr val="000000"/>
                          </a:solidFill>
                          <a:effectLst/>
                          <a:latin typeface="+mn-lt"/>
                        </a:rPr>
                        <a:t>-0,06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C81"/>
                    </a:solidFill>
                  </a:tcPr>
                </a:tc>
                <a:tc>
                  <a:txBody>
                    <a:bodyPr/>
                    <a:lstStyle/>
                    <a:p>
                      <a:pPr algn="ctr" fontAlgn="b"/>
                      <a:r>
                        <a:rPr lang="nl-BE" sz="1100" b="0" i="0" u="none" strike="noStrike">
                          <a:solidFill>
                            <a:srgbClr val="000000"/>
                          </a:solidFill>
                          <a:effectLst/>
                          <a:latin typeface="+mn-lt"/>
                        </a:rPr>
                        <a:t>0,19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1DE82"/>
                    </a:solidFill>
                  </a:tcPr>
                </a:tc>
                <a:tc>
                  <a:txBody>
                    <a:bodyPr/>
                    <a:lstStyle/>
                    <a:p>
                      <a:pPr algn="ctr" fontAlgn="b"/>
                      <a:r>
                        <a:rPr lang="nl-BE" sz="1100" b="0" i="0" u="none" strike="noStrike">
                          <a:solidFill>
                            <a:srgbClr val="000000"/>
                          </a:solidFill>
                          <a:effectLst/>
                          <a:latin typeface="+mn-lt"/>
                        </a:rPr>
                        <a:t>-0,12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A7D"/>
                    </a:solidFill>
                  </a:tcPr>
                </a:tc>
                <a:tc>
                  <a:txBody>
                    <a:bodyPr/>
                    <a:lstStyle/>
                    <a:p>
                      <a:pPr algn="ctr" fontAlgn="b"/>
                      <a:r>
                        <a:rPr lang="nl-BE" sz="1100" b="0" i="0" u="none" strike="noStrike">
                          <a:solidFill>
                            <a:srgbClr val="000000"/>
                          </a:solidFill>
                          <a:effectLst/>
                          <a:latin typeface="+mn-lt"/>
                        </a:rPr>
                        <a:t>0,17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7E082"/>
                    </a:solidFill>
                  </a:tcPr>
                </a:tc>
                <a:tc>
                  <a:txBody>
                    <a:bodyPr/>
                    <a:lstStyle/>
                    <a:p>
                      <a:pPr algn="ctr" fontAlgn="b"/>
                      <a:r>
                        <a:rPr lang="nl-BE" sz="1100" b="0" i="0" u="none" strike="noStrike">
                          <a:solidFill>
                            <a:srgbClr val="000000"/>
                          </a:solidFill>
                          <a:effectLst/>
                          <a:latin typeface="+mn-lt"/>
                        </a:rPr>
                        <a:t>0,01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EA84"/>
                    </a:solidFill>
                  </a:tcPr>
                </a:tc>
                <a:tc>
                  <a:txBody>
                    <a:bodyPr/>
                    <a:lstStyle/>
                    <a:p>
                      <a:pPr algn="ctr" fontAlgn="b"/>
                      <a:r>
                        <a:rPr lang="nl-BE" sz="1100" b="0" i="0" u="none" strike="noStrike" dirty="0">
                          <a:solidFill>
                            <a:srgbClr val="000000"/>
                          </a:solidFill>
                          <a:effectLst/>
                          <a:latin typeface="+mn-lt"/>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583"/>
                    </a:solidFill>
                  </a:tcPr>
                </a:tc>
                <a:extLst>
                  <a:ext uri="{0D108BD9-81ED-4DB2-BD59-A6C34878D82A}">
                    <a16:rowId xmlns:a16="http://schemas.microsoft.com/office/drawing/2014/main" val="682275981"/>
                  </a:ext>
                </a:extLst>
              </a:tr>
              <a:tr h="183927">
                <a:tc>
                  <a:txBody>
                    <a:bodyPr/>
                    <a:lstStyle/>
                    <a:p>
                      <a:pPr algn="l" fontAlgn="b"/>
                      <a:r>
                        <a:rPr lang="nl-BE" sz="1100" b="0" i="0" u="none" strike="noStrike" dirty="0">
                          <a:solidFill>
                            <a:srgbClr val="000000"/>
                          </a:solidFill>
                          <a:effectLst/>
                          <a:latin typeface="Calibri" panose="020F0502020204030204" pitchFamily="34" charset="0"/>
                        </a:rPr>
                        <a:t>USA</a:t>
                      </a:r>
                    </a:p>
                  </a:txBody>
                  <a:tcPr marL="7200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l-BE" sz="1100" b="0" i="0" u="none" strike="noStrike">
                          <a:solidFill>
                            <a:srgbClr val="000000"/>
                          </a:solidFill>
                          <a:effectLst/>
                          <a:latin typeface="Calibri" panose="020F0502020204030204" pitchFamily="34" charset="0"/>
                        </a:rPr>
                        <a:t>-0,07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D980"/>
                    </a:solidFill>
                  </a:tcPr>
                </a:tc>
                <a:tc>
                  <a:txBody>
                    <a:bodyPr/>
                    <a:lstStyle/>
                    <a:p>
                      <a:pPr algn="ctr" fontAlgn="b"/>
                      <a:r>
                        <a:rPr lang="nl-BE" sz="1100" b="0" i="0" u="none" strike="noStrike">
                          <a:solidFill>
                            <a:srgbClr val="000000"/>
                          </a:solidFill>
                          <a:effectLst/>
                          <a:latin typeface="Calibri" panose="020F0502020204030204" pitchFamily="34" charset="0"/>
                        </a:rPr>
                        <a:t>0,42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ACE7F"/>
                    </a:solidFill>
                  </a:tcPr>
                </a:tc>
                <a:tc>
                  <a:txBody>
                    <a:bodyPr/>
                    <a:lstStyle/>
                    <a:p>
                      <a:pPr algn="ctr" fontAlgn="b"/>
                      <a:r>
                        <a:rPr lang="nl-BE" sz="1100" b="0" i="0" u="none" strike="noStrike">
                          <a:solidFill>
                            <a:srgbClr val="000000"/>
                          </a:solidFill>
                          <a:effectLst/>
                          <a:latin typeface="Calibri" panose="020F0502020204030204" pitchFamily="34" charset="0"/>
                        </a:rPr>
                        <a:t>-0,49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696B"/>
                    </a:solidFill>
                  </a:tcPr>
                </a:tc>
                <a:tc>
                  <a:txBody>
                    <a:bodyPr/>
                    <a:lstStyle/>
                    <a:p>
                      <a:pPr algn="ctr" fontAlgn="b"/>
                      <a:r>
                        <a:rPr lang="nl-BE" sz="1100" b="0" i="0" u="none" strike="noStrike">
                          <a:solidFill>
                            <a:srgbClr val="000000"/>
                          </a:solidFill>
                          <a:effectLst/>
                          <a:latin typeface="Calibri" panose="020F0502020204030204" pitchFamily="34" charset="0"/>
                        </a:rPr>
                        <a:t>-0,02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EE482"/>
                    </a:solidFill>
                  </a:tcPr>
                </a:tc>
                <a:tc>
                  <a:txBody>
                    <a:bodyPr/>
                    <a:lstStyle/>
                    <a:p>
                      <a:pPr algn="ctr" fontAlgn="b"/>
                      <a:r>
                        <a:rPr lang="nl-BE" sz="1100" b="0" i="0" u="none" strike="noStrike">
                          <a:solidFill>
                            <a:srgbClr val="000000"/>
                          </a:solidFill>
                          <a:effectLst/>
                          <a:latin typeface="Calibri" panose="020F0502020204030204" pitchFamily="34" charset="0"/>
                        </a:rPr>
                        <a:t>-0,28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BA075"/>
                    </a:solidFill>
                  </a:tcPr>
                </a:tc>
                <a:tc>
                  <a:txBody>
                    <a:bodyPr/>
                    <a:lstStyle/>
                    <a:p>
                      <a:pPr algn="ctr" fontAlgn="b"/>
                      <a:r>
                        <a:rPr lang="nl-BE" sz="1100" b="0" i="0" u="none" strike="noStrike">
                          <a:solidFill>
                            <a:srgbClr val="000000"/>
                          </a:solidFill>
                          <a:effectLst/>
                          <a:latin typeface="Calibri" panose="020F0502020204030204" pitchFamily="34" charset="0"/>
                        </a:rPr>
                        <a:t>0,05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E884"/>
                    </a:solidFill>
                  </a:tcPr>
                </a:tc>
                <a:tc>
                  <a:txBody>
                    <a:bodyPr/>
                    <a:lstStyle/>
                    <a:p>
                      <a:pPr algn="ctr" fontAlgn="b"/>
                      <a:r>
                        <a:rPr lang="nl-BE" sz="1100" b="0" i="0" u="none" strike="noStrike">
                          <a:solidFill>
                            <a:srgbClr val="000000"/>
                          </a:solidFill>
                          <a:effectLst/>
                          <a:latin typeface="Calibri" panose="020F0502020204030204" pitchFamily="34" charset="0"/>
                        </a:rPr>
                        <a:t>0,21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BDC81"/>
                    </a:solidFill>
                  </a:tcPr>
                </a:tc>
                <a:tc>
                  <a:txBody>
                    <a:bodyPr/>
                    <a:lstStyle/>
                    <a:p>
                      <a:pPr algn="ctr" fontAlgn="b"/>
                      <a:r>
                        <a:rPr lang="nl-BE" sz="1100" b="0" i="0" u="none" strike="noStrike">
                          <a:solidFill>
                            <a:srgbClr val="000000"/>
                          </a:solidFill>
                          <a:effectLst/>
                          <a:latin typeface="Calibri" panose="020F0502020204030204" pitchFamily="34" charset="0"/>
                        </a:rPr>
                        <a:t>0,10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E483"/>
                    </a:solidFill>
                  </a:tcPr>
                </a:tc>
                <a:tc>
                  <a:txBody>
                    <a:bodyPr/>
                    <a:lstStyle/>
                    <a:p>
                      <a:pPr algn="ctr" fontAlgn="b"/>
                      <a:r>
                        <a:rPr lang="nl-BE" sz="1100" b="0" i="0" u="none" strike="noStrike" dirty="0">
                          <a:solidFill>
                            <a:srgbClr val="000000"/>
                          </a:solidFill>
                          <a:effectLst/>
                          <a:latin typeface="Calibri" panose="020F0502020204030204" pitchFamily="34" charset="0"/>
                        </a:rPr>
                        <a:t>-0,11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CD7E"/>
                    </a:solidFill>
                  </a:tcPr>
                </a:tc>
                <a:extLst>
                  <a:ext uri="{0D108BD9-81ED-4DB2-BD59-A6C34878D82A}">
                    <a16:rowId xmlns:a16="http://schemas.microsoft.com/office/drawing/2014/main" val="3793093330"/>
                  </a:ext>
                </a:extLst>
              </a:tr>
            </a:tbl>
          </a:graphicData>
        </a:graphic>
      </p:graphicFrame>
      <p:sp>
        <p:nvSpPr>
          <p:cNvPr id="3" name="Title 2"/>
          <p:cNvSpPr>
            <a:spLocks noGrp="1"/>
          </p:cNvSpPr>
          <p:nvPr>
            <p:ph type="title"/>
          </p:nvPr>
        </p:nvSpPr>
        <p:spPr>
          <a:xfrm>
            <a:off x="540000" y="540611"/>
            <a:ext cx="5616175" cy="553867"/>
          </a:xfrm>
        </p:spPr>
        <p:txBody>
          <a:bodyPr/>
          <a:lstStyle/>
          <a:p>
            <a:r>
              <a:rPr lang="en-US" dirty="0"/>
              <a:t>Overview Destinations</a:t>
            </a:r>
          </a:p>
        </p:txBody>
      </p:sp>
      <p:sp>
        <p:nvSpPr>
          <p:cNvPr id="2" name="Rectangle 1"/>
          <p:cNvSpPr/>
          <p:nvPr/>
        </p:nvSpPr>
        <p:spPr bwMode="gray">
          <a:xfrm>
            <a:off x="1319285" y="4789729"/>
            <a:ext cx="10873210" cy="2160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403774747"/>
              </p:ext>
            </p:extLst>
          </p:nvPr>
        </p:nvGraphicFramePr>
        <p:xfrm>
          <a:off x="11184383" y="341294"/>
          <a:ext cx="1722939" cy="952500"/>
        </p:xfrm>
        <a:graphic>
          <a:graphicData uri="http://schemas.openxmlformats.org/drawingml/2006/table">
            <a:tbl>
              <a:tblPr/>
              <a:tblGrid>
                <a:gridCol w="1722939">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100" b="1" i="0" u="none" strike="noStrike" dirty="0">
                          <a:solidFill>
                            <a:srgbClr val="000000"/>
                          </a:solidFill>
                          <a:latin typeface="Calibri"/>
                        </a:rPr>
                        <a:t>Perfect fit (&gt;0,60)</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3FB200"/>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100" b="0" i="0" u="none" strike="noStrike" dirty="0">
                          <a:solidFill>
                            <a:srgbClr val="000000"/>
                          </a:solidFill>
                          <a:latin typeface="Calibri"/>
                        </a:rPr>
                        <a:t>Good fit (0,10</a:t>
                      </a:r>
                      <a:r>
                        <a:rPr lang="en-US" sz="1100" b="0" i="0" u="none" strike="noStrike" baseline="0" dirty="0">
                          <a:solidFill>
                            <a:srgbClr val="000000"/>
                          </a:solidFill>
                          <a:latin typeface="Calibri"/>
                        </a:rPr>
                        <a:t> to </a:t>
                      </a:r>
                      <a:r>
                        <a:rPr lang="en-US" sz="1100" b="0" i="0" u="none" strike="noStrike" dirty="0">
                          <a:solidFill>
                            <a:srgbClr val="000000"/>
                          </a:solidFill>
                          <a:latin typeface="Calibri"/>
                        </a:rPr>
                        <a:t>0,60)</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B6D680"/>
                    </a:solidFill>
                  </a:tcPr>
                </a:tc>
                <a:extLst>
                  <a:ext uri="{0D108BD9-81ED-4DB2-BD59-A6C34878D82A}">
                    <a16:rowId xmlns:a16="http://schemas.microsoft.com/office/drawing/2014/main" val="10001"/>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latin typeface="Calibri"/>
                        </a:rPr>
                        <a:t>Neutral fit (-0,10</a:t>
                      </a:r>
                      <a:r>
                        <a:rPr lang="en-US" sz="1100" b="0" i="0" u="none" strike="noStrike" baseline="0" dirty="0">
                          <a:solidFill>
                            <a:srgbClr val="000000"/>
                          </a:solidFill>
                          <a:latin typeface="Calibri"/>
                        </a:rPr>
                        <a:t> to </a:t>
                      </a:r>
                      <a:r>
                        <a:rPr lang="en-US" sz="1100" b="0" i="0" u="none" strike="noStrike" dirty="0">
                          <a:solidFill>
                            <a:srgbClr val="000000"/>
                          </a:solidFill>
                          <a:latin typeface="Calibri"/>
                        </a:rPr>
                        <a:t>0,10)</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EB84"/>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100" b="0" i="0" u="none" strike="noStrike" dirty="0">
                          <a:solidFill>
                            <a:srgbClr val="000000"/>
                          </a:solidFill>
                          <a:latin typeface="Calibri"/>
                        </a:rPr>
                        <a:t>Negative fit (-0,20 to -10)</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97D6E"/>
                    </a:solidFill>
                  </a:tcPr>
                </a:tc>
                <a:extLst>
                  <a:ext uri="{0D108BD9-81ED-4DB2-BD59-A6C34878D82A}">
                    <a16:rowId xmlns:a16="http://schemas.microsoft.com/office/drawing/2014/main" val="10003"/>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100" b="0" i="0" u="none" strike="noStrike" dirty="0">
                          <a:solidFill>
                            <a:srgbClr val="000000"/>
                          </a:solidFill>
                          <a:latin typeface="Calibri"/>
                        </a:rPr>
                        <a:t>Very negative fit</a:t>
                      </a:r>
                      <a:r>
                        <a:rPr lang="en-US" sz="1100" b="0" i="0" u="none" strike="noStrike" baseline="0" dirty="0">
                          <a:solidFill>
                            <a:srgbClr val="000000"/>
                          </a:solidFill>
                          <a:latin typeface="Calibri"/>
                        </a:rPr>
                        <a:t>  </a:t>
                      </a:r>
                      <a:r>
                        <a:rPr lang="en-US" sz="1100" b="0" i="0" u="none" strike="noStrike" dirty="0">
                          <a:solidFill>
                            <a:srgbClr val="000000"/>
                          </a:solidFill>
                          <a:latin typeface="Calibri"/>
                        </a:rPr>
                        <a:t>(&lt;-0,20)</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6C6B"/>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101627647"/>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2049"/>
            <a:ext cx="13099390"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6</a:t>
            </a:r>
          </a:p>
        </p:txBody>
      </p:sp>
      <p:sp>
        <p:nvSpPr>
          <p:cNvPr id="15" name="Text Placeholder 3"/>
          <p:cNvSpPr txBox="1">
            <a:spLocks/>
          </p:cNvSpPr>
          <p:nvPr/>
        </p:nvSpPr>
        <p:spPr bwMode="gray">
          <a:xfrm>
            <a:off x="565547" y="2709047"/>
            <a:ext cx="273906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defRPr/>
            </a:pPr>
            <a:r>
              <a:rPr lang="en-GB" dirty="0"/>
              <a:t>Brand positioning</a:t>
            </a:r>
          </a:p>
        </p:txBody>
      </p:sp>
      <p:sp>
        <p:nvSpPr>
          <p:cNvPr id="9" name="Title 1"/>
          <p:cNvSpPr txBox="1">
            <a:spLocks/>
          </p:cNvSpPr>
          <p:nvPr/>
        </p:nvSpPr>
        <p:spPr bwMode="gray">
          <a:xfrm>
            <a:off x="576208" y="1971162"/>
            <a:ext cx="938403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Conclusion and recommendations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1626760"/>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7720"/>
            <a:ext cx="13105456" cy="7185822"/>
          </a:xfrm>
          <a:prstGeom prst="rect">
            <a:avLst/>
          </a:prstGeom>
        </p:spPr>
      </p:pic>
      <p:sp>
        <p:nvSpPr>
          <p:cNvPr id="2" name="Content Placeholder 1"/>
          <p:cNvSpPr>
            <a:spLocks noGrp="1"/>
          </p:cNvSpPr>
          <p:nvPr>
            <p:ph sz="quarter" idx="10"/>
          </p:nvPr>
        </p:nvSpPr>
        <p:spPr>
          <a:xfrm>
            <a:off x="3047479" y="4212679"/>
            <a:ext cx="9996311" cy="2833717"/>
          </a:xfrm>
          <a:solidFill>
            <a:srgbClr val="7F7F7F">
              <a:alpha val="50196"/>
            </a:srgbClr>
          </a:solidFill>
        </p:spPr>
        <p:txBody>
          <a:bodyPr/>
          <a:lstStyle/>
          <a:p>
            <a:pPr marL="0" indent="0" algn="ctr">
              <a:buNone/>
            </a:pPr>
            <a:r>
              <a:rPr lang="en-US" sz="4000" dirty="0">
                <a:solidFill>
                  <a:schemeClr val="bg1"/>
                </a:solidFill>
                <a:effectLst>
                  <a:outerShdw blurRad="38100" dist="38100" dir="2700000" algn="tl">
                    <a:srgbClr val="000000">
                      <a:alpha val="43137"/>
                    </a:srgbClr>
                  </a:outerShdw>
                </a:effectLst>
              </a:rPr>
              <a:t>The strategy to make Norway occupy a unique and credible position, relative to competing destinations, in the mind of the tourist. </a:t>
            </a:r>
            <a:endParaRPr lang="nb-NO" sz="4000" dirty="0">
              <a:solidFill>
                <a:schemeClr val="bg1"/>
              </a:solidFill>
              <a:effectLst>
                <a:outerShdw blurRad="38100" dist="38100" dir="2700000" algn="tl">
                  <a:srgbClr val="000000">
                    <a:alpha val="43137"/>
                  </a:srgbClr>
                </a:outerShdw>
              </a:effectLst>
            </a:endParaRPr>
          </a:p>
        </p:txBody>
      </p:sp>
      <p:sp>
        <p:nvSpPr>
          <p:cNvPr id="3" name="Title 2"/>
          <p:cNvSpPr>
            <a:spLocks noGrp="1"/>
          </p:cNvSpPr>
          <p:nvPr>
            <p:ph type="title"/>
          </p:nvPr>
        </p:nvSpPr>
        <p:spPr>
          <a:xfrm>
            <a:off x="540000" y="540000"/>
            <a:ext cx="4169441" cy="553998"/>
          </a:xfrm>
        </p:spPr>
        <p:txBody>
          <a:bodyPr/>
          <a:lstStyle/>
          <a:p>
            <a:r>
              <a:rPr lang="en-US" dirty="0"/>
              <a:t>The task at hand</a:t>
            </a:r>
          </a:p>
        </p:txBody>
      </p:sp>
    </p:spTree>
    <p:extLst>
      <p:ext uri="{BB962C8B-B14F-4D97-AF65-F5344CB8AC3E}">
        <p14:creationId xmlns:p14="http://schemas.microsoft.com/office/powerpoint/2010/main" val="2638433083"/>
      </p:ext>
    </p:extLst>
  </p:cSld>
  <p:clrMapOvr>
    <a:masterClrMapping/>
  </p:clrMapOvr>
  <p:transition>
    <p:fade/>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3"/>
          <p:cNvSpPr txBox="1">
            <a:spLocks/>
          </p:cNvSpPr>
          <p:nvPr/>
        </p:nvSpPr>
        <p:spPr bwMode="gray">
          <a:xfrm>
            <a:off x="286748" y="325562"/>
            <a:ext cx="5353019" cy="553998"/>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marL="0" marR="0" lvl="0" indent="0" algn="l" defTabSz="1051548" rtl="0" eaLnBrk="1" fontAlgn="auto" latinLnBrk="0" hangingPunct="1">
              <a:lnSpc>
                <a:spcPct val="100000"/>
              </a:lnSpc>
              <a:spcBef>
                <a:spcPts val="0"/>
              </a:spcBef>
              <a:spcAft>
                <a:spcPts val="0"/>
              </a:spcAft>
              <a:buClrTx/>
              <a:buSzTx/>
              <a:buFontTx/>
              <a:buNone/>
              <a:tabLst/>
              <a:defRPr/>
            </a:pPr>
            <a:r>
              <a:rPr kumimoji="0" lang="en-US" sz="3600" b="1" i="0" u="none" strike="noStrike" kern="1200" cap="all" spc="0" normalizeH="0" baseline="0" noProof="0" dirty="0">
                <a:ln>
                  <a:noFill/>
                </a:ln>
                <a:solidFill>
                  <a:srgbClr val="FFFFFF"/>
                </a:solidFill>
                <a:effectLst/>
                <a:uLnTx/>
                <a:uFillTx/>
                <a:latin typeface="Segoe UI"/>
                <a:ea typeface="+mn-ea"/>
                <a:cs typeface="+mn-cs"/>
              </a:rPr>
              <a:t>In CONCLUSION …</a:t>
            </a:r>
          </a:p>
        </p:txBody>
      </p:sp>
      <p:sp>
        <p:nvSpPr>
          <p:cNvPr id="26" name="Rounded Rectangle 25"/>
          <p:cNvSpPr/>
          <p:nvPr/>
        </p:nvSpPr>
        <p:spPr>
          <a:xfrm>
            <a:off x="1700257" y="1332360"/>
            <a:ext cx="9916174" cy="1029820"/>
          </a:xfrm>
          <a:prstGeom prst="roundRect">
            <a:avLst>
              <a:gd name="adj" fmla="val 8077"/>
            </a:avLst>
          </a:prstGeom>
          <a:solidFill>
            <a:srgbClr val="FFFFFF"/>
          </a:solidFill>
          <a:ln w="28575" cap="flat" cmpd="sng" algn="ctr">
            <a:solidFill>
              <a:srgbClr val="000000"/>
            </a:solidFill>
            <a:prstDash val="solid"/>
          </a:ln>
          <a:effectLst/>
        </p:spPr>
        <p:txBody>
          <a:bodyPr lIns="105825" tIns="105825" rIns="105825" bIns="105825"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US" sz="3200" b="1" i="0" u="none" strike="noStrike" kern="0" cap="small" spc="0" normalizeH="0" baseline="0" noProof="0" dirty="0">
                <a:ln>
                  <a:noFill/>
                </a:ln>
                <a:solidFill>
                  <a:srgbClr val="000000"/>
                </a:solidFill>
                <a:effectLst/>
                <a:uLnTx/>
                <a:uFillTx/>
                <a:latin typeface="Segoe UI"/>
                <a:ea typeface="STHupo" pitchFamily="2" charset="-122"/>
                <a:cs typeface="+mn-cs"/>
              </a:rPr>
              <a:t>Norway needs to diversify it's relevance </a:t>
            </a:r>
          </a:p>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US" sz="3200" b="1" i="0" u="none" strike="noStrike" kern="0" cap="small" spc="0" normalizeH="0" baseline="0" noProof="0" dirty="0">
                <a:ln>
                  <a:noFill/>
                </a:ln>
                <a:solidFill>
                  <a:srgbClr val="000000"/>
                </a:solidFill>
                <a:effectLst/>
                <a:uLnTx/>
                <a:uFillTx/>
                <a:latin typeface="Segoe UI"/>
                <a:ea typeface="STHupo" pitchFamily="2" charset="-122"/>
                <a:cs typeface="+mn-cs"/>
              </a:rPr>
              <a:t>as a holiday destination</a:t>
            </a:r>
            <a:endParaRPr kumimoji="0" lang="da-DK" sz="3200"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27" name="Rounded Rectangle 26"/>
          <p:cNvSpPr/>
          <p:nvPr/>
        </p:nvSpPr>
        <p:spPr>
          <a:xfrm>
            <a:off x="229532" y="2997202"/>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We have 9 decent size segments today</a:t>
            </a:r>
          </a:p>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There are important differences by market</a:t>
            </a:r>
            <a:endPar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sp>
        <p:nvSpPr>
          <p:cNvPr id="28" name="Rectangle 27"/>
          <p:cNvSpPr/>
          <p:nvPr/>
        </p:nvSpPr>
        <p:spPr>
          <a:xfrm>
            <a:off x="167503"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We see a further fragmentation of needs in the holiday segmentation</a:t>
            </a:r>
            <a:endParaRPr kumimoji="0" lang="da-DK"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cxnSp>
        <p:nvCxnSpPr>
          <p:cNvPr id="29" name="Straight Connector 28"/>
          <p:cNvCxnSpPr>
            <a:stCxn id="27" idx="0"/>
            <a:endCxn id="26" idx="2"/>
          </p:cNvCxnSpPr>
          <p:nvPr/>
        </p:nvCxnSpPr>
        <p:spPr>
          <a:xfrm flipV="1">
            <a:off x="1705532" y="2362180"/>
            <a:ext cx="4952812" cy="635022"/>
          </a:xfrm>
          <a:prstGeom prst="line">
            <a:avLst/>
          </a:prstGeom>
          <a:noFill/>
          <a:ln w="9525" cap="flat" cmpd="sng" algn="ctr">
            <a:solidFill>
              <a:srgbClr val="000000"/>
            </a:solidFill>
            <a:prstDash val="solid"/>
            <a:headEnd type="oval" w="med" len="med"/>
            <a:tailEnd type="oval" w="lg" len="lg"/>
          </a:ln>
          <a:effectLst/>
        </p:spPr>
      </p:cxnSp>
      <p:cxnSp>
        <p:nvCxnSpPr>
          <p:cNvPr id="30" name="Straight Connector 29"/>
          <p:cNvCxnSpPr>
            <a:stCxn id="54" idx="0"/>
            <a:endCxn id="26" idx="2"/>
          </p:cNvCxnSpPr>
          <p:nvPr/>
        </p:nvCxnSpPr>
        <p:spPr>
          <a:xfrm flipV="1">
            <a:off x="5027527" y="2362180"/>
            <a:ext cx="1630817" cy="635020"/>
          </a:xfrm>
          <a:prstGeom prst="line">
            <a:avLst/>
          </a:prstGeom>
          <a:noFill/>
          <a:ln w="9525" cap="flat" cmpd="sng" algn="ctr">
            <a:solidFill>
              <a:srgbClr val="000000"/>
            </a:solidFill>
            <a:prstDash val="solid"/>
            <a:headEnd type="oval" w="med" len="med"/>
            <a:tailEnd type="oval" w="lg" len="lg"/>
          </a:ln>
          <a:effectLst/>
        </p:spPr>
      </p:cxnSp>
      <p:cxnSp>
        <p:nvCxnSpPr>
          <p:cNvPr id="53" name="Straight Connector 52"/>
          <p:cNvCxnSpPr>
            <a:stCxn id="57" idx="0"/>
            <a:endCxn id="26" idx="2"/>
          </p:cNvCxnSpPr>
          <p:nvPr/>
        </p:nvCxnSpPr>
        <p:spPr>
          <a:xfrm flipH="1" flipV="1">
            <a:off x="6658344" y="2362180"/>
            <a:ext cx="1681551" cy="661517"/>
          </a:xfrm>
          <a:prstGeom prst="line">
            <a:avLst/>
          </a:prstGeom>
          <a:noFill/>
          <a:ln w="9525" cap="flat" cmpd="sng" algn="ctr">
            <a:solidFill>
              <a:srgbClr val="000000"/>
            </a:solidFill>
            <a:prstDash val="solid"/>
            <a:headEnd type="oval" w="med" len="med"/>
            <a:tailEnd type="oval" w="lg" len="lg"/>
          </a:ln>
          <a:effectLst/>
        </p:spPr>
      </p:cxnSp>
      <p:sp>
        <p:nvSpPr>
          <p:cNvPr id="54" name="Rounded Rectangle 53"/>
          <p:cNvSpPr/>
          <p:nvPr/>
        </p:nvSpPr>
        <p:spPr>
          <a:xfrm>
            <a:off x="3551527" y="2997200"/>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125999" marR="0" lvl="0" indent="-125999"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rPr>
              <a:t>Highly relevant for one segment</a:t>
            </a:r>
          </a:p>
          <a:p>
            <a:pPr marL="125999" marR="0" lvl="0" indent="-125999"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rPr>
              <a:t>Relevance for aditional 5 segments</a:t>
            </a:r>
            <a:endParaRPr kumimoji="0" lang="da-DK" sz="1323"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sp>
        <p:nvSpPr>
          <p:cNvPr id="55" name="Rectangle 54"/>
          <p:cNvSpPr/>
          <p:nvPr/>
        </p:nvSpPr>
        <p:spPr>
          <a:xfrm>
            <a:off x="3479527"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Norway connects reasonably well with multiple needs</a:t>
            </a:r>
            <a:endParaRPr kumimoji="0" lang="da-DK"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56" name="Oval 55"/>
          <p:cNvSpPr>
            <a:spLocks/>
          </p:cNvSpPr>
          <p:nvPr/>
        </p:nvSpPr>
        <p:spPr>
          <a:xfrm>
            <a:off x="4630683"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2</a:t>
            </a:r>
          </a:p>
        </p:txBody>
      </p:sp>
      <p:sp>
        <p:nvSpPr>
          <p:cNvPr id="57" name="Rounded Rectangle 56"/>
          <p:cNvSpPr/>
          <p:nvPr/>
        </p:nvSpPr>
        <p:spPr>
          <a:xfrm>
            <a:off x="6863895" y="3023697"/>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Competitive destinations too are playing on multiple needs</a:t>
            </a:r>
          </a:p>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Nature is a highly competitive area</a:t>
            </a:r>
            <a:endParaRPr kumimoji="0" lang="da-DK" sz="1764"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sp>
        <p:nvSpPr>
          <p:cNvPr id="58" name="Rectangle 57"/>
          <p:cNvSpPr/>
          <p:nvPr/>
        </p:nvSpPr>
        <p:spPr>
          <a:xfrm>
            <a:off x="6791895"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It's the only way to stay competitive</a:t>
            </a:r>
            <a:endParaRPr kumimoji="0" lang="nb-NO"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60" name="Oval 59"/>
          <p:cNvSpPr>
            <a:spLocks/>
          </p:cNvSpPr>
          <p:nvPr/>
        </p:nvSpPr>
        <p:spPr>
          <a:xfrm>
            <a:off x="1313502"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1</a:t>
            </a:r>
          </a:p>
        </p:txBody>
      </p:sp>
      <p:sp>
        <p:nvSpPr>
          <p:cNvPr id="24" name="Rounded Rectangle 56"/>
          <p:cNvSpPr/>
          <p:nvPr/>
        </p:nvSpPr>
        <p:spPr>
          <a:xfrm>
            <a:off x="10120512" y="3023697"/>
            <a:ext cx="2952000" cy="3709262"/>
          </a:xfrm>
          <a:prstGeom prst="roundRect">
            <a:avLst>
              <a:gd name="adj" fmla="val 6945"/>
            </a:avLst>
          </a:prstGeom>
          <a:noFill/>
          <a:ln w="31750" cap="flat" cmpd="sng" algn="ctr">
            <a:solidFill>
              <a:srgbClr val="D35C09"/>
            </a:solidFill>
            <a:prstDash val="solid"/>
          </a:ln>
          <a:effectLst/>
        </p:spPr>
        <p:txBody>
          <a:bodyPr wrap="square" lIns="105825" tIns="1851938" rIns="52913" bIns="105825" rtlCol="0" anchor="t"/>
          <a:lstStyle/>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Norway is already associated with a wide variety of holiday needs &amp; activities</a:t>
            </a:r>
          </a:p>
          <a:p>
            <a:pPr marL="251997" marR="0" lvl="0" indent="-251997" algn="l" defTabSz="1343985" rtl="0" eaLnBrk="1" fontAlgn="auto" latinLnBrk="0" hangingPunct="1">
              <a:lnSpc>
                <a:spcPct val="100000"/>
              </a:lnSpc>
              <a:spcBef>
                <a:spcPts val="0"/>
              </a:spcBef>
              <a:spcAft>
                <a:spcPts val="882"/>
              </a:spcAft>
              <a:buClrTx/>
              <a:buSzTx/>
              <a:buFont typeface="Arial" panose="020B0604020202020204" pitchFamily="34" charset="0"/>
              <a:buChar char="•"/>
              <a:tabLst/>
              <a:defRPr/>
            </a:pPr>
            <a:r>
              <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rPr>
              <a:t>The whole of Norway, the whole year round</a:t>
            </a:r>
          </a:p>
          <a:p>
            <a:pPr marL="0" marR="0" lvl="0" indent="0" algn="l" defTabSz="1343985" rtl="0" eaLnBrk="1" fontAlgn="auto" latinLnBrk="0" hangingPunct="1">
              <a:lnSpc>
                <a:spcPct val="100000"/>
              </a:lnSpc>
              <a:spcBef>
                <a:spcPts val="0"/>
              </a:spcBef>
              <a:spcAft>
                <a:spcPts val="882"/>
              </a:spcAft>
              <a:buClrTx/>
              <a:buSzTx/>
              <a:buFontTx/>
              <a:buNone/>
              <a:tabLst/>
              <a:defRPr/>
            </a:pPr>
            <a:endParaRPr kumimoji="0" lang="en-US" sz="1764" b="0" i="0" u="none" strike="noStrike" kern="0" cap="none" spc="0" normalizeH="0" baseline="0" noProof="0" dirty="0">
              <a:ln>
                <a:noFill/>
              </a:ln>
              <a:solidFill>
                <a:srgbClr val="000000"/>
              </a:solidFill>
              <a:effectLst/>
              <a:uLnTx/>
              <a:uFillTx/>
              <a:latin typeface="Segoe UI"/>
              <a:ea typeface="STHupo" pitchFamily="2" charset="-122"/>
              <a:cs typeface="+mn-cs"/>
            </a:endParaRPr>
          </a:p>
        </p:txBody>
      </p:sp>
      <p:cxnSp>
        <p:nvCxnSpPr>
          <p:cNvPr id="33" name="Straight Connector 32"/>
          <p:cNvCxnSpPr>
            <a:stCxn id="24" idx="0"/>
            <a:endCxn id="26" idx="2"/>
          </p:cNvCxnSpPr>
          <p:nvPr/>
        </p:nvCxnSpPr>
        <p:spPr>
          <a:xfrm flipH="1" flipV="1">
            <a:off x="6658344" y="2362180"/>
            <a:ext cx="4938168" cy="661517"/>
          </a:xfrm>
          <a:prstGeom prst="line">
            <a:avLst/>
          </a:prstGeom>
          <a:noFill/>
          <a:ln w="9525" cap="flat" cmpd="sng" algn="ctr">
            <a:solidFill>
              <a:srgbClr val="000000"/>
            </a:solidFill>
            <a:prstDash val="solid"/>
            <a:headEnd type="oval" w="med" len="med"/>
            <a:tailEnd type="oval" w="lg" len="lg"/>
          </a:ln>
          <a:effectLst/>
        </p:spPr>
      </p:cxnSp>
      <p:sp>
        <p:nvSpPr>
          <p:cNvPr id="34" name="Rectangle 33"/>
          <p:cNvSpPr/>
          <p:nvPr/>
        </p:nvSpPr>
        <p:spPr>
          <a:xfrm>
            <a:off x="10075392" y="3470432"/>
            <a:ext cx="3096000" cy="1224000"/>
          </a:xfrm>
          <a:prstGeom prst="rect">
            <a:avLst/>
          </a:prstGeom>
          <a:solidFill>
            <a:srgbClr val="FFFFFF"/>
          </a:solidFill>
          <a:ln w="19050" cap="flat" cmpd="sng" algn="ctr">
            <a:solidFill>
              <a:srgbClr val="000000"/>
            </a:solidFill>
            <a:prstDash val="solid"/>
          </a:ln>
          <a:effectLst>
            <a:outerShdw blurRad="63500" sx="102000" sy="102000" algn="ctr" rotWithShape="0">
              <a:prstClr val="black">
                <a:alpha val="40000"/>
              </a:prstClr>
            </a:outerShdw>
          </a:effectLst>
        </p:spPr>
        <p:txBody>
          <a:bodyPr rtlCol="0" anchor="ctr"/>
          <a:lstStyle/>
          <a:p>
            <a:pPr marL="0" marR="0" lvl="0" indent="0" algn="ctr" defTabSz="1343985" rtl="0" eaLnBrk="1" fontAlgn="auto" latinLnBrk="0" hangingPunct="1">
              <a:lnSpc>
                <a:spcPts val="1911"/>
              </a:lnSpc>
              <a:spcBef>
                <a:spcPts val="0"/>
              </a:spcBef>
              <a:spcAft>
                <a:spcPts val="0"/>
              </a:spcAft>
              <a:buClrTx/>
              <a:buSzTx/>
              <a:buFontTx/>
              <a:buNone/>
              <a:tabLst/>
              <a:defRPr/>
            </a:pPr>
            <a:r>
              <a:rPr kumimoji="0" lang="en-US" sz="2058" b="1" i="0" u="none" strike="noStrike" kern="0" cap="small" spc="0" normalizeH="0" baseline="0" noProof="0" dirty="0">
                <a:ln>
                  <a:noFill/>
                </a:ln>
                <a:solidFill>
                  <a:srgbClr val="000000"/>
                </a:solidFill>
                <a:effectLst/>
                <a:uLnTx/>
                <a:uFillTx/>
                <a:latin typeface="Segoe UI"/>
                <a:ea typeface="STHupo" pitchFamily="2" charset="-122"/>
                <a:cs typeface="+mn-cs"/>
              </a:rPr>
              <a:t>Norway has a lot to offer</a:t>
            </a:r>
            <a:endParaRPr kumimoji="0" lang="nb-NO" sz="2058" b="1" i="0" u="none" strike="noStrike" kern="0" cap="small" spc="0" normalizeH="0" baseline="0" noProof="0" dirty="0">
              <a:ln>
                <a:noFill/>
              </a:ln>
              <a:solidFill>
                <a:srgbClr val="000000"/>
              </a:solidFill>
              <a:effectLst/>
              <a:uLnTx/>
              <a:uFillTx/>
              <a:latin typeface="Segoe UI"/>
              <a:ea typeface="STHupo" pitchFamily="2" charset="-122"/>
              <a:cs typeface="+mn-cs"/>
            </a:endParaRPr>
          </a:p>
        </p:txBody>
      </p:sp>
      <p:sp>
        <p:nvSpPr>
          <p:cNvPr id="35" name="Oval 34"/>
          <p:cNvSpPr>
            <a:spLocks/>
          </p:cNvSpPr>
          <p:nvPr/>
        </p:nvSpPr>
        <p:spPr>
          <a:xfrm>
            <a:off x="7937013"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
        <p:nvSpPr>
          <p:cNvPr id="36" name="Oval 35"/>
          <p:cNvSpPr>
            <a:spLocks/>
          </p:cNvSpPr>
          <p:nvPr/>
        </p:nvSpPr>
        <p:spPr>
          <a:xfrm>
            <a:off x="11199668" y="2626903"/>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4</a:t>
            </a:r>
          </a:p>
        </p:txBody>
      </p:sp>
    </p:spTree>
    <p:extLst>
      <p:ext uri="{BB962C8B-B14F-4D97-AF65-F5344CB8AC3E}">
        <p14:creationId xmlns:p14="http://schemas.microsoft.com/office/powerpoint/2010/main" val="1127526066"/>
      </p:ext>
    </p:extLst>
  </p:cSld>
  <p:clrMapOvr>
    <a:masterClrMapping/>
  </p:clrMapOvr>
  <p:transition>
    <p:fade/>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9273226" cy="374398"/>
          </a:xfrm>
        </p:spPr>
        <p:txBody>
          <a:bodyPr/>
          <a:lstStyle/>
          <a:p>
            <a:r>
              <a:rPr lang="en-US" dirty="0"/>
              <a:t>We have 9 decent size segments today (vs only 5 &gt;6% in 2011) </a:t>
            </a:r>
          </a:p>
        </p:txBody>
      </p:sp>
      <p:sp>
        <p:nvSpPr>
          <p:cNvPr id="4" name="Title 3"/>
          <p:cNvSpPr>
            <a:spLocks noGrp="1"/>
          </p:cNvSpPr>
          <p:nvPr>
            <p:ph type="title"/>
          </p:nvPr>
        </p:nvSpPr>
        <p:spPr>
          <a:xfrm>
            <a:off x="540000" y="540000"/>
            <a:ext cx="12058139" cy="553998"/>
          </a:xfrm>
        </p:spPr>
        <p:txBody>
          <a:bodyPr/>
          <a:lstStyle/>
          <a:p>
            <a:r>
              <a:rPr lang="en-US" dirty="0"/>
              <a:t>We see a further fragmentation of holiday needs</a:t>
            </a:r>
          </a:p>
        </p:txBody>
      </p:sp>
      <p:sp>
        <p:nvSpPr>
          <p:cNvPr id="6" name="Oval 5">
            <a:extLst>
              <a:ext uri="{FF2B5EF4-FFF2-40B4-BE49-F238E27FC236}">
                <a16:creationId xmlns:a16="http://schemas.microsoft.com/office/drawing/2014/main" id="{94654D3C-1684-4B66-9FB3-8C0FC4A1031F}"/>
              </a:ext>
            </a:extLst>
          </p:cNvPr>
          <p:cNvSpPr>
            <a:spLocks/>
          </p:cNvSpPr>
          <p:nvPr/>
        </p:nvSpPr>
        <p:spPr>
          <a:xfrm>
            <a:off x="12478927" y="1786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1</a:t>
            </a:r>
          </a:p>
        </p:txBody>
      </p:sp>
      <p:pic>
        <p:nvPicPr>
          <p:cNvPr id="7" name="Picture 6">
            <a:extLst>
              <a:ext uri="{FF2B5EF4-FFF2-40B4-BE49-F238E27FC236}">
                <a16:creationId xmlns:a16="http://schemas.microsoft.com/office/drawing/2014/main" id="{6AC69485-7374-4E7D-A241-D9955D20EA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08358" y="2340471"/>
            <a:ext cx="6721422" cy="3779848"/>
          </a:xfrm>
          <a:prstGeom prst="rect">
            <a:avLst/>
          </a:prstGeom>
        </p:spPr>
      </p:pic>
    </p:spTree>
    <p:extLst>
      <p:ext uri="{BB962C8B-B14F-4D97-AF65-F5344CB8AC3E}">
        <p14:creationId xmlns:p14="http://schemas.microsoft.com/office/powerpoint/2010/main" val="3930896090"/>
      </p:ext>
    </p:extLst>
  </p:cSld>
  <p:clrMapOvr>
    <a:masterClrMapping/>
  </p:clrMapOvr>
  <p:transition>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6841278" cy="374398"/>
          </a:xfrm>
        </p:spPr>
        <p:txBody>
          <a:bodyPr/>
          <a:lstStyle/>
          <a:p>
            <a:r>
              <a:rPr lang="en-US" dirty="0"/>
              <a:t>There are a lot of differences in size by market</a:t>
            </a:r>
          </a:p>
        </p:txBody>
      </p:sp>
      <p:sp>
        <p:nvSpPr>
          <p:cNvPr id="4" name="Title 3"/>
          <p:cNvSpPr>
            <a:spLocks noGrp="1"/>
          </p:cNvSpPr>
          <p:nvPr>
            <p:ph type="title"/>
          </p:nvPr>
        </p:nvSpPr>
        <p:spPr>
          <a:xfrm>
            <a:off x="540000" y="540000"/>
            <a:ext cx="12058139" cy="553998"/>
          </a:xfrm>
        </p:spPr>
        <p:txBody>
          <a:bodyPr/>
          <a:lstStyle/>
          <a:p>
            <a:r>
              <a:rPr lang="en-US" dirty="0"/>
              <a:t>We see a further fragmentation of holiday needs</a:t>
            </a:r>
          </a:p>
        </p:txBody>
      </p:sp>
      <p:grpSp>
        <p:nvGrpSpPr>
          <p:cNvPr id="163" name="Group 162"/>
          <p:cNvGrpSpPr/>
          <p:nvPr/>
        </p:nvGrpSpPr>
        <p:grpSpPr>
          <a:xfrm>
            <a:off x="239167" y="2268463"/>
            <a:ext cx="12817424" cy="4161539"/>
            <a:chOff x="239167" y="1875673"/>
            <a:chExt cx="13053670" cy="4554329"/>
          </a:xfrm>
        </p:grpSpPr>
        <p:grpSp>
          <p:nvGrpSpPr>
            <p:cNvPr id="21" name="Group 20"/>
            <p:cNvGrpSpPr/>
            <p:nvPr/>
          </p:nvGrpSpPr>
          <p:grpSpPr>
            <a:xfrm>
              <a:off x="239167" y="1875673"/>
              <a:ext cx="1090262" cy="4527684"/>
              <a:chOff x="9201446" y="2672033"/>
              <a:chExt cx="1190849" cy="5383063"/>
            </a:xfrm>
          </p:grpSpPr>
          <p:grpSp>
            <p:nvGrpSpPr>
              <p:cNvPr id="12" name="Group 11"/>
              <p:cNvGrpSpPr/>
              <p:nvPr/>
            </p:nvGrpSpPr>
            <p:grpSpPr>
              <a:xfrm>
                <a:off x="9201446" y="3852639"/>
                <a:ext cx="1190849" cy="1333533"/>
                <a:chOff x="9201446" y="3852639"/>
                <a:chExt cx="1512168" cy="3309234"/>
              </a:xfrm>
            </p:grpSpPr>
            <p:sp>
              <p:nvSpPr>
                <p:cNvPr id="8" name="Rectangle 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9" name="Rectangle 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 name="Rectangle 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11" name="Rectangle 1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US</a:t>
                </a:r>
              </a:p>
            </p:txBody>
          </p:sp>
          <p:grpSp>
            <p:nvGrpSpPr>
              <p:cNvPr id="13" name="Group 12"/>
              <p:cNvGrpSpPr/>
              <p:nvPr/>
            </p:nvGrpSpPr>
            <p:grpSpPr>
              <a:xfrm>
                <a:off x="9201446" y="5287101"/>
                <a:ext cx="1190849" cy="1333533"/>
                <a:chOff x="9201446" y="3852639"/>
                <a:chExt cx="1512168" cy="3309234"/>
              </a:xfrm>
            </p:grpSpPr>
            <p:sp>
              <p:nvSpPr>
                <p:cNvPr id="14" name="Rectangle 13"/>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5" name="Rectangle 14"/>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17%</a:t>
                  </a:r>
                </a:p>
              </p:txBody>
            </p:sp>
            <p:sp>
              <p:nvSpPr>
                <p:cNvPr id="16" name="Rectangle 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17" name="Group 16"/>
              <p:cNvGrpSpPr/>
              <p:nvPr/>
            </p:nvGrpSpPr>
            <p:grpSpPr>
              <a:xfrm>
                <a:off x="9201446" y="6721563"/>
                <a:ext cx="1190849" cy="1333533"/>
                <a:chOff x="9201446" y="3852639"/>
                <a:chExt cx="1512168" cy="3309234"/>
              </a:xfrm>
            </p:grpSpPr>
            <p:sp>
              <p:nvSpPr>
                <p:cNvPr id="18" name="Rectangle 17"/>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19" name="Rectangle 18"/>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24%</a:t>
                  </a:r>
                </a:p>
              </p:txBody>
            </p:sp>
            <p:sp>
              <p:nvSpPr>
                <p:cNvPr id="20" name="Rectangle 19"/>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22" name="Group 21"/>
            <p:cNvGrpSpPr/>
            <p:nvPr/>
          </p:nvGrpSpPr>
          <p:grpSpPr>
            <a:xfrm>
              <a:off x="1440933" y="1878868"/>
              <a:ext cx="1090262" cy="4527684"/>
              <a:chOff x="9201446" y="2672033"/>
              <a:chExt cx="1190849" cy="5383063"/>
            </a:xfrm>
          </p:grpSpPr>
          <p:grpSp>
            <p:nvGrpSpPr>
              <p:cNvPr id="23" name="Group 22"/>
              <p:cNvGrpSpPr/>
              <p:nvPr/>
            </p:nvGrpSpPr>
            <p:grpSpPr>
              <a:xfrm>
                <a:off x="9201446" y="3852639"/>
                <a:ext cx="1190849" cy="1333533"/>
                <a:chOff x="9201446" y="3852639"/>
                <a:chExt cx="1512168" cy="3309234"/>
              </a:xfrm>
            </p:grpSpPr>
            <p:sp>
              <p:nvSpPr>
                <p:cNvPr id="33" name="Rectangle 32"/>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34" name="Rectangle 33"/>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35" name="Rectangle 34"/>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grpSp>
          <p:sp>
            <p:nvSpPr>
              <p:cNvPr id="24" name="Rectangle 2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UK</a:t>
                </a:r>
              </a:p>
            </p:txBody>
          </p:sp>
          <p:grpSp>
            <p:nvGrpSpPr>
              <p:cNvPr id="25" name="Group 24"/>
              <p:cNvGrpSpPr/>
              <p:nvPr/>
            </p:nvGrpSpPr>
            <p:grpSpPr>
              <a:xfrm>
                <a:off x="9201446" y="5287101"/>
                <a:ext cx="1190849" cy="1333533"/>
                <a:chOff x="9201446" y="3852639"/>
                <a:chExt cx="1512168" cy="3309234"/>
              </a:xfrm>
            </p:grpSpPr>
            <p:sp>
              <p:nvSpPr>
                <p:cNvPr id="30" name="Rectangle 29"/>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31" name="Rectangle 3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32" name="Rectangle 3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26" name="Group 25"/>
              <p:cNvGrpSpPr/>
              <p:nvPr/>
            </p:nvGrpSpPr>
            <p:grpSpPr>
              <a:xfrm>
                <a:off x="9201446" y="6721563"/>
                <a:ext cx="1190849" cy="1333533"/>
                <a:chOff x="9201446" y="3852639"/>
                <a:chExt cx="1512168" cy="3309234"/>
              </a:xfrm>
            </p:grpSpPr>
            <p:sp>
              <p:nvSpPr>
                <p:cNvPr id="27" name="Rectangle 2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28" name="Rectangle 2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29" name="Rectangle 2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36" name="Group 35"/>
            <p:cNvGrpSpPr/>
            <p:nvPr/>
          </p:nvGrpSpPr>
          <p:grpSpPr>
            <a:xfrm>
              <a:off x="2639688" y="1895333"/>
              <a:ext cx="1090262" cy="4527684"/>
              <a:chOff x="9201446" y="2672033"/>
              <a:chExt cx="1190849" cy="5383063"/>
            </a:xfrm>
          </p:grpSpPr>
          <p:grpSp>
            <p:nvGrpSpPr>
              <p:cNvPr id="37" name="Group 36"/>
              <p:cNvGrpSpPr/>
              <p:nvPr/>
            </p:nvGrpSpPr>
            <p:grpSpPr>
              <a:xfrm>
                <a:off x="9201446" y="3852639"/>
                <a:ext cx="1190849" cy="1333533"/>
                <a:chOff x="9201446" y="3852639"/>
                <a:chExt cx="1512168" cy="3309234"/>
              </a:xfrm>
            </p:grpSpPr>
            <p:sp>
              <p:nvSpPr>
                <p:cNvPr id="47" name="Rectangle 4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8" name="Rectangle 4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9" name="Rectangle 4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38" name="Rectangle 3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Denmark</a:t>
                </a:r>
              </a:p>
            </p:txBody>
          </p:sp>
          <p:grpSp>
            <p:nvGrpSpPr>
              <p:cNvPr id="39" name="Group 38"/>
              <p:cNvGrpSpPr/>
              <p:nvPr/>
            </p:nvGrpSpPr>
            <p:grpSpPr>
              <a:xfrm>
                <a:off x="9201446" y="5287101"/>
                <a:ext cx="1190849" cy="1333533"/>
                <a:chOff x="9201446" y="3852639"/>
                <a:chExt cx="1512168" cy="3309234"/>
              </a:xfrm>
            </p:grpSpPr>
            <p:sp>
              <p:nvSpPr>
                <p:cNvPr id="44" name="Rectangle 4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17%</a:t>
                  </a:r>
                </a:p>
              </p:txBody>
            </p:sp>
            <p:sp>
              <p:nvSpPr>
                <p:cNvPr id="45" name="Rectangle 4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6" name="Rectangle 45"/>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grpSp>
          <p:grpSp>
            <p:nvGrpSpPr>
              <p:cNvPr id="40" name="Group 39"/>
              <p:cNvGrpSpPr/>
              <p:nvPr/>
            </p:nvGrpSpPr>
            <p:grpSpPr>
              <a:xfrm>
                <a:off x="9201446" y="6721563"/>
                <a:ext cx="1190849" cy="1333533"/>
                <a:chOff x="9201446" y="3852639"/>
                <a:chExt cx="1512168" cy="3309234"/>
              </a:xfrm>
            </p:grpSpPr>
            <p:sp>
              <p:nvSpPr>
                <p:cNvPr id="41" name="Rectangle 4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18%</a:t>
                  </a:r>
                </a:p>
              </p:txBody>
            </p:sp>
            <p:sp>
              <p:nvSpPr>
                <p:cNvPr id="42" name="Rectangle 4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43" name="Rectangle 4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50" name="Group 49"/>
            <p:cNvGrpSpPr/>
            <p:nvPr/>
          </p:nvGrpSpPr>
          <p:grpSpPr>
            <a:xfrm>
              <a:off x="3838443" y="1880894"/>
              <a:ext cx="1090262" cy="4527684"/>
              <a:chOff x="9201446" y="2672033"/>
              <a:chExt cx="1190849" cy="5383063"/>
            </a:xfrm>
          </p:grpSpPr>
          <p:grpSp>
            <p:nvGrpSpPr>
              <p:cNvPr id="51" name="Group 50"/>
              <p:cNvGrpSpPr/>
              <p:nvPr/>
            </p:nvGrpSpPr>
            <p:grpSpPr>
              <a:xfrm>
                <a:off x="9201446" y="3852639"/>
                <a:ext cx="1190849" cy="1333533"/>
                <a:chOff x="9201446" y="3852639"/>
                <a:chExt cx="1512168" cy="3309234"/>
              </a:xfrm>
            </p:grpSpPr>
            <p:sp>
              <p:nvSpPr>
                <p:cNvPr id="61" name="Rectangle 6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62" name="Rectangle 6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63" name="Rectangle 6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52" name="Rectangle 5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Sweden</a:t>
                </a:r>
              </a:p>
            </p:txBody>
          </p:sp>
          <p:grpSp>
            <p:nvGrpSpPr>
              <p:cNvPr id="53" name="Group 52"/>
              <p:cNvGrpSpPr/>
              <p:nvPr/>
            </p:nvGrpSpPr>
            <p:grpSpPr>
              <a:xfrm>
                <a:off x="9201446" y="5287101"/>
                <a:ext cx="1190849" cy="1333533"/>
                <a:chOff x="9201446" y="3852639"/>
                <a:chExt cx="1512168" cy="3309234"/>
              </a:xfrm>
            </p:grpSpPr>
            <p:sp>
              <p:nvSpPr>
                <p:cNvPr id="58" name="Rectangle 5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59" name="Rectangle 5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60" name="Rectangle 5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grpSp>
          <p:grpSp>
            <p:nvGrpSpPr>
              <p:cNvPr id="54" name="Group 53"/>
              <p:cNvGrpSpPr/>
              <p:nvPr/>
            </p:nvGrpSpPr>
            <p:grpSpPr>
              <a:xfrm>
                <a:off x="9201446" y="6721563"/>
                <a:ext cx="1190849" cy="1333533"/>
                <a:chOff x="9201446" y="3852639"/>
                <a:chExt cx="1512168" cy="3309234"/>
              </a:xfrm>
            </p:grpSpPr>
            <p:sp>
              <p:nvSpPr>
                <p:cNvPr id="55" name="Rectangle 5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18%</a:t>
                  </a:r>
                </a:p>
              </p:txBody>
            </p:sp>
            <p:sp>
              <p:nvSpPr>
                <p:cNvPr id="56" name="Rectangle 5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57" name="Rectangle 5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64" name="Group 63"/>
            <p:cNvGrpSpPr/>
            <p:nvPr/>
          </p:nvGrpSpPr>
          <p:grpSpPr>
            <a:xfrm>
              <a:off x="5037198" y="1880894"/>
              <a:ext cx="1090262" cy="4527684"/>
              <a:chOff x="9201446" y="2672033"/>
              <a:chExt cx="1190849" cy="5383063"/>
            </a:xfrm>
          </p:grpSpPr>
          <p:grpSp>
            <p:nvGrpSpPr>
              <p:cNvPr id="65" name="Group 64"/>
              <p:cNvGrpSpPr/>
              <p:nvPr/>
            </p:nvGrpSpPr>
            <p:grpSpPr>
              <a:xfrm>
                <a:off x="9201446" y="3852639"/>
                <a:ext cx="1190849" cy="1333533"/>
                <a:chOff x="9201446" y="3852639"/>
                <a:chExt cx="1512168" cy="3309234"/>
              </a:xfrm>
            </p:grpSpPr>
            <p:sp>
              <p:nvSpPr>
                <p:cNvPr id="75" name="Rectangle 74"/>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26%</a:t>
                  </a:r>
                </a:p>
              </p:txBody>
            </p:sp>
            <p:sp>
              <p:nvSpPr>
                <p:cNvPr id="76" name="Rectangle 7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77" name="Rectangle 7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66" name="Rectangle 6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China</a:t>
                </a:r>
              </a:p>
            </p:txBody>
          </p:sp>
          <p:grpSp>
            <p:nvGrpSpPr>
              <p:cNvPr id="67" name="Group 66"/>
              <p:cNvGrpSpPr/>
              <p:nvPr/>
            </p:nvGrpSpPr>
            <p:grpSpPr>
              <a:xfrm>
                <a:off x="9201446" y="5287101"/>
                <a:ext cx="1190849" cy="1333533"/>
                <a:chOff x="9201446" y="3852639"/>
                <a:chExt cx="1512168" cy="3309234"/>
              </a:xfrm>
            </p:grpSpPr>
            <p:sp>
              <p:nvSpPr>
                <p:cNvPr id="72" name="Rectangle 71"/>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73" name="Rectangle 72"/>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16%</a:t>
                  </a:r>
                </a:p>
              </p:txBody>
            </p:sp>
            <p:sp>
              <p:nvSpPr>
                <p:cNvPr id="74" name="Rectangle 7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68" name="Group 67"/>
              <p:cNvGrpSpPr/>
              <p:nvPr/>
            </p:nvGrpSpPr>
            <p:grpSpPr>
              <a:xfrm>
                <a:off x="9201446" y="6721563"/>
                <a:ext cx="1190849" cy="1333533"/>
                <a:chOff x="9201446" y="3852639"/>
                <a:chExt cx="1512168" cy="3309234"/>
              </a:xfrm>
            </p:grpSpPr>
            <p:sp>
              <p:nvSpPr>
                <p:cNvPr id="69" name="Rectangle 6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70" name="Rectangle 69"/>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23%</a:t>
                  </a:r>
                </a:p>
              </p:txBody>
            </p:sp>
            <p:sp>
              <p:nvSpPr>
                <p:cNvPr id="71" name="Rectangle 7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78" name="Group 77"/>
            <p:cNvGrpSpPr/>
            <p:nvPr/>
          </p:nvGrpSpPr>
          <p:grpSpPr>
            <a:xfrm>
              <a:off x="6205789" y="1882658"/>
              <a:ext cx="1090262" cy="4527684"/>
              <a:chOff x="9201446" y="2672033"/>
              <a:chExt cx="1190849" cy="5383063"/>
            </a:xfrm>
          </p:grpSpPr>
          <p:grpSp>
            <p:nvGrpSpPr>
              <p:cNvPr id="79" name="Group 78"/>
              <p:cNvGrpSpPr/>
              <p:nvPr/>
            </p:nvGrpSpPr>
            <p:grpSpPr>
              <a:xfrm>
                <a:off x="9201446" y="3852639"/>
                <a:ext cx="1190849" cy="1333533"/>
                <a:chOff x="9201446" y="3852639"/>
                <a:chExt cx="1512168" cy="3309234"/>
              </a:xfrm>
            </p:grpSpPr>
            <p:sp>
              <p:nvSpPr>
                <p:cNvPr id="89" name="Rectangle 88"/>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90" name="Rectangle 8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91" name="Rectangle 9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80" name="Rectangle 79"/>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Spain</a:t>
                </a:r>
              </a:p>
            </p:txBody>
          </p:sp>
          <p:grpSp>
            <p:nvGrpSpPr>
              <p:cNvPr id="81" name="Group 80"/>
              <p:cNvGrpSpPr/>
              <p:nvPr/>
            </p:nvGrpSpPr>
            <p:grpSpPr>
              <a:xfrm>
                <a:off x="9201446" y="5287101"/>
                <a:ext cx="1190849" cy="1333533"/>
                <a:chOff x="9201446" y="3852639"/>
                <a:chExt cx="1512168" cy="3309234"/>
              </a:xfrm>
            </p:grpSpPr>
            <p:sp>
              <p:nvSpPr>
                <p:cNvPr id="86" name="Rectangle 85"/>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87" name="Rectangle 86"/>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15%</a:t>
                  </a:r>
                </a:p>
              </p:txBody>
            </p:sp>
            <p:sp>
              <p:nvSpPr>
                <p:cNvPr id="88" name="Rectangle 87"/>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82" name="Group 81"/>
              <p:cNvGrpSpPr/>
              <p:nvPr/>
            </p:nvGrpSpPr>
            <p:grpSpPr>
              <a:xfrm>
                <a:off x="9201446" y="6721563"/>
                <a:ext cx="1190849" cy="1333533"/>
                <a:chOff x="9201446" y="3852639"/>
                <a:chExt cx="1512168" cy="3309234"/>
              </a:xfrm>
            </p:grpSpPr>
            <p:sp>
              <p:nvSpPr>
                <p:cNvPr id="83" name="Rectangle 82"/>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84" name="Rectangle 83"/>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16%</a:t>
                  </a:r>
                </a:p>
              </p:txBody>
            </p:sp>
            <p:sp>
              <p:nvSpPr>
                <p:cNvPr id="85" name="Rectangle 8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92" name="Group 91"/>
            <p:cNvGrpSpPr/>
            <p:nvPr/>
          </p:nvGrpSpPr>
          <p:grpSpPr>
            <a:xfrm>
              <a:off x="7407555" y="1885853"/>
              <a:ext cx="1090262" cy="4527684"/>
              <a:chOff x="9201446" y="2672033"/>
              <a:chExt cx="1190849" cy="5383063"/>
            </a:xfrm>
          </p:grpSpPr>
          <p:grpSp>
            <p:nvGrpSpPr>
              <p:cNvPr id="93" name="Group 92"/>
              <p:cNvGrpSpPr/>
              <p:nvPr/>
            </p:nvGrpSpPr>
            <p:grpSpPr>
              <a:xfrm>
                <a:off x="9201446" y="3852639"/>
                <a:ext cx="1190849" cy="1333533"/>
                <a:chOff x="9201446" y="3852639"/>
                <a:chExt cx="1512168" cy="3309234"/>
              </a:xfrm>
            </p:grpSpPr>
            <p:sp>
              <p:nvSpPr>
                <p:cNvPr id="103" name="Rectangle 102"/>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19%</a:t>
                  </a:r>
                </a:p>
              </p:txBody>
            </p:sp>
            <p:sp>
              <p:nvSpPr>
                <p:cNvPr id="104" name="Rectangle 103"/>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5" name="Rectangle 104"/>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94" name="Rectangle 93"/>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Italy</a:t>
                </a:r>
              </a:p>
            </p:txBody>
          </p:sp>
          <p:grpSp>
            <p:nvGrpSpPr>
              <p:cNvPr id="95" name="Group 94"/>
              <p:cNvGrpSpPr/>
              <p:nvPr/>
            </p:nvGrpSpPr>
            <p:grpSpPr>
              <a:xfrm>
                <a:off x="9201446" y="5287101"/>
                <a:ext cx="1190849" cy="1333533"/>
                <a:chOff x="9201446" y="3852639"/>
                <a:chExt cx="1512168" cy="3309234"/>
              </a:xfrm>
            </p:grpSpPr>
            <p:sp>
              <p:nvSpPr>
                <p:cNvPr id="100" name="Rectangle 99"/>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1" name="Rectangle 100"/>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02" name="Rectangle 101"/>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96" name="Group 95"/>
              <p:cNvGrpSpPr/>
              <p:nvPr/>
            </p:nvGrpSpPr>
            <p:grpSpPr>
              <a:xfrm>
                <a:off x="9201446" y="6721563"/>
                <a:ext cx="1190849" cy="1333533"/>
                <a:chOff x="9201446" y="3852639"/>
                <a:chExt cx="1512168" cy="3309234"/>
              </a:xfrm>
            </p:grpSpPr>
            <p:sp>
              <p:nvSpPr>
                <p:cNvPr id="97" name="Rectangle 96"/>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98" name="Rectangle 97"/>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99" name="Rectangle 98"/>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06" name="Group 105"/>
            <p:cNvGrpSpPr/>
            <p:nvPr/>
          </p:nvGrpSpPr>
          <p:grpSpPr>
            <a:xfrm>
              <a:off x="8606310" y="1902318"/>
              <a:ext cx="1090262" cy="4527684"/>
              <a:chOff x="9201446" y="2672033"/>
              <a:chExt cx="1190849" cy="5383063"/>
            </a:xfrm>
          </p:grpSpPr>
          <p:grpSp>
            <p:nvGrpSpPr>
              <p:cNvPr id="107" name="Group 106"/>
              <p:cNvGrpSpPr/>
              <p:nvPr/>
            </p:nvGrpSpPr>
            <p:grpSpPr>
              <a:xfrm>
                <a:off x="9201446" y="3852639"/>
                <a:ext cx="1190849" cy="1333533"/>
                <a:chOff x="9201446" y="3852639"/>
                <a:chExt cx="1512168" cy="3309234"/>
              </a:xfrm>
            </p:grpSpPr>
            <p:sp>
              <p:nvSpPr>
                <p:cNvPr id="117" name="Rectangle 116"/>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8" name="Rectangle 117"/>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9" name="Rectangle 118"/>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19%</a:t>
                  </a:r>
                </a:p>
              </p:txBody>
            </p:sp>
          </p:grpSp>
          <p:sp>
            <p:nvSpPr>
              <p:cNvPr id="108" name="Rectangle 107"/>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Nether-lands</a:t>
                </a:r>
              </a:p>
            </p:txBody>
          </p:sp>
          <p:grpSp>
            <p:nvGrpSpPr>
              <p:cNvPr id="109" name="Group 108"/>
              <p:cNvGrpSpPr/>
              <p:nvPr/>
            </p:nvGrpSpPr>
            <p:grpSpPr>
              <a:xfrm>
                <a:off x="9201446" y="5287101"/>
                <a:ext cx="1190849" cy="1333533"/>
                <a:chOff x="9201446" y="3852639"/>
                <a:chExt cx="1512168" cy="3309234"/>
              </a:xfrm>
            </p:grpSpPr>
            <p:sp>
              <p:nvSpPr>
                <p:cNvPr id="114" name="Rectangle 113"/>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115" name="Rectangle 114"/>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6" name="Rectangle 115"/>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110" name="Group 109"/>
              <p:cNvGrpSpPr/>
              <p:nvPr/>
            </p:nvGrpSpPr>
            <p:grpSpPr>
              <a:xfrm>
                <a:off x="9201446" y="6721563"/>
                <a:ext cx="1190849" cy="1333533"/>
                <a:chOff x="9201446" y="3852639"/>
                <a:chExt cx="1512168" cy="3309234"/>
              </a:xfrm>
            </p:grpSpPr>
            <p:sp>
              <p:nvSpPr>
                <p:cNvPr id="111" name="Rectangle 110"/>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22%</a:t>
                  </a:r>
                </a:p>
              </p:txBody>
            </p:sp>
            <p:sp>
              <p:nvSpPr>
                <p:cNvPr id="112" name="Rectangle 111"/>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13" name="Rectangle 11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20" name="Group 119"/>
            <p:cNvGrpSpPr/>
            <p:nvPr/>
          </p:nvGrpSpPr>
          <p:grpSpPr>
            <a:xfrm>
              <a:off x="9805065" y="1887879"/>
              <a:ext cx="1090262" cy="4527684"/>
              <a:chOff x="9201446" y="2672033"/>
              <a:chExt cx="1190849" cy="5383063"/>
            </a:xfrm>
          </p:grpSpPr>
          <p:grpSp>
            <p:nvGrpSpPr>
              <p:cNvPr id="121" name="Group 120"/>
              <p:cNvGrpSpPr/>
              <p:nvPr/>
            </p:nvGrpSpPr>
            <p:grpSpPr>
              <a:xfrm>
                <a:off x="9201446" y="3852639"/>
                <a:ext cx="1190849" cy="1333533"/>
                <a:chOff x="9201446" y="3852639"/>
                <a:chExt cx="1512168" cy="3309234"/>
              </a:xfrm>
            </p:grpSpPr>
            <p:sp>
              <p:nvSpPr>
                <p:cNvPr id="131" name="Rectangle 130"/>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32" name="Rectangle 131"/>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13%</a:t>
                  </a:r>
                </a:p>
              </p:txBody>
            </p:sp>
            <p:sp>
              <p:nvSpPr>
                <p:cNvPr id="133" name="Rectangle 132"/>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122" name="Rectangle 121"/>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France</a:t>
                </a:r>
              </a:p>
            </p:txBody>
          </p:sp>
          <p:grpSp>
            <p:nvGrpSpPr>
              <p:cNvPr id="123" name="Group 122"/>
              <p:cNvGrpSpPr/>
              <p:nvPr/>
            </p:nvGrpSpPr>
            <p:grpSpPr>
              <a:xfrm>
                <a:off x="9201446" y="5287101"/>
                <a:ext cx="1190849" cy="1333533"/>
                <a:chOff x="9201446" y="3852639"/>
                <a:chExt cx="1512168" cy="3309234"/>
              </a:xfrm>
            </p:grpSpPr>
            <p:sp>
              <p:nvSpPr>
                <p:cNvPr id="128" name="Rectangle 127"/>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29" name="Rectangle 128"/>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30" name="Rectangle 129"/>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21%</a:t>
                  </a:r>
                </a:p>
              </p:txBody>
            </p:sp>
          </p:grpSp>
          <p:grpSp>
            <p:nvGrpSpPr>
              <p:cNvPr id="124" name="Group 123"/>
              <p:cNvGrpSpPr/>
              <p:nvPr/>
            </p:nvGrpSpPr>
            <p:grpSpPr>
              <a:xfrm>
                <a:off x="9201446" y="6721563"/>
                <a:ext cx="1190849" cy="1333533"/>
                <a:chOff x="9201446" y="3852639"/>
                <a:chExt cx="1512168" cy="3309234"/>
              </a:xfrm>
            </p:grpSpPr>
            <p:sp>
              <p:nvSpPr>
                <p:cNvPr id="125" name="Rectangle 124"/>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19%</a:t>
                  </a:r>
                </a:p>
              </p:txBody>
            </p:sp>
            <p:sp>
              <p:nvSpPr>
                <p:cNvPr id="126" name="Rectangle 125"/>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27" name="Rectangle 12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34" name="Group 133"/>
            <p:cNvGrpSpPr/>
            <p:nvPr/>
          </p:nvGrpSpPr>
          <p:grpSpPr>
            <a:xfrm>
              <a:off x="11003820" y="1887879"/>
              <a:ext cx="1090262" cy="4527684"/>
              <a:chOff x="9201446" y="2672033"/>
              <a:chExt cx="1190849" cy="5383063"/>
            </a:xfrm>
          </p:grpSpPr>
          <p:grpSp>
            <p:nvGrpSpPr>
              <p:cNvPr id="135" name="Group 134"/>
              <p:cNvGrpSpPr/>
              <p:nvPr/>
            </p:nvGrpSpPr>
            <p:grpSpPr>
              <a:xfrm>
                <a:off x="9201446" y="3852639"/>
                <a:ext cx="1190849" cy="1333533"/>
                <a:chOff x="9201446" y="3852639"/>
                <a:chExt cx="1512168" cy="3309234"/>
              </a:xfrm>
            </p:grpSpPr>
            <p:sp>
              <p:nvSpPr>
                <p:cNvPr id="145" name="Rectangle 144"/>
                <p:cNvSpPr/>
                <p:nvPr/>
              </p:nvSpPr>
              <p:spPr bwMode="gray">
                <a:xfrm>
                  <a:off x="9201446" y="385263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46" name="Rectangle 145"/>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147" name="Rectangle 146"/>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sp>
            <p:nvSpPr>
              <p:cNvPr id="136" name="Rectangle 135"/>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72000" rIns="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Germany</a:t>
                </a:r>
              </a:p>
            </p:txBody>
          </p:sp>
          <p:grpSp>
            <p:nvGrpSpPr>
              <p:cNvPr id="137" name="Group 136"/>
              <p:cNvGrpSpPr/>
              <p:nvPr/>
            </p:nvGrpSpPr>
            <p:grpSpPr>
              <a:xfrm>
                <a:off x="9201446" y="5287101"/>
                <a:ext cx="1190849" cy="1333533"/>
                <a:chOff x="9201446" y="3852639"/>
                <a:chExt cx="1512168" cy="3309234"/>
              </a:xfrm>
            </p:grpSpPr>
            <p:sp>
              <p:nvSpPr>
                <p:cNvPr id="142" name="Rectangle 141"/>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21%</a:t>
                  </a:r>
                </a:p>
              </p:txBody>
            </p:sp>
            <p:sp>
              <p:nvSpPr>
                <p:cNvPr id="143" name="Rectangle 142"/>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44" name="Rectangle 143"/>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nvGrpSpPr>
              <p:cNvPr id="138" name="Group 137"/>
              <p:cNvGrpSpPr/>
              <p:nvPr/>
            </p:nvGrpSpPr>
            <p:grpSpPr>
              <a:xfrm>
                <a:off x="9201446" y="6721563"/>
                <a:ext cx="1190849" cy="1333533"/>
                <a:chOff x="9201446" y="3852639"/>
                <a:chExt cx="1512168" cy="3309234"/>
              </a:xfrm>
            </p:grpSpPr>
            <p:sp>
              <p:nvSpPr>
                <p:cNvPr id="139" name="Rectangle 138"/>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14%</a:t>
                  </a:r>
                </a:p>
              </p:txBody>
            </p:sp>
            <p:sp>
              <p:nvSpPr>
                <p:cNvPr id="140" name="Rectangle 139"/>
                <p:cNvSpPr/>
                <p:nvPr/>
              </p:nvSpPr>
              <p:spPr bwMode="gray">
                <a:xfrm>
                  <a:off x="9201446" y="5039204"/>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41" name="Rectangle 140"/>
                <p:cNvSpPr/>
                <p:nvPr/>
              </p:nvSpPr>
              <p:spPr bwMode="gray">
                <a:xfrm>
                  <a:off x="9201446" y="6225769"/>
                  <a:ext cx="1512168" cy="9361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grpSp>
        </p:grpSp>
        <p:grpSp>
          <p:nvGrpSpPr>
            <p:cNvPr id="149" name="Group 148"/>
            <p:cNvGrpSpPr/>
            <p:nvPr/>
          </p:nvGrpSpPr>
          <p:grpSpPr>
            <a:xfrm>
              <a:off x="12202575" y="1902318"/>
              <a:ext cx="1090262" cy="4527684"/>
              <a:chOff x="9201446" y="2672033"/>
              <a:chExt cx="1190849" cy="5383063"/>
            </a:xfrm>
          </p:grpSpPr>
          <p:grpSp>
            <p:nvGrpSpPr>
              <p:cNvPr id="150" name="Group 149"/>
              <p:cNvGrpSpPr/>
              <p:nvPr/>
            </p:nvGrpSpPr>
            <p:grpSpPr>
              <a:xfrm>
                <a:off x="9201446" y="3852639"/>
                <a:ext cx="1190849" cy="1333533"/>
                <a:chOff x="9201446" y="3852639"/>
                <a:chExt cx="1512168" cy="3309234"/>
              </a:xfrm>
            </p:grpSpPr>
            <p:sp>
              <p:nvSpPr>
                <p:cNvPr id="160" name="Rectangle 159"/>
                <p:cNvSpPr/>
                <p:nvPr/>
              </p:nvSpPr>
              <p:spPr bwMode="gray">
                <a:xfrm>
                  <a:off x="9201446" y="3852639"/>
                  <a:ext cx="1512168" cy="93610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lang="en-US" sz="1600" dirty="0">
                      <a:solidFill>
                        <a:prstClr val="white"/>
                      </a:solidFill>
                      <a:latin typeface="Segoe UI"/>
                    </a:rPr>
                    <a:t>9%</a:t>
                  </a:r>
                  <a:endParaRPr kumimoji="0" lang="en-US" sz="1600" b="0" i="0" u="none" strike="noStrike" kern="1200" cap="none" spc="0" normalizeH="0" baseline="0" dirty="0">
                    <a:ln>
                      <a:noFill/>
                    </a:ln>
                    <a:solidFill>
                      <a:prstClr val="white"/>
                    </a:solidFill>
                    <a:effectLst/>
                    <a:uLnTx/>
                    <a:uFillTx/>
                    <a:latin typeface="Segoe UI"/>
                    <a:ea typeface="+mn-ea"/>
                    <a:cs typeface="+mn-cs"/>
                  </a:endParaRPr>
                </a:p>
              </p:txBody>
            </p:sp>
            <p:sp>
              <p:nvSpPr>
                <p:cNvPr id="161" name="Rectangle 160"/>
                <p:cNvSpPr/>
                <p:nvPr/>
              </p:nvSpPr>
              <p:spPr bwMode="gray">
                <a:xfrm>
                  <a:off x="9201446" y="5039204"/>
                  <a:ext cx="1512168" cy="936104"/>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11%</a:t>
                  </a:r>
                </a:p>
              </p:txBody>
            </p:sp>
            <p:sp>
              <p:nvSpPr>
                <p:cNvPr id="162" name="Rectangle 161"/>
                <p:cNvSpPr/>
                <p:nvPr/>
              </p:nvSpPr>
              <p:spPr bwMode="gray">
                <a:xfrm>
                  <a:off x="9201446" y="6225769"/>
                  <a:ext cx="1512168" cy="936104"/>
                </a:xfrm>
                <a:prstGeom prst="rect">
                  <a:avLst/>
                </a:prstGeom>
                <a:solidFill>
                  <a:srgbClr val="9E450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10%</a:t>
                  </a:r>
                </a:p>
              </p:txBody>
            </p:sp>
          </p:grpSp>
          <p:sp>
            <p:nvSpPr>
              <p:cNvPr id="151" name="Rectangle 150"/>
              <p:cNvSpPr/>
              <p:nvPr/>
            </p:nvSpPr>
            <p:spPr bwMode="gray">
              <a:xfrm>
                <a:off x="9201446" y="2672033"/>
                <a:ext cx="1190849" cy="93610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GLOBAL</a:t>
                </a:r>
              </a:p>
            </p:txBody>
          </p:sp>
          <p:grpSp>
            <p:nvGrpSpPr>
              <p:cNvPr id="152" name="Group 151"/>
              <p:cNvGrpSpPr/>
              <p:nvPr/>
            </p:nvGrpSpPr>
            <p:grpSpPr>
              <a:xfrm>
                <a:off x="9201446" y="5287101"/>
                <a:ext cx="1190849" cy="1333533"/>
                <a:chOff x="9201446" y="3852639"/>
                <a:chExt cx="1512168" cy="3309234"/>
              </a:xfrm>
            </p:grpSpPr>
            <p:sp>
              <p:nvSpPr>
                <p:cNvPr id="157" name="Rectangle 156"/>
                <p:cNvSpPr/>
                <p:nvPr/>
              </p:nvSpPr>
              <p:spPr bwMode="gray">
                <a:xfrm>
                  <a:off x="9201446" y="3852639"/>
                  <a:ext cx="1512168" cy="936104"/>
                </a:xfrm>
                <a:prstGeom prst="rect">
                  <a:avLst/>
                </a:prstGeom>
                <a:solidFill>
                  <a:srgbClr val="00AF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158" name="Rectangle 157"/>
                <p:cNvSpPr/>
                <p:nvPr/>
              </p:nvSpPr>
              <p:spPr bwMode="gray">
                <a:xfrm>
                  <a:off x="9201446" y="5039204"/>
                  <a:ext cx="1512168" cy="936104"/>
                </a:xfrm>
                <a:prstGeom prst="rect">
                  <a:avLst/>
                </a:prstGeom>
                <a:solidFill>
                  <a:srgbClr val="20202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10%</a:t>
                  </a:r>
                </a:p>
              </p:txBody>
            </p:sp>
            <p:sp>
              <p:nvSpPr>
                <p:cNvPr id="159" name="Rectangle 158"/>
                <p:cNvSpPr/>
                <p:nvPr/>
              </p:nvSpPr>
              <p:spPr bwMode="gray">
                <a:xfrm>
                  <a:off x="9201446" y="6225769"/>
                  <a:ext cx="1512168" cy="936104"/>
                </a:xfrm>
                <a:prstGeom prst="rect">
                  <a:avLst/>
                </a:prstGeom>
                <a:solidFill>
                  <a:srgbClr val="91D04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grpSp>
          <p:grpSp>
            <p:nvGrpSpPr>
              <p:cNvPr id="153" name="Group 152"/>
              <p:cNvGrpSpPr/>
              <p:nvPr/>
            </p:nvGrpSpPr>
            <p:grpSpPr>
              <a:xfrm>
                <a:off x="9201446" y="6721563"/>
                <a:ext cx="1190849" cy="1333533"/>
                <a:chOff x="9201446" y="3852639"/>
                <a:chExt cx="1512168" cy="3309234"/>
              </a:xfrm>
            </p:grpSpPr>
            <p:sp>
              <p:nvSpPr>
                <p:cNvPr id="154" name="Rectangle 153"/>
                <p:cNvSpPr/>
                <p:nvPr/>
              </p:nvSpPr>
              <p:spPr bwMode="gray">
                <a:xfrm>
                  <a:off x="9201446" y="3852639"/>
                  <a:ext cx="1512168" cy="93610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15%</a:t>
                  </a:r>
                </a:p>
              </p:txBody>
            </p:sp>
            <p:sp>
              <p:nvSpPr>
                <p:cNvPr id="155" name="Rectangle 154"/>
                <p:cNvSpPr/>
                <p:nvPr/>
              </p:nvSpPr>
              <p:spPr bwMode="gray">
                <a:xfrm>
                  <a:off x="9201446" y="5039204"/>
                  <a:ext cx="1512168" cy="936104"/>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12%</a:t>
                  </a:r>
                </a:p>
              </p:txBody>
            </p:sp>
            <p:sp>
              <p:nvSpPr>
                <p:cNvPr id="156" name="Rectangle 155"/>
                <p:cNvSpPr/>
                <p:nvPr/>
              </p:nvSpPr>
              <p:spPr bwMode="gray">
                <a:xfrm>
                  <a:off x="9201446" y="6225769"/>
                  <a:ext cx="1512168" cy="93610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1600" b="0" i="0" u="none" strike="noStrike" kern="1200" cap="none" spc="0" normalizeH="0" baseline="0" dirty="0">
                      <a:ln>
                        <a:noFill/>
                      </a:ln>
                      <a:solidFill>
                        <a:prstClr val="white"/>
                      </a:solidFill>
                      <a:effectLst/>
                      <a:uLnTx/>
                      <a:uFillTx/>
                      <a:latin typeface="Segoe UI"/>
                      <a:ea typeface="+mn-ea"/>
                      <a:cs typeface="+mn-cs"/>
                    </a:rPr>
                    <a:t>9%</a:t>
                  </a:r>
                </a:p>
              </p:txBody>
            </p:sp>
          </p:grpSp>
        </p:grpSp>
      </p:grpSp>
      <p:sp>
        <p:nvSpPr>
          <p:cNvPr id="164" name="TextBox 163"/>
          <p:cNvSpPr txBox="1"/>
          <p:nvPr/>
        </p:nvSpPr>
        <p:spPr>
          <a:xfrm>
            <a:off x="3899638" y="1671834"/>
            <a:ext cx="5466864" cy="478968"/>
          </a:xfrm>
          <a:prstGeom prst="rect">
            <a:avLst/>
          </a:prstGeom>
          <a:noFill/>
        </p:spPr>
        <p:txBody>
          <a:bodyPr wrap="square" lIns="72000" tIns="36000" rIns="72000" bIns="36000" rtlCol="0">
            <a:sp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r>
              <a:rPr kumimoji="0" lang="en-US" sz="2400" b="1" i="0" u="sng" strike="noStrike" kern="1200" cap="none" spc="0" normalizeH="0" baseline="0" dirty="0">
                <a:ln>
                  <a:noFill/>
                </a:ln>
                <a:solidFill>
                  <a:srgbClr val="222223"/>
                </a:solidFill>
                <a:effectLst/>
                <a:uLnTx/>
                <a:uFillTx/>
                <a:latin typeface="Segoe UI"/>
                <a:ea typeface="+mn-ea"/>
                <a:cs typeface="+mn-cs"/>
              </a:rPr>
              <a:t>TOP 3 (% overnight stays*)</a:t>
            </a:r>
          </a:p>
        </p:txBody>
      </p:sp>
      <p:sp>
        <p:nvSpPr>
          <p:cNvPr id="165" name="BaseLabel"/>
          <p:cNvSpPr txBox="1">
            <a:spLocks/>
          </p:cNvSpPr>
          <p:nvPr/>
        </p:nvSpPr>
        <p:spPr>
          <a:xfrm>
            <a:off x="7295951" y="6904359"/>
            <a:ext cx="5725015" cy="404664"/>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
        <p:nvSpPr>
          <p:cNvPr id="166" name="Oval 165">
            <a:extLst>
              <a:ext uri="{FF2B5EF4-FFF2-40B4-BE49-F238E27FC236}">
                <a16:creationId xmlns:a16="http://schemas.microsoft.com/office/drawing/2014/main" id="{7AB16AA4-92A1-4565-B6E8-553EB8189E8E}"/>
              </a:ext>
            </a:extLst>
          </p:cNvPr>
          <p:cNvSpPr>
            <a:spLocks/>
          </p:cNvSpPr>
          <p:nvPr/>
        </p:nvSpPr>
        <p:spPr>
          <a:xfrm>
            <a:off x="12478927" y="1786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1</a:t>
            </a:r>
          </a:p>
        </p:txBody>
      </p:sp>
    </p:spTree>
    <p:extLst>
      <p:ext uri="{BB962C8B-B14F-4D97-AF65-F5344CB8AC3E}">
        <p14:creationId xmlns:p14="http://schemas.microsoft.com/office/powerpoint/2010/main" val="1420327812"/>
      </p:ext>
    </p:extLst>
  </p:cSld>
  <p:clrMapOvr>
    <a:masterClrMapping/>
  </p:clrMapOvr>
  <p:transition>
    <p:fade/>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8D745554-AEE9-408E-8912-51BD1D9B5397}"/>
              </a:ext>
            </a:extLst>
          </p:cNvPr>
          <p:cNvGraphicFramePr>
            <a:graphicFrameLocks/>
          </p:cNvGraphicFramePr>
          <p:nvPr>
            <p:extLst>
              <p:ext uri="{D42A27DB-BD31-4B8C-83A1-F6EECF244321}">
                <p14:modId xmlns:p14="http://schemas.microsoft.com/office/powerpoint/2010/main" val="552258565"/>
              </p:ext>
            </p:extLst>
          </p:nvPr>
        </p:nvGraphicFramePr>
        <p:xfrm>
          <a:off x="959247" y="1980431"/>
          <a:ext cx="11665296" cy="4464496"/>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quarter" idx="14"/>
          </p:nvPr>
        </p:nvSpPr>
        <p:spPr>
          <a:xfrm>
            <a:off x="540000" y="1188000"/>
            <a:ext cx="11226388" cy="406265"/>
          </a:xfrm>
        </p:spPr>
        <p:txBody>
          <a:bodyPr/>
          <a:lstStyle/>
          <a:p>
            <a:r>
              <a:rPr lang="en-US" dirty="0"/>
              <a:t>Highly relevant for one segment, decent relevance for additional 5 segments</a:t>
            </a:r>
          </a:p>
        </p:txBody>
      </p:sp>
      <p:sp>
        <p:nvSpPr>
          <p:cNvPr id="4" name="Title 3"/>
          <p:cNvSpPr>
            <a:spLocks noGrp="1"/>
          </p:cNvSpPr>
          <p:nvPr>
            <p:ph type="title"/>
          </p:nvPr>
        </p:nvSpPr>
        <p:spPr>
          <a:xfrm>
            <a:off x="540000" y="540000"/>
            <a:ext cx="10631659" cy="553998"/>
          </a:xfrm>
        </p:spPr>
        <p:txBody>
          <a:bodyPr/>
          <a:lstStyle/>
          <a:p>
            <a:r>
              <a:rPr lang="en-US" dirty="0"/>
              <a:t>Norway connects well with multiple needs</a:t>
            </a:r>
          </a:p>
        </p:txBody>
      </p:sp>
      <p:sp>
        <p:nvSpPr>
          <p:cNvPr id="6" name="TextBox 5"/>
          <p:cNvSpPr txBox="1"/>
          <p:nvPr/>
        </p:nvSpPr>
        <p:spPr>
          <a:xfrm>
            <a:off x="3695551" y="6864164"/>
            <a:ext cx="9289032" cy="377402"/>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dirty="0">
                <a:ln>
                  <a:noFill/>
                </a:ln>
                <a:solidFill>
                  <a:srgbClr val="222223"/>
                </a:solidFill>
                <a:effectLst/>
                <a:uLnTx/>
                <a:uFillTx/>
                <a:latin typeface="Segoe UI"/>
                <a:ea typeface="+mn-ea"/>
                <a:cs typeface="+mn-cs"/>
              </a:rPr>
              <a:t>Fit with segments</a:t>
            </a:r>
          </a:p>
        </p:txBody>
      </p:sp>
      <p:sp>
        <p:nvSpPr>
          <p:cNvPr id="7" name="Oval 6">
            <a:extLst>
              <a:ext uri="{FF2B5EF4-FFF2-40B4-BE49-F238E27FC236}">
                <a16:creationId xmlns:a16="http://schemas.microsoft.com/office/drawing/2014/main" id="{17F63C0D-166F-48EC-A431-FE5B9DAA6645}"/>
              </a:ext>
            </a:extLst>
          </p:cNvPr>
          <p:cNvSpPr>
            <a:spLocks/>
          </p:cNvSpPr>
          <p:nvPr/>
        </p:nvSpPr>
        <p:spPr>
          <a:xfrm>
            <a:off x="124789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2</a:t>
            </a:r>
          </a:p>
        </p:txBody>
      </p:sp>
      <p:sp>
        <p:nvSpPr>
          <p:cNvPr id="2" name="TextBox 1">
            <a:extLst>
              <a:ext uri="{FF2B5EF4-FFF2-40B4-BE49-F238E27FC236}">
                <a16:creationId xmlns:a16="http://schemas.microsoft.com/office/drawing/2014/main" id="{2FE82CC8-836E-4960-88DE-5D5D2054A2B2}"/>
              </a:ext>
            </a:extLst>
          </p:cNvPr>
          <p:cNvSpPr txBox="1"/>
          <p:nvPr/>
        </p:nvSpPr>
        <p:spPr>
          <a:xfrm>
            <a:off x="4808479" y="5609949"/>
            <a:ext cx="1368152" cy="1193010"/>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ADVENTURES IN THE WORLD OF NATURAL BEAUTY</a:t>
            </a:r>
          </a:p>
          <a:p>
            <a:pPr algn="ctr">
              <a:lnSpc>
                <a:spcPct val="110000"/>
              </a:lnSpc>
              <a:spcBef>
                <a:spcPts val="2400"/>
              </a:spcBef>
              <a:buClr>
                <a:schemeClr val="bg2"/>
              </a:buClr>
            </a:pPr>
            <a:endParaRPr lang="nb-NO" sz="1200" dirty="0">
              <a:solidFill>
                <a:schemeClr val="tx2">
                  <a:lumMod val="75000"/>
                </a:schemeClr>
              </a:solidFill>
            </a:endParaRPr>
          </a:p>
        </p:txBody>
      </p:sp>
      <p:sp>
        <p:nvSpPr>
          <p:cNvPr id="8" name="TextBox 7">
            <a:extLst>
              <a:ext uri="{FF2B5EF4-FFF2-40B4-BE49-F238E27FC236}">
                <a16:creationId xmlns:a16="http://schemas.microsoft.com/office/drawing/2014/main" id="{CDDE4586-2A73-4130-B06C-5DEA1B3B8BA4}"/>
              </a:ext>
            </a:extLst>
          </p:cNvPr>
          <p:cNvSpPr txBox="1"/>
          <p:nvPr/>
        </p:nvSpPr>
        <p:spPr>
          <a:xfrm>
            <a:off x="2344860" y="5609949"/>
            <a:ext cx="1368152" cy="989877"/>
          </a:xfrm>
          <a:prstGeom prst="rect">
            <a:avLst/>
          </a:prstGeom>
          <a:solidFill>
            <a:schemeClr val="bg1"/>
          </a:solidFill>
        </p:spPr>
        <p:txBody>
          <a:bodyPr wrap="square" lIns="72000" tIns="36000" rIns="72000" bIns="36000" rtlCol="0">
            <a:spAutoFit/>
          </a:bodyPr>
          <a:lstStyle/>
          <a:p>
            <a:pPr algn="ctr">
              <a:lnSpc>
                <a:spcPct val="110000"/>
              </a:lnSpc>
              <a:spcBef>
                <a:spcPts val="2400"/>
              </a:spcBef>
              <a:buClr>
                <a:schemeClr val="bg2"/>
              </a:buClr>
            </a:pPr>
            <a:r>
              <a:rPr lang="nb-NO" sz="1200" dirty="0">
                <a:solidFill>
                  <a:schemeClr val="tx2">
                    <a:lumMod val="75000"/>
                  </a:schemeClr>
                </a:solidFill>
              </a:rPr>
              <a:t>EXTRAVAGANT </a:t>
            </a:r>
            <a:br>
              <a:rPr lang="nb-NO" sz="1200" dirty="0">
                <a:solidFill>
                  <a:schemeClr val="tx2">
                    <a:lumMod val="75000"/>
                  </a:schemeClr>
                </a:solidFill>
              </a:rPr>
            </a:br>
            <a:r>
              <a:rPr lang="nb-NO" sz="1200" dirty="0">
                <a:solidFill>
                  <a:schemeClr val="tx2">
                    <a:lumMod val="75000"/>
                  </a:schemeClr>
                </a:solidFill>
              </a:rPr>
              <a:t>INDULGENCE</a:t>
            </a:r>
          </a:p>
          <a:p>
            <a:pPr algn="ctr">
              <a:lnSpc>
                <a:spcPct val="110000"/>
              </a:lnSpc>
              <a:spcBef>
                <a:spcPts val="2400"/>
              </a:spcBef>
              <a:buClr>
                <a:schemeClr val="bg2"/>
              </a:buClr>
            </a:pPr>
            <a:endParaRPr lang="nb-NO" sz="1200" dirty="0">
              <a:solidFill>
                <a:schemeClr val="tx2">
                  <a:lumMod val="75000"/>
                </a:schemeClr>
              </a:solidFill>
            </a:endParaRPr>
          </a:p>
        </p:txBody>
      </p:sp>
    </p:spTree>
    <p:extLst>
      <p:ext uri="{BB962C8B-B14F-4D97-AF65-F5344CB8AC3E}">
        <p14:creationId xmlns:p14="http://schemas.microsoft.com/office/powerpoint/2010/main" val="2605162149"/>
      </p:ext>
    </p:extLst>
  </p:cSld>
  <p:clrMapOvr>
    <a:masterClrMapping/>
  </p:clrMapOvr>
  <p:transition>
    <p:fade/>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11"/>
            <p:extLst/>
          </p:nvPr>
        </p:nvGraphicFramePr>
        <p:xfrm>
          <a:off x="539750" y="2235200"/>
          <a:ext cx="12306300" cy="4227513"/>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 Placeholder 2"/>
          <p:cNvSpPr>
            <a:spLocks noGrp="1"/>
          </p:cNvSpPr>
          <p:nvPr>
            <p:ph type="body" sz="quarter" idx="14"/>
          </p:nvPr>
        </p:nvSpPr>
        <p:spPr>
          <a:xfrm>
            <a:off x="540000" y="1203933"/>
            <a:ext cx="5203842" cy="374398"/>
          </a:xfrm>
        </p:spPr>
        <p:txBody>
          <a:bodyPr/>
          <a:lstStyle/>
          <a:p>
            <a:r>
              <a:rPr lang="en-US" dirty="0"/>
              <a:t>Nature is a highly competitive area</a:t>
            </a:r>
          </a:p>
        </p:txBody>
      </p:sp>
      <p:sp>
        <p:nvSpPr>
          <p:cNvPr id="4" name="Title 3"/>
          <p:cNvSpPr>
            <a:spLocks noGrp="1"/>
          </p:cNvSpPr>
          <p:nvPr>
            <p:ph type="title"/>
          </p:nvPr>
        </p:nvSpPr>
        <p:spPr>
          <a:xfrm>
            <a:off x="540000" y="540000"/>
            <a:ext cx="11475031" cy="553998"/>
          </a:xfrm>
        </p:spPr>
        <p:txBody>
          <a:bodyPr/>
          <a:lstStyle/>
          <a:p>
            <a:r>
              <a:rPr lang="en-US" dirty="0"/>
              <a:t>Diversification is necessary to stay competitive</a:t>
            </a:r>
          </a:p>
        </p:txBody>
      </p:sp>
      <p:sp>
        <p:nvSpPr>
          <p:cNvPr id="10" name="TextBox 9"/>
          <p:cNvSpPr txBox="1"/>
          <p:nvPr/>
        </p:nvSpPr>
        <p:spPr>
          <a:xfrm>
            <a:off x="3695551" y="6864164"/>
            <a:ext cx="9289032" cy="353486"/>
          </a:xfrm>
          <a:prstGeom prst="rect">
            <a:avLst/>
          </a:prstGeom>
          <a:noFill/>
        </p:spPr>
        <p:txBody>
          <a:bodyPr wrap="square" lIns="72000" tIns="36000" rIns="72000" bIns="36000" rtlCol="0">
            <a:spAutoFit/>
          </a:bodyPr>
          <a:lstStyle/>
          <a:p>
            <a:pPr marL="0" marR="0" lvl="0" indent="0" algn="r" defTabSz="1051802" rtl="0" eaLnBrk="1" fontAlgn="auto" latinLnBrk="0" hangingPunct="1">
              <a:lnSpc>
                <a:spcPct val="110000"/>
              </a:lnSpc>
              <a:spcBef>
                <a:spcPts val="2400"/>
              </a:spcBef>
              <a:spcAft>
                <a:spcPts val="0"/>
              </a:spcAft>
              <a:buClr>
                <a:srgbClr val="D2D3D2"/>
              </a:buClr>
              <a:buSzTx/>
              <a:buFontTx/>
              <a:buNone/>
              <a:tabLst/>
              <a:defRPr/>
            </a:pPr>
            <a:r>
              <a:rPr kumimoji="0" lang="en-US" sz="1800" b="0" i="1" u="none" strike="noStrike" kern="1200" cap="none" spc="0" normalizeH="0" baseline="0" dirty="0">
                <a:ln>
                  <a:noFill/>
                </a:ln>
                <a:solidFill>
                  <a:srgbClr val="222223"/>
                </a:solidFill>
                <a:effectLst/>
                <a:uLnTx/>
                <a:uFillTx/>
                <a:latin typeface="Segoe UI"/>
                <a:ea typeface="+mn-ea"/>
                <a:cs typeface="+mn-cs"/>
              </a:rPr>
              <a:t>Fit with Exploring the World of Natural Beauty</a:t>
            </a:r>
          </a:p>
        </p:txBody>
      </p:sp>
      <p:sp>
        <p:nvSpPr>
          <p:cNvPr id="11" name="Rectangle 10"/>
          <p:cNvSpPr/>
          <p:nvPr/>
        </p:nvSpPr>
        <p:spPr bwMode="gray">
          <a:xfrm>
            <a:off x="9456191" y="4140671"/>
            <a:ext cx="3134904" cy="2154770"/>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lvl="0" algn="ctr">
              <a:lnSpc>
                <a:spcPct val="110000"/>
              </a:lnSpc>
              <a:spcBef>
                <a:spcPts val="2400"/>
              </a:spcBef>
              <a:buClr>
                <a:srgbClr val="D2D3D2"/>
              </a:buClr>
              <a:defRPr/>
            </a:pPr>
            <a:r>
              <a:rPr lang="en-US" sz="2800" cap="all" dirty="0">
                <a:solidFill>
                  <a:prstClr val="white"/>
                </a:solidFill>
                <a:effectLst>
                  <a:outerShdw blurRad="38100" dist="38100" dir="2700000" algn="tl">
                    <a:srgbClr val="000000">
                      <a:alpha val="43137"/>
                    </a:srgbClr>
                  </a:outerShdw>
                </a:effectLst>
              </a:rPr>
              <a:t>ADVENTURES IN </a:t>
            </a:r>
            <a:r>
              <a:rPr kumimoji="0" lang="en-US" sz="28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the world of natural beauty</a:t>
            </a:r>
            <a:endParaRPr kumimoji="0" lang="nb-NO" sz="2800" b="0" i="0" u="none" strike="noStrike" kern="1200" cap="all"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p:txBody>
      </p:sp>
      <p:sp>
        <p:nvSpPr>
          <p:cNvPr id="8" name="Oval 7">
            <a:extLst>
              <a:ext uri="{FF2B5EF4-FFF2-40B4-BE49-F238E27FC236}">
                <a16:creationId xmlns:a16="http://schemas.microsoft.com/office/drawing/2014/main" id="{9C0CA530-CD00-41A2-8CC1-C4B571E1CB21}"/>
              </a:ext>
            </a:extLst>
          </p:cNvPr>
          <p:cNvSpPr>
            <a:spLocks/>
          </p:cNvSpPr>
          <p:nvPr/>
        </p:nvSpPr>
        <p:spPr>
          <a:xfrm>
            <a:off x="124805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Tree>
    <p:extLst>
      <p:ext uri="{BB962C8B-B14F-4D97-AF65-F5344CB8AC3E}">
        <p14:creationId xmlns:p14="http://schemas.microsoft.com/office/powerpoint/2010/main" val="180165712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3933" y="323067"/>
            <a:ext cx="5864328" cy="542906"/>
          </a:xfrm>
        </p:spPr>
        <p:txBody>
          <a:bodyPr/>
          <a:lstStyle/>
          <a:p>
            <a:r>
              <a:rPr lang="de-DE" dirty="0"/>
              <a:t>Censydiam in a nutshell</a:t>
            </a:r>
          </a:p>
        </p:txBody>
      </p:sp>
      <p:grpSp>
        <p:nvGrpSpPr>
          <p:cNvPr id="34" name="Group 33"/>
          <p:cNvGrpSpPr/>
          <p:nvPr/>
        </p:nvGrpSpPr>
        <p:grpSpPr>
          <a:xfrm>
            <a:off x="394679" y="1344395"/>
            <a:ext cx="4597016" cy="5819840"/>
            <a:chOff x="135080" y="768228"/>
            <a:chExt cx="3127665" cy="3959636"/>
          </a:xfrm>
        </p:grpSpPr>
        <p:sp>
          <p:nvSpPr>
            <p:cNvPr id="39" name="Rectangle 38"/>
            <p:cNvSpPr/>
            <p:nvPr/>
          </p:nvSpPr>
          <p:spPr>
            <a:xfrm>
              <a:off x="135080" y="768228"/>
              <a:ext cx="3044536" cy="3959636"/>
            </a:xfrm>
            <a:prstGeom prst="rect">
              <a:avLst/>
            </a:prstGeom>
            <a:solidFill>
              <a:schemeClr val="accent3">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grpSp>
          <p:nvGrpSpPr>
            <p:cNvPr id="44" name="Group 43"/>
            <p:cNvGrpSpPr/>
            <p:nvPr/>
          </p:nvGrpSpPr>
          <p:grpSpPr>
            <a:xfrm>
              <a:off x="355920" y="886640"/>
              <a:ext cx="2906825" cy="3718601"/>
              <a:chOff x="90953" y="1015244"/>
              <a:chExt cx="2906825" cy="3718601"/>
            </a:xfrm>
          </p:grpSpPr>
          <p:pic>
            <p:nvPicPr>
              <p:cNvPr id="45"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5769" y="1015244"/>
                <a:ext cx="1933224" cy="183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14 Imagen" descr="freud.png"/>
              <p:cNvPicPr>
                <a:picLocks noChangeAspect="1"/>
              </p:cNvPicPr>
              <p:nvPr>
                <p:custDataLst>
                  <p:tags r:id="rId1"/>
                </p:custDataLst>
              </p:nvPr>
            </p:nvPicPr>
            <p:blipFill>
              <a:blip r:embed="rId5" cstate="email">
                <a:extLst>
                  <a:ext uri="{28A0092B-C50C-407E-A947-70E740481C1C}">
                    <a14:useLocalDpi xmlns:a14="http://schemas.microsoft.com/office/drawing/2010/main"/>
                  </a:ext>
                </a:extLst>
              </a:blip>
              <a:stretch>
                <a:fillRect/>
              </a:stretch>
            </p:blipFill>
            <p:spPr>
              <a:xfrm>
                <a:off x="90956" y="2974166"/>
                <a:ext cx="916425" cy="864000"/>
              </a:xfrm>
              <a:prstGeom prst="rect">
                <a:avLst/>
              </a:prstGeom>
            </p:spPr>
          </p:pic>
          <p:sp>
            <p:nvSpPr>
              <p:cNvPr id="52" name="Rectangle 51"/>
              <p:cNvSpPr/>
              <p:nvPr/>
            </p:nvSpPr>
            <p:spPr>
              <a:xfrm>
                <a:off x="896588" y="2974166"/>
                <a:ext cx="2101190" cy="616949"/>
              </a:xfrm>
              <a:prstGeom prst="rect">
                <a:avLst/>
              </a:prstGeom>
              <a:ln>
                <a:noFill/>
              </a:ln>
            </p:spPr>
            <p:txBody>
              <a:bodyPr wrap="square">
                <a:spAutoFit/>
              </a:bodyPr>
              <a:lstStyle/>
              <a:p>
                <a:pPr defTabSz="1343985"/>
                <a:r>
                  <a:rPr lang="en-US" sz="1764" kern="0" dirty="0">
                    <a:solidFill>
                      <a:prstClr val="black">
                        <a:lumMod val="85000"/>
                        <a:lumOff val="15000"/>
                      </a:prstClr>
                    </a:solidFill>
                    <a:latin typeface="+mj-lt"/>
                    <a:cs typeface="Arial" pitchFamily="34" charset="0"/>
                  </a:rPr>
                  <a:t>theories about the unconscious mind and the mechanisms of </a:t>
                </a:r>
                <a:r>
                  <a:rPr lang="en-US" sz="1764" b="1" kern="0" dirty="0">
                    <a:solidFill>
                      <a:srgbClr val="E46C0A"/>
                    </a:solidFill>
                    <a:latin typeface="+mj-lt"/>
                    <a:cs typeface="Arial" pitchFamily="34" charset="0"/>
                  </a:rPr>
                  <a:t>release</a:t>
                </a:r>
                <a:r>
                  <a:rPr lang="en-US" sz="1764" b="1" kern="0" dirty="0">
                    <a:solidFill>
                      <a:prstClr val="black">
                        <a:lumMod val="85000"/>
                        <a:lumOff val="15000"/>
                      </a:prstClr>
                    </a:solidFill>
                    <a:latin typeface="+mj-lt"/>
                    <a:cs typeface="Arial" pitchFamily="34" charset="0"/>
                  </a:rPr>
                  <a:t> </a:t>
                </a:r>
                <a:r>
                  <a:rPr lang="en-US" sz="1764" kern="0" dirty="0">
                    <a:solidFill>
                      <a:prstClr val="black">
                        <a:lumMod val="85000"/>
                        <a:lumOff val="15000"/>
                      </a:prstClr>
                    </a:solidFill>
                    <a:latin typeface="+mj-lt"/>
                    <a:cs typeface="Arial" pitchFamily="34" charset="0"/>
                  </a:rPr>
                  <a:t>and </a:t>
                </a:r>
                <a:r>
                  <a:rPr lang="en-US" sz="1764" b="1" kern="0" dirty="0">
                    <a:solidFill>
                      <a:srgbClr val="000000"/>
                    </a:solidFill>
                    <a:latin typeface="+mj-lt"/>
                    <a:cs typeface="Arial" pitchFamily="34" charset="0"/>
                  </a:rPr>
                  <a:t>repression</a:t>
                </a:r>
                <a:endParaRPr lang="en-US" sz="1764" kern="0" dirty="0">
                  <a:solidFill>
                    <a:sysClr val="windowText" lastClr="000000"/>
                  </a:solidFill>
                  <a:latin typeface="+mj-lt"/>
                </a:endParaRPr>
              </a:p>
            </p:txBody>
          </p:sp>
          <p:pic>
            <p:nvPicPr>
              <p:cNvPr id="53" name="17 Imagen" descr="adler.png"/>
              <p:cNvPicPr>
                <a:picLocks noChangeAspect="1"/>
              </p:cNvPicPr>
              <p:nvPr>
                <p:custDataLst>
                  <p:tags r:id="rId2"/>
                </p:custDataLst>
              </p:nvPr>
            </p:nvPicPr>
            <p:blipFill>
              <a:blip r:embed="rId6" cstate="email">
                <a:extLst>
                  <a:ext uri="{28A0092B-C50C-407E-A947-70E740481C1C}">
                    <a14:useLocalDpi xmlns:a14="http://schemas.microsoft.com/office/drawing/2010/main"/>
                  </a:ext>
                </a:extLst>
              </a:blip>
              <a:stretch>
                <a:fillRect/>
              </a:stretch>
            </p:blipFill>
            <p:spPr>
              <a:xfrm>
                <a:off x="90953" y="3869845"/>
                <a:ext cx="916428" cy="864000"/>
              </a:xfrm>
              <a:prstGeom prst="rect">
                <a:avLst/>
              </a:prstGeom>
            </p:spPr>
          </p:pic>
          <p:sp>
            <p:nvSpPr>
              <p:cNvPr id="54" name="Rectangle 53"/>
              <p:cNvSpPr/>
              <p:nvPr/>
            </p:nvSpPr>
            <p:spPr>
              <a:xfrm>
                <a:off x="896588" y="3869845"/>
                <a:ext cx="2101190" cy="801659"/>
              </a:xfrm>
              <a:prstGeom prst="rect">
                <a:avLst/>
              </a:prstGeom>
              <a:ln>
                <a:noFill/>
              </a:ln>
            </p:spPr>
            <p:txBody>
              <a:bodyPr wrap="square">
                <a:spAutoFit/>
              </a:bodyPr>
              <a:lstStyle/>
              <a:p>
                <a:pPr defTabSz="1343985" eaLnBrk="0" hangingPunct="0"/>
                <a:r>
                  <a:rPr lang="en-US" sz="1764" kern="0" dirty="0">
                    <a:solidFill>
                      <a:prstClr val="black">
                        <a:lumMod val="85000"/>
                        <a:lumOff val="15000"/>
                      </a:prstClr>
                    </a:solidFill>
                    <a:latin typeface="+mj-lt"/>
                    <a:cs typeface="Arial" pitchFamily="34" charset="0"/>
                  </a:rPr>
                  <a:t>The double mechanism for satisfaction:  a striving for </a:t>
                </a:r>
                <a:r>
                  <a:rPr lang="en-US" sz="1764" b="1" kern="0" dirty="0">
                    <a:solidFill>
                      <a:srgbClr val="7030A0"/>
                    </a:solidFill>
                    <a:latin typeface="+mj-lt"/>
                    <a:cs typeface="Arial" pitchFamily="34" charset="0"/>
                  </a:rPr>
                  <a:t>power</a:t>
                </a:r>
                <a:r>
                  <a:rPr lang="en-US" sz="1764" kern="0" dirty="0">
                    <a:solidFill>
                      <a:prstClr val="black">
                        <a:lumMod val="85000"/>
                        <a:lumOff val="15000"/>
                      </a:prstClr>
                    </a:solidFill>
                    <a:latin typeface="+mj-lt"/>
                    <a:cs typeface="Arial" pitchFamily="34" charset="0"/>
                  </a:rPr>
                  <a:t> &amp; superiority and for </a:t>
                </a:r>
                <a:r>
                  <a:rPr lang="en-US" sz="1764" b="1" kern="0" dirty="0">
                    <a:solidFill>
                      <a:schemeClr val="accent2">
                        <a:lumMod val="50000"/>
                      </a:schemeClr>
                    </a:solidFill>
                    <a:latin typeface="+mj-lt"/>
                    <a:cs typeface="Arial" pitchFamily="34" charset="0"/>
                  </a:rPr>
                  <a:t>belonging</a:t>
                </a:r>
                <a:r>
                  <a:rPr lang="en-US" sz="1764" kern="0" dirty="0">
                    <a:solidFill>
                      <a:prstClr val="black">
                        <a:lumMod val="85000"/>
                        <a:lumOff val="15000"/>
                      </a:prstClr>
                    </a:solidFill>
                    <a:latin typeface="+mj-lt"/>
                    <a:cs typeface="Arial" pitchFamily="34" charset="0"/>
                  </a:rPr>
                  <a:t> &amp; community</a:t>
                </a:r>
              </a:p>
            </p:txBody>
          </p:sp>
        </p:grpSp>
      </p:grpSp>
      <p:grpSp>
        <p:nvGrpSpPr>
          <p:cNvPr id="55" name="Group 54"/>
          <p:cNvGrpSpPr/>
          <p:nvPr/>
        </p:nvGrpSpPr>
        <p:grpSpPr>
          <a:xfrm>
            <a:off x="4931110" y="1345167"/>
            <a:ext cx="4001387" cy="5819840"/>
            <a:chOff x="6192983" y="768228"/>
            <a:chExt cx="2722418" cy="3959636"/>
          </a:xfrm>
        </p:grpSpPr>
        <p:sp>
          <p:nvSpPr>
            <p:cNvPr id="56" name="Rectangle 55"/>
            <p:cNvSpPr/>
            <p:nvPr/>
          </p:nvSpPr>
          <p:spPr>
            <a:xfrm>
              <a:off x="6192983" y="768228"/>
              <a:ext cx="2722418" cy="3959636"/>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1343985"/>
              <a:endParaRPr lang="en-US" sz="2646" kern="0" dirty="0">
                <a:solidFill>
                  <a:schemeClr val="accent1"/>
                </a:solidFill>
              </a:endParaRPr>
            </a:p>
          </p:txBody>
        </p:sp>
        <p:sp>
          <p:nvSpPr>
            <p:cNvPr id="57" name="Rectangle 56"/>
            <p:cNvSpPr/>
            <p:nvPr/>
          </p:nvSpPr>
          <p:spPr>
            <a:xfrm>
              <a:off x="6373055" y="2753228"/>
              <a:ext cx="2428045" cy="1738032"/>
            </a:xfrm>
            <a:prstGeom prst="rect">
              <a:avLst/>
            </a:prstGeom>
            <a:ln>
              <a:noFill/>
            </a:ln>
          </p:spPr>
          <p:txBody>
            <a:bodyPr wrap="square">
              <a:spAutoFit/>
            </a:bodyPr>
            <a:lstStyle/>
            <a:p>
              <a:pPr defTabSz="1343985"/>
              <a:r>
                <a:rPr lang="en-US" sz="1600" kern="0" dirty="0">
                  <a:solidFill>
                    <a:prstClr val="black">
                      <a:lumMod val="85000"/>
                      <a:lumOff val="15000"/>
                    </a:prstClr>
                  </a:solidFill>
                  <a:latin typeface="+mj-lt"/>
                  <a:cs typeface="Arial" pitchFamily="34" charset="0"/>
                </a:rPr>
                <a:t>Each is deconstructed on key </a:t>
              </a:r>
              <a:r>
                <a:rPr lang="en-US" sz="1600" b="1" kern="0" dirty="0">
                  <a:solidFill>
                    <a:srgbClr val="FF0000"/>
                  </a:solidFill>
                  <a:latin typeface="+mj-lt"/>
                  <a:cs typeface="Arial" pitchFamily="34" charset="0"/>
                </a:rPr>
                <a:t>emotional</a:t>
              </a:r>
              <a:r>
                <a:rPr lang="en-US" sz="1600" kern="0" dirty="0">
                  <a:solidFill>
                    <a:prstClr val="black">
                      <a:lumMod val="85000"/>
                      <a:lumOff val="15000"/>
                    </a:prstClr>
                  </a:solidFill>
                  <a:latin typeface="+mj-lt"/>
                  <a:cs typeface="Arial" pitchFamily="34" charset="0"/>
                </a:rPr>
                <a:t> and </a:t>
              </a:r>
              <a:r>
                <a:rPr lang="en-US" sz="1600" b="1" kern="0" dirty="0">
                  <a:solidFill>
                    <a:srgbClr val="FF0000"/>
                  </a:solidFill>
                  <a:latin typeface="+mj-lt"/>
                  <a:cs typeface="Arial" pitchFamily="34" charset="0"/>
                </a:rPr>
                <a:t>functional</a:t>
              </a:r>
              <a:r>
                <a:rPr lang="en-US" sz="1600" kern="0" dirty="0">
                  <a:solidFill>
                    <a:prstClr val="black">
                      <a:lumMod val="85000"/>
                      <a:lumOff val="15000"/>
                    </a:prstClr>
                  </a:solidFill>
                  <a:latin typeface="+mj-lt"/>
                  <a:cs typeface="Arial" pitchFamily="34" charset="0"/>
                </a:rPr>
                <a:t> benefits, brands need deliver on in order to be relevant for consumers in various usage occasions/situations.</a:t>
              </a:r>
            </a:p>
            <a:p>
              <a:pPr defTabSz="1343985"/>
              <a:endParaRPr lang="en-US" sz="1600" kern="0" dirty="0">
                <a:solidFill>
                  <a:prstClr val="black">
                    <a:lumMod val="85000"/>
                    <a:lumOff val="15000"/>
                  </a:prstClr>
                </a:solidFill>
                <a:latin typeface="+mj-lt"/>
                <a:cs typeface="Arial" pitchFamily="34" charset="0"/>
              </a:endParaRPr>
            </a:p>
            <a:p>
              <a:pPr defTabSz="1343985"/>
              <a:r>
                <a:rPr lang="en-US" sz="1600" kern="0" dirty="0">
                  <a:solidFill>
                    <a:prstClr val="black">
                      <a:lumMod val="85000"/>
                      <a:lumOff val="15000"/>
                    </a:prstClr>
                  </a:solidFill>
                  <a:latin typeface="+mj-lt"/>
                  <a:cs typeface="Arial" pitchFamily="34" charset="0"/>
                </a:rPr>
                <a:t>These benefits help build rich </a:t>
              </a:r>
              <a:r>
                <a:rPr lang="en-US" sz="1600" b="1" i="1" kern="0" dirty="0">
                  <a:solidFill>
                    <a:srgbClr val="FF0000"/>
                  </a:solidFill>
                  <a:latin typeface="+mj-lt"/>
                  <a:cs typeface="Arial" pitchFamily="34" charset="0"/>
                </a:rPr>
                <a:t>networks</a:t>
              </a:r>
              <a:r>
                <a:rPr lang="en-US" sz="1600" kern="0" dirty="0">
                  <a:solidFill>
                    <a:prstClr val="black">
                      <a:lumMod val="85000"/>
                      <a:lumOff val="15000"/>
                    </a:prstClr>
                  </a:solidFill>
                  <a:latin typeface="+mj-lt"/>
                  <a:cs typeface="Arial" pitchFamily="34" charset="0"/>
                </a:rPr>
                <a:t> and allow consumers to </a:t>
              </a:r>
              <a:r>
                <a:rPr lang="en-US" sz="1600" b="1" i="1" kern="0" dirty="0">
                  <a:solidFill>
                    <a:srgbClr val="FF0000"/>
                  </a:solidFill>
                  <a:latin typeface="+mj-lt"/>
                  <a:cs typeface="Arial" pitchFamily="34" charset="0"/>
                </a:rPr>
                <a:t>easily</a:t>
              </a:r>
              <a:r>
                <a:rPr lang="en-US" sz="1600" kern="0" dirty="0">
                  <a:solidFill>
                    <a:prstClr val="black">
                      <a:lumMod val="85000"/>
                      <a:lumOff val="15000"/>
                    </a:prstClr>
                  </a:solidFill>
                  <a:latin typeface="+mj-lt"/>
                  <a:cs typeface="Arial" pitchFamily="34" charset="0"/>
                </a:rPr>
                <a:t> identify the </a:t>
              </a:r>
              <a:r>
                <a:rPr lang="en-US" sz="1600" b="1" i="1" kern="0" dirty="0">
                  <a:solidFill>
                    <a:srgbClr val="FF0000"/>
                  </a:solidFill>
                  <a:latin typeface="+mj-lt"/>
                  <a:cs typeface="Arial" pitchFamily="34" charset="0"/>
                </a:rPr>
                <a:t>best solutions </a:t>
              </a:r>
              <a:r>
                <a:rPr lang="en-US" sz="1600" kern="0" dirty="0">
                  <a:solidFill>
                    <a:prstClr val="black">
                      <a:lumMod val="85000"/>
                      <a:lumOff val="15000"/>
                    </a:prstClr>
                  </a:solidFill>
                  <a:latin typeface="+mj-lt"/>
                  <a:cs typeface="Arial" pitchFamily="34" charset="0"/>
                </a:rPr>
                <a:t>for their needs. </a:t>
              </a:r>
              <a:endParaRPr lang="en-US" sz="1600" kern="0" dirty="0">
                <a:solidFill>
                  <a:sysClr val="windowText" lastClr="000000"/>
                </a:solidFill>
                <a:latin typeface="+mj-lt"/>
              </a:endParaRPr>
            </a:p>
          </p:txBody>
        </p:sp>
      </p:grpSp>
      <p:pic>
        <p:nvPicPr>
          <p:cNvPr id="79"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5135711" y="1608455"/>
            <a:ext cx="3312368" cy="261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2" name="Group 121"/>
          <p:cNvGrpSpPr/>
          <p:nvPr/>
        </p:nvGrpSpPr>
        <p:grpSpPr>
          <a:xfrm>
            <a:off x="9029166" y="1344395"/>
            <a:ext cx="4001387" cy="5819840"/>
            <a:chOff x="3325090" y="768228"/>
            <a:chExt cx="2722418" cy="3959636"/>
          </a:xfrm>
        </p:grpSpPr>
        <p:sp>
          <p:nvSpPr>
            <p:cNvPr id="123" name="Rectangle 122"/>
            <p:cNvSpPr/>
            <p:nvPr/>
          </p:nvSpPr>
          <p:spPr>
            <a:xfrm>
              <a:off x="3325090" y="768228"/>
              <a:ext cx="2722418" cy="3959636"/>
            </a:xfrm>
            <a:prstGeom prst="rect">
              <a:avLst/>
            </a:prstGeom>
            <a:solidFill>
              <a:srgbClr val="1B365D">
                <a:lumMod val="20000"/>
                <a:lumOff val="80000"/>
              </a:srgbClr>
            </a:solidFill>
            <a:ln w="9525" cap="flat" cmpd="sng" algn="ctr">
              <a:noFill/>
              <a:prstDash val="solid"/>
            </a:ln>
            <a:effectLst/>
          </p:spPr>
          <p:txBody>
            <a:bodyPr rtlCol="0" anchor="ctr"/>
            <a:lstStyle/>
            <a:p>
              <a:pPr marL="0" marR="0" lvl="0" indent="0" algn="ctr" defTabSz="1357788" eaLnBrk="1" fontAlgn="auto" latinLnBrk="0" hangingPunct="1">
                <a:lnSpc>
                  <a:spcPct val="100000"/>
                </a:lnSpc>
                <a:spcBef>
                  <a:spcPts val="0"/>
                </a:spcBef>
                <a:spcAft>
                  <a:spcPts val="0"/>
                </a:spcAft>
                <a:buClrTx/>
                <a:buSzTx/>
                <a:buFontTx/>
                <a:buNone/>
                <a:tabLst/>
                <a:defRPr/>
              </a:pPr>
              <a:endParaRPr kumimoji="0" lang="en-US" sz="2646" b="0" i="0" u="none" strike="noStrike" kern="0" cap="none" spc="0" normalizeH="0" baseline="0" noProof="0" dirty="0">
                <a:ln>
                  <a:noFill/>
                </a:ln>
                <a:solidFill>
                  <a:srgbClr val="E87722"/>
                </a:solidFill>
                <a:effectLst/>
                <a:uLnTx/>
                <a:uFillTx/>
                <a:latin typeface="Calibri"/>
                <a:ea typeface="+mn-ea"/>
                <a:cs typeface="+mn-cs"/>
              </a:endParaRPr>
            </a:p>
          </p:txBody>
        </p:sp>
        <p:grpSp>
          <p:nvGrpSpPr>
            <p:cNvPr id="124" name="Group 123"/>
            <p:cNvGrpSpPr/>
            <p:nvPr/>
          </p:nvGrpSpPr>
          <p:grpSpPr>
            <a:xfrm>
              <a:off x="3429088" y="837326"/>
              <a:ext cx="2566468" cy="740060"/>
              <a:chOff x="3429088" y="837326"/>
              <a:chExt cx="2566468" cy="740060"/>
            </a:xfrm>
          </p:grpSpPr>
          <p:grpSp>
            <p:nvGrpSpPr>
              <p:cNvPr id="137" name="Group 136"/>
              <p:cNvGrpSpPr/>
              <p:nvPr/>
            </p:nvGrpSpPr>
            <p:grpSpPr>
              <a:xfrm>
                <a:off x="3429088" y="1060046"/>
                <a:ext cx="324000" cy="324000"/>
                <a:chOff x="4502150" y="3287713"/>
                <a:chExt cx="509587" cy="485775"/>
              </a:xfrm>
              <a:solidFill>
                <a:srgbClr val="1B365D"/>
              </a:solidFill>
            </p:grpSpPr>
            <p:sp>
              <p:nvSpPr>
                <p:cNvPr id="139" name="Freeform 963"/>
                <p:cNvSpPr>
                  <a:spLocks/>
                </p:cNvSpPr>
                <p:nvPr/>
              </p:nvSpPr>
              <p:spPr bwMode="auto">
                <a:xfrm>
                  <a:off x="4502150" y="3287713"/>
                  <a:ext cx="303212" cy="485775"/>
                </a:xfrm>
                <a:custGeom>
                  <a:avLst/>
                  <a:gdLst>
                    <a:gd name="T0" fmla="*/ 55 w 68"/>
                    <a:gd name="T1" fmla="*/ 98 h 108"/>
                    <a:gd name="T2" fmla="*/ 54 w 68"/>
                    <a:gd name="T3" fmla="*/ 98 h 108"/>
                    <a:gd name="T4" fmla="*/ 54 w 68"/>
                    <a:gd name="T5" fmla="*/ 97 h 108"/>
                    <a:gd name="T6" fmla="*/ 54 w 68"/>
                    <a:gd name="T7" fmla="*/ 90 h 108"/>
                    <a:gd name="T8" fmla="*/ 68 w 68"/>
                    <a:gd name="T9" fmla="*/ 59 h 108"/>
                    <a:gd name="T10" fmla="*/ 49 w 68"/>
                    <a:gd name="T11" fmla="*/ 42 h 108"/>
                    <a:gd name="T12" fmla="*/ 44 w 68"/>
                    <a:gd name="T13" fmla="*/ 40 h 108"/>
                    <a:gd name="T14" fmla="*/ 49 w 68"/>
                    <a:gd name="T15" fmla="*/ 37 h 108"/>
                    <a:gd name="T16" fmla="*/ 59 w 68"/>
                    <a:gd name="T17" fmla="*/ 20 h 108"/>
                    <a:gd name="T18" fmla="*/ 37 w 68"/>
                    <a:gd name="T19" fmla="*/ 0 h 108"/>
                    <a:gd name="T20" fmla="*/ 15 w 68"/>
                    <a:gd name="T21" fmla="*/ 20 h 108"/>
                    <a:gd name="T22" fmla="*/ 25 w 68"/>
                    <a:gd name="T23" fmla="*/ 37 h 108"/>
                    <a:gd name="T24" fmla="*/ 30 w 68"/>
                    <a:gd name="T25" fmla="*/ 40 h 108"/>
                    <a:gd name="T26" fmla="*/ 24 w 68"/>
                    <a:gd name="T27" fmla="*/ 42 h 108"/>
                    <a:gd name="T28" fmla="*/ 0 w 68"/>
                    <a:gd name="T29" fmla="*/ 83 h 108"/>
                    <a:gd name="T30" fmla="*/ 0 w 68"/>
                    <a:gd name="T31" fmla="*/ 90 h 108"/>
                    <a:gd name="T32" fmla="*/ 37 w 68"/>
                    <a:gd name="T33" fmla="*/ 108 h 108"/>
                    <a:gd name="T34" fmla="*/ 59 w 68"/>
                    <a:gd name="T35" fmla="*/ 103 h 108"/>
                    <a:gd name="T36" fmla="*/ 55 w 68"/>
                    <a:gd name="T37" fmla="*/ 98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108">
                      <a:moveTo>
                        <a:pt x="55" y="98"/>
                      </a:moveTo>
                      <a:cubicBezTo>
                        <a:pt x="54" y="98"/>
                        <a:pt x="54" y="98"/>
                        <a:pt x="54" y="98"/>
                      </a:cubicBezTo>
                      <a:cubicBezTo>
                        <a:pt x="54" y="97"/>
                        <a:pt x="54" y="97"/>
                        <a:pt x="54" y="97"/>
                      </a:cubicBezTo>
                      <a:cubicBezTo>
                        <a:pt x="54" y="95"/>
                        <a:pt x="54" y="92"/>
                        <a:pt x="54" y="90"/>
                      </a:cubicBezTo>
                      <a:cubicBezTo>
                        <a:pt x="54" y="77"/>
                        <a:pt x="59" y="66"/>
                        <a:pt x="68" y="59"/>
                      </a:cubicBezTo>
                      <a:cubicBezTo>
                        <a:pt x="63" y="51"/>
                        <a:pt x="57" y="45"/>
                        <a:pt x="49" y="42"/>
                      </a:cubicBezTo>
                      <a:cubicBezTo>
                        <a:pt x="44" y="40"/>
                        <a:pt x="44" y="40"/>
                        <a:pt x="44" y="40"/>
                      </a:cubicBezTo>
                      <a:cubicBezTo>
                        <a:pt x="49" y="37"/>
                        <a:pt x="49" y="37"/>
                        <a:pt x="49" y="37"/>
                      </a:cubicBezTo>
                      <a:cubicBezTo>
                        <a:pt x="55" y="33"/>
                        <a:pt x="59" y="27"/>
                        <a:pt x="59" y="20"/>
                      </a:cubicBezTo>
                      <a:cubicBezTo>
                        <a:pt x="59" y="9"/>
                        <a:pt x="49" y="0"/>
                        <a:pt x="37" y="0"/>
                      </a:cubicBezTo>
                      <a:cubicBezTo>
                        <a:pt x="25" y="0"/>
                        <a:pt x="15" y="9"/>
                        <a:pt x="15" y="20"/>
                      </a:cubicBezTo>
                      <a:cubicBezTo>
                        <a:pt x="15" y="27"/>
                        <a:pt x="19" y="33"/>
                        <a:pt x="25" y="37"/>
                      </a:cubicBezTo>
                      <a:cubicBezTo>
                        <a:pt x="30" y="40"/>
                        <a:pt x="30" y="40"/>
                        <a:pt x="30" y="40"/>
                      </a:cubicBezTo>
                      <a:cubicBezTo>
                        <a:pt x="24" y="42"/>
                        <a:pt x="24" y="42"/>
                        <a:pt x="24" y="42"/>
                      </a:cubicBezTo>
                      <a:cubicBezTo>
                        <a:pt x="10" y="48"/>
                        <a:pt x="0" y="64"/>
                        <a:pt x="0" y="83"/>
                      </a:cubicBezTo>
                      <a:cubicBezTo>
                        <a:pt x="0" y="85"/>
                        <a:pt x="0" y="88"/>
                        <a:pt x="0" y="90"/>
                      </a:cubicBezTo>
                      <a:cubicBezTo>
                        <a:pt x="9" y="101"/>
                        <a:pt x="22" y="108"/>
                        <a:pt x="37" y="108"/>
                      </a:cubicBezTo>
                      <a:cubicBezTo>
                        <a:pt x="45" y="108"/>
                        <a:pt x="52" y="106"/>
                        <a:pt x="59" y="103"/>
                      </a:cubicBezTo>
                      <a:cubicBezTo>
                        <a:pt x="57" y="101"/>
                        <a:pt x="56" y="100"/>
                        <a:pt x="55" y="98"/>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40" name="Freeform 964"/>
                <p:cNvSpPr>
                  <a:spLocks/>
                </p:cNvSpPr>
                <p:nvPr/>
              </p:nvSpPr>
              <p:spPr bwMode="auto">
                <a:xfrm>
                  <a:off x="4770437" y="3414713"/>
                  <a:ext cx="241300" cy="358775"/>
                </a:xfrm>
                <a:custGeom>
                  <a:avLst/>
                  <a:gdLst>
                    <a:gd name="T0" fmla="*/ 36 w 54"/>
                    <a:gd name="T1" fmla="*/ 32 h 80"/>
                    <a:gd name="T2" fmla="*/ 31 w 54"/>
                    <a:gd name="T3" fmla="*/ 30 h 80"/>
                    <a:gd name="T4" fmla="*/ 36 w 54"/>
                    <a:gd name="T5" fmla="*/ 27 h 80"/>
                    <a:gd name="T6" fmla="*/ 43 w 54"/>
                    <a:gd name="T7" fmla="*/ 14 h 80"/>
                    <a:gd name="T8" fmla="*/ 27 w 54"/>
                    <a:gd name="T9" fmla="*/ 0 h 80"/>
                    <a:gd name="T10" fmla="*/ 11 w 54"/>
                    <a:gd name="T11" fmla="*/ 14 h 80"/>
                    <a:gd name="T12" fmla="*/ 18 w 54"/>
                    <a:gd name="T13" fmla="*/ 27 h 80"/>
                    <a:gd name="T14" fmla="*/ 23 w 54"/>
                    <a:gd name="T15" fmla="*/ 30 h 80"/>
                    <a:gd name="T16" fmla="*/ 18 w 54"/>
                    <a:gd name="T17" fmla="*/ 32 h 80"/>
                    <a:gd name="T18" fmla="*/ 16 w 54"/>
                    <a:gd name="T19" fmla="*/ 33 h 80"/>
                    <a:gd name="T20" fmla="*/ 13 w 54"/>
                    <a:gd name="T21" fmla="*/ 35 h 80"/>
                    <a:gd name="T22" fmla="*/ 11 w 54"/>
                    <a:gd name="T23" fmla="*/ 36 h 80"/>
                    <a:gd name="T24" fmla="*/ 0 w 54"/>
                    <a:gd name="T25" fmla="*/ 62 h 80"/>
                    <a:gd name="T26" fmla="*/ 0 w 54"/>
                    <a:gd name="T27" fmla="*/ 67 h 80"/>
                    <a:gd name="T28" fmla="*/ 4 w 54"/>
                    <a:gd name="T29" fmla="*/ 71 h 80"/>
                    <a:gd name="T30" fmla="*/ 6 w 54"/>
                    <a:gd name="T31" fmla="*/ 73 h 80"/>
                    <a:gd name="T32" fmla="*/ 9 w 54"/>
                    <a:gd name="T33" fmla="*/ 75 h 80"/>
                    <a:gd name="T34" fmla="*/ 27 w 54"/>
                    <a:gd name="T35" fmla="*/ 80 h 80"/>
                    <a:gd name="T36" fmla="*/ 54 w 54"/>
                    <a:gd name="T37" fmla="*/ 67 h 80"/>
                    <a:gd name="T38" fmla="*/ 54 w 54"/>
                    <a:gd name="T39" fmla="*/ 62 h 80"/>
                    <a:gd name="T40" fmla="*/ 36 w 54"/>
                    <a:gd name="T41" fmla="*/ 32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 h="80">
                      <a:moveTo>
                        <a:pt x="36" y="32"/>
                      </a:moveTo>
                      <a:cubicBezTo>
                        <a:pt x="31" y="30"/>
                        <a:pt x="31" y="30"/>
                        <a:pt x="31" y="30"/>
                      </a:cubicBezTo>
                      <a:cubicBezTo>
                        <a:pt x="36" y="27"/>
                        <a:pt x="36" y="27"/>
                        <a:pt x="36" y="27"/>
                      </a:cubicBezTo>
                      <a:cubicBezTo>
                        <a:pt x="40" y="24"/>
                        <a:pt x="43" y="19"/>
                        <a:pt x="43" y="14"/>
                      </a:cubicBezTo>
                      <a:cubicBezTo>
                        <a:pt x="43" y="7"/>
                        <a:pt x="36" y="0"/>
                        <a:pt x="27" y="0"/>
                      </a:cubicBezTo>
                      <a:cubicBezTo>
                        <a:pt x="18" y="0"/>
                        <a:pt x="11" y="7"/>
                        <a:pt x="11" y="14"/>
                      </a:cubicBezTo>
                      <a:cubicBezTo>
                        <a:pt x="11" y="19"/>
                        <a:pt x="14" y="24"/>
                        <a:pt x="18" y="27"/>
                      </a:cubicBezTo>
                      <a:cubicBezTo>
                        <a:pt x="23" y="30"/>
                        <a:pt x="23" y="30"/>
                        <a:pt x="23" y="30"/>
                      </a:cubicBezTo>
                      <a:cubicBezTo>
                        <a:pt x="18" y="32"/>
                        <a:pt x="18" y="32"/>
                        <a:pt x="18" y="32"/>
                      </a:cubicBezTo>
                      <a:cubicBezTo>
                        <a:pt x="17" y="32"/>
                        <a:pt x="16" y="33"/>
                        <a:pt x="16" y="33"/>
                      </a:cubicBezTo>
                      <a:cubicBezTo>
                        <a:pt x="15" y="33"/>
                        <a:pt x="14" y="34"/>
                        <a:pt x="13" y="35"/>
                      </a:cubicBezTo>
                      <a:cubicBezTo>
                        <a:pt x="12" y="35"/>
                        <a:pt x="11" y="36"/>
                        <a:pt x="11" y="36"/>
                      </a:cubicBezTo>
                      <a:cubicBezTo>
                        <a:pt x="4" y="42"/>
                        <a:pt x="0" y="51"/>
                        <a:pt x="0" y="62"/>
                      </a:cubicBezTo>
                      <a:cubicBezTo>
                        <a:pt x="0" y="64"/>
                        <a:pt x="0" y="65"/>
                        <a:pt x="0" y="67"/>
                      </a:cubicBezTo>
                      <a:cubicBezTo>
                        <a:pt x="1" y="69"/>
                        <a:pt x="3" y="70"/>
                        <a:pt x="4" y="71"/>
                      </a:cubicBezTo>
                      <a:cubicBezTo>
                        <a:pt x="5" y="72"/>
                        <a:pt x="6" y="73"/>
                        <a:pt x="6" y="73"/>
                      </a:cubicBezTo>
                      <a:cubicBezTo>
                        <a:pt x="7" y="74"/>
                        <a:pt x="8" y="75"/>
                        <a:pt x="9" y="75"/>
                      </a:cubicBezTo>
                      <a:cubicBezTo>
                        <a:pt x="14" y="78"/>
                        <a:pt x="21" y="80"/>
                        <a:pt x="27" y="80"/>
                      </a:cubicBezTo>
                      <a:cubicBezTo>
                        <a:pt x="38" y="80"/>
                        <a:pt x="47" y="75"/>
                        <a:pt x="54" y="67"/>
                      </a:cubicBezTo>
                      <a:cubicBezTo>
                        <a:pt x="54" y="65"/>
                        <a:pt x="54" y="64"/>
                        <a:pt x="54" y="62"/>
                      </a:cubicBezTo>
                      <a:cubicBezTo>
                        <a:pt x="54" y="48"/>
                        <a:pt x="47" y="36"/>
                        <a:pt x="36" y="32"/>
                      </a:cubicBezTo>
                      <a:close/>
                    </a:path>
                  </a:pathLst>
                </a:custGeom>
                <a:solidFill>
                  <a:srgbClr val="1B36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grpSp>
          <p:sp>
            <p:nvSpPr>
              <p:cNvPr id="138" name="Rectangle 137"/>
              <p:cNvSpPr/>
              <p:nvPr/>
            </p:nvSpPr>
            <p:spPr>
              <a:xfrm>
                <a:off x="3789142" y="837326"/>
                <a:ext cx="2206414" cy="74006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People first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 decisions are made with fundamental consumer needs at the heart</a:t>
                </a:r>
              </a:p>
            </p:txBody>
          </p:sp>
        </p:grpSp>
        <p:grpSp>
          <p:nvGrpSpPr>
            <p:cNvPr id="125" name="Group 124"/>
            <p:cNvGrpSpPr/>
            <p:nvPr/>
          </p:nvGrpSpPr>
          <p:grpSpPr>
            <a:xfrm>
              <a:off x="3422241" y="1720805"/>
              <a:ext cx="2573315" cy="462082"/>
              <a:chOff x="3422241" y="1811890"/>
              <a:chExt cx="2573315" cy="462082"/>
            </a:xfrm>
          </p:grpSpPr>
          <p:sp>
            <p:nvSpPr>
              <p:cNvPr id="135" name="Freeform 1225"/>
              <p:cNvSpPr>
                <a:spLocks noEditPoints="1"/>
              </p:cNvSpPr>
              <p:nvPr/>
            </p:nvSpPr>
            <p:spPr bwMode="auto">
              <a:xfrm>
                <a:off x="3422241" y="1949972"/>
                <a:ext cx="324309" cy="324000"/>
              </a:xfrm>
              <a:custGeom>
                <a:avLst/>
                <a:gdLst>
                  <a:gd name="T0" fmla="*/ 96 w 191"/>
                  <a:gd name="T1" fmla="*/ 191 h 191"/>
                  <a:gd name="T2" fmla="*/ 96 w 191"/>
                  <a:gd name="T3" fmla="*/ 0 h 191"/>
                  <a:gd name="T4" fmla="*/ 50 w 191"/>
                  <a:gd name="T5" fmla="*/ 119 h 191"/>
                  <a:gd name="T6" fmla="*/ 49 w 191"/>
                  <a:gd name="T7" fmla="*/ 80 h 191"/>
                  <a:gd name="T8" fmla="*/ 18 w 191"/>
                  <a:gd name="T9" fmla="*/ 95 h 191"/>
                  <a:gd name="T10" fmla="*/ 50 w 191"/>
                  <a:gd name="T11" fmla="*/ 119 h 191"/>
                  <a:gd name="T12" fmla="*/ 52 w 191"/>
                  <a:gd name="T13" fmla="*/ 131 h 191"/>
                  <a:gd name="T14" fmla="*/ 41 w 191"/>
                  <a:gd name="T15" fmla="*/ 150 h 191"/>
                  <a:gd name="T16" fmla="*/ 25 w 191"/>
                  <a:gd name="T17" fmla="*/ 62 h 191"/>
                  <a:gd name="T18" fmla="*/ 67 w 191"/>
                  <a:gd name="T19" fmla="*/ 23 h 191"/>
                  <a:gd name="T20" fmla="*/ 25 w 191"/>
                  <a:gd name="T21" fmla="*/ 62 h 191"/>
                  <a:gd name="T22" fmla="*/ 90 w 191"/>
                  <a:gd name="T23" fmla="*/ 124 h 191"/>
                  <a:gd name="T24" fmla="*/ 59 w 191"/>
                  <a:gd name="T25" fmla="*/ 81 h 191"/>
                  <a:gd name="T26" fmla="*/ 60 w 191"/>
                  <a:gd name="T27" fmla="*/ 121 h 191"/>
                  <a:gd name="T28" fmla="*/ 90 w 191"/>
                  <a:gd name="T29" fmla="*/ 73 h 191"/>
                  <a:gd name="T30" fmla="*/ 89 w 191"/>
                  <a:gd name="T31" fmla="*/ 18 h 191"/>
                  <a:gd name="T32" fmla="*/ 90 w 191"/>
                  <a:gd name="T33" fmla="*/ 173 h 191"/>
                  <a:gd name="T34" fmla="*/ 63 w 191"/>
                  <a:gd name="T35" fmla="*/ 133 h 191"/>
                  <a:gd name="T36" fmla="*/ 90 w 191"/>
                  <a:gd name="T37" fmla="*/ 173 h 191"/>
                  <a:gd name="T38" fmla="*/ 101 w 191"/>
                  <a:gd name="T39" fmla="*/ 73 h 191"/>
                  <a:gd name="T40" fmla="*/ 109 w 191"/>
                  <a:gd name="T41" fmla="*/ 22 h 191"/>
                  <a:gd name="T42" fmla="*/ 131 w 191"/>
                  <a:gd name="T43" fmla="*/ 122 h 191"/>
                  <a:gd name="T44" fmla="*/ 132 w 191"/>
                  <a:gd name="T45" fmla="*/ 81 h 191"/>
                  <a:gd name="T46" fmla="*/ 101 w 191"/>
                  <a:gd name="T47" fmla="*/ 124 h 191"/>
                  <a:gd name="T48" fmla="*/ 128 w 191"/>
                  <a:gd name="T49" fmla="*/ 133 h 191"/>
                  <a:gd name="T50" fmla="*/ 101 w 191"/>
                  <a:gd name="T51" fmla="*/ 173 h 191"/>
                  <a:gd name="T52" fmla="*/ 124 w 191"/>
                  <a:gd name="T53" fmla="*/ 23 h 191"/>
                  <a:gd name="T54" fmla="*/ 166 w 191"/>
                  <a:gd name="T55" fmla="*/ 62 h 191"/>
                  <a:gd name="T56" fmla="*/ 168 w 191"/>
                  <a:gd name="T57" fmla="*/ 123 h 191"/>
                  <a:gd name="T58" fmla="*/ 125 w 191"/>
                  <a:gd name="T59" fmla="*/ 167 h 191"/>
                  <a:gd name="T60" fmla="*/ 168 w 191"/>
                  <a:gd name="T61" fmla="*/ 123 h 191"/>
                  <a:gd name="T62" fmla="*/ 142 w 191"/>
                  <a:gd name="T63" fmla="*/ 120 h 191"/>
                  <a:gd name="T64" fmla="*/ 170 w 191"/>
                  <a:gd name="T65" fmla="*/ 73 h 191"/>
                  <a:gd name="T66" fmla="*/ 143 w 191"/>
                  <a:gd name="T67" fmla="*/ 96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91" h="191">
                    <a:moveTo>
                      <a:pt x="191" y="95"/>
                    </a:moveTo>
                    <a:cubicBezTo>
                      <a:pt x="191" y="148"/>
                      <a:pt x="149" y="191"/>
                      <a:pt x="96" y="191"/>
                    </a:cubicBezTo>
                    <a:cubicBezTo>
                      <a:pt x="43" y="191"/>
                      <a:pt x="0" y="148"/>
                      <a:pt x="0" y="95"/>
                    </a:cubicBezTo>
                    <a:cubicBezTo>
                      <a:pt x="0" y="42"/>
                      <a:pt x="43" y="0"/>
                      <a:pt x="96" y="0"/>
                    </a:cubicBezTo>
                    <a:cubicBezTo>
                      <a:pt x="149" y="0"/>
                      <a:pt x="191" y="42"/>
                      <a:pt x="191" y="95"/>
                    </a:cubicBezTo>
                    <a:close/>
                    <a:moveTo>
                      <a:pt x="50" y="119"/>
                    </a:moveTo>
                    <a:cubicBezTo>
                      <a:pt x="48" y="112"/>
                      <a:pt x="48" y="104"/>
                      <a:pt x="48" y="96"/>
                    </a:cubicBezTo>
                    <a:cubicBezTo>
                      <a:pt x="48" y="90"/>
                      <a:pt x="48" y="85"/>
                      <a:pt x="49" y="80"/>
                    </a:cubicBezTo>
                    <a:cubicBezTo>
                      <a:pt x="35" y="77"/>
                      <a:pt x="27" y="75"/>
                      <a:pt x="21" y="72"/>
                    </a:cubicBezTo>
                    <a:cubicBezTo>
                      <a:pt x="19" y="79"/>
                      <a:pt x="18" y="87"/>
                      <a:pt x="18" y="95"/>
                    </a:cubicBezTo>
                    <a:cubicBezTo>
                      <a:pt x="18" y="99"/>
                      <a:pt x="18" y="103"/>
                      <a:pt x="18" y="106"/>
                    </a:cubicBezTo>
                    <a:cubicBezTo>
                      <a:pt x="22" y="110"/>
                      <a:pt x="32" y="116"/>
                      <a:pt x="50" y="119"/>
                    </a:cubicBezTo>
                    <a:close/>
                    <a:moveTo>
                      <a:pt x="66" y="167"/>
                    </a:moveTo>
                    <a:cubicBezTo>
                      <a:pt x="59" y="157"/>
                      <a:pt x="55" y="145"/>
                      <a:pt x="52" y="131"/>
                    </a:cubicBezTo>
                    <a:cubicBezTo>
                      <a:pt x="40" y="128"/>
                      <a:pt x="29" y="125"/>
                      <a:pt x="22" y="121"/>
                    </a:cubicBezTo>
                    <a:cubicBezTo>
                      <a:pt x="27" y="132"/>
                      <a:pt x="32" y="142"/>
                      <a:pt x="41" y="150"/>
                    </a:cubicBezTo>
                    <a:cubicBezTo>
                      <a:pt x="48" y="158"/>
                      <a:pt x="57" y="163"/>
                      <a:pt x="66" y="167"/>
                    </a:cubicBezTo>
                    <a:close/>
                    <a:moveTo>
                      <a:pt x="25" y="62"/>
                    </a:moveTo>
                    <a:cubicBezTo>
                      <a:pt x="28" y="64"/>
                      <a:pt x="32" y="65"/>
                      <a:pt x="50" y="69"/>
                    </a:cubicBezTo>
                    <a:cubicBezTo>
                      <a:pt x="53" y="51"/>
                      <a:pt x="59" y="35"/>
                      <a:pt x="67" y="23"/>
                    </a:cubicBezTo>
                    <a:cubicBezTo>
                      <a:pt x="57" y="28"/>
                      <a:pt x="49" y="32"/>
                      <a:pt x="41" y="41"/>
                    </a:cubicBezTo>
                    <a:cubicBezTo>
                      <a:pt x="34" y="47"/>
                      <a:pt x="29" y="54"/>
                      <a:pt x="25" y="62"/>
                    </a:cubicBezTo>
                    <a:close/>
                    <a:moveTo>
                      <a:pt x="60" y="121"/>
                    </a:moveTo>
                    <a:cubicBezTo>
                      <a:pt x="70" y="123"/>
                      <a:pt x="80" y="124"/>
                      <a:pt x="90" y="124"/>
                    </a:cubicBezTo>
                    <a:cubicBezTo>
                      <a:pt x="90" y="83"/>
                      <a:pt x="90" y="83"/>
                      <a:pt x="90" y="83"/>
                    </a:cubicBezTo>
                    <a:cubicBezTo>
                      <a:pt x="79" y="83"/>
                      <a:pt x="69" y="82"/>
                      <a:pt x="59" y="81"/>
                    </a:cubicBezTo>
                    <a:cubicBezTo>
                      <a:pt x="59" y="86"/>
                      <a:pt x="58" y="91"/>
                      <a:pt x="58" y="96"/>
                    </a:cubicBezTo>
                    <a:cubicBezTo>
                      <a:pt x="58" y="104"/>
                      <a:pt x="59" y="113"/>
                      <a:pt x="60" y="121"/>
                    </a:cubicBezTo>
                    <a:close/>
                    <a:moveTo>
                      <a:pt x="60" y="71"/>
                    </a:moveTo>
                    <a:cubicBezTo>
                      <a:pt x="70" y="72"/>
                      <a:pt x="80" y="72"/>
                      <a:pt x="90" y="73"/>
                    </a:cubicBezTo>
                    <a:cubicBezTo>
                      <a:pt x="90" y="18"/>
                      <a:pt x="90" y="18"/>
                      <a:pt x="90" y="18"/>
                    </a:cubicBezTo>
                    <a:cubicBezTo>
                      <a:pt x="90" y="18"/>
                      <a:pt x="90" y="18"/>
                      <a:pt x="89" y="18"/>
                    </a:cubicBezTo>
                    <a:cubicBezTo>
                      <a:pt x="76" y="23"/>
                      <a:pt x="65" y="44"/>
                      <a:pt x="60" y="71"/>
                    </a:cubicBezTo>
                    <a:close/>
                    <a:moveTo>
                      <a:pt x="90" y="173"/>
                    </a:moveTo>
                    <a:cubicBezTo>
                      <a:pt x="90" y="135"/>
                      <a:pt x="90" y="135"/>
                      <a:pt x="90" y="135"/>
                    </a:cubicBezTo>
                    <a:cubicBezTo>
                      <a:pt x="81" y="134"/>
                      <a:pt x="72" y="134"/>
                      <a:pt x="63" y="133"/>
                    </a:cubicBezTo>
                    <a:cubicBezTo>
                      <a:pt x="65" y="141"/>
                      <a:pt x="67" y="147"/>
                      <a:pt x="71" y="153"/>
                    </a:cubicBezTo>
                    <a:cubicBezTo>
                      <a:pt x="75" y="164"/>
                      <a:pt x="82" y="173"/>
                      <a:pt x="90" y="173"/>
                    </a:cubicBezTo>
                    <a:close/>
                    <a:moveTo>
                      <a:pt x="101" y="18"/>
                    </a:moveTo>
                    <a:cubicBezTo>
                      <a:pt x="101" y="73"/>
                      <a:pt x="101" y="73"/>
                      <a:pt x="101" y="73"/>
                    </a:cubicBezTo>
                    <a:cubicBezTo>
                      <a:pt x="111" y="72"/>
                      <a:pt x="121" y="72"/>
                      <a:pt x="131" y="71"/>
                    </a:cubicBezTo>
                    <a:cubicBezTo>
                      <a:pt x="127" y="50"/>
                      <a:pt x="119" y="31"/>
                      <a:pt x="109" y="22"/>
                    </a:cubicBezTo>
                    <a:cubicBezTo>
                      <a:pt x="106" y="20"/>
                      <a:pt x="103" y="18"/>
                      <a:pt x="101" y="18"/>
                    </a:cubicBezTo>
                    <a:close/>
                    <a:moveTo>
                      <a:pt x="131" y="122"/>
                    </a:moveTo>
                    <a:cubicBezTo>
                      <a:pt x="132" y="114"/>
                      <a:pt x="132" y="105"/>
                      <a:pt x="132" y="96"/>
                    </a:cubicBezTo>
                    <a:cubicBezTo>
                      <a:pt x="132" y="91"/>
                      <a:pt x="132" y="86"/>
                      <a:pt x="132" y="81"/>
                    </a:cubicBezTo>
                    <a:cubicBezTo>
                      <a:pt x="122" y="82"/>
                      <a:pt x="112" y="83"/>
                      <a:pt x="101" y="83"/>
                    </a:cubicBezTo>
                    <a:cubicBezTo>
                      <a:pt x="101" y="124"/>
                      <a:pt x="101" y="124"/>
                      <a:pt x="101" y="124"/>
                    </a:cubicBezTo>
                    <a:cubicBezTo>
                      <a:pt x="111" y="124"/>
                      <a:pt x="121" y="123"/>
                      <a:pt x="131" y="122"/>
                    </a:cubicBezTo>
                    <a:close/>
                    <a:moveTo>
                      <a:pt x="128" y="133"/>
                    </a:moveTo>
                    <a:cubicBezTo>
                      <a:pt x="119" y="134"/>
                      <a:pt x="110" y="134"/>
                      <a:pt x="101" y="135"/>
                    </a:cubicBezTo>
                    <a:cubicBezTo>
                      <a:pt x="101" y="173"/>
                      <a:pt x="101" y="173"/>
                      <a:pt x="101" y="173"/>
                    </a:cubicBezTo>
                    <a:cubicBezTo>
                      <a:pt x="116" y="173"/>
                      <a:pt x="124" y="146"/>
                      <a:pt x="128" y="133"/>
                    </a:cubicBezTo>
                    <a:close/>
                    <a:moveTo>
                      <a:pt x="124" y="23"/>
                    </a:moveTo>
                    <a:cubicBezTo>
                      <a:pt x="132" y="34"/>
                      <a:pt x="138" y="51"/>
                      <a:pt x="141" y="70"/>
                    </a:cubicBezTo>
                    <a:cubicBezTo>
                      <a:pt x="157" y="67"/>
                      <a:pt x="163" y="64"/>
                      <a:pt x="166" y="62"/>
                    </a:cubicBezTo>
                    <a:cubicBezTo>
                      <a:pt x="157" y="44"/>
                      <a:pt x="142" y="29"/>
                      <a:pt x="124" y="23"/>
                    </a:cubicBezTo>
                    <a:close/>
                    <a:moveTo>
                      <a:pt x="168" y="123"/>
                    </a:moveTo>
                    <a:cubicBezTo>
                      <a:pt x="160" y="126"/>
                      <a:pt x="150" y="129"/>
                      <a:pt x="140" y="131"/>
                    </a:cubicBezTo>
                    <a:cubicBezTo>
                      <a:pt x="136" y="146"/>
                      <a:pt x="132" y="157"/>
                      <a:pt x="125" y="167"/>
                    </a:cubicBezTo>
                    <a:cubicBezTo>
                      <a:pt x="134" y="163"/>
                      <a:pt x="143" y="158"/>
                      <a:pt x="150" y="150"/>
                    </a:cubicBezTo>
                    <a:cubicBezTo>
                      <a:pt x="159" y="142"/>
                      <a:pt x="164" y="133"/>
                      <a:pt x="168" y="123"/>
                    </a:cubicBezTo>
                    <a:close/>
                    <a:moveTo>
                      <a:pt x="143" y="96"/>
                    </a:moveTo>
                    <a:cubicBezTo>
                      <a:pt x="143" y="104"/>
                      <a:pt x="142" y="112"/>
                      <a:pt x="142" y="120"/>
                    </a:cubicBezTo>
                    <a:cubicBezTo>
                      <a:pt x="172" y="115"/>
                      <a:pt x="173" y="108"/>
                      <a:pt x="173" y="95"/>
                    </a:cubicBezTo>
                    <a:cubicBezTo>
                      <a:pt x="173" y="88"/>
                      <a:pt x="172" y="80"/>
                      <a:pt x="170" y="73"/>
                    </a:cubicBezTo>
                    <a:cubicBezTo>
                      <a:pt x="164" y="75"/>
                      <a:pt x="154" y="78"/>
                      <a:pt x="142" y="80"/>
                    </a:cubicBezTo>
                    <a:cubicBezTo>
                      <a:pt x="143" y="85"/>
                      <a:pt x="143" y="90"/>
                      <a:pt x="143" y="96"/>
                    </a:cubicBezTo>
                    <a:close/>
                  </a:path>
                </a:pathLst>
              </a:custGeom>
              <a:solidFill>
                <a:srgbClr val="1B365D"/>
              </a:solidFill>
              <a:ln>
                <a:noFill/>
              </a:ln>
              <a:extLst/>
            </p:spPr>
            <p:txBody>
              <a:bodyPr vert="horz" wrap="square" lIns="134398" tIns="67199" rIns="134398" bIns="67199" numCol="1" anchor="t" anchorCtr="0" compatLnSpc="1">
                <a:prstTxWarp prst="textNoShape">
                  <a:avLst/>
                </a:prstTxWarp>
              </a:bodyPr>
              <a:lstStyle/>
              <a:p>
                <a:pPr marL="0" marR="0" lvl="0" indent="0" defTabSz="1357788" eaLnBrk="1" fontAlgn="auto" latinLnBrk="0" hangingPunct="1">
                  <a:lnSpc>
                    <a:spcPct val="100000"/>
                  </a:lnSpc>
                  <a:spcBef>
                    <a:spcPts val="0"/>
                  </a:spcBef>
                  <a:spcAft>
                    <a:spcPts val="0"/>
                  </a:spcAft>
                  <a:buClrTx/>
                  <a:buSzTx/>
                  <a:buFontTx/>
                  <a:buNone/>
                  <a:tabLst/>
                  <a:defRPr/>
                </a:pPr>
                <a:endParaRPr kumimoji="0" lang="en-US" sz="1617" b="0" i="0" u="none" strike="noStrike" kern="0" cap="none" spc="0" normalizeH="0" baseline="0" noProof="0" dirty="0">
                  <a:ln>
                    <a:noFill/>
                  </a:ln>
                  <a:solidFill>
                    <a:srgbClr val="1B365D"/>
                  </a:solidFill>
                  <a:effectLst/>
                  <a:uLnTx/>
                  <a:uFillTx/>
                  <a:latin typeface="Calibri"/>
                </a:endParaRPr>
              </a:p>
            </p:txBody>
          </p:sp>
          <p:sp>
            <p:nvSpPr>
              <p:cNvPr id="136" name="Rectangle 135"/>
              <p:cNvSpPr/>
              <p:nvPr/>
            </p:nvSpPr>
            <p:spPr>
              <a:xfrm>
                <a:off x="3773738" y="1811890"/>
                <a:ext cx="2221818" cy="40144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Universal</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Comparison possible across markets </a:t>
                </a:r>
              </a:p>
            </p:txBody>
          </p:sp>
        </p:grpSp>
        <p:grpSp>
          <p:nvGrpSpPr>
            <p:cNvPr id="126" name="Group 125"/>
            <p:cNvGrpSpPr/>
            <p:nvPr/>
          </p:nvGrpSpPr>
          <p:grpSpPr>
            <a:xfrm>
              <a:off x="3422241" y="2435007"/>
              <a:ext cx="2579743" cy="570750"/>
              <a:chOff x="3422241" y="2671777"/>
              <a:chExt cx="2579743" cy="570750"/>
            </a:xfrm>
          </p:grpSpPr>
          <p:sp>
            <p:nvSpPr>
              <p:cNvPr id="133" name="Rectangle 132"/>
              <p:cNvSpPr/>
              <p:nvPr/>
            </p:nvSpPr>
            <p:spPr>
              <a:xfrm>
                <a:off x="3787869" y="2671777"/>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Customizable</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Needs are tailored by context, category and markets.</a:t>
                </a:r>
              </a:p>
            </p:txBody>
          </p:sp>
          <p:pic>
            <p:nvPicPr>
              <p:cNvPr id="134" name="Picture 4" descr="http://www.fpweb.net/public/images/silos/why-us/control.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422241" y="2809859"/>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7" name="Group 126"/>
            <p:cNvGrpSpPr/>
            <p:nvPr/>
          </p:nvGrpSpPr>
          <p:grpSpPr>
            <a:xfrm>
              <a:off x="3422241" y="3149209"/>
              <a:ext cx="2569463" cy="570750"/>
              <a:chOff x="3422241" y="3470521"/>
              <a:chExt cx="2569463" cy="570750"/>
            </a:xfrm>
          </p:grpSpPr>
          <p:pic>
            <p:nvPicPr>
              <p:cNvPr id="131" name="Picture 6" descr="http://www.uslacrosse.org/portals/1/images/icons/membership-validation-icon.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422241" y="3608603"/>
                <a:ext cx="324000" cy="324000"/>
              </a:xfrm>
              <a:prstGeom prst="rect">
                <a:avLst/>
              </a:prstGeom>
              <a:noFill/>
              <a:extLst>
                <a:ext uri="{909E8E84-426E-40DD-AFC4-6F175D3DCCD1}">
                  <a14:hiddenFill xmlns:a14="http://schemas.microsoft.com/office/drawing/2010/main">
                    <a:solidFill>
                      <a:srgbClr val="FFFFFF"/>
                    </a:solidFill>
                  </a14:hiddenFill>
                </a:ext>
              </a:extLst>
            </p:spPr>
          </p:pic>
          <p:sp>
            <p:nvSpPr>
              <p:cNvPr id="132" name="Rectangle 131"/>
              <p:cNvSpPr/>
              <p:nvPr/>
            </p:nvSpPr>
            <p:spPr>
              <a:xfrm>
                <a:off x="3777589" y="3470521"/>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Validated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Over 30+ years experience across the globe &amp; scientific thesis</a:t>
                </a:r>
              </a:p>
            </p:txBody>
          </p:sp>
        </p:grpSp>
        <p:grpSp>
          <p:nvGrpSpPr>
            <p:cNvPr id="128" name="Group 127"/>
            <p:cNvGrpSpPr/>
            <p:nvPr/>
          </p:nvGrpSpPr>
          <p:grpSpPr>
            <a:xfrm>
              <a:off x="3449504" y="3863410"/>
              <a:ext cx="2542200" cy="570750"/>
              <a:chOff x="3449504" y="3863410"/>
              <a:chExt cx="2542200" cy="570750"/>
            </a:xfrm>
          </p:grpSpPr>
          <p:sp>
            <p:nvSpPr>
              <p:cNvPr id="129" name="Rectangle 128"/>
              <p:cNvSpPr/>
              <p:nvPr/>
            </p:nvSpPr>
            <p:spPr>
              <a:xfrm>
                <a:off x="3777589" y="3863410"/>
                <a:ext cx="2214115" cy="570750"/>
              </a:xfrm>
              <a:prstGeom prst="rect">
                <a:avLst/>
              </a:prstGeom>
            </p:spPr>
            <p:txBody>
              <a:bodyPr wrap="square">
                <a:spAutoFit/>
              </a:bodyPr>
              <a:lstStyle/>
              <a:p>
                <a:pPr marL="0" marR="0" lvl="0" indent="0" defTabSz="1357788" eaLnBrk="1" fontAlgn="auto" latinLnBrk="0" hangingPunct="1">
                  <a:lnSpc>
                    <a:spcPct val="100000"/>
                  </a:lnSpc>
                  <a:spcBef>
                    <a:spcPts val="0"/>
                  </a:spcBef>
                  <a:spcAft>
                    <a:spcPts val="0"/>
                  </a:spcAft>
                  <a:buClrTx/>
                  <a:buSzTx/>
                  <a:buFontTx/>
                  <a:buNone/>
                  <a:tabLst/>
                  <a:defRPr/>
                </a:pPr>
                <a:r>
                  <a:rPr kumimoji="0" lang="en-GB" sz="1617" b="1" i="1" u="none" strike="noStrike" kern="0" cap="none" spc="0" normalizeH="0" baseline="0" noProof="0" dirty="0">
                    <a:ln>
                      <a:noFill/>
                    </a:ln>
                    <a:solidFill>
                      <a:srgbClr val="1B365D"/>
                    </a:solidFill>
                    <a:effectLst/>
                    <a:uLnTx/>
                    <a:uFillTx/>
                    <a:latin typeface="Calibri"/>
                    <a:cs typeface="Georgia"/>
                  </a:rPr>
                  <a:t>Comparison </a:t>
                </a:r>
              </a:p>
              <a:p>
                <a:pPr marL="0" marR="0" lvl="0" indent="0" defTabSz="1357788" eaLnBrk="1" fontAlgn="auto" latinLnBrk="0" hangingPunct="1">
                  <a:lnSpc>
                    <a:spcPct val="100000"/>
                  </a:lnSpc>
                  <a:spcBef>
                    <a:spcPts val="0"/>
                  </a:spcBef>
                  <a:spcAft>
                    <a:spcPts val="0"/>
                  </a:spcAft>
                  <a:buClrTx/>
                  <a:buSzTx/>
                  <a:buFontTx/>
                  <a:buNone/>
                  <a:tabLst/>
                  <a:defRPr/>
                </a:pPr>
                <a:r>
                  <a:rPr kumimoji="0" lang="en-GB" sz="1617" b="0" i="0" u="none" strike="noStrike" kern="0" cap="none" spc="0" normalizeH="0" baseline="0" noProof="0" dirty="0">
                    <a:ln>
                      <a:noFill/>
                    </a:ln>
                    <a:solidFill>
                      <a:srgbClr val="1B365D"/>
                    </a:solidFill>
                    <a:effectLst/>
                    <a:uLnTx/>
                    <a:uFillTx/>
                    <a:latin typeface="Calibri"/>
                    <a:cs typeface="Georgia"/>
                  </a:rPr>
                  <a:t>Allows comparison over time and markets</a:t>
                </a:r>
              </a:p>
            </p:txBody>
          </p:sp>
          <p:pic>
            <p:nvPicPr>
              <p:cNvPr id="130" name="Picture 12" descr="https://iconalone.com/sites/default/files/styles/220x220/public/Weight%20scale.svg.png?itok=O-nZaPaZ"/>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49504" y="4001492"/>
                <a:ext cx="324000" cy="324000"/>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683479830"/>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1"/>
          </p:nvPr>
        </p:nvPicPr>
        <p:blipFill>
          <a:blip r:embed="rId2" cstate="email">
            <a:extLst>
              <a:ext uri="{28A0092B-C50C-407E-A947-70E740481C1C}">
                <a14:useLocalDpi xmlns:a14="http://schemas.microsoft.com/office/drawing/2010/main"/>
              </a:ext>
            </a:extLst>
          </a:blip>
          <a:stretch>
            <a:fillRect/>
          </a:stretch>
        </p:blipFill>
        <p:spPr>
          <a:xfrm>
            <a:off x="540000" y="1688267"/>
            <a:ext cx="8537770" cy="4227513"/>
          </a:xfrm>
          <a:prstGeom prst="rect">
            <a:avLst/>
          </a:prstGeom>
        </p:spPr>
      </p:pic>
      <p:sp>
        <p:nvSpPr>
          <p:cNvPr id="3" name="Text Placeholder 2"/>
          <p:cNvSpPr>
            <a:spLocks noGrp="1"/>
          </p:cNvSpPr>
          <p:nvPr>
            <p:ph type="body" sz="quarter" idx="14"/>
          </p:nvPr>
        </p:nvSpPr>
        <p:spPr>
          <a:xfrm>
            <a:off x="540000" y="1203933"/>
            <a:ext cx="8724037" cy="374398"/>
          </a:xfrm>
        </p:spPr>
        <p:txBody>
          <a:bodyPr/>
          <a:lstStyle/>
          <a:p>
            <a:r>
              <a:rPr lang="en-US" dirty="0"/>
              <a:t>Competitive destinations too are playing on multiple needs</a:t>
            </a:r>
          </a:p>
        </p:txBody>
      </p:sp>
      <p:sp>
        <p:nvSpPr>
          <p:cNvPr id="4" name="Title 3"/>
          <p:cNvSpPr>
            <a:spLocks noGrp="1"/>
          </p:cNvSpPr>
          <p:nvPr>
            <p:ph type="title"/>
          </p:nvPr>
        </p:nvSpPr>
        <p:spPr>
          <a:xfrm>
            <a:off x="540000" y="540000"/>
            <a:ext cx="11475031" cy="553998"/>
          </a:xfrm>
        </p:spPr>
        <p:txBody>
          <a:bodyPr/>
          <a:lstStyle/>
          <a:p>
            <a:r>
              <a:rPr lang="en-US" dirty="0"/>
              <a:t>Diversification is necessary to stay competitive</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95751" y="3173919"/>
            <a:ext cx="7210598" cy="3573749"/>
          </a:xfrm>
          <a:prstGeom prst="rect">
            <a:avLst/>
          </a:prstGeom>
        </p:spPr>
      </p:pic>
      <p:sp>
        <p:nvSpPr>
          <p:cNvPr id="7" name="Oval 6">
            <a:extLst>
              <a:ext uri="{FF2B5EF4-FFF2-40B4-BE49-F238E27FC236}">
                <a16:creationId xmlns:a16="http://schemas.microsoft.com/office/drawing/2014/main" id="{E17C51F9-6C5D-4EA5-8755-E5AEA7E78FF0}"/>
              </a:ext>
            </a:extLst>
          </p:cNvPr>
          <p:cNvSpPr>
            <a:spLocks/>
          </p:cNvSpPr>
          <p:nvPr/>
        </p:nvSpPr>
        <p:spPr>
          <a:xfrm>
            <a:off x="124805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Tree>
    <p:extLst>
      <p:ext uri="{BB962C8B-B14F-4D97-AF65-F5344CB8AC3E}">
        <p14:creationId xmlns:p14="http://schemas.microsoft.com/office/powerpoint/2010/main" val="3571570936"/>
      </p:ext>
    </p:extLst>
  </p:cSld>
  <p:clrMapOvr>
    <a:masterClrMapping/>
  </p:clrMapOvr>
  <p:transition>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8724037" cy="374398"/>
          </a:xfrm>
        </p:spPr>
        <p:txBody>
          <a:bodyPr/>
          <a:lstStyle/>
          <a:p>
            <a:r>
              <a:rPr lang="en-US" dirty="0"/>
              <a:t>Competitive destinations too are playing on multiple needs</a:t>
            </a:r>
          </a:p>
        </p:txBody>
      </p:sp>
      <p:sp>
        <p:nvSpPr>
          <p:cNvPr id="4" name="Title 3"/>
          <p:cNvSpPr>
            <a:spLocks noGrp="1"/>
          </p:cNvSpPr>
          <p:nvPr>
            <p:ph type="title"/>
          </p:nvPr>
        </p:nvSpPr>
        <p:spPr>
          <a:xfrm>
            <a:off x="540000" y="540000"/>
            <a:ext cx="11475031" cy="553998"/>
          </a:xfrm>
        </p:spPr>
        <p:txBody>
          <a:bodyPr/>
          <a:lstStyle/>
          <a:p>
            <a:r>
              <a:rPr lang="en-US" dirty="0"/>
              <a:t>Diversification is necessary to stay competitive</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36910" y="2063164"/>
            <a:ext cx="3900150" cy="2039165"/>
          </a:xfrm>
          <a:prstGeom prst="rect">
            <a:avLst/>
          </a:prstGeom>
        </p:spPr>
      </p:pic>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5219" y="1994757"/>
            <a:ext cx="8090667" cy="207876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5231" y="4428703"/>
            <a:ext cx="7952083" cy="209195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734780" y="4399891"/>
            <a:ext cx="3900150" cy="2095013"/>
          </a:xfrm>
          <a:prstGeom prst="rect">
            <a:avLst/>
          </a:prstGeom>
        </p:spPr>
      </p:pic>
      <p:sp>
        <p:nvSpPr>
          <p:cNvPr id="11" name="AutoShape 2" descr="Image result for visit sweden logo"/>
          <p:cNvSpPr>
            <a:spLocks noChangeAspect="1" noChangeArrowheads="1"/>
          </p:cNvSpPr>
          <p:nvPr/>
        </p:nvSpPr>
        <p:spPr bwMode="auto">
          <a:xfrm>
            <a:off x="6742707" y="3886658"/>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nl-BE" sz="2100" b="0" i="0" u="none" strike="noStrike" kern="1200" cap="none" spc="0" normalizeH="0" baseline="0" noProof="0">
              <a:ln>
                <a:noFill/>
              </a:ln>
              <a:solidFill>
                <a:srgbClr val="222223"/>
              </a:solidFill>
              <a:effectLst/>
              <a:uLnTx/>
              <a:uFillTx/>
              <a:latin typeface="Segoe UI"/>
              <a:ea typeface="+mn-ea"/>
              <a:cs typeface="+mn-cs"/>
            </a:endParaRPr>
          </a:p>
        </p:txBody>
      </p:sp>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32238" y="3721450"/>
            <a:ext cx="1936616" cy="1088132"/>
          </a:xfrm>
          <a:prstGeom prst="rect">
            <a:avLst/>
          </a:prstGeom>
        </p:spPr>
      </p:pic>
      <p:sp>
        <p:nvSpPr>
          <p:cNvPr id="13" name="Oval 12">
            <a:extLst>
              <a:ext uri="{FF2B5EF4-FFF2-40B4-BE49-F238E27FC236}">
                <a16:creationId xmlns:a16="http://schemas.microsoft.com/office/drawing/2014/main" id="{AD7CC56B-D5C3-452C-8EDC-A63E9478706A}"/>
              </a:ext>
            </a:extLst>
          </p:cNvPr>
          <p:cNvSpPr>
            <a:spLocks/>
          </p:cNvSpPr>
          <p:nvPr/>
        </p:nvSpPr>
        <p:spPr>
          <a:xfrm>
            <a:off x="124805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3</a:t>
            </a:r>
          </a:p>
        </p:txBody>
      </p:sp>
    </p:spTree>
    <p:extLst>
      <p:ext uri="{BB962C8B-B14F-4D97-AF65-F5344CB8AC3E}">
        <p14:creationId xmlns:p14="http://schemas.microsoft.com/office/powerpoint/2010/main" val="2368755577"/>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9158258" cy="374398"/>
          </a:xfrm>
        </p:spPr>
        <p:txBody>
          <a:bodyPr/>
          <a:lstStyle/>
          <a:p>
            <a:r>
              <a:rPr lang="en-US" dirty="0"/>
              <a:t>Norway is used for a wide variety of holiday needs &amp; activities</a:t>
            </a:r>
          </a:p>
        </p:txBody>
      </p:sp>
      <p:sp>
        <p:nvSpPr>
          <p:cNvPr id="4" name="Title 3"/>
          <p:cNvSpPr>
            <a:spLocks noGrp="1"/>
          </p:cNvSpPr>
          <p:nvPr>
            <p:ph type="title"/>
          </p:nvPr>
        </p:nvSpPr>
        <p:spPr>
          <a:xfrm>
            <a:off x="540000" y="540000"/>
            <a:ext cx="6519957" cy="553998"/>
          </a:xfrm>
        </p:spPr>
        <p:txBody>
          <a:bodyPr/>
          <a:lstStyle/>
          <a:p>
            <a:r>
              <a:rPr lang="en-US" dirty="0"/>
              <a:t>Norway has a lot to offer</a:t>
            </a:r>
          </a:p>
        </p:txBody>
      </p:sp>
      <p:graphicFrame>
        <p:nvGraphicFramePr>
          <p:cNvPr id="7" name="Chart 6"/>
          <p:cNvGraphicFramePr/>
          <p:nvPr>
            <p:extLst/>
          </p:nvPr>
        </p:nvGraphicFramePr>
        <p:xfrm>
          <a:off x="540000" y="1764407"/>
          <a:ext cx="12329046" cy="529078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64BDA42F-1AB3-4E15-8E7C-7EFA88539381}"/>
              </a:ext>
            </a:extLst>
          </p:cNvPr>
          <p:cNvSpPr txBox="1"/>
          <p:nvPr/>
        </p:nvSpPr>
        <p:spPr>
          <a:xfrm>
            <a:off x="11184383" y="7055188"/>
            <a:ext cx="1974305" cy="25987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a:t>Base: holidays to Norway</a:t>
            </a:r>
          </a:p>
        </p:txBody>
      </p:sp>
      <p:sp>
        <p:nvSpPr>
          <p:cNvPr id="6" name="Oval 5">
            <a:extLst>
              <a:ext uri="{FF2B5EF4-FFF2-40B4-BE49-F238E27FC236}">
                <a16:creationId xmlns:a16="http://schemas.microsoft.com/office/drawing/2014/main" id="{B76C031D-1E48-4C35-B140-728006431B18}"/>
              </a:ext>
            </a:extLst>
          </p:cNvPr>
          <p:cNvSpPr>
            <a:spLocks/>
          </p:cNvSpPr>
          <p:nvPr/>
        </p:nvSpPr>
        <p:spPr>
          <a:xfrm>
            <a:off x="124789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4</a:t>
            </a:r>
          </a:p>
        </p:txBody>
      </p:sp>
    </p:spTree>
    <p:extLst>
      <p:ext uri="{BB962C8B-B14F-4D97-AF65-F5344CB8AC3E}">
        <p14:creationId xmlns:p14="http://schemas.microsoft.com/office/powerpoint/2010/main" val="766388839"/>
      </p:ext>
    </p:extLst>
  </p:cSld>
  <p:clrMapOvr>
    <a:masterClrMapping/>
  </p:clrMapOvr>
  <p:transition>
    <p:fade/>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528199" y="4904555"/>
            <a:ext cx="2506857" cy="1665002"/>
          </a:xfrm>
          <a:prstGeom prst="rect">
            <a:avLst/>
          </a:prstGeom>
        </p:spPr>
      </p:pic>
      <p:pic>
        <p:nvPicPr>
          <p:cNvPr id="39" name="Picture 3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805324" y="4795925"/>
            <a:ext cx="1277259" cy="1773632"/>
          </a:xfrm>
          <a:prstGeom prst="rect">
            <a:avLst/>
          </a:prstGeom>
        </p:spPr>
      </p:pic>
      <p:pic>
        <p:nvPicPr>
          <p:cNvPr id="13" name="Picture 1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27719" y="3261268"/>
            <a:ext cx="2571069" cy="1928302"/>
          </a:xfrm>
          <a:prstGeom prst="rect">
            <a:avLst/>
          </a:prstGeom>
        </p:spPr>
      </p:pic>
      <p:pic>
        <p:nvPicPr>
          <p:cNvPr id="41" name="Picture 4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12308" y="4782756"/>
            <a:ext cx="1192069" cy="1794801"/>
          </a:xfrm>
          <a:prstGeom prst="rect">
            <a:avLst/>
          </a:prstGeom>
        </p:spPr>
      </p:pic>
      <p:sp>
        <p:nvSpPr>
          <p:cNvPr id="3" name="Text Placeholder 2"/>
          <p:cNvSpPr>
            <a:spLocks noGrp="1"/>
          </p:cNvSpPr>
          <p:nvPr>
            <p:ph type="body" sz="quarter" idx="14"/>
          </p:nvPr>
        </p:nvSpPr>
        <p:spPr>
          <a:xfrm>
            <a:off x="540000" y="1203933"/>
            <a:ext cx="12443838" cy="374398"/>
          </a:xfrm>
        </p:spPr>
        <p:txBody>
          <a:bodyPr/>
          <a:lstStyle/>
          <a:p>
            <a:r>
              <a:rPr lang="en-US" dirty="0"/>
              <a:t>This fits with the ambition to promote “the whole of Norway, the whole year round” </a:t>
            </a:r>
          </a:p>
        </p:txBody>
      </p:sp>
      <p:sp>
        <p:nvSpPr>
          <p:cNvPr id="4" name="Title 3"/>
          <p:cNvSpPr>
            <a:spLocks noGrp="1"/>
          </p:cNvSpPr>
          <p:nvPr>
            <p:ph type="title"/>
          </p:nvPr>
        </p:nvSpPr>
        <p:spPr>
          <a:xfrm>
            <a:off x="540000" y="540000"/>
            <a:ext cx="6519957" cy="553998"/>
          </a:xfrm>
        </p:spPr>
        <p:txBody>
          <a:bodyPr/>
          <a:lstStyle/>
          <a:p>
            <a:r>
              <a:rPr lang="en-US" dirty="0"/>
              <a:t>Norway has a lot to offer</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84115" y="1848635"/>
            <a:ext cx="2007876" cy="1576307"/>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384635" y="3424943"/>
            <a:ext cx="2373316" cy="1576307"/>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24004" y="4984254"/>
            <a:ext cx="3341801" cy="1587140"/>
          </a:xfrm>
          <a:prstGeom prst="rect">
            <a:avLst/>
          </a:prstGeom>
        </p:spPr>
      </p:pic>
      <p:pic>
        <p:nvPicPr>
          <p:cNvPr id="19" name="Pictur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0706740" y="1856632"/>
            <a:ext cx="2368305" cy="1576307"/>
          </a:xfrm>
          <a:prstGeom prst="rect">
            <a:avLst/>
          </a:prstGeom>
        </p:spPr>
      </p:pic>
      <p:pic>
        <p:nvPicPr>
          <p:cNvPr id="21" name="Picture 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22572" y="3424941"/>
            <a:ext cx="2361765" cy="1576307"/>
          </a:xfrm>
          <a:prstGeom prst="rect">
            <a:avLst/>
          </a:prstGeom>
        </p:spPr>
      </p:pic>
      <p:pic>
        <p:nvPicPr>
          <p:cNvPr id="25" name="Picture 2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288496" y="4969371"/>
            <a:ext cx="2412279" cy="1608185"/>
          </a:xfrm>
          <a:prstGeom prst="rect">
            <a:avLst/>
          </a:prstGeom>
        </p:spPr>
      </p:pic>
      <p:pic>
        <p:nvPicPr>
          <p:cNvPr id="27" name="Picture 2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35722" y="3424943"/>
            <a:ext cx="2429864" cy="1576306"/>
          </a:xfrm>
          <a:prstGeom prst="rect">
            <a:avLst/>
          </a:prstGeom>
        </p:spPr>
      </p:pic>
      <p:pic>
        <p:nvPicPr>
          <p:cNvPr id="31" name="Picture 3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39167" y="5001250"/>
            <a:ext cx="2373316" cy="1576307"/>
          </a:xfrm>
          <a:prstGeom prst="rect">
            <a:avLst/>
          </a:prstGeom>
        </p:spPr>
      </p:pic>
      <p:pic>
        <p:nvPicPr>
          <p:cNvPr id="33" name="Picture 32"/>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935840" y="1864629"/>
            <a:ext cx="2368805" cy="1576307"/>
          </a:xfrm>
          <a:prstGeom prst="rect">
            <a:avLst/>
          </a:prstGeom>
        </p:spPr>
      </p:pic>
      <p:pic>
        <p:nvPicPr>
          <p:cNvPr id="43" name="Picture 4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48720" y="3424941"/>
            <a:ext cx="2677682" cy="1576307"/>
          </a:xfrm>
          <a:prstGeom prst="rect">
            <a:avLst/>
          </a:prstGeom>
        </p:spPr>
      </p:pic>
      <p:pic>
        <p:nvPicPr>
          <p:cNvPr id="45" name="Picture 44"/>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253373" y="3424942"/>
            <a:ext cx="1048896" cy="1576307"/>
          </a:xfrm>
          <a:prstGeom prst="rect">
            <a:avLst/>
          </a:prstGeom>
        </p:spPr>
      </p:pic>
      <p:pic>
        <p:nvPicPr>
          <p:cNvPr id="49" name="Picture 48"/>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6988626" y="1864629"/>
            <a:ext cx="1970384" cy="1576307"/>
          </a:xfrm>
          <a:prstGeom prst="rect">
            <a:avLst/>
          </a:prstGeom>
        </p:spPr>
      </p:pic>
      <p:pic>
        <p:nvPicPr>
          <p:cNvPr id="51" name="Picture 5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619655" y="1848635"/>
            <a:ext cx="2364460" cy="1576306"/>
          </a:xfrm>
          <a:prstGeom prst="rect">
            <a:avLst/>
          </a:prstGeom>
        </p:spPr>
      </p:pic>
      <p:pic>
        <p:nvPicPr>
          <p:cNvPr id="53" name="Picture 5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3925290" y="1840139"/>
            <a:ext cx="1055008" cy="1576306"/>
          </a:xfrm>
          <a:prstGeom prst="rect">
            <a:avLst/>
          </a:prstGeom>
        </p:spPr>
      </p:pic>
      <p:pic>
        <p:nvPicPr>
          <p:cNvPr id="55" name="Picture 54"/>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55052" y="1848635"/>
            <a:ext cx="2364603" cy="1576307"/>
          </a:xfrm>
          <a:prstGeom prst="rect">
            <a:avLst/>
          </a:prstGeom>
        </p:spPr>
      </p:pic>
      <p:pic>
        <p:nvPicPr>
          <p:cNvPr id="23" name="Picture 2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6335426" y="5001251"/>
            <a:ext cx="2200566" cy="1576306"/>
          </a:xfrm>
          <a:prstGeom prst="rect">
            <a:avLst/>
          </a:prstGeom>
        </p:spPr>
      </p:pic>
      <p:sp>
        <p:nvSpPr>
          <p:cNvPr id="24" name="Oval 23">
            <a:extLst>
              <a:ext uri="{FF2B5EF4-FFF2-40B4-BE49-F238E27FC236}">
                <a16:creationId xmlns:a16="http://schemas.microsoft.com/office/drawing/2014/main" id="{0F53A5A8-5544-4A17-B1A3-325AC2B39F3D}"/>
              </a:ext>
            </a:extLst>
          </p:cNvPr>
          <p:cNvSpPr>
            <a:spLocks/>
          </p:cNvSpPr>
          <p:nvPr/>
        </p:nvSpPr>
        <p:spPr>
          <a:xfrm>
            <a:off x="12478927" y="180231"/>
            <a:ext cx="793688" cy="793688"/>
          </a:xfrm>
          <a:prstGeom prst="ellipse">
            <a:avLst/>
          </a:prstGeom>
          <a:solidFill>
            <a:srgbClr val="FFFFFF"/>
          </a:solidFill>
          <a:ln w="9525" cap="flat" cmpd="sng" algn="ctr">
            <a:solidFill>
              <a:srgbClr val="000000"/>
            </a:solidFill>
            <a:prstDash val="solid"/>
          </a:ln>
          <a:effectLst>
            <a:innerShdw blurRad="63500">
              <a:prstClr val="black"/>
            </a:innerShdw>
          </a:effectLst>
        </p:spPr>
        <p:txBody>
          <a:bodyPr lIns="0" tIns="0" rIns="0" bIns="0"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r>
              <a:rPr kumimoji="0" lang="en-GB" sz="3528" b="1" i="0" u="none" strike="noStrike" kern="0" cap="none" spc="0" normalizeH="0" baseline="0" noProof="0" dirty="0">
                <a:ln>
                  <a:noFill/>
                </a:ln>
                <a:solidFill>
                  <a:srgbClr val="000000"/>
                </a:solidFill>
                <a:effectLst/>
                <a:uLnTx/>
                <a:uFillTx/>
                <a:latin typeface="Segoe UI"/>
                <a:ea typeface="Verdana" pitchFamily="34" charset="0"/>
                <a:cs typeface="Verdana" pitchFamily="34" charset="0"/>
              </a:rPr>
              <a:t>4</a:t>
            </a:r>
          </a:p>
        </p:txBody>
      </p:sp>
    </p:spTree>
    <p:extLst>
      <p:ext uri="{BB962C8B-B14F-4D97-AF65-F5344CB8AC3E}">
        <p14:creationId xmlns:p14="http://schemas.microsoft.com/office/powerpoint/2010/main" val="3838133227"/>
      </p:ext>
    </p:extLst>
  </p:cSld>
  <p:clrMapOvr>
    <a:masterClrMapping/>
  </p:clrMapOvr>
  <p:transition>
    <p:fade/>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1"/>
          </p:nvPr>
        </p:nvPicPr>
        <p:blipFill>
          <a:blip r:embed="rId3" cstate="email">
            <a:extLst>
              <a:ext uri="{28A0092B-C50C-407E-A947-70E740481C1C}">
                <a14:useLocalDpi xmlns:a14="http://schemas.microsoft.com/office/drawing/2010/main"/>
              </a:ext>
            </a:extLst>
          </a:blip>
          <a:srcRect/>
          <a:stretch>
            <a:fillRect/>
          </a:stretch>
        </p:blipFill>
        <p:spPr/>
      </p:pic>
      <p:sp>
        <p:nvSpPr>
          <p:cNvPr id="5" name="Title 4"/>
          <p:cNvSpPr>
            <a:spLocks noGrp="1"/>
          </p:cNvSpPr>
          <p:nvPr>
            <p:ph type="ctrTitle"/>
          </p:nvPr>
        </p:nvSpPr>
        <p:spPr>
          <a:xfrm>
            <a:off x="540000" y="4116797"/>
            <a:ext cx="4597764" cy="553998"/>
          </a:xfrm>
        </p:spPr>
        <p:txBody>
          <a:bodyPr/>
          <a:lstStyle/>
          <a:p>
            <a:r>
              <a:rPr lang="en-US" dirty="0"/>
              <a:t>Recommendations</a:t>
            </a:r>
          </a:p>
        </p:txBody>
      </p:sp>
      <p:sp>
        <p:nvSpPr>
          <p:cNvPr id="8" name="Text Placeholder 7"/>
          <p:cNvSpPr>
            <a:spLocks noGrp="1"/>
          </p:cNvSpPr>
          <p:nvPr>
            <p:ph type="body" sz="quarter" idx="12"/>
          </p:nvPr>
        </p:nvSpPr>
        <p:spPr>
          <a:xfrm>
            <a:off x="540000" y="4803872"/>
            <a:ext cx="4769951" cy="436786"/>
          </a:xfrm>
        </p:spPr>
        <p:txBody>
          <a:bodyPr/>
          <a:lstStyle/>
          <a:p>
            <a:pPr marL="0" indent="0">
              <a:buNone/>
            </a:pPr>
            <a:r>
              <a:rPr lang="en-US" dirty="0"/>
              <a:t>Where do we go from here?</a:t>
            </a:r>
          </a:p>
        </p:txBody>
      </p:sp>
    </p:spTree>
    <p:extLst>
      <p:ext uri="{BB962C8B-B14F-4D97-AF65-F5344CB8AC3E}">
        <p14:creationId xmlns:p14="http://schemas.microsoft.com/office/powerpoint/2010/main" val="277316597"/>
      </p:ext>
    </p:extLst>
  </p:cSld>
  <p:clrMapOvr>
    <a:masterClrMapping/>
  </p:clrMapOvr>
  <p:transition>
    <p:fad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832017" cy="553998"/>
          </a:xfrm>
        </p:spPr>
        <p:txBody>
          <a:bodyPr/>
          <a:lstStyle/>
          <a:p>
            <a:r>
              <a:rPr lang="en-US" dirty="0"/>
              <a:t>Looking at Norway’s current strengths</a:t>
            </a:r>
          </a:p>
        </p:txBody>
      </p:sp>
      <p:sp>
        <p:nvSpPr>
          <p:cNvPr id="4" name="Title 2"/>
          <p:cNvSpPr txBox="1">
            <a:spLocks/>
          </p:cNvSpPr>
          <p:nvPr/>
        </p:nvSpPr>
        <p:spPr bwMode="gray">
          <a:xfrm>
            <a:off x="540000" y="1168057"/>
            <a:ext cx="12593414"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And position different routes that can be explored</a:t>
            </a:r>
          </a:p>
        </p:txBody>
      </p:sp>
      <p:sp>
        <p:nvSpPr>
          <p:cNvPr id="5" name="Rectangle 4"/>
          <p:cNvSpPr/>
          <p:nvPr/>
        </p:nvSpPr>
        <p:spPr bwMode="gray">
          <a:xfrm>
            <a:off x="4131507" y="2196455"/>
            <a:ext cx="1462196" cy="1012290"/>
          </a:xfrm>
          <a:prstGeom prst="rect">
            <a:avLst/>
          </a:prstGeom>
          <a:blipFill>
            <a:blip r:embed="rId2" cstate="email">
              <a:extLs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CONTROL</a:t>
            </a:r>
          </a:p>
        </p:txBody>
      </p:sp>
      <p:sp>
        <p:nvSpPr>
          <p:cNvPr id="7" name="Rectangle 6"/>
          <p:cNvSpPr>
            <a:spLocks noChangeAspect="1"/>
          </p:cNvSpPr>
          <p:nvPr/>
        </p:nvSpPr>
        <p:spPr bwMode="gray">
          <a:xfrm>
            <a:off x="540000" y="3911353"/>
            <a:ext cx="2723503" cy="1885502"/>
          </a:xfrm>
          <a:prstGeom prst="rect">
            <a:avLst/>
          </a:prstGeom>
          <a:blipFill>
            <a:blip r:embed="rId3" cstate="email">
              <a:extLs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2400" cap="all" dirty="0">
                <a:solidFill>
                  <a:schemeClr val="bg1"/>
                </a:solidFill>
                <a:effectLst>
                  <a:outerShdw blurRad="38100" dist="38100" dir="2700000" algn="tl">
                    <a:srgbClr val="000000">
                      <a:alpha val="43137"/>
                    </a:srgbClr>
                  </a:outerShdw>
                </a:effectLst>
              </a:rPr>
              <a:t>ADVENTURES IN  the world of natural beauty</a:t>
            </a:r>
            <a:endParaRPr lang="nb-NO" sz="2400" cap="all"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540001" y="2910724"/>
            <a:ext cx="2723502" cy="885233"/>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nb-NO" sz="2400" b="1" dirty="0"/>
              <a:t>THE OBVIOUS TARGET</a:t>
            </a:r>
          </a:p>
        </p:txBody>
      </p:sp>
      <p:cxnSp>
        <p:nvCxnSpPr>
          <p:cNvPr id="9" name="Straight Connector 8"/>
          <p:cNvCxnSpPr/>
          <p:nvPr/>
        </p:nvCxnSpPr>
        <p:spPr>
          <a:xfrm>
            <a:off x="3767559" y="2061293"/>
            <a:ext cx="0" cy="4935650"/>
          </a:xfrm>
          <a:prstGeom prst="line">
            <a:avLst/>
          </a:prstGeom>
          <a:ln w="762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765736" y="1841780"/>
            <a:ext cx="6714791" cy="322323"/>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1600" b="1" dirty="0"/>
              <a:t>POSSIBLE ADDITIONS</a:t>
            </a:r>
          </a:p>
        </p:txBody>
      </p:sp>
      <p:sp>
        <p:nvSpPr>
          <p:cNvPr id="12" name="Rectangle 11"/>
          <p:cNvSpPr/>
          <p:nvPr/>
        </p:nvSpPr>
        <p:spPr bwMode="gray">
          <a:xfrm>
            <a:off x="4127599" y="6012879"/>
            <a:ext cx="1466105" cy="1047218"/>
          </a:xfrm>
          <a:prstGeom prst="rect">
            <a:avLst/>
          </a:prstGeom>
          <a:blipFill>
            <a:blip r:embed="rId4" cstate="email">
              <a:extLst>
                <a:ext uri="{28A0092B-C50C-407E-A947-70E740481C1C}">
                  <a14:useLocalDpi xmlns:a14="http://schemas.microsoft.com/office/drawing/2010/main"/>
                </a:ext>
              </a:extLst>
            </a:blip>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ENERGY</a:t>
            </a:r>
          </a:p>
        </p:txBody>
      </p:sp>
      <p:sp>
        <p:nvSpPr>
          <p:cNvPr id="17" name="Rectangle 16"/>
          <p:cNvSpPr/>
          <p:nvPr/>
        </p:nvSpPr>
        <p:spPr bwMode="gray">
          <a:xfrm>
            <a:off x="4127600" y="3446242"/>
            <a:ext cx="1466104" cy="1047217"/>
          </a:xfrm>
          <a:prstGeom prst="rect">
            <a:avLst/>
          </a:prstGeom>
          <a:blipFill>
            <a:blip r:embed="rId5" cstate="email">
              <a:extLs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400" dirty="0">
                <a:solidFill>
                  <a:schemeClr val="bg1"/>
                </a:solidFill>
                <a:effectLst>
                  <a:outerShdw blurRad="38100" dist="38100" dir="2700000" algn="tl">
                    <a:srgbClr val="000000">
                      <a:alpha val="43137"/>
                    </a:srgbClr>
                  </a:outerShdw>
                </a:effectLst>
              </a:rPr>
              <a:t>BROADENING MY CULTURAL</a:t>
            </a:r>
            <a:br>
              <a:rPr lang="nb-NO" sz="1400" dirty="0">
                <a:solidFill>
                  <a:schemeClr val="bg1"/>
                </a:solidFill>
                <a:effectLst>
                  <a:outerShdw blurRad="38100" dist="38100" dir="2700000" algn="tl">
                    <a:srgbClr val="000000">
                      <a:alpha val="43137"/>
                    </a:srgbClr>
                  </a:outerShdw>
                </a:effectLst>
              </a:rPr>
            </a:br>
            <a:r>
              <a:rPr lang="nb-NO" sz="1400" dirty="0">
                <a:solidFill>
                  <a:schemeClr val="bg1"/>
                </a:solidFill>
                <a:effectLst>
                  <a:outerShdw blurRad="38100" dist="38100" dir="2700000" algn="tl">
                    <a:srgbClr val="000000">
                      <a:alpha val="43137"/>
                    </a:srgbClr>
                  </a:outerShdw>
                </a:effectLst>
              </a:rPr>
              <a:t>HORIZON</a:t>
            </a:r>
          </a:p>
        </p:txBody>
      </p:sp>
      <p:sp>
        <p:nvSpPr>
          <p:cNvPr id="18" name="Rectangle 17"/>
          <p:cNvSpPr/>
          <p:nvPr/>
        </p:nvSpPr>
        <p:spPr bwMode="gray">
          <a:xfrm>
            <a:off x="4131507" y="4730956"/>
            <a:ext cx="1462196" cy="1044426"/>
          </a:xfrm>
          <a:prstGeom prst="rect">
            <a:avLst/>
          </a:prstGeom>
          <a:blipFill>
            <a:blip r:embed="rId6" cstate="email">
              <a:extLs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ESCAPE</a:t>
            </a:r>
          </a:p>
        </p:txBody>
      </p:sp>
      <p:sp>
        <p:nvSpPr>
          <p:cNvPr id="22" name="Rectangle 21">
            <a:extLst>
              <a:ext uri="{FF2B5EF4-FFF2-40B4-BE49-F238E27FC236}">
                <a16:creationId xmlns:a16="http://schemas.microsoft.com/office/drawing/2014/main" id="{03F0442F-1B58-4091-8813-062F11DE44FC}"/>
              </a:ext>
            </a:extLst>
          </p:cNvPr>
          <p:cNvSpPr>
            <a:spLocks noChangeAspect="1"/>
          </p:cNvSpPr>
          <p:nvPr/>
        </p:nvSpPr>
        <p:spPr bwMode="gray">
          <a:xfrm>
            <a:off x="8808119" y="2188749"/>
            <a:ext cx="1416239" cy="1011600"/>
          </a:xfrm>
          <a:prstGeom prst="rect">
            <a:avLst/>
          </a:prstGeom>
          <a:blipFill>
            <a:blip r:embed="rId7">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SOCIAL IMMERSION</a:t>
            </a:r>
          </a:p>
        </p:txBody>
      </p:sp>
      <p:sp>
        <p:nvSpPr>
          <p:cNvPr id="23" name="Rectangle 22">
            <a:extLst>
              <a:ext uri="{FF2B5EF4-FFF2-40B4-BE49-F238E27FC236}">
                <a16:creationId xmlns:a16="http://schemas.microsoft.com/office/drawing/2014/main" id="{B1FB06F7-EAB2-4BA9-BD7F-6E220D0B6161}"/>
              </a:ext>
            </a:extLst>
          </p:cNvPr>
          <p:cNvSpPr>
            <a:spLocks noChangeAspect="1"/>
          </p:cNvSpPr>
          <p:nvPr/>
        </p:nvSpPr>
        <p:spPr bwMode="gray">
          <a:xfrm>
            <a:off x="8808119" y="3446243"/>
            <a:ext cx="1416239" cy="1011600"/>
          </a:xfrm>
          <a:prstGeom prst="rect">
            <a:avLst/>
          </a:prstGeom>
          <a: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SHARING &amp; CARING</a:t>
            </a:r>
          </a:p>
        </p:txBody>
      </p:sp>
      <p:sp>
        <p:nvSpPr>
          <p:cNvPr id="25" name="Rectangle 24">
            <a:extLst>
              <a:ext uri="{FF2B5EF4-FFF2-40B4-BE49-F238E27FC236}">
                <a16:creationId xmlns:a16="http://schemas.microsoft.com/office/drawing/2014/main" id="{48291D55-3D0E-40E1-A517-47C245149FCA}"/>
              </a:ext>
            </a:extLst>
          </p:cNvPr>
          <p:cNvSpPr>
            <a:spLocks noChangeAspect="1"/>
          </p:cNvSpPr>
          <p:nvPr/>
        </p:nvSpPr>
        <p:spPr bwMode="gray">
          <a:xfrm>
            <a:off x="8808119" y="4730956"/>
            <a:ext cx="1416239" cy="1011600"/>
          </a:xfrm>
          <a:prstGeom prst="rect">
            <a:avLst/>
          </a:prstGeom>
          <a: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a:solidFill>
                  <a:schemeClr val="bg1"/>
                </a:solidFill>
                <a:effectLst>
                  <a:outerShdw blurRad="38100" dist="38100" dir="2700000" algn="tl">
                    <a:srgbClr val="000000">
                      <a:alpha val="43137"/>
                    </a:srgbClr>
                  </a:outerShdw>
                </a:effectLst>
              </a:rPr>
              <a:t>Extravagant Indulgence</a:t>
            </a:r>
            <a:endParaRPr lang="nb-NO" sz="1600" dirty="0">
              <a:solidFill>
                <a:schemeClr val="bg1"/>
              </a:solidFill>
              <a:effectLst>
                <a:outerShdw blurRad="38100" dist="38100" dir="2700000" algn="tl">
                  <a:srgbClr val="000000">
                    <a:alpha val="43137"/>
                  </a:srgbClr>
                </a:outerShdw>
              </a:effectLst>
            </a:endParaRPr>
          </a:p>
        </p:txBody>
      </p:sp>
      <p:sp>
        <p:nvSpPr>
          <p:cNvPr id="26" name="Rectangle 25">
            <a:extLst>
              <a:ext uri="{FF2B5EF4-FFF2-40B4-BE49-F238E27FC236}">
                <a16:creationId xmlns:a16="http://schemas.microsoft.com/office/drawing/2014/main" id="{98C58FD6-A23B-4C9C-BC35-D2ABB69D1C5A}"/>
              </a:ext>
            </a:extLst>
          </p:cNvPr>
          <p:cNvSpPr>
            <a:spLocks noChangeAspect="1"/>
          </p:cNvSpPr>
          <p:nvPr/>
        </p:nvSpPr>
        <p:spPr bwMode="gray">
          <a:xfrm>
            <a:off x="8808314" y="6030688"/>
            <a:ext cx="1416044" cy="1011600"/>
          </a:xfrm>
          <a:prstGeom prst="rect">
            <a:avLst/>
          </a:prstGeom>
          <a: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1600" dirty="0">
                <a:solidFill>
                  <a:schemeClr val="bg1"/>
                </a:solidFill>
                <a:effectLst>
                  <a:outerShdw blurRad="38100" dist="38100" dir="2700000" algn="tl">
                    <a:srgbClr val="000000">
                      <a:alpha val="43137"/>
                    </a:srgbClr>
                  </a:outerShdw>
                </a:effectLst>
              </a:rPr>
              <a:t>PLAYFUL LIBERATON</a:t>
            </a:r>
          </a:p>
        </p:txBody>
      </p:sp>
      <p:sp>
        <p:nvSpPr>
          <p:cNvPr id="6" name="Rectangle 5">
            <a:extLst>
              <a:ext uri="{FF2B5EF4-FFF2-40B4-BE49-F238E27FC236}">
                <a16:creationId xmlns:a16="http://schemas.microsoft.com/office/drawing/2014/main" id="{A4D0E112-2B0C-4DC2-89C7-DF2A2FB2B745}"/>
              </a:ext>
            </a:extLst>
          </p:cNvPr>
          <p:cNvSpPr/>
          <p:nvPr/>
        </p:nvSpPr>
        <p:spPr bwMode="gray">
          <a:xfrm>
            <a:off x="5593704" y="2196455"/>
            <a:ext cx="2782367" cy="10122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nSpc>
                <a:spcPct val="110000"/>
              </a:lnSpc>
              <a:spcBef>
                <a:spcPts val="2400"/>
              </a:spcBef>
              <a:buClr>
                <a:schemeClr val="bg2"/>
              </a:buClr>
            </a:pPr>
            <a:r>
              <a:rPr lang="en-US" sz="1200" dirty="0">
                <a:solidFill>
                  <a:schemeClr val="tx1">
                    <a:lumMod val="75000"/>
                    <a:lumOff val="25000"/>
                  </a:schemeClr>
                </a:solidFill>
              </a:rPr>
              <a:t>Especially for Sweden and Denmark, but not alone. I has to be in combination with another segment motivation.</a:t>
            </a:r>
          </a:p>
        </p:txBody>
      </p:sp>
      <p:sp>
        <p:nvSpPr>
          <p:cNvPr id="31" name="Rectangle 30">
            <a:extLst>
              <a:ext uri="{FF2B5EF4-FFF2-40B4-BE49-F238E27FC236}">
                <a16:creationId xmlns:a16="http://schemas.microsoft.com/office/drawing/2014/main" id="{59921473-5CAE-42E5-84B6-A279619A62A2}"/>
              </a:ext>
            </a:extLst>
          </p:cNvPr>
          <p:cNvSpPr/>
          <p:nvPr/>
        </p:nvSpPr>
        <p:spPr bwMode="gray">
          <a:xfrm>
            <a:off x="5593704" y="3445553"/>
            <a:ext cx="2782367" cy="1047906"/>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nSpc>
                <a:spcPct val="110000"/>
              </a:lnSpc>
              <a:spcBef>
                <a:spcPts val="2400"/>
              </a:spcBef>
              <a:buClr>
                <a:schemeClr val="bg2"/>
              </a:buClr>
            </a:pPr>
            <a:r>
              <a:rPr lang="en-US" sz="1200" dirty="0">
                <a:solidFill>
                  <a:schemeClr val="tx1">
                    <a:lumMod val="75000"/>
                    <a:lumOff val="25000"/>
                  </a:schemeClr>
                </a:solidFill>
              </a:rPr>
              <a:t>Especially for the US this is an important segment; Norway already delivering.</a:t>
            </a:r>
          </a:p>
        </p:txBody>
      </p:sp>
      <p:sp>
        <p:nvSpPr>
          <p:cNvPr id="32" name="Rectangle 31">
            <a:extLst>
              <a:ext uri="{FF2B5EF4-FFF2-40B4-BE49-F238E27FC236}">
                <a16:creationId xmlns:a16="http://schemas.microsoft.com/office/drawing/2014/main" id="{3BB09A24-9300-4BA1-87E7-D85DED894841}"/>
              </a:ext>
            </a:extLst>
          </p:cNvPr>
          <p:cNvSpPr/>
          <p:nvPr/>
        </p:nvSpPr>
        <p:spPr bwMode="gray">
          <a:xfrm>
            <a:off x="5593704" y="4730956"/>
            <a:ext cx="2782367" cy="1044426"/>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nSpc>
                <a:spcPct val="110000"/>
              </a:lnSpc>
              <a:spcBef>
                <a:spcPts val="2400"/>
              </a:spcBef>
              <a:buClr>
                <a:schemeClr val="bg2"/>
              </a:buClr>
            </a:pPr>
            <a:r>
              <a:rPr lang="en-US" sz="1200" dirty="0">
                <a:solidFill>
                  <a:schemeClr val="tx1">
                    <a:lumMod val="75000"/>
                    <a:lumOff val="25000"/>
                  </a:schemeClr>
                </a:solidFill>
              </a:rPr>
              <a:t>For many travelers Nordic destinations are seen as destinations to escape. Why can’t Norway be a place to escape when Sweden and Denmark can?</a:t>
            </a:r>
          </a:p>
        </p:txBody>
      </p:sp>
      <p:sp>
        <p:nvSpPr>
          <p:cNvPr id="33" name="Rectangle 32">
            <a:extLst>
              <a:ext uri="{FF2B5EF4-FFF2-40B4-BE49-F238E27FC236}">
                <a16:creationId xmlns:a16="http://schemas.microsoft.com/office/drawing/2014/main" id="{C9B61FCB-A543-4BE9-B2F0-33F29CCB37E1}"/>
              </a:ext>
            </a:extLst>
          </p:cNvPr>
          <p:cNvSpPr/>
          <p:nvPr/>
        </p:nvSpPr>
        <p:spPr bwMode="gray">
          <a:xfrm>
            <a:off x="5593704" y="6012879"/>
            <a:ext cx="2782367" cy="104721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nSpc>
                <a:spcPct val="110000"/>
              </a:lnSpc>
              <a:spcBef>
                <a:spcPts val="2400"/>
              </a:spcBef>
              <a:buClr>
                <a:schemeClr val="bg2"/>
              </a:buClr>
            </a:pPr>
            <a:r>
              <a:rPr lang="en-US" sz="1200" dirty="0">
                <a:solidFill>
                  <a:schemeClr val="tx1">
                    <a:lumMod val="75000"/>
                    <a:lumOff val="25000"/>
                  </a:schemeClr>
                </a:solidFill>
              </a:rPr>
              <a:t>No destination seems to be especially strong in this segment. It’s a white space.</a:t>
            </a:r>
          </a:p>
        </p:txBody>
      </p:sp>
      <p:sp>
        <p:nvSpPr>
          <p:cNvPr id="34" name="Rectangle 33">
            <a:extLst>
              <a:ext uri="{FF2B5EF4-FFF2-40B4-BE49-F238E27FC236}">
                <a16:creationId xmlns:a16="http://schemas.microsoft.com/office/drawing/2014/main" id="{C9138D9C-63C9-48FA-9E0E-B303EB5E8B32}"/>
              </a:ext>
            </a:extLst>
          </p:cNvPr>
          <p:cNvSpPr/>
          <p:nvPr/>
        </p:nvSpPr>
        <p:spPr bwMode="gray">
          <a:xfrm>
            <a:off x="10224358" y="2196455"/>
            <a:ext cx="2782367" cy="101229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nSpc>
                <a:spcPct val="110000"/>
              </a:lnSpc>
              <a:spcBef>
                <a:spcPts val="2400"/>
              </a:spcBef>
              <a:buClr>
                <a:schemeClr val="bg2"/>
              </a:buClr>
            </a:pPr>
            <a:r>
              <a:rPr lang="en-US" sz="1200" dirty="0">
                <a:solidFill>
                  <a:schemeClr val="tx1">
                    <a:lumMod val="75000"/>
                    <a:lumOff val="25000"/>
                  </a:schemeClr>
                </a:solidFill>
              </a:rPr>
              <a:t>Important for city breaks.</a:t>
            </a:r>
          </a:p>
        </p:txBody>
      </p:sp>
      <p:sp>
        <p:nvSpPr>
          <p:cNvPr id="35" name="Rectangle 34">
            <a:extLst>
              <a:ext uri="{FF2B5EF4-FFF2-40B4-BE49-F238E27FC236}">
                <a16:creationId xmlns:a16="http://schemas.microsoft.com/office/drawing/2014/main" id="{EDD70955-4BA7-43C0-A0AD-C61EAB4BB8E2}"/>
              </a:ext>
            </a:extLst>
          </p:cNvPr>
          <p:cNvSpPr/>
          <p:nvPr/>
        </p:nvSpPr>
        <p:spPr bwMode="gray">
          <a:xfrm>
            <a:off x="10224358" y="3445553"/>
            <a:ext cx="2782367" cy="1012290"/>
          </a:xfrm>
          <a:prstGeom prst="rect">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nSpc>
                <a:spcPct val="110000"/>
              </a:lnSpc>
              <a:spcBef>
                <a:spcPts val="2400"/>
              </a:spcBef>
              <a:buClr>
                <a:schemeClr val="bg2"/>
              </a:buClr>
            </a:pPr>
            <a:r>
              <a:rPr lang="en-US" sz="1200" dirty="0">
                <a:solidFill>
                  <a:schemeClr val="tx1">
                    <a:lumMod val="75000"/>
                    <a:lumOff val="25000"/>
                  </a:schemeClr>
                </a:solidFill>
              </a:rPr>
              <a:t>Norway already has a decent fit in Denmark.</a:t>
            </a:r>
          </a:p>
        </p:txBody>
      </p:sp>
      <p:sp>
        <p:nvSpPr>
          <p:cNvPr id="36" name="Rectangle 35">
            <a:extLst>
              <a:ext uri="{FF2B5EF4-FFF2-40B4-BE49-F238E27FC236}">
                <a16:creationId xmlns:a16="http://schemas.microsoft.com/office/drawing/2014/main" id="{66F18035-9D5F-46FA-B69E-2135444B6F22}"/>
              </a:ext>
            </a:extLst>
          </p:cNvPr>
          <p:cNvSpPr/>
          <p:nvPr/>
        </p:nvSpPr>
        <p:spPr bwMode="gray">
          <a:xfrm>
            <a:off x="10224358" y="4730956"/>
            <a:ext cx="2782367" cy="101229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nSpc>
                <a:spcPct val="110000"/>
              </a:lnSpc>
              <a:spcBef>
                <a:spcPts val="2400"/>
              </a:spcBef>
              <a:buClr>
                <a:schemeClr val="bg2"/>
              </a:buClr>
            </a:pPr>
            <a:r>
              <a:rPr lang="en-US" sz="1200" dirty="0">
                <a:solidFill>
                  <a:schemeClr val="tx1">
                    <a:lumMod val="75000"/>
                    <a:lumOff val="25000"/>
                  </a:schemeClr>
                </a:solidFill>
              </a:rPr>
              <a:t>An important segment in China &amp; US.</a:t>
            </a:r>
          </a:p>
        </p:txBody>
      </p:sp>
      <p:sp>
        <p:nvSpPr>
          <p:cNvPr id="37" name="Rectangle 36">
            <a:extLst>
              <a:ext uri="{FF2B5EF4-FFF2-40B4-BE49-F238E27FC236}">
                <a16:creationId xmlns:a16="http://schemas.microsoft.com/office/drawing/2014/main" id="{1CA6FD4B-15F6-4CFC-A99A-02E083F68667}"/>
              </a:ext>
            </a:extLst>
          </p:cNvPr>
          <p:cNvSpPr/>
          <p:nvPr/>
        </p:nvSpPr>
        <p:spPr bwMode="gray">
          <a:xfrm>
            <a:off x="10224358" y="6029998"/>
            <a:ext cx="2782367" cy="1012290"/>
          </a:xfrm>
          <a:prstGeom prst="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nSpc>
                <a:spcPct val="110000"/>
              </a:lnSpc>
              <a:spcBef>
                <a:spcPts val="2400"/>
              </a:spcBef>
              <a:buClr>
                <a:schemeClr val="bg2"/>
              </a:buClr>
            </a:pPr>
            <a:r>
              <a:rPr lang="en-US" sz="1200" dirty="0">
                <a:solidFill>
                  <a:schemeClr val="tx1">
                    <a:lumMod val="75000"/>
                    <a:lumOff val="25000"/>
                  </a:schemeClr>
                </a:solidFill>
              </a:rPr>
              <a:t>An important segment in China &amp; Italy.</a:t>
            </a:r>
          </a:p>
        </p:txBody>
      </p:sp>
    </p:spTree>
    <p:extLst>
      <p:ext uri="{BB962C8B-B14F-4D97-AF65-F5344CB8AC3E}">
        <p14:creationId xmlns:p14="http://schemas.microsoft.com/office/powerpoint/2010/main" val="2263306491"/>
      </p:ext>
    </p:extLst>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p:cNvSpPr>
            <a:spLocks noGrp="1"/>
          </p:cNvSpPr>
          <p:nvPr>
            <p:ph type="body" sz="quarter" idx="14"/>
          </p:nvPr>
        </p:nvSpPr>
        <p:spPr>
          <a:xfrm>
            <a:off x="539999" y="1221855"/>
            <a:ext cx="12068542" cy="338554"/>
          </a:xfrm>
        </p:spPr>
        <p:txBody>
          <a:bodyPr/>
          <a:lstStyle/>
          <a:p>
            <a:r>
              <a:rPr lang="en-US" sz="2000" dirty="0"/>
              <a:t>Norway fails to meet some basic holiday expectations in the category, i.e. across segments globally</a:t>
            </a:r>
            <a:endParaRPr lang="nb-NO" sz="2000" dirty="0"/>
          </a:p>
        </p:txBody>
      </p:sp>
      <p:sp>
        <p:nvSpPr>
          <p:cNvPr id="3" name="Title 2"/>
          <p:cNvSpPr>
            <a:spLocks noGrp="1"/>
          </p:cNvSpPr>
          <p:nvPr>
            <p:ph type="title"/>
          </p:nvPr>
        </p:nvSpPr>
        <p:spPr>
          <a:xfrm>
            <a:off x="540001" y="570779"/>
            <a:ext cx="11728434" cy="492443"/>
          </a:xfrm>
        </p:spPr>
        <p:txBody>
          <a:bodyPr/>
          <a:lstStyle/>
          <a:p>
            <a:r>
              <a:rPr lang="en-US" sz="3200" dirty="0"/>
              <a:t>Norway Needs to continue to work on Holiday basics</a:t>
            </a:r>
          </a:p>
        </p:txBody>
      </p:sp>
      <p:sp>
        <p:nvSpPr>
          <p:cNvPr id="4" name="Rectangle 3"/>
          <p:cNvSpPr/>
          <p:nvPr/>
        </p:nvSpPr>
        <p:spPr bwMode="gray">
          <a:xfrm>
            <a:off x="1069400" y="2739550"/>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Good value for money</a:t>
            </a:r>
          </a:p>
        </p:txBody>
      </p:sp>
      <p:sp>
        <p:nvSpPr>
          <p:cNvPr id="5" name="Rectangle 4"/>
          <p:cNvSpPr/>
          <p:nvPr/>
        </p:nvSpPr>
        <p:spPr bwMode="gray">
          <a:xfrm>
            <a:off x="3917978" y="2739550"/>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Interesting, rich cultural heritage or art</a:t>
            </a:r>
          </a:p>
        </p:txBody>
      </p:sp>
      <p:sp>
        <p:nvSpPr>
          <p:cNvPr id="6" name="Rectangle 5"/>
          <p:cNvSpPr/>
          <p:nvPr/>
        </p:nvSpPr>
        <p:spPr bwMode="gray">
          <a:xfrm>
            <a:off x="3917977" y="4572911"/>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Good local cuisine</a:t>
            </a:r>
          </a:p>
        </p:txBody>
      </p:sp>
      <p:sp>
        <p:nvSpPr>
          <p:cNvPr id="7" name="Rectangle 6"/>
          <p:cNvSpPr/>
          <p:nvPr/>
        </p:nvSpPr>
        <p:spPr bwMode="gray">
          <a:xfrm>
            <a:off x="9615133" y="2746856"/>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Beautiful nature</a:t>
            </a:r>
          </a:p>
        </p:txBody>
      </p:sp>
      <p:sp>
        <p:nvSpPr>
          <p:cNvPr id="8" name="Rectangle 7"/>
          <p:cNvSpPr/>
          <p:nvPr/>
        </p:nvSpPr>
        <p:spPr bwMode="gray">
          <a:xfrm>
            <a:off x="1069400" y="4572911"/>
            <a:ext cx="2505351" cy="151197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Social, friendly</a:t>
            </a:r>
          </a:p>
        </p:txBody>
      </p:sp>
      <p:sp>
        <p:nvSpPr>
          <p:cNvPr id="10" name="Rectangle 9"/>
          <p:cNvSpPr/>
          <p:nvPr/>
        </p:nvSpPr>
        <p:spPr bwMode="gray">
          <a:xfrm>
            <a:off x="6766557" y="4572911"/>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Peaceful</a:t>
            </a:r>
          </a:p>
        </p:txBody>
      </p:sp>
      <p:sp>
        <p:nvSpPr>
          <p:cNvPr id="11" name="Rectangle 10"/>
          <p:cNvSpPr/>
          <p:nvPr/>
        </p:nvSpPr>
        <p:spPr bwMode="gray">
          <a:xfrm>
            <a:off x="9615136" y="4565606"/>
            <a:ext cx="2505351" cy="151197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For Explorers </a:t>
            </a:r>
          </a:p>
        </p:txBody>
      </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766555" y="2732245"/>
            <a:ext cx="2505353" cy="1519281"/>
          </a:xfrm>
          <a:prstGeom prst="rect">
            <a:avLst/>
          </a:prstGeom>
          <a:ln w="57150">
            <a:solidFill>
              <a:schemeClr val="bg1">
                <a:lumMod val="85000"/>
              </a:schemeClr>
            </a:solidFill>
          </a:ln>
          <a:effectLst>
            <a:outerShdw blurRad="50800" dist="38100" dir="2700000" algn="tl" rotWithShape="0">
              <a:prstClr val="black">
                <a:alpha val="40000"/>
              </a:prstClr>
            </a:outerShdw>
          </a:effectLst>
        </p:spPr>
      </p:pic>
      <p:sp>
        <p:nvSpPr>
          <p:cNvPr id="2" name="Rectangle 1"/>
          <p:cNvSpPr/>
          <p:nvPr/>
        </p:nvSpPr>
        <p:spPr bwMode="gray">
          <a:xfrm>
            <a:off x="887239" y="2556495"/>
            <a:ext cx="5760640" cy="3744416"/>
          </a:xfrm>
          <a:prstGeom prst="rect">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9" name="TextBox 8">
            <a:extLst>
              <a:ext uri="{FF2B5EF4-FFF2-40B4-BE49-F238E27FC236}">
                <a16:creationId xmlns:a16="http://schemas.microsoft.com/office/drawing/2014/main" id="{F04614AB-55EF-4D9A-9D11-2A23EE9E77FF}"/>
              </a:ext>
            </a:extLst>
          </p:cNvPr>
          <p:cNvSpPr txBox="1"/>
          <p:nvPr/>
        </p:nvSpPr>
        <p:spPr>
          <a:xfrm>
            <a:off x="1930207" y="2044558"/>
            <a:ext cx="3481448" cy="447101"/>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nb-NO" sz="2400" b="1" dirty="0"/>
              <a:t>IMPROVE/BE MORE OF</a:t>
            </a:r>
          </a:p>
        </p:txBody>
      </p:sp>
      <p:sp>
        <p:nvSpPr>
          <p:cNvPr id="15" name="TextBox 14">
            <a:extLst>
              <a:ext uri="{FF2B5EF4-FFF2-40B4-BE49-F238E27FC236}">
                <a16:creationId xmlns:a16="http://schemas.microsoft.com/office/drawing/2014/main" id="{C86AFC69-B037-42B5-91FA-590314FC9B63}"/>
              </a:ext>
            </a:extLst>
          </p:cNvPr>
          <p:cNvSpPr txBox="1"/>
          <p:nvPr/>
        </p:nvSpPr>
        <p:spPr>
          <a:xfrm>
            <a:off x="7386360" y="2044558"/>
            <a:ext cx="3775567" cy="447101"/>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nb-NO" sz="2400" b="1" dirty="0"/>
              <a:t>SUSTAIN PERFORMANCE</a:t>
            </a:r>
          </a:p>
        </p:txBody>
      </p:sp>
      <p:sp>
        <p:nvSpPr>
          <p:cNvPr id="17" name="Rectangle 16">
            <a:extLst>
              <a:ext uri="{FF2B5EF4-FFF2-40B4-BE49-F238E27FC236}">
                <a16:creationId xmlns:a16="http://schemas.microsoft.com/office/drawing/2014/main" id="{BC412CF6-0CA4-41CC-B212-0BE4F77AF351}"/>
              </a:ext>
            </a:extLst>
          </p:cNvPr>
          <p:cNvSpPr/>
          <p:nvPr/>
        </p:nvSpPr>
        <p:spPr bwMode="gray">
          <a:xfrm>
            <a:off x="10660312" y="6546025"/>
            <a:ext cx="1460172" cy="474966"/>
          </a:xfrm>
          <a:prstGeom prst="rect">
            <a:avLst/>
          </a:prstGeom>
          <a:solidFill>
            <a:srgbClr val="C00000"/>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Improve</a:t>
            </a:r>
          </a:p>
        </p:txBody>
      </p:sp>
      <p:sp>
        <p:nvSpPr>
          <p:cNvPr id="18" name="Rectangle 17">
            <a:extLst>
              <a:ext uri="{FF2B5EF4-FFF2-40B4-BE49-F238E27FC236}">
                <a16:creationId xmlns:a16="http://schemas.microsoft.com/office/drawing/2014/main" id="{D10DE8D9-2392-4DF6-A72D-F8E2D5A59E30}"/>
              </a:ext>
            </a:extLst>
          </p:cNvPr>
          <p:cNvSpPr/>
          <p:nvPr/>
        </p:nvSpPr>
        <p:spPr bwMode="gray">
          <a:xfrm>
            <a:off x="8967194" y="6541497"/>
            <a:ext cx="1460172" cy="474966"/>
          </a:xfrm>
          <a:prstGeom prst="rect">
            <a:avLst/>
          </a:prstGeom>
          <a:solidFill>
            <a:schemeClr val="accent1"/>
          </a:solidFill>
          <a:ln w="57150">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58738" tIns="79369" rIns="158738" bIns="79369" numCol="1" spcCol="0" rtlCol="0" fromWordArt="0" anchor="ctr" anchorCtr="0" forceAA="0" compatLnSpc="1">
            <a:prstTxWarp prst="textNoShape">
              <a:avLst/>
            </a:prstTxWarp>
            <a:noAutofit/>
          </a:bodyPr>
          <a:lstStyle/>
          <a:p>
            <a:pPr algn="ctr" defTabSz="1007943">
              <a:lnSpc>
                <a:spcPct val="110000"/>
              </a:lnSpc>
              <a:spcBef>
                <a:spcPts val="2646"/>
              </a:spcBef>
              <a:buClr>
                <a:srgbClr val="D2D3D2"/>
              </a:buClr>
            </a:pPr>
            <a:r>
              <a:rPr lang="en-US" sz="2205" dirty="0">
                <a:solidFill>
                  <a:prstClr val="white"/>
                </a:solidFill>
                <a:latin typeface="Segoe UI"/>
              </a:rPr>
              <a:t>Maintain</a:t>
            </a:r>
          </a:p>
        </p:txBody>
      </p:sp>
    </p:spTree>
    <p:extLst>
      <p:ext uri="{BB962C8B-B14F-4D97-AF65-F5344CB8AC3E}">
        <p14:creationId xmlns:p14="http://schemas.microsoft.com/office/powerpoint/2010/main" val="564617735"/>
      </p:ext>
    </p:extLst>
  </p:cSld>
  <p:clrMapOvr>
    <a:masterClrMapping/>
  </p:clrMapOvr>
  <p:transition>
    <p:fade/>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70778"/>
            <a:ext cx="12195869" cy="492443"/>
          </a:xfrm>
        </p:spPr>
        <p:txBody>
          <a:bodyPr/>
          <a:lstStyle/>
          <a:p>
            <a:r>
              <a:rPr lang="en-US" sz="3200" dirty="0"/>
              <a:t>Targeting «ADVENTURES IN the world of natural beauty»</a:t>
            </a:r>
          </a:p>
        </p:txBody>
      </p:sp>
      <p:sp>
        <p:nvSpPr>
          <p:cNvPr id="4" name="Text Placeholder 3"/>
          <p:cNvSpPr txBox="1">
            <a:spLocks/>
          </p:cNvSpPr>
          <p:nvPr/>
        </p:nvSpPr>
        <p:spPr bwMode="gray">
          <a:xfrm>
            <a:off x="565547" y="1188343"/>
            <a:ext cx="8054879"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defRPr/>
            </a:pPr>
            <a:r>
              <a:rPr lang="en-US" dirty="0"/>
              <a:t>Norway needs to get more emotional on a global scale</a:t>
            </a:r>
          </a:p>
        </p:txBody>
      </p:sp>
      <p:grpSp>
        <p:nvGrpSpPr>
          <p:cNvPr id="32" name="Group 31"/>
          <p:cNvGrpSpPr/>
          <p:nvPr/>
        </p:nvGrpSpPr>
        <p:grpSpPr>
          <a:xfrm>
            <a:off x="277432" y="2129201"/>
            <a:ext cx="6646963" cy="1942336"/>
            <a:chOff x="277432" y="2129201"/>
            <a:chExt cx="6646963" cy="1942336"/>
          </a:xfrm>
        </p:grpSpPr>
        <p:sp>
          <p:nvSpPr>
            <p:cNvPr id="7" name="TextBox 6"/>
            <p:cNvSpPr txBox="1"/>
            <p:nvPr/>
          </p:nvSpPr>
          <p:spPr bwMode="gray">
            <a:xfrm>
              <a:off x="1491516" y="2129201"/>
              <a:ext cx="5432879" cy="505899"/>
            </a:xfrm>
            <a:prstGeom prst="rect">
              <a:avLst/>
            </a:prstGeom>
            <a:noFill/>
          </p:spPr>
          <p:txBody>
            <a:bodyPr wrap="none" lIns="120006" tIns="60003" rIns="120006" bIns="60003" rtlCol="0">
              <a:spAutoFit/>
            </a:bodyPr>
            <a:lstStyle/>
            <a:p>
              <a:pPr defTabSz="816520"/>
              <a:r>
                <a:rPr lang="en-GB" sz="25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Strengthen the emotional benefits</a:t>
              </a:r>
            </a:p>
          </p:txBody>
        </p:sp>
        <p:sp>
          <p:nvSpPr>
            <p:cNvPr id="8" name="Rectangle 7"/>
            <p:cNvSpPr/>
            <p:nvPr/>
          </p:nvSpPr>
          <p:spPr bwMode="gray">
            <a:xfrm>
              <a:off x="1491516" y="2540346"/>
              <a:ext cx="5289530" cy="1247127"/>
            </a:xfrm>
            <a:prstGeom prst="rect">
              <a:avLst/>
            </a:prstGeom>
          </p:spPr>
          <p:txBody>
            <a:bodyPr wrap="square" lIns="120006" tIns="60003" rIns="120006" bIns="60003">
              <a:spAutoFit/>
            </a:bodyPr>
            <a:lstStyle/>
            <a:p>
              <a:pPr defTabSz="816520">
                <a:spcBef>
                  <a:spcPts val="535"/>
                </a:spcBef>
              </a:pPr>
              <a:r>
                <a:rPr lang="en-US" b="1" kern="0" dirty="0">
                  <a:solidFill>
                    <a:srgbClr val="C00000"/>
                  </a:solidFill>
                </a:rPr>
                <a:t>Resonate better with the global tourist</a:t>
              </a:r>
            </a:p>
            <a:p>
              <a:pPr defTabSz="816520">
                <a:spcBef>
                  <a:spcPts val="535"/>
                </a:spcBef>
              </a:pPr>
              <a:r>
                <a:rPr lang="en-US" sz="1600" kern="0" dirty="0"/>
                <a:t>Norway has a very </a:t>
              </a:r>
              <a:r>
                <a:rPr lang="en-US" sz="1600" b="1" kern="0" dirty="0"/>
                <a:t>weak emotional position </a:t>
              </a:r>
              <a:r>
                <a:rPr lang="en-US" sz="1600" kern="0" dirty="0"/>
                <a:t>in this segment. Focus on providing </a:t>
              </a:r>
              <a:r>
                <a:rPr lang="en-US" sz="1600" b="1" kern="0" dirty="0"/>
                <a:t>rich experiences</a:t>
              </a:r>
              <a:r>
                <a:rPr lang="en-US" sz="1600" kern="0" dirty="0"/>
                <a:t> and the discovery of </a:t>
              </a:r>
              <a:r>
                <a:rPr lang="en-US" sz="1600" b="1" kern="0" dirty="0"/>
                <a:t>new and interesting places</a:t>
              </a:r>
              <a:r>
                <a:rPr lang="en-US" sz="1600" kern="0" dirty="0"/>
                <a:t>.</a:t>
              </a:r>
            </a:p>
          </p:txBody>
        </p:sp>
        <p:cxnSp>
          <p:nvCxnSpPr>
            <p:cNvPr id="18" name="Straight Connector 17"/>
            <p:cNvCxnSpPr/>
            <p:nvPr/>
          </p:nvCxnSpPr>
          <p:spPr>
            <a:xfrm>
              <a:off x="1350834" y="2129201"/>
              <a:ext cx="0" cy="1942336"/>
            </a:xfrm>
            <a:prstGeom prst="line">
              <a:avLst/>
            </a:prstGeom>
            <a:ln w="3175">
              <a:solidFill>
                <a:schemeClr val="tx2"/>
              </a:solidFill>
              <a:tailEnd type="none"/>
            </a:ln>
            <a:effectLst/>
          </p:spPr>
          <p:style>
            <a:lnRef idx="1">
              <a:schemeClr val="accent1"/>
            </a:lnRef>
            <a:fillRef idx="0">
              <a:schemeClr val="accent1"/>
            </a:fillRef>
            <a:effectRef idx="0">
              <a:schemeClr val="accent1"/>
            </a:effectRef>
            <a:fontRef idx="minor">
              <a:schemeClr val="tx1"/>
            </a:fontRef>
          </p:style>
        </p:cxnSp>
        <p:pic>
          <p:nvPicPr>
            <p:cNvPr id="28" name="Picture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432" y="2568274"/>
              <a:ext cx="1073403" cy="1064189"/>
            </a:xfrm>
            <a:prstGeom prst="rect">
              <a:avLst/>
            </a:prstGeom>
          </p:spPr>
        </p:pic>
      </p:grpSp>
      <p:grpSp>
        <p:nvGrpSpPr>
          <p:cNvPr id="33" name="Group 32"/>
          <p:cNvGrpSpPr/>
          <p:nvPr/>
        </p:nvGrpSpPr>
        <p:grpSpPr>
          <a:xfrm>
            <a:off x="6987184" y="2129201"/>
            <a:ext cx="6141415" cy="1968613"/>
            <a:chOff x="6718084" y="2129201"/>
            <a:chExt cx="6141415" cy="1968613"/>
          </a:xfrm>
        </p:grpSpPr>
        <p:sp>
          <p:nvSpPr>
            <p:cNvPr id="10" name="TextBox 9"/>
            <p:cNvSpPr txBox="1"/>
            <p:nvPr/>
          </p:nvSpPr>
          <p:spPr bwMode="gray">
            <a:xfrm>
              <a:off x="7925153" y="2129201"/>
              <a:ext cx="4934346" cy="505899"/>
            </a:xfrm>
            <a:prstGeom prst="rect">
              <a:avLst/>
            </a:prstGeom>
            <a:noFill/>
          </p:spPr>
          <p:txBody>
            <a:bodyPr wrap="none" lIns="120006" tIns="60003" rIns="120006" bIns="60003" rtlCol="0">
              <a:spAutoFit/>
            </a:bodyPr>
            <a:lstStyle/>
            <a:p>
              <a:pPr defTabSz="816520"/>
              <a:r>
                <a:rPr lang="en-GB" sz="25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features are strong</a:t>
              </a:r>
            </a:p>
          </p:txBody>
        </p:sp>
        <p:sp>
          <p:nvSpPr>
            <p:cNvPr id="11" name="Rectangle 10"/>
            <p:cNvSpPr/>
            <p:nvPr/>
          </p:nvSpPr>
          <p:spPr bwMode="gray">
            <a:xfrm>
              <a:off x="7925153" y="2540345"/>
              <a:ext cx="4751876" cy="1557469"/>
            </a:xfrm>
            <a:prstGeom prst="rect">
              <a:avLst/>
            </a:prstGeom>
          </p:spPr>
          <p:txBody>
            <a:bodyPr wrap="square" lIns="120006" tIns="60003" rIns="120006" bIns="60003">
              <a:spAutoFit/>
            </a:bodyPr>
            <a:lstStyle/>
            <a:p>
              <a:pPr defTabSz="816520">
                <a:spcBef>
                  <a:spcPts val="535"/>
                </a:spcBef>
              </a:pPr>
              <a:r>
                <a:rPr lang="en-US" b="1" kern="0" dirty="0">
                  <a:solidFill>
                    <a:srgbClr val="7030A0"/>
                  </a:solidFill>
                </a:rPr>
                <a:t>Maintain and develop</a:t>
              </a:r>
            </a:p>
            <a:p>
              <a:pPr defTabSz="816520">
                <a:spcBef>
                  <a:spcPts val="535"/>
                </a:spcBef>
              </a:pPr>
              <a:r>
                <a:rPr lang="en-GB" sz="1600" kern="0" dirty="0"/>
                <a:t>Maintain everything that has to do with </a:t>
              </a:r>
              <a:r>
                <a:rPr lang="en-GB" sz="1600" b="1" kern="0" dirty="0"/>
                <a:t>nature</a:t>
              </a:r>
              <a:r>
                <a:rPr lang="en-GB" sz="1600" kern="0" dirty="0"/>
                <a:t> and </a:t>
              </a:r>
              <a:r>
                <a:rPr lang="en-GB" sz="1600" b="1" kern="0" dirty="0"/>
                <a:t>environment/sustainability</a:t>
              </a:r>
              <a:r>
                <a:rPr lang="en-GB" sz="1600" kern="0" dirty="0"/>
                <a:t>.</a:t>
              </a:r>
            </a:p>
            <a:p>
              <a:pPr defTabSz="816520">
                <a:spcBef>
                  <a:spcPts val="535"/>
                </a:spcBef>
              </a:pPr>
              <a:r>
                <a:rPr lang="en-GB" sz="1600" kern="0" dirty="0"/>
                <a:t>Develop the association to </a:t>
              </a:r>
              <a:r>
                <a:rPr lang="en-GB" sz="1600" b="1" kern="0" dirty="0"/>
                <a:t>interesting sights </a:t>
              </a:r>
              <a:r>
                <a:rPr lang="en-GB" sz="1600" kern="0" dirty="0"/>
                <a:t>and the possibility to </a:t>
              </a:r>
              <a:r>
                <a:rPr lang="en-GB" sz="1600" b="1" kern="0" dirty="0"/>
                <a:t>meet local people</a:t>
              </a:r>
              <a:r>
                <a:rPr lang="en-GB" sz="1600" kern="0" dirty="0"/>
                <a:t>.</a:t>
              </a:r>
            </a:p>
          </p:txBody>
        </p:sp>
        <p:cxnSp>
          <p:nvCxnSpPr>
            <p:cNvPr id="19" name="Straight Connector 18"/>
            <p:cNvCxnSpPr/>
            <p:nvPr/>
          </p:nvCxnSpPr>
          <p:spPr>
            <a:xfrm>
              <a:off x="7740383" y="2129201"/>
              <a:ext cx="0" cy="1942336"/>
            </a:xfrm>
            <a:prstGeom prst="line">
              <a:avLst/>
            </a:prstGeom>
            <a:ln w="3175">
              <a:solidFill>
                <a:schemeClr val="tx2"/>
              </a:solidFill>
              <a:tailEnd type="none"/>
            </a:ln>
            <a:effectLst/>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18084" y="2576053"/>
              <a:ext cx="1028907" cy="1020113"/>
            </a:xfrm>
            <a:prstGeom prst="rect">
              <a:avLst/>
            </a:prstGeom>
          </p:spPr>
        </p:pic>
      </p:grpSp>
      <p:grpSp>
        <p:nvGrpSpPr>
          <p:cNvPr id="34" name="Group 33"/>
          <p:cNvGrpSpPr/>
          <p:nvPr/>
        </p:nvGrpSpPr>
        <p:grpSpPr>
          <a:xfrm>
            <a:off x="312204" y="4756957"/>
            <a:ext cx="6277163" cy="1674271"/>
            <a:chOff x="312204" y="4756957"/>
            <a:chExt cx="6277163" cy="1674271"/>
          </a:xfrm>
        </p:grpSpPr>
        <p:sp>
          <p:nvSpPr>
            <p:cNvPr id="13" name="TextBox 12"/>
            <p:cNvSpPr txBox="1"/>
            <p:nvPr/>
          </p:nvSpPr>
          <p:spPr bwMode="gray">
            <a:xfrm>
              <a:off x="1491515" y="4756957"/>
              <a:ext cx="5097852" cy="505899"/>
            </a:xfrm>
            <a:prstGeom prst="rect">
              <a:avLst/>
            </a:prstGeom>
            <a:noFill/>
          </p:spPr>
          <p:txBody>
            <a:bodyPr wrap="none" lIns="120006" tIns="60003" rIns="120006" bIns="60003" rtlCol="0">
              <a:spAutoFit/>
            </a:bodyPr>
            <a:lstStyle/>
            <a:p>
              <a:pPr defTabSz="816520"/>
              <a:r>
                <a:rPr lang="en-GB" sz="2500" b="1" kern="0" dirty="0">
                  <a:solidFill>
                    <a:srgbClr val="00B0F0"/>
                  </a:solidFill>
                </a:rPr>
                <a:t>Personality associations are slim</a:t>
              </a:r>
            </a:p>
          </p:txBody>
        </p:sp>
        <p:sp>
          <p:nvSpPr>
            <p:cNvPr id="14" name="Rectangle 13"/>
            <p:cNvSpPr/>
            <p:nvPr/>
          </p:nvSpPr>
          <p:spPr bwMode="gray">
            <a:xfrm>
              <a:off x="1491516" y="5127814"/>
              <a:ext cx="4321997" cy="1000906"/>
            </a:xfrm>
            <a:prstGeom prst="rect">
              <a:avLst/>
            </a:prstGeom>
          </p:spPr>
          <p:txBody>
            <a:bodyPr wrap="square" lIns="120006" tIns="60003" rIns="120006" bIns="60003">
              <a:spAutoFit/>
            </a:bodyPr>
            <a:lstStyle/>
            <a:p>
              <a:pPr defTabSz="816520">
                <a:spcBef>
                  <a:spcPts val="535"/>
                </a:spcBef>
              </a:pPr>
              <a:r>
                <a:rPr lang="en-GB" b="1" kern="0" dirty="0">
                  <a:solidFill>
                    <a:srgbClr val="00B0F0"/>
                  </a:solidFill>
                </a:rPr>
                <a:t>Create one that is more relevant</a:t>
              </a:r>
            </a:p>
            <a:p>
              <a:pPr defTabSz="816520">
                <a:spcBef>
                  <a:spcPts val="535"/>
                </a:spcBef>
              </a:pPr>
              <a:r>
                <a:rPr lang="en-GB" sz="1600" kern="0" dirty="0"/>
                <a:t>Keep on maintaining </a:t>
              </a:r>
              <a:r>
                <a:rPr lang="en-GB" sz="1600" b="1" kern="0" dirty="0"/>
                <a:t>“Fresh” </a:t>
              </a:r>
              <a:r>
                <a:rPr lang="en-GB" sz="1600" kern="0" dirty="0"/>
                <a:t>and </a:t>
              </a:r>
              <a:r>
                <a:rPr lang="en-GB" sz="1600" b="1" kern="0" dirty="0"/>
                <a:t>“Active”</a:t>
              </a:r>
              <a:r>
                <a:rPr lang="en-GB" sz="1600" kern="0" dirty="0"/>
                <a:t>. Become more </a:t>
              </a:r>
              <a:r>
                <a:rPr lang="en-GB" sz="1600" b="1" kern="0" dirty="0"/>
                <a:t>“Adventurous”</a:t>
              </a:r>
              <a:r>
                <a:rPr lang="en-GB" sz="1600" kern="0" dirty="0"/>
                <a:t> and </a:t>
              </a:r>
              <a:r>
                <a:rPr lang="en-GB" sz="1600" b="1" kern="0" dirty="0"/>
                <a:t>“Daring”</a:t>
              </a:r>
              <a:r>
                <a:rPr lang="en-GB" sz="1600" kern="0" dirty="0"/>
                <a:t>.</a:t>
              </a:r>
            </a:p>
          </p:txBody>
        </p:sp>
        <p:cxnSp>
          <p:nvCxnSpPr>
            <p:cNvPr id="21" name="Straight Connector 20"/>
            <p:cNvCxnSpPr/>
            <p:nvPr/>
          </p:nvCxnSpPr>
          <p:spPr>
            <a:xfrm>
              <a:off x="1350834" y="4870757"/>
              <a:ext cx="0" cy="1560471"/>
            </a:xfrm>
            <a:prstGeom prst="line">
              <a:avLst/>
            </a:prstGeom>
            <a:ln w="3175">
              <a:solidFill>
                <a:schemeClr val="tx2"/>
              </a:solidFill>
              <a:tailEnd type="none"/>
            </a:ln>
            <a:effectLst/>
          </p:spPr>
          <p:style>
            <a:lnRef idx="1">
              <a:schemeClr val="accent1"/>
            </a:lnRef>
            <a:fillRef idx="0">
              <a:schemeClr val="accent1"/>
            </a:fillRef>
            <a:effectRef idx="0">
              <a:schemeClr val="accent1"/>
            </a:effectRef>
            <a:fontRef idx="minor">
              <a:schemeClr val="tx1"/>
            </a:fontRef>
          </p:style>
        </p:cxnSp>
        <p:pic>
          <p:nvPicPr>
            <p:cNvPr id="30" name="Picture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204" y="5009906"/>
              <a:ext cx="1024510" cy="1020113"/>
            </a:xfrm>
            <a:prstGeom prst="rect">
              <a:avLst/>
            </a:prstGeom>
          </p:spPr>
        </p:pic>
      </p:grpSp>
      <p:grpSp>
        <p:nvGrpSpPr>
          <p:cNvPr id="35" name="Group 34"/>
          <p:cNvGrpSpPr/>
          <p:nvPr/>
        </p:nvGrpSpPr>
        <p:grpSpPr>
          <a:xfrm>
            <a:off x="6982239" y="4567009"/>
            <a:ext cx="5534011" cy="1864219"/>
            <a:chOff x="6713139" y="4567009"/>
            <a:chExt cx="5534011" cy="1864219"/>
          </a:xfrm>
        </p:grpSpPr>
        <p:sp>
          <p:nvSpPr>
            <p:cNvPr id="16" name="TextBox 15"/>
            <p:cNvSpPr txBox="1"/>
            <p:nvPr/>
          </p:nvSpPr>
          <p:spPr bwMode="gray">
            <a:xfrm>
              <a:off x="7925153" y="4567009"/>
              <a:ext cx="3284855" cy="505899"/>
            </a:xfrm>
            <a:prstGeom prst="rect">
              <a:avLst/>
            </a:prstGeom>
            <a:noFill/>
          </p:spPr>
          <p:txBody>
            <a:bodyPr wrap="none" lIns="120006" tIns="60003" rIns="120006" bIns="60003" rtlCol="0">
              <a:spAutoFit/>
            </a:bodyPr>
            <a:lstStyle/>
            <a:p>
              <a:pPr defTabSz="816520"/>
              <a:r>
                <a:rPr lang="en-GB" sz="2500" b="1" kern="0" dirty="0">
                  <a:solidFill>
                    <a:srgbClr val="92D050"/>
                  </a:solidFill>
                </a:rPr>
                <a:t>Weak social identity</a:t>
              </a:r>
            </a:p>
          </p:txBody>
        </p:sp>
        <p:sp>
          <p:nvSpPr>
            <p:cNvPr id="17" name="Rectangle 16"/>
            <p:cNvSpPr/>
            <p:nvPr/>
          </p:nvSpPr>
          <p:spPr bwMode="gray">
            <a:xfrm>
              <a:off x="7925153" y="4937866"/>
              <a:ext cx="4321997" cy="1493348"/>
            </a:xfrm>
            <a:prstGeom prst="rect">
              <a:avLst/>
            </a:prstGeom>
          </p:spPr>
          <p:txBody>
            <a:bodyPr wrap="square" lIns="120006" tIns="60003" rIns="120006" bIns="60003">
              <a:spAutoFit/>
            </a:bodyPr>
            <a:lstStyle/>
            <a:p>
              <a:pPr defTabSz="816520">
                <a:spcBef>
                  <a:spcPts val="535"/>
                </a:spcBef>
              </a:pPr>
              <a:r>
                <a:rPr lang="en-GB" b="1" kern="0" dirty="0">
                  <a:solidFill>
                    <a:srgbClr val="92D050"/>
                  </a:solidFill>
                </a:rPr>
                <a:t>Strengthening is needed</a:t>
              </a:r>
            </a:p>
            <a:p>
              <a:pPr defTabSz="816520">
                <a:spcBef>
                  <a:spcPts val="535"/>
                </a:spcBef>
              </a:pPr>
              <a:r>
                <a:rPr lang="en-GB" sz="1600" kern="0" dirty="0"/>
                <a:t>Strengthen the perception of Norway as a destination for people who like </a:t>
              </a:r>
              <a:r>
                <a:rPr lang="en-GB" sz="1600" b="1" kern="0" dirty="0"/>
                <a:t>adventure</a:t>
              </a:r>
              <a:r>
                <a:rPr lang="en-GB" sz="1600" kern="0" dirty="0"/>
                <a:t> and focus on creating a </a:t>
              </a:r>
              <a:r>
                <a:rPr lang="en-GB" sz="1600" b="1" kern="0" dirty="0"/>
                <a:t>life changing experience</a:t>
              </a:r>
              <a:r>
                <a:rPr lang="en-GB" sz="1600" kern="0" dirty="0"/>
                <a:t>. </a:t>
              </a:r>
            </a:p>
          </p:txBody>
        </p:sp>
        <p:cxnSp>
          <p:nvCxnSpPr>
            <p:cNvPr id="20" name="Straight Connector 19"/>
            <p:cNvCxnSpPr/>
            <p:nvPr/>
          </p:nvCxnSpPr>
          <p:spPr>
            <a:xfrm>
              <a:off x="7740383" y="4680809"/>
              <a:ext cx="0" cy="1750419"/>
            </a:xfrm>
            <a:prstGeom prst="line">
              <a:avLst/>
            </a:prstGeom>
            <a:ln w="3175">
              <a:solidFill>
                <a:schemeClr val="tx2"/>
              </a:solidFill>
              <a:tailEnd type="none"/>
            </a:ln>
            <a:effectLst/>
          </p:spPr>
          <p:style>
            <a:lnRef idx="1">
              <a:schemeClr val="accent1"/>
            </a:lnRef>
            <a:fillRef idx="0">
              <a:schemeClr val="accent1"/>
            </a:fillRef>
            <a:effectRef idx="0">
              <a:schemeClr val="accent1"/>
            </a:effectRef>
            <a:fontRef idx="minor">
              <a:schemeClr val="tx1"/>
            </a:fontRef>
          </p:style>
        </p:cxnSp>
        <p:pic>
          <p:nvPicPr>
            <p:cNvPr id="31" name="Picture 3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713139" y="5034790"/>
              <a:ext cx="999518" cy="995229"/>
            </a:xfrm>
            <a:prstGeom prst="rect">
              <a:avLst/>
            </a:prstGeom>
          </p:spPr>
        </p:pic>
      </p:grpSp>
    </p:spTree>
    <p:extLst>
      <p:ext uri="{BB962C8B-B14F-4D97-AF65-F5344CB8AC3E}">
        <p14:creationId xmlns:p14="http://schemas.microsoft.com/office/powerpoint/2010/main" val="22127831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flipH="1">
            <a:off x="167159" y="180231"/>
            <a:ext cx="13105456" cy="7200800"/>
          </a:xfrm>
          <a:prstGeom prst="rect">
            <a:avLst/>
          </a:prstGeom>
        </p:spPr>
      </p:pic>
      <p:sp>
        <p:nvSpPr>
          <p:cNvPr id="10" name="Rectangle 9"/>
          <p:cNvSpPr/>
          <p:nvPr/>
        </p:nvSpPr>
        <p:spPr bwMode="gray">
          <a:xfrm>
            <a:off x="152411" y="180230"/>
            <a:ext cx="7560840" cy="7200000"/>
          </a:xfrm>
          <a:prstGeom prst="rect">
            <a:avLst/>
          </a:prstGeom>
          <a:gradFill flip="none" rotWithShape="1">
            <a:gsLst>
              <a:gs pos="37000">
                <a:schemeClr val="bg2"/>
              </a:gs>
              <a:gs pos="100000">
                <a:schemeClr val="bg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sp>
        <p:nvSpPr>
          <p:cNvPr id="7" name="Title 3"/>
          <p:cNvSpPr txBox="1">
            <a:spLocks/>
          </p:cNvSpPr>
          <p:nvPr/>
        </p:nvSpPr>
        <p:spPr bwMode="gray">
          <a:xfrm>
            <a:off x="527199" y="1292870"/>
            <a:ext cx="3397307" cy="615553"/>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nb-NO" sz="4000" dirty="0"/>
              <a:t>Questions?  </a:t>
            </a:r>
            <a:endParaRPr lang="nb-NO" sz="2800" i="1" dirty="0"/>
          </a:p>
        </p:txBody>
      </p:sp>
      <p:sp>
        <p:nvSpPr>
          <p:cNvPr id="8" name="TextBox 7"/>
          <p:cNvSpPr txBox="1"/>
          <p:nvPr/>
        </p:nvSpPr>
        <p:spPr>
          <a:xfrm>
            <a:off x="2188147" y="2916535"/>
            <a:ext cx="3667644" cy="1384995"/>
          </a:xfrm>
          <a:prstGeom prst="rect">
            <a:avLst/>
          </a:prstGeom>
          <a:noFill/>
          <a:ln w="6350">
            <a:noFill/>
          </a:ln>
        </p:spPr>
        <p:txBody>
          <a:bodyPr wrap="square" rtlCol="0">
            <a:spAutoFit/>
          </a:bodyPr>
          <a:lstStyle/>
          <a:p>
            <a:r>
              <a:rPr lang="en-GB" sz="2400" b="1" dirty="0">
                <a:solidFill>
                  <a:schemeClr val="accent1"/>
                </a:solidFill>
                <a:cs typeface="Calibri" panose="020F0502020204030204" pitchFamily="34" charset="0"/>
              </a:rPr>
              <a:t>Kjetil Strømseth</a:t>
            </a:r>
          </a:p>
          <a:p>
            <a:r>
              <a:rPr lang="en-GB" sz="2000" b="1" dirty="0">
                <a:solidFill>
                  <a:schemeClr val="accent1"/>
                </a:solidFill>
                <a:cs typeface="Calibri" panose="020F0502020204030204" pitchFamily="34" charset="0"/>
              </a:rPr>
              <a:t>kjetil.stromseth@ipsos.com</a:t>
            </a:r>
            <a:endParaRPr lang="en-GB" sz="2000" dirty="0">
              <a:solidFill>
                <a:schemeClr val="accent1"/>
              </a:solidFill>
              <a:cs typeface="Calibri" panose="020F0502020204030204" pitchFamily="34" charset="0"/>
            </a:endParaRPr>
          </a:p>
          <a:p>
            <a:r>
              <a:rPr lang="en-GB" sz="2000" dirty="0">
                <a:solidFill>
                  <a:schemeClr val="accent1"/>
                </a:solidFill>
                <a:cs typeface="Calibri" panose="020F0502020204030204" pitchFamily="34" charset="0"/>
              </a:rPr>
              <a:t>Oslo</a:t>
            </a:r>
          </a:p>
          <a:p>
            <a:r>
              <a:rPr lang="en-GB" sz="2000" dirty="0">
                <a:solidFill>
                  <a:schemeClr val="accent1"/>
                </a:solidFill>
                <a:cs typeface="Calibri" panose="020F0502020204030204" pitchFamily="34" charset="0"/>
              </a:rPr>
              <a:t>+47 934 52 000</a:t>
            </a:r>
          </a:p>
        </p:txBody>
      </p:sp>
      <p:pic>
        <p:nvPicPr>
          <p:cNvPr id="1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27199" y="2901498"/>
            <a:ext cx="1540306" cy="1296128"/>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58171" y="4860751"/>
            <a:ext cx="3667644" cy="1384995"/>
          </a:xfrm>
          <a:prstGeom prst="rect">
            <a:avLst/>
          </a:prstGeom>
          <a:noFill/>
          <a:ln w="6350">
            <a:noFill/>
          </a:ln>
        </p:spPr>
        <p:txBody>
          <a:bodyPr wrap="square" rtlCol="0">
            <a:spAutoFit/>
          </a:bodyPr>
          <a:lstStyle/>
          <a:p>
            <a:r>
              <a:rPr lang="en-US" sz="2400" b="1" dirty="0">
                <a:solidFill>
                  <a:schemeClr val="accent1"/>
                </a:solidFill>
                <a:cs typeface="Calibri" panose="020F0502020204030204" pitchFamily="34" charset="0"/>
              </a:rPr>
              <a:t>Steven Naert</a:t>
            </a:r>
          </a:p>
          <a:p>
            <a:r>
              <a:rPr lang="en-US" sz="2000" b="1" dirty="0">
                <a:solidFill>
                  <a:schemeClr val="accent1"/>
                </a:solidFill>
                <a:cs typeface="Calibri" panose="020F0502020204030204" pitchFamily="34" charset="0"/>
              </a:rPr>
              <a:t>steven.naert@ipsos.com</a:t>
            </a:r>
            <a:endParaRPr lang="en-US" sz="2000" dirty="0">
              <a:solidFill>
                <a:schemeClr val="accent1"/>
              </a:solidFill>
              <a:cs typeface="Calibri" panose="020F0502020204030204" pitchFamily="34" charset="0"/>
            </a:endParaRPr>
          </a:p>
          <a:p>
            <a:r>
              <a:rPr lang="en-US" sz="2000" dirty="0">
                <a:solidFill>
                  <a:schemeClr val="accent1"/>
                </a:solidFill>
                <a:cs typeface="Calibri" panose="020F0502020204030204" pitchFamily="34" charset="0"/>
              </a:rPr>
              <a:t>Antwerp</a:t>
            </a:r>
          </a:p>
          <a:p>
            <a:r>
              <a:rPr lang="en-US" sz="2000" dirty="0">
                <a:solidFill>
                  <a:schemeClr val="accent1"/>
                </a:solidFill>
                <a:cs typeface="Calibri" panose="020F0502020204030204" pitchFamily="34" charset="0"/>
              </a:rPr>
              <a:t>+ 32 497 70 64 57</a:t>
            </a:r>
          </a:p>
        </p:txBody>
      </p:sp>
      <p:sp>
        <p:nvSpPr>
          <p:cNvPr id="18" name="TextBox 17"/>
          <p:cNvSpPr txBox="1"/>
          <p:nvPr/>
        </p:nvSpPr>
        <p:spPr>
          <a:xfrm>
            <a:off x="527200" y="1965378"/>
            <a:ext cx="3464793" cy="447101"/>
          </a:xfrm>
          <a:prstGeom prst="rect">
            <a:avLst/>
          </a:prstGeom>
          <a:solidFill>
            <a:schemeClr val="tx1"/>
          </a:solidFill>
        </p:spPr>
        <p:txBody>
          <a:bodyPr wrap="square" lIns="72000" tIns="36000" rIns="72000" bIns="36000" rtlCol="0">
            <a:spAutoFit/>
          </a:bodyPr>
          <a:lstStyle/>
          <a:p>
            <a:pPr>
              <a:lnSpc>
                <a:spcPct val="110000"/>
              </a:lnSpc>
              <a:spcBef>
                <a:spcPts val="2400"/>
              </a:spcBef>
              <a:buClr>
                <a:schemeClr val="bg2"/>
              </a:buClr>
            </a:pPr>
            <a:r>
              <a:rPr lang="nb-NO" sz="2400" b="1" dirty="0">
                <a:solidFill>
                  <a:schemeClr val="bg1"/>
                </a:solidFill>
              </a:rPr>
              <a:t>Please contact…</a:t>
            </a:r>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7" name="Picture 2" descr="C:\Users\Graphics Dude Ltd\Graphics Dude Ltd\Work\PC - IM - 150415A (template pt2)\Graphics\Tags\MarketingElectronic-Col.png"/>
          <p:cNvPicPr>
            <a:picLocks noChangeAspect="1" noChangeArrowheads="1"/>
          </p:cNvPicPr>
          <p:nvPr/>
        </p:nvPicPr>
        <p:blipFill>
          <a:blip r:embed="rId5"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horisont2020trondelag.no/wp-content/uploads/sites/74/2015/06/innovasjon-norge-logo.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679" y="264752"/>
            <a:ext cx="2369705" cy="81902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bwMode="auto">
          <a:xfrm>
            <a:off x="649288" y="4881664"/>
            <a:ext cx="1296128" cy="1296128"/>
          </a:xfrm>
          <a:prstGeom prst="rect">
            <a:avLst/>
          </a:prstGeom>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7991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78"/>
          <p:cNvSpPr>
            <a:spLocks/>
          </p:cNvSpPr>
          <p:nvPr/>
        </p:nvSpPr>
        <p:spPr bwMode="auto">
          <a:xfrm>
            <a:off x="8565977"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2" name="Rounded Rectangle 75"/>
          <p:cNvSpPr/>
          <p:nvPr/>
        </p:nvSpPr>
        <p:spPr>
          <a:xfrm>
            <a:off x="8165506"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3" name="TextBox 42"/>
          <p:cNvSpPr txBox="1"/>
          <p:nvPr/>
        </p:nvSpPr>
        <p:spPr>
          <a:xfrm>
            <a:off x="8516930" y="2138583"/>
            <a:ext cx="2445664" cy="54284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Associations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to the </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brand</a:t>
            </a:r>
          </a:p>
        </p:txBody>
      </p:sp>
      <p:sp>
        <p:nvSpPr>
          <p:cNvPr id="3" name="Title 2"/>
          <p:cNvSpPr>
            <a:spLocks noGrp="1"/>
          </p:cNvSpPr>
          <p:nvPr>
            <p:ph type="title"/>
          </p:nvPr>
        </p:nvSpPr>
        <p:spPr>
          <a:xfrm>
            <a:off x="540000" y="540001"/>
            <a:ext cx="11157187" cy="553998"/>
          </a:xfrm>
        </p:spPr>
        <p:txBody>
          <a:bodyPr/>
          <a:lstStyle/>
          <a:p>
            <a:r>
              <a:rPr lang="en-US" b="1" dirty="0">
                <a:latin typeface="Calibri"/>
              </a:rPr>
              <a:t>Censydiam seeks to uncover the different drivers</a:t>
            </a:r>
            <a:endParaRPr lang="nb-NO" dirty="0"/>
          </a:p>
        </p:txBody>
      </p:sp>
      <p:sp>
        <p:nvSpPr>
          <p:cNvPr id="4" name="Title 2"/>
          <p:cNvSpPr txBox="1">
            <a:spLocks/>
          </p:cNvSpPr>
          <p:nvPr/>
        </p:nvSpPr>
        <p:spPr bwMode="gray">
          <a:xfrm>
            <a:off x="540000" y="1188343"/>
            <a:ext cx="9453067"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latin typeface="Calibri"/>
              </a:rPr>
              <a:t>the brand needs to play on to be relevant</a:t>
            </a:r>
            <a:endParaRPr lang="nb-NO" dirty="0"/>
          </a:p>
        </p:txBody>
      </p:sp>
      <p:sp>
        <p:nvSpPr>
          <p:cNvPr id="5" name="Freeform 78"/>
          <p:cNvSpPr>
            <a:spLocks/>
          </p:cNvSpPr>
          <p:nvPr/>
        </p:nvSpPr>
        <p:spPr bwMode="auto">
          <a:xfrm>
            <a:off x="1827636" y="1955897"/>
            <a:ext cx="2331838" cy="1664873"/>
          </a:xfrm>
          <a:custGeom>
            <a:avLst/>
            <a:gdLst/>
            <a:ahLst/>
            <a:cxnLst>
              <a:cxn ang="0">
                <a:pos x="151" y="127"/>
              </a:cxn>
              <a:cxn ang="0">
                <a:pos x="151" y="144"/>
              </a:cxn>
              <a:cxn ang="0">
                <a:pos x="75" y="144"/>
              </a:cxn>
              <a:cxn ang="0">
                <a:pos x="0" y="144"/>
              </a:cxn>
              <a:cxn ang="0">
                <a:pos x="0" y="127"/>
              </a:cxn>
              <a:cxn ang="0">
                <a:pos x="33" y="107"/>
              </a:cxn>
              <a:cxn ang="0">
                <a:pos x="59" y="81"/>
              </a:cxn>
              <a:cxn ang="0">
                <a:pos x="50" y="61"/>
              </a:cxn>
              <a:cxn ang="0">
                <a:pos x="43" y="48"/>
              </a:cxn>
              <a:cxn ang="0">
                <a:pos x="46" y="41"/>
              </a:cxn>
              <a:cxn ang="0">
                <a:pos x="44" y="27"/>
              </a:cxn>
              <a:cxn ang="0">
                <a:pos x="75" y="0"/>
              </a:cxn>
              <a:cxn ang="0">
                <a:pos x="107" y="27"/>
              </a:cxn>
              <a:cxn ang="0">
                <a:pos x="105" y="41"/>
              </a:cxn>
              <a:cxn ang="0">
                <a:pos x="108" y="48"/>
              </a:cxn>
              <a:cxn ang="0">
                <a:pos x="101" y="61"/>
              </a:cxn>
              <a:cxn ang="0">
                <a:pos x="92" y="81"/>
              </a:cxn>
              <a:cxn ang="0">
                <a:pos x="118" y="107"/>
              </a:cxn>
              <a:cxn ang="0">
                <a:pos x="151" y="127"/>
              </a:cxn>
            </a:cxnLst>
            <a:rect l="0" t="0" r="r" b="b"/>
            <a:pathLst>
              <a:path w="151" h="144">
                <a:moveTo>
                  <a:pt x="151" y="127"/>
                </a:moveTo>
                <a:cubicBezTo>
                  <a:pt x="151" y="132"/>
                  <a:pt x="151" y="144"/>
                  <a:pt x="151" y="144"/>
                </a:cubicBezTo>
                <a:cubicBezTo>
                  <a:pt x="75" y="144"/>
                  <a:pt x="75" y="144"/>
                  <a:pt x="75" y="144"/>
                </a:cubicBezTo>
                <a:cubicBezTo>
                  <a:pt x="0" y="144"/>
                  <a:pt x="0" y="144"/>
                  <a:pt x="0" y="144"/>
                </a:cubicBezTo>
                <a:cubicBezTo>
                  <a:pt x="0" y="144"/>
                  <a:pt x="0" y="132"/>
                  <a:pt x="0" y="127"/>
                </a:cubicBezTo>
                <a:cubicBezTo>
                  <a:pt x="0" y="122"/>
                  <a:pt x="13" y="114"/>
                  <a:pt x="33" y="107"/>
                </a:cubicBezTo>
                <a:cubicBezTo>
                  <a:pt x="53" y="100"/>
                  <a:pt x="59" y="94"/>
                  <a:pt x="59" y="81"/>
                </a:cubicBezTo>
                <a:cubicBezTo>
                  <a:pt x="59" y="73"/>
                  <a:pt x="53" y="76"/>
                  <a:pt x="50" y="61"/>
                </a:cubicBezTo>
                <a:cubicBezTo>
                  <a:pt x="49" y="56"/>
                  <a:pt x="44" y="61"/>
                  <a:pt x="43" y="48"/>
                </a:cubicBezTo>
                <a:cubicBezTo>
                  <a:pt x="43" y="42"/>
                  <a:pt x="46" y="41"/>
                  <a:pt x="46" y="41"/>
                </a:cubicBezTo>
                <a:cubicBezTo>
                  <a:pt x="46" y="41"/>
                  <a:pt x="44" y="33"/>
                  <a:pt x="44" y="27"/>
                </a:cubicBezTo>
                <a:cubicBezTo>
                  <a:pt x="43" y="19"/>
                  <a:pt x="48" y="0"/>
                  <a:pt x="75" y="0"/>
                </a:cubicBezTo>
                <a:cubicBezTo>
                  <a:pt x="103" y="0"/>
                  <a:pt x="108" y="19"/>
                  <a:pt x="107" y="27"/>
                </a:cubicBezTo>
                <a:cubicBezTo>
                  <a:pt x="107" y="33"/>
                  <a:pt x="105" y="41"/>
                  <a:pt x="105" y="41"/>
                </a:cubicBezTo>
                <a:cubicBezTo>
                  <a:pt x="105" y="41"/>
                  <a:pt x="108" y="42"/>
                  <a:pt x="108" y="48"/>
                </a:cubicBezTo>
                <a:cubicBezTo>
                  <a:pt x="107" y="61"/>
                  <a:pt x="102" y="56"/>
                  <a:pt x="101" y="61"/>
                </a:cubicBezTo>
                <a:cubicBezTo>
                  <a:pt x="98" y="76"/>
                  <a:pt x="92" y="73"/>
                  <a:pt x="92" y="81"/>
                </a:cubicBezTo>
                <a:cubicBezTo>
                  <a:pt x="92" y="94"/>
                  <a:pt x="98" y="100"/>
                  <a:pt x="118" y="107"/>
                </a:cubicBezTo>
                <a:cubicBezTo>
                  <a:pt x="138" y="114"/>
                  <a:pt x="151" y="122"/>
                  <a:pt x="151" y="127"/>
                </a:cubicBezTo>
                <a:close/>
              </a:path>
            </a:pathLst>
          </a:cu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6" name="Rounded Rectangle 75"/>
          <p:cNvSpPr/>
          <p:nvPr/>
        </p:nvSpPr>
        <p:spPr>
          <a:xfrm>
            <a:off x="1427165" y="3362944"/>
            <a:ext cx="3090885" cy="3849708"/>
          </a:xfrm>
          <a:prstGeom prst="roundRect">
            <a:avLst>
              <a:gd name="adj" fmla="val 21950"/>
            </a:avLst>
          </a:prstGeom>
          <a:solidFill>
            <a:schemeClr val="bg1">
              <a:lumMod val="85000"/>
            </a:schemeClr>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46" name="Abgerundetes Rechteck 26"/>
          <p:cNvSpPr/>
          <p:nvPr/>
        </p:nvSpPr>
        <p:spPr>
          <a:xfrm>
            <a:off x="8456020" y="5400635"/>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WHY do I go to </a:t>
            </a:r>
          </a:p>
          <a:p>
            <a:pPr algn="ctr" defTabSz="1343985">
              <a:defRPr/>
            </a:pPr>
            <a:r>
              <a:rPr lang="en-US" sz="1543" b="1" i="1" kern="0" dirty="0">
                <a:solidFill>
                  <a:schemeClr val="bg1"/>
                </a:solidFill>
              </a:rPr>
              <a:t>this destination?</a:t>
            </a:r>
          </a:p>
        </p:txBody>
      </p:sp>
      <p:sp>
        <p:nvSpPr>
          <p:cNvPr id="50" name="Right Arrow 71"/>
          <p:cNvSpPr/>
          <p:nvPr/>
        </p:nvSpPr>
        <p:spPr>
          <a:xfrm>
            <a:off x="7267080"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9" name="Right Arrow 71"/>
          <p:cNvSpPr/>
          <p:nvPr/>
        </p:nvSpPr>
        <p:spPr>
          <a:xfrm>
            <a:off x="4285065" y="5518622"/>
            <a:ext cx="793688" cy="370388"/>
          </a:xfrm>
          <a:prstGeom prst="rightArrow">
            <a:avLst>
              <a:gd name="adj1" fmla="val 50000"/>
              <a:gd name="adj2" fmla="val 71053"/>
            </a:avLst>
          </a:prstGeom>
          <a:solidFill>
            <a:srgbClr val="C0000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3" name="Abgerundetes Rechteck 22"/>
          <p:cNvSpPr/>
          <p:nvPr/>
        </p:nvSpPr>
        <p:spPr>
          <a:xfrm>
            <a:off x="5091573" y="5406234"/>
            <a:ext cx="2433975" cy="582038"/>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EMOTIONAL BENEFITS</a:t>
            </a:r>
          </a:p>
        </p:txBody>
      </p:sp>
      <p:sp>
        <p:nvSpPr>
          <p:cNvPr id="17" name="Abgerundetes Rechteck 26"/>
          <p:cNvSpPr/>
          <p:nvPr/>
        </p:nvSpPr>
        <p:spPr>
          <a:xfrm>
            <a:off x="1680359" y="5400636"/>
            <a:ext cx="2433975" cy="584250"/>
          </a:xfrm>
          <a:prstGeom prst="roundRect">
            <a:avLst>
              <a:gd name="adj" fmla="val 50000"/>
            </a:avLst>
          </a:prstGeom>
          <a:solidFill>
            <a:srgbClr val="C0000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WHY do people </a:t>
            </a:r>
            <a:br>
              <a:rPr lang="en-US" sz="1400" b="1" i="1" kern="0" dirty="0">
                <a:solidFill>
                  <a:srgbClr val="FFFFFF"/>
                </a:solidFill>
              </a:rPr>
            </a:br>
            <a:r>
              <a:rPr lang="en-US" sz="1400" b="1" i="1" kern="0" dirty="0">
                <a:solidFill>
                  <a:srgbClr val="FFFFFF"/>
                </a:solidFill>
              </a:rPr>
              <a:t>go on holiday? </a:t>
            </a:r>
          </a:p>
        </p:txBody>
      </p:sp>
      <p:grpSp>
        <p:nvGrpSpPr>
          <p:cNvPr id="19" name="Gruppieren 4"/>
          <p:cNvGrpSpPr/>
          <p:nvPr/>
        </p:nvGrpSpPr>
        <p:grpSpPr>
          <a:xfrm>
            <a:off x="4920842" y="5246816"/>
            <a:ext cx="370388" cy="370388"/>
            <a:chOff x="-1042867" y="4019487"/>
            <a:chExt cx="612000" cy="612000"/>
          </a:xfrm>
        </p:grpSpPr>
        <p:sp>
          <p:nvSpPr>
            <p:cNvPr id="20"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5" name="Abgerundetes Rechteck 25"/>
          <p:cNvSpPr/>
          <p:nvPr/>
        </p:nvSpPr>
        <p:spPr>
          <a:xfrm>
            <a:off x="8456020"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defRPr/>
            </a:pPr>
            <a:r>
              <a:rPr lang="en-US" sz="1543" b="1" i="1" kern="0" dirty="0">
                <a:solidFill>
                  <a:schemeClr val="bg1"/>
                </a:solidFill>
              </a:rPr>
              <a:t>WHO is the </a:t>
            </a:r>
            <a:br>
              <a:rPr lang="en-US" sz="1543" b="1" i="1" kern="0" dirty="0">
                <a:solidFill>
                  <a:schemeClr val="bg1"/>
                </a:solidFill>
              </a:rPr>
            </a:br>
            <a:r>
              <a:rPr lang="en-US" sz="1543" b="1" i="1" kern="0" dirty="0">
                <a:solidFill>
                  <a:schemeClr val="bg1"/>
                </a:solidFill>
              </a:rPr>
              <a:t>destination for?</a:t>
            </a:r>
          </a:p>
        </p:txBody>
      </p:sp>
      <p:sp>
        <p:nvSpPr>
          <p:cNvPr id="49" name="Right Arrow 70"/>
          <p:cNvSpPr/>
          <p:nvPr/>
        </p:nvSpPr>
        <p:spPr>
          <a:xfrm>
            <a:off x="7268723"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chemeClr val="bg1"/>
              </a:solidFill>
              <a:latin typeface="Calibri"/>
            </a:endParaRPr>
          </a:p>
        </p:txBody>
      </p:sp>
      <p:sp>
        <p:nvSpPr>
          <p:cNvPr id="8" name="Right Arrow 70"/>
          <p:cNvSpPr/>
          <p:nvPr/>
        </p:nvSpPr>
        <p:spPr>
          <a:xfrm>
            <a:off x="4286708" y="4681121"/>
            <a:ext cx="793688" cy="370388"/>
          </a:xfrm>
          <a:prstGeom prst="rightArrow">
            <a:avLst>
              <a:gd name="adj1" fmla="val 50000"/>
              <a:gd name="adj2" fmla="val 71053"/>
            </a:avLst>
          </a:prstGeom>
          <a:solidFill>
            <a:srgbClr val="00B05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2" name="Abgerundetes Rechteck 21"/>
          <p:cNvSpPr/>
          <p:nvPr/>
        </p:nvSpPr>
        <p:spPr>
          <a:xfrm>
            <a:off x="5091573" y="4569730"/>
            <a:ext cx="2433975" cy="582038"/>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SOCIAL </a:t>
            </a:r>
            <a:br>
              <a:rPr lang="nb-NO" sz="1764" b="1" kern="0" dirty="0">
                <a:solidFill>
                  <a:srgbClr val="FFFFFF"/>
                </a:solidFill>
              </a:rPr>
            </a:br>
            <a:r>
              <a:rPr lang="nb-NO" sz="1764" b="1" kern="0" dirty="0">
                <a:solidFill>
                  <a:srgbClr val="FFFFFF"/>
                </a:solidFill>
              </a:rPr>
              <a:t>IDENTITY</a:t>
            </a:r>
          </a:p>
        </p:txBody>
      </p:sp>
      <p:sp>
        <p:nvSpPr>
          <p:cNvPr id="16" name="Abgerundetes Rechteck 25"/>
          <p:cNvSpPr/>
          <p:nvPr/>
        </p:nvSpPr>
        <p:spPr>
          <a:xfrm>
            <a:off x="1680359" y="4565825"/>
            <a:ext cx="2433975" cy="584250"/>
          </a:xfrm>
          <a:prstGeom prst="roundRect">
            <a:avLst>
              <a:gd name="adj" fmla="val 50000"/>
            </a:avLst>
          </a:prstGeom>
          <a:solidFill>
            <a:srgbClr val="00B05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HOW should a holiday reflect upon me?</a:t>
            </a:r>
          </a:p>
        </p:txBody>
      </p:sp>
      <p:grpSp>
        <p:nvGrpSpPr>
          <p:cNvPr id="22" name="Gruppieren 3"/>
          <p:cNvGrpSpPr/>
          <p:nvPr/>
        </p:nvGrpSpPr>
        <p:grpSpPr>
          <a:xfrm>
            <a:off x="4920842" y="4421960"/>
            <a:ext cx="370388" cy="370388"/>
            <a:chOff x="-1042867" y="3392141"/>
            <a:chExt cx="612000" cy="612000"/>
          </a:xfrm>
        </p:grpSpPr>
        <p:sp>
          <p:nvSpPr>
            <p:cNvPr id="23"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4"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4" name="Abgerundetes Rechteck 24"/>
          <p:cNvSpPr/>
          <p:nvPr/>
        </p:nvSpPr>
        <p:spPr>
          <a:xfrm>
            <a:off x="8456020" y="3731014"/>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qualities does this destination have?</a:t>
            </a:r>
          </a:p>
        </p:txBody>
      </p:sp>
      <p:sp>
        <p:nvSpPr>
          <p:cNvPr id="48" name="Right Arrow 69"/>
          <p:cNvSpPr/>
          <p:nvPr/>
        </p:nvSpPr>
        <p:spPr>
          <a:xfrm>
            <a:off x="7267080"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7" name="Right Arrow 69"/>
          <p:cNvSpPr/>
          <p:nvPr/>
        </p:nvSpPr>
        <p:spPr>
          <a:xfrm>
            <a:off x="4285065" y="3836839"/>
            <a:ext cx="793688" cy="370388"/>
          </a:xfrm>
          <a:prstGeom prst="rightArrow">
            <a:avLst>
              <a:gd name="adj1" fmla="val 50000"/>
              <a:gd name="adj2" fmla="val 71053"/>
            </a:avLst>
          </a:prstGeom>
          <a:solidFill>
            <a:srgbClr val="7030A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1" name="Abgerundetes Rechteck 20"/>
          <p:cNvSpPr/>
          <p:nvPr/>
        </p:nvSpPr>
        <p:spPr>
          <a:xfrm>
            <a:off x="5091573" y="3733226"/>
            <a:ext cx="2433975" cy="582038"/>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DESTINATION CHARACTERISTICS</a:t>
            </a:r>
          </a:p>
        </p:txBody>
      </p:sp>
      <p:sp>
        <p:nvSpPr>
          <p:cNvPr id="15" name="Abgerundetes Rechteck 24"/>
          <p:cNvSpPr/>
          <p:nvPr/>
        </p:nvSpPr>
        <p:spPr>
          <a:xfrm>
            <a:off x="1680359" y="3731015"/>
            <a:ext cx="2433975" cy="584250"/>
          </a:xfrm>
          <a:prstGeom prst="roundRect">
            <a:avLst>
              <a:gd name="adj" fmla="val 50000"/>
            </a:avLst>
          </a:prstGeom>
          <a:solidFill>
            <a:srgbClr val="7030A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expectations  are related to destinations? </a:t>
            </a:r>
          </a:p>
        </p:txBody>
      </p:sp>
      <p:grpSp>
        <p:nvGrpSpPr>
          <p:cNvPr id="25" name="Gruppieren 2"/>
          <p:cNvGrpSpPr/>
          <p:nvPr/>
        </p:nvGrpSpPr>
        <p:grpSpPr>
          <a:xfrm>
            <a:off x="4920842" y="3567369"/>
            <a:ext cx="370388" cy="370388"/>
            <a:chOff x="-1042867" y="2764795"/>
            <a:chExt cx="612000" cy="612000"/>
          </a:xfrm>
        </p:grpSpPr>
        <p:sp>
          <p:nvSpPr>
            <p:cNvPr id="26"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27"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
        <p:nvSpPr>
          <p:cNvPr id="47" name="Abgerundetes Rechteck 27"/>
          <p:cNvSpPr/>
          <p:nvPr/>
        </p:nvSpPr>
        <p:spPr>
          <a:xfrm>
            <a:off x="8456020" y="6237660"/>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543" b="1" i="1" kern="0" dirty="0">
                <a:solidFill>
                  <a:schemeClr val="bg1"/>
                </a:solidFill>
              </a:rPr>
              <a:t>WHAT does this destination stand for?</a:t>
            </a:r>
          </a:p>
        </p:txBody>
      </p:sp>
      <p:sp>
        <p:nvSpPr>
          <p:cNvPr id="51" name="Right Arrow 72"/>
          <p:cNvSpPr/>
          <p:nvPr/>
        </p:nvSpPr>
        <p:spPr>
          <a:xfrm>
            <a:off x="7268723"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0" name="Right Arrow 72"/>
          <p:cNvSpPr/>
          <p:nvPr/>
        </p:nvSpPr>
        <p:spPr>
          <a:xfrm>
            <a:off x="4286708" y="6333401"/>
            <a:ext cx="793688" cy="370388"/>
          </a:xfrm>
          <a:prstGeom prst="rightArrow">
            <a:avLst>
              <a:gd name="adj1" fmla="val 50000"/>
              <a:gd name="adj2" fmla="val 71053"/>
            </a:avLst>
          </a:prstGeom>
          <a:solidFill>
            <a:srgbClr val="00B0F0"/>
          </a:solidFill>
          <a:ln w="25400" cap="flat" cmpd="sng" algn="ctr">
            <a:noFill/>
            <a:prstDash val="solid"/>
          </a:ln>
          <a:effectLst/>
        </p:spPr>
        <p:txBody>
          <a:bodyPr rtlCol="0" anchor="ctr"/>
          <a:lstStyle/>
          <a:p>
            <a:pPr algn="ctr" defTabSz="1343985">
              <a:defRPr/>
            </a:pPr>
            <a:endParaRPr lang="nb-NO" sz="2646" kern="0" dirty="0">
              <a:solidFill>
                <a:srgbClr val="FFFFFF"/>
              </a:solidFill>
              <a:latin typeface="Calibri"/>
            </a:endParaRPr>
          </a:p>
        </p:txBody>
      </p:sp>
      <p:sp>
        <p:nvSpPr>
          <p:cNvPr id="14" name="Abgerundetes Rechteck 23"/>
          <p:cNvSpPr/>
          <p:nvPr/>
        </p:nvSpPr>
        <p:spPr>
          <a:xfrm>
            <a:off x="5091573" y="6229554"/>
            <a:ext cx="2433975" cy="582038"/>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nb-NO" sz="1764" b="1" kern="0" dirty="0">
                <a:solidFill>
                  <a:srgbClr val="FFFFFF"/>
                </a:solidFill>
              </a:rPr>
              <a:t>BRAND PERSONALITY</a:t>
            </a:r>
          </a:p>
        </p:txBody>
      </p:sp>
      <p:sp>
        <p:nvSpPr>
          <p:cNvPr id="18" name="Abgerundetes Rechteck 27"/>
          <p:cNvSpPr/>
          <p:nvPr/>
        </p:nvSpPr>
        <p:spPr>
          <a:xfrm>
            <a:off x="1680359" y="6235449"/>
            <a:ext cx="2433975" cy="584250"/>
          </a:xfrm>
          <a:prstGeom prst="roundRect">
            <a:avLst>
              <a:gd name="adj" fmla="val 50000"/>
            </a:avLst>
          </a:prstGeom>
          <a:solidFill>
            <a:srgbClr val="00B0F0"/>
          </a:soli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algn="ctr" defTabSz="1343985">
              <a:lnSpc>
                <a:spcPct val="90000"/>
              </a:lnSpc>
              <a:spcBef>
                <a:spcPts val="735"/>
              </a:spcBef>
              <a:defRPr/>
            </a:pPr>
            <a:r>
              <a:rPr lang="en-US" sz="1400" b="1" i="1" kern="0" dirty="0">
                <a:solidFill>
                  <a:srgbClr val="FFFFFF"/>
                </a:solidFill>
              </a:rPr>
              <a:t>WHAT should the destination stand for? </a:t>
            </a:r>
          </a:p>
        </p:txBody>
      </p:sp>
      <p:grpSp>
        <p:nvGrpSpPr>
          <p:cNvPr id="28" name="Gruppieren 5"/>
          <p:cNvGrpSpPr/>
          <p:nvPr/>
        </p:nvGrpSpPr>
        <p:grpSpPr>
          <a:xfrm>
            <a:off x="4920842" y="6088743"/>
            <a:ext cx="370388" cy="370388"/>
            <a:chOff x="-1042867" y="4646832"/>
            <a:chExt cx="612000" cy="612000"/>
          </a:xfrm>
        </p:grpSpPr>
        <p:sp>
          <p:nvSpPr>
            <p:cNvPr id="29"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30" name="Gruppieren 59"/>
            <p:cNvGrpSpPr/>
            <p:nvPr/>
          </p:nvGrpSpPr>
          <p:grpSpPr>
            <a:xfrm>
              <a:off x="-1025615" y="4788070"/>
              <a:ext cx="587764" cy="436158"/>
              <a:chOff x="1404938" y="1720851"/>
              <a:chExt cx="6000750" cy="4452937"/>
            </a:xfrm>
          </p:grpSpPr>
          <p:sp>
            <p:nvSpPr>
              <p:cNvPr id="31"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2"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3"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4"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5"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6"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7"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38"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
        <p:nvSpPr>
          <p:cNvPr id="40" name="TextBox 39"/>
          <p:cNvSpPr txBox="1"/>
          <p:nvPr/>
        </p:nvSpPr>
        <p:spPr>
          <a:xfrm>
            <a:off x="1774463" y="2138583"/>
            <a:ext cx="2445664" cy="366511"/>
          </a:xfrm>
          <a:prstGeom prst="rect">
            <a:avLst/>
          </a:prstGeom>
          <a:noFill/>
        </p:spPr>
        <p:txBody>
          <a:bodyPr wrap="square" lIns="0" tIns="0" rIns="0" bIns="0" rtlCol="0">
            <a:spAutoFit/>
          </a:bodyPr>
          <a:lstStyle/>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The ideal</a:t>
            </a:r>
          </a:p>
          <a:p>
            <a:pPr algn="ctr" defTabSz="1343985">
              <a:lnSpc>
                <a:spcPct val="80000"/>
              </a:lnSpc>
            </a:pPr>
            <a:r>
              <a:rPr lang="en-US" sz="1470" b="1" dirty="0">
                <a:solidFill>
                  <a:srgbClr val="FFFFFF"/>
                </a:solidFill>
                <a:effectLst>
                  <a:outerShdw blurRad="38100" dist="38100" dir="2700000" algn="tl">
                    <a:srgbClr val="000000">
                      <a:alpha val="43137"/>
                    </a:srgbClr>
                  </a:outerShdw>
                </a:effectLst>
                <a:latin typeface="Calibri"/>
              </a:rPr>
              <a:t>holiday</a:t>
            </a:r>
          </a:p>
        </p:txBody>
      </p:sp>
      <p:sp>
        <p:nvSpPr>
          <p:cNvPr id="52" name="TextBox 51"/>
          <p:cNvSpPr txBox="1"/>
          <p:nvPr/>
        </p:nvSpPr>
        <p:spPr>
          <a:xfrm>
            <a:off x="4573298" y="2292751"/>
            <a:ext cx="3759200" cy="954107"/>
          </a:xfrm>
          <a:prstGeom prst="rect">
            <a:avLst/>
          </a:prstGeom>
          <a:noFill/>
        </p:spPr>
        <p:txBody>
          <a:bodyPr wrap="square" rtlCol="0">
            <a:spAutoFit/>
          </a:bodyPr>
          <a:lstStyle/>
          <a:p>
            <a:pPr algn="ctr" defTabSz="914400"/>
            <a:r>
              <a:rPr lang="en-US" sz="1400" b="1" dirty="0">
                <a:latin typeface="Calibri"/>
              </a:rPr>
              <a:t>First we uncover the ideal benefits sought in a specific holiday. Then we uncover what associations travelers have to different destinations</a:t>
            </a:r>
          </a:p>
        </p:txBody>
      </p:sp>
    </p:spTree>
    <p:extLst>
      <p:ext uri="{BB962C8B-B14F-4D97-AF65-F5344CB8AC3E}">
        <p14:creationId xmlns:p14="http://schemas.microsoft.com/office/powerpoint/2010/main" val="2942231050"/>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5413" y="2497229"/>
            <a:ext cx="1711767" cy="12402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343933" y="379077"/>
            <a:ext cx="12424626" cy="430887"/>
          </a:xfrm>
        </p:spPr>
        <p:txBody>
          <a:bodyPr/>
          <a:lstStyle/>
          <a:p>
            <a:r>
              <a:rPr lang="en-GB" sz="2700" dirty="0"/>
              <a:t>The same person, but different situations and different motivations</a:t>
            </a:r>
            <a:endParaRPr lang="nb-NO" sz="2700" dirty="0"/>
          </a:p>
        </p:txBody>
      </p:sp>
      <p:sp>
        <p:nvSpPr>
          <p:cNvPr id="4" name="TextBox 3"/>
          <p:cNvSpPr txBox="1"/>
          <p:nvPr/>
        </p:nvSpPr>
        <p:spPr>
          <a:xfrm>
            <a:off x="343933" y="895222"/>
            <a:ext cx="12424625" cy="830997"/>
          </a:xfrm>
          <a:prstGeom prst="rect">
            <a:avLst/>
          </a:prstGeom>
          <a:noFill/>
        </p:spPr>
        <p:txBody>
          <a:bodyPr wrap="square" rtlCol="0">
            <a:spAutoFit/>
          </a:bodyPr>
          <a:lstStyle/>
          <a:p>
            <a:pPr algn="l"/>
            <a:r>
              <a:rPr lang="en-US" sz="1600" dirty="0">
                <a:solidFill>
                  <a:schemeClr val="tx1"/>
                </a:solidFill>
              </a:rPr>
              <a:t>As consumers, we often have different needs depending on the situation. This also applies to holidays. A weekend getaway with a partner has to fulfil different needs than a skiing weekend with friends. This report is, therefore, based on </a:t>
            </a:r>
            <a:r>
              <a:rPr lang="en-US" sz="1600" b="1" dirty="0">
                <a:solidFill>
                  <a:schemeClr val="tx1"/>
                </a:solidFill>
              </a:rPr>
              <a:t>different occasions </a:t>
            </a:r>
            <a:r>
              <a:rPr lang="en-US" sz="1600" dirty="0">
                <a:solidFill>
                  <a:schemeClr val="tx1"/>
                </a:solidFill>
              </a:rPr>
              <a:t>– by occasion we mean </a:t>
            </a:r>
            <a:r>
              <a:rPr lang="en-US" sz="1600" b="1" dirty="0">
                <a:solidFill>
                  <a:schemeClr val="tx1"/>
                </a:solidFill>
              </a:rPr>
              <a:t>different holidays</a:t>
            </a:r>
            <a:r>
              <a:rPr lang="en-US" sz="1600" dirty="0">
                <a:solidFill>
                  <a:schemeClr val="tx1"/>
                </a:solidFill>
              </a:rPr>
              <a:t>. Each respondent has told us what the ideal holiday look like </a:t>
            </a:r>
            <a:r>
              <a:rPr lang="en-US" sz="1600" dirty="0"/>
              <a:t>on </a:t>
            </a:r>
            <a:r>
              <a:rPr lang="en-US" sz="1600" b="1" dirty="0"/>
              <a:t>two different holiday occasions</a:t>
            </a:r>
            <a:r>
              <a:rPr lang="en-US" sz="1600" dirty="0"/>
              <a:t>.</a:t>
            </a:r>
            <a:endParaRPr lang="nb-NO" sz="1600" dirty="0">
              <a:solidFill>
                <a:schemeClr val="tx1"/>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34737" y="3990079"/>
            <a:ext cx="2092144" cy="2099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96225" y="1970107"/>
            <a:ext cx="2092144" cy="21357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29122" y="4733980"/>
            <a:ext cx="2099409" cy="2142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98426" y="2127885"/>
            <a:ext cx="2117570" cy="21175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a:blip r:embed="rId7" cstate="email">
            <a:extLst>
              <a:ext uri="{28A0092B-C50C-407E-A947-70E740481C1C}">
                <a14:useLocalDpi xmlns:a14="http://schemas.microsoft.com/office/drawing/2010/main"/>
              </a:ext>
            </a:extLst>
          </a:blip>
          <a:stretch>
            <a:fillRect/>
          </a:stretch>
        </p:blipFill>
        <p:spPr>
          <a:xfrm>
            <a:off x="6178977" y="2487925"/>
            <a:ext cx="2170546"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Placeholder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932536" y="3468863"/>
            <a:ext cx="2164394" cy="2164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6"/>
          <p:cNvPicPr>
            <a:picLocks noChangeAspect="1" noChangeArrowheads="1"/>
          </p:cNvPicPr>
          <p:nvPr/>
        </p:nvPicPr>
        <p:blipFill>
          <a:blip r:embed="rId9" cstate="email">
            <a:extLst>
              <a:ext uri="{28A0092B-C50C-407E-A947-70E740481C1C}">
                <a14:useLocalDpi xmlns:a14="http://schemas.microsoft.com/office/drawing/2010/main"/>
              </a:ext>
            </a:extLst>
          </a:blip>
          <a:stretch>
            <a:fillRect/>
          </a:stretch>
        </p:blipFill>
        <p:spPr>
          <a:xfrm>
            <a:off x="2060226" y="4362398"/>
            <a:ext cx="2170546" cy="21705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6"/>
          <p:cNvPicPr>
            <a:picLocks noChangeAspect="1" noChangeArrowheads="1"/>
          </p:cNvPicPr>
          <p:nvPr/>
        </p:nvPicPr>
        <p:blipFill>
          <a:blip r:embed="rId10" cstate="email">
            <a:extLst>
              <a:ext uri="{28A0092B-C50C-407E-A947-70E740481C1C}">
                <a14:useLocalDpi xmlns:a14="http://schemas.microsoft.com/office/drawing/2010/main"/>
              </a:ext>
            </a:extLst>
          </a:blip>
          <a:stretch>
            <a:fillRect/>
          </a:stretch>
        </p:blipFill>
        <p:spPr>
          <a:xfrm>
            <a:off x="8193084" y="1983049"/>
            <a:ext cx="2039987" cy="21480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983344" y="4118253"/>
            <a:ext cx="2142995" cy="2128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8172216" y="5787971"/>
            <a:ext cx="2436411" cy="13905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0200435" y="2127885"/>
            <a:ext cx="1508463" cy="15084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3794838" y="5732154"/>
            <a:ext cx="2122711" cy="15021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52397" y="3854430"/>
            <a:ext cx="1535378" cy="1146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Picture 19"/>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760727" y="5241153"/>
            <a:ext cx="1453275" cy="12917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77612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3933" y="595074"/>
            <a:ext cx="12784666" cy="542906"/>
          </a:xfrm>
        </p:spPr>
        <p:txBody>
          <a:bodyPr/>
          <a:lstStyle/>
          <a:p>
            <a:r>
              <a:rPr lang="nb-NO" dirty="0"/>
              <a:t>From Censydiam hypothesis to global category frame</a:t>
            </a:r>
          </a:p>
        </p:txBody>
      </p:sp>
      <p:sp>
        <p:nvSpPr>
          <p:cNvPr id="4" name="TextBox 3"/>
          <p:cNvSpPr txBox="1"/>
          <p:nvPr/>
        </p:nvSpPr>
        <p:spPr>
          <a:xfrm>
            <a:off x="1373243" y="2316094"/>
            <a:ext cx="265894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1. We start with the Censydiam model and explore it qualitatively in focus groups. </a:t>
            </a:r>
          </a:p>
        </p:txBody>
      </p: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31255" y="3712859"/>
            <a:ext cx="2498866" cy="2372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bwMode="gray">
          <a:xfrm>
            <a:off x="343933" y="1214516"/>
            <a:ext cx="6952018"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We have conducted 12.000 interviews in 10 markets</a:t>
            </a:r>
          </a:p>
        </p:txBody>
      </p:sp>
      <p:sp>
        <p:nvSpPr>
          <p:cNvPr id="16" name="Title 1"/>
          <p:cNvSpPr txBox="1">
            <a:spLocks/>
          </p:cNvSpPr>
          <p:nvPr/>
        </p:nvSpPr>
        <p:spPr bwMode="gray">
          <a:xfrm>
            <a:off x="343933" y="1577237"/>
            <a:ext cx="12064586" cy="307777"/>
          </a:xfrm>
          <a:prstGeom prst="rect">
            <a:avLst/>
          </a:prstGeom>
          <a:solidFill>
            <a:srgbClr val="000000"/>
          </a:solidFill>
        </p:spPr>
        <p:txBody>
          <a:bodyPr wrap="square" lIns="82819" tIns="0" rIns="82819" bIns="0" rtlCol="0" anchor="ctr">
            <a:spAutoFit/>
          </a:bodyPr>
          <a:lstStyle>
            <a:lvl1pPr algn="l" defTabSz="1051802" rtl="0" eaLnBrk="1" latinLnBrk="0" hangingPunct="1">
              <a:lnSpc>
                <a:spcPct val="100000"/>
              </a:lnSpc>
              <a:spcBef>
                <a:spcPts val="0"/>
              </a:spcBef>
              <a:buNone/>
              <a:defRPr lang="en-GB" sz="3528" b="0" kern="1200" cap="all" baseline="0">
                <a:solidFill>
                  <a:schemeClr val="bg1"/>
                </a:solidFill>
                <a:latin typeface="+mj-lt"/>
                <a:ea typeface="+mn-ea"/>
                <a:cs typeface="+mn-cs"/>
              </a:defRPr>
            </a:lvl1pPr>
          </a:lstStyle>
          <a:p>
            <a:r>
              <a:rPr lang="en-US" sz="2000" dirty="0"/>
              <a:t>Each respondent has profiled 2 holiday occasions – so we have 24.000 cases for analysis </a:t>
            </a:r>
          </a:p>
        </p:txBody>
      </p:sp>
      <p:grpSp>
        <p:nvGrpSpPr>
          <p:cNvPr id="8" name="Group 7"/>
          <p:cNvGrpSpPr/>
          <p:nvPr/>
        </p:nvGrpSpPr>
        <p:grpSpPr>
          <a:xfrm>
            <a:off x="3983583" y="2316094"/>
            <a:ext cx="4653800" cy="3686721"/>
            <a:chOff x="3983583" y="2316094"/>
            <a:chExt cx="4653800" cy="3686721"/>
          </a:xfrm>
        </p:grpSpPr>
        <p:sp>
          <p:nvSpPr>
            <p:cNvPr id="6" name="TextBox 5"/>
            <p:cNvSpPr txBox="1"/>
            <p:nvPr/>
          </p:nvSpPr>
          <p:spPr>
            <a:xfrm>
              <a:off x="4717068"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2. The qualitative part then creates a hypothesis on how the Censydiam frame looks like within the holiday category.</a:t>
              </a:r>
            </a:p>
          </p:txBody>
        </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83583" y="3742575"/>
              <a:ext cx="4653800" cy="2260240"/>
            </a:xfrm>
            <a:prstGeom prst="rect">
              <a:avLst/>
            </a:prstGeom>
          </p:spPr>
        </p:pic>
      </p:grpSp>
      <p:grpSp>
        <p:nvGrpSpPr>
          <p:cNvPr id="9" name="Group 8"/>
          <p:cNvGrpSpPr/>
          <p:nvPr/>
        </p:nvGrpSpPr>
        <p:grpSpPr>
          <a:xfrm>
            <a:off x="9082584" y="2316094"/>
            <a:ext cx="3603272" cy="4460330"/>
            <a:chOff x="9082584" y="2316094"/>
            <a:chExt cx="3603272" cy="4460330"/>
          </a:xfrm>
        </p:grpSpPr>
        <p:sp>
          <p:nvSpPr>
            <p:cNvPr id="7" name="TextBox 6"/>
            <p:cNvSpPr txBox="1"/>
            <p:nvPr/>
          </p:nvSpPr>
          <p:spPr>
            <a:xfrm>
              <a:off x="9155102" y="2316094"/>
              <a:ext cx="3530754" cy="995401"/>
            </a:xfrm>
            <a:prstGeom prst="rect">
              <a:avLst/>
            </a:prstGeom>
          </p:spPr>
          <p:txBody>
            <a:bodyPr vert="horz" wrap="square" lIns="0" tIns="0" rIns="0" bIns="0" rtlCol="0">
              <a:spAutoFit/>
            </a:bodyPr>
            <a:lstStyle/>
            <a:p>
              <a:pPr marL="7001" defTabSz="1343985">
                <a:defRPr/>
              </a:pPr>
              <a:r>
                <a:rPr lang="nb-NO" sz="1617" kern="0" dirty="0">
                  <a:solidFill>
                    <a:sysClr val="windowText" lastClr="000000"/>
                  </a:solidFill>
                </a:rPr>
                <a:t>3. At this stage this hypothesis have been tested quantitativly in several markets to create one global segmentation model.</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082584" y="3343840"/>
              <a:ext cx="3448316" cy="3432584"/>
            </a:xfrm>
            <a:prstGeom prst="rect">
              <a:avLst/>
            </a:prstGeom>
          </p:spPr>
        </p:pic>
      </p:grpSp>
    </p:spTree>
    <p:extLst>
      <p:ext uri="{BB962C8B-B14F-4D97-AF65-F5344CB8AC3E}">
        <p14:creationId xmlns:p14="http://schemas.microsoft.com/office/powerpoint/2010/main" val="41978239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7" y="285073"/>
            <a:ext cx="10681612"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marL="0" marR="0" lvl="0" indent="0" algn="l" defTabSz="1051548" rtl="0" eaLnBrk="1" fontAlgn="auto" latinLnBrk="0" hangingPunct="1">
              <a:lnSpc>
                <a:spcPct val="100000"/>
              </a:lnSpc>
              <a:spcBef>
                <a:spcPts val="0"/>
              </a:spcBef>
              <a:spcAft>
                <a:spcPts val="0"/>
              </a:spcAft>
              <a:buClrTx/>
              <a:buSzTx/>
              <a:buFontTx/>
              <a:buNone/>
              <a:tabLst/>
              <a:defRPr/>
            </a:pPr>
            <a:r>
              <a:rPr kumimoji="0" lang="en-US" sz="2646" b="1" i="0" u="none" strike="noStrike" kern="1200" cap="all" spc="0" normalizeH="0" baseline="0" noProof="0" dirty="0">
                <a:ln>
                  <a:noFill/>
                </a:ln>
                <a:solidFill>
                  <a:srgbClr val="FFFFFF"/>
                </a:solidFill>
                <a:effectLst/>
                <a:uLnTx/>
                <a:uFillTx/>
                <a:latin typeface="Segoe UI"/>
                <a:ea typeface="+mn-ea"/>
                <a:cs typeface="+mn-cs"/>
              </a:rPr>
              <a:t>Questionnaire structure in the quantitative interview</a:t>
            </a:r>
            <a:endParaRPr kumimoji="0" lang="nb-NO" sz="2646" b="0" i="0" u="none" strike="noStrike" kern="1200" cap="all" spc="0" normalizeH="0" baseline="0" noProof="0" dirty="0">
              <a:ln>
                <a:noFill/>
              </a:ln>
              <a:solidFill>
                <a:srgbClr val="FFFFFF"/>
              </a:solidFill>
              <a:effectLst/>
              <a:uLnTx/>
              <a:uFillTx/>
              <a:latin typeface="Segoe UI"/>
              <a:ea typeface="+mn-ea"/>
              <a:cs typeface="+mn-cs"/>
            </a:endParaRPr>
          </a:p>
        </p:txBody>
      </p:sp>
      <p:sp>
        <p:nvSpPr>
          <p:cNvPr id="7" name="Rounded Rectangle 6"/>
          <p:cNvSpPr/>
          <p:nvPr/>
        </p:nvSpPr>
        <p:spPr bwMode="gray">
          <a:xfrm>
            <a:off x="408569" y="2548874"/>
            <a:ext cx="3703875" cy="10422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Gender </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Age </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Income</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Etc.</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Have been abroad for holiday last 3 years</a:t>
            </a:r>
            <a:r>
              <a:rPr kumimoji="0" lang="nb-NO" sz="1176" b="0" i="0" u="none" strike="noStrike" kern="1200" cap="none" spc="0" normalizeH="0" baseline="0" noProof="0" dirty="0">
                <a:ln>
                  <a:noFill/>
                </a:ln>
                <a:solidFill>
                  <a:srgbClr val="000000"/>
                </a:solidFill>
                <a:effectLst/>
                <a:uLnTx/>
                <a:uFillTx/>
                <a:latin typeface="Segoe UI"/>
                <a:ea typeface="+mn-ea"/>
                <a:cs typeface="+mn-cs"/>
              </a:rPr>
              <a:t>. </a:t>
            </a:r>
          </a:p>
          <a:p>
            <a:pPr marL="0" marR="0" lvl="0" indent="0" algn="l" defTabSz="1358510" rtl="0" eaLnBrk="1" fontAlgn="auto" latinLnBrk="0" hangingPunct="1">
              <a:lnSpc>
                <a:spcPct val="110000"/>
              </a:lnSpc>
              <a:spcBef>
                <a:spcPts val="0"/>
              </a:spcBef>
              <a:spcAft>
                <a:spcPts val="0"/>
              </a:spcAft>
              <a:buClr>
                <a:srgbClr val="222223"/>
              </a:buClr>
              <a:buSzTx/>
              <a:buFontTx/>
              <a:buNone/>
              <a:tabLst/>
              <a:defRPr/>
            </a:pPr>
            <a:endParaRPr kumimoji="0" lang="nb-NO" sz="1176" b="0" i="0" u="none" strike="noStrike" kern="1200" cap="none" spc="0" normalizeH="0" baseline="0" noProof="0" dirty="0">
              <a:ln>
                <a:noFill/>
              </a:ln>
              <a:solidFill>
                <a:srgbClr val="000000"/>
              </a:solidFill>
              <a:effectLst/>
              <a:uLnTx/>
              <a:uFillTx/>
              <a:latin typeface="Segoe UI"/>
              <a:ea typeface="+mn-ea"/>
              <a:cs typeface="+mn-cs"/>
            </a:endParaRPr>
          </a:p>
        </p:txBody>
      </p:sp>
      <p:sp>
        <p:nvSpPr>
          <p:cNvPr id="6" name="Rounded Rectangle 5"/>
          <p:cNvSpPr/>
          <p:nvPr/>
        </p:nvSpPr>
        <p:spPr bwMode="gray">
          <a:xfrm>
            <a:off x="408569" y="1746948"/>
            <a:ext cx="3703875" cy="8019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marL="0" marR="0" lvl="0" indent="0" algn="ctr" defTabSz="1358510" rtl="0" eaLnBrk="1" fontAlgn="auto" latinLnBrk="0" hangingPunct="1">
              <a:lnSpc>
                <a:spcPct val="110000"/>
              </a:lnSpc>
              <a:spcBef>
                <a:spcPts val="3528"/>
              </a:spcBef>
              <a:spcAft>
                <a:spcPts val="0"/>
              </a:spcAft>
              <a:buClr>
                <a:srgbClr val="222223"/>
              </a:buClr>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n-ea"/>
                <a:cs typeface="+mn-cs"/>
              </a:rPr>
              <a:t>Section 1: Demographics </a:t>
            </a:r>
            <a:br>
              <a:rPr kumimoji="0" lang="en-US" sz="1800" b="1" i="0" u="none" strike="noStrike" kern="1200" cap="none" spc="0" normalizeH="0" baseline="0" noProof="0" dirty="0">
                <a:ln>
                  <a:noFill/>
                </a:ln>
                <a:solidFill>
                  <a:prstClr val="white"/>
                </a:solidFill>
                <a:effectLst/>
                <a:uLnTx/>
                <a:uFillTx/>
                <a:latin typeface="Segoe UI"/>
                <a:ea typeface="+mn-ea"/>
                <a:cs typeface="+mn-cs"/>
              </a:rPr>
            </a:br>
            <a:r>
              <a:rPr kumimoji="0" lang="en-US" sz="1800" b="1" i="0" u="none" strike="noStrike" kern="1200" cap="none" spc="0" normalizeH="0" baseline="0" noProof="0" dirty="0">
                <a:ln>
                  <a:noFill/>
                </a:ln>
                <a:solidFill>
                  <a:prstClr val="white"/>
                </a:solidFill>
                <a:effectLst/>
                <a:uLnTx/>
                <a:uFillTx/>
                <a:latin typeface="Segoe UI"/>
                <a:ea typeface="+mn-ea"/>
                <a:cs typeface="+mn-cs"/>
              </a:rPr>
              <a:t>and Screener</a:t>
            </a:r>
          </a:p>
        </p:txBody>
      </p:sp>
      <p:sp>
        <p:nvSpPr>
          <p:cNvPr id="8" name="Rounded Rectangle 7"/>
          <p:cNvSpPr/>
          <p:nvPr/>
        </p:nvSpPr>
        <p:spPr bwMode="gray">
          <a:xfrm>
            <a:off x="4904656" y="2548874"/>
            <a:ext cx="3703875" cy="10422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marL="0" marR="0" lvl="0" indent="0" algn="l" defTabSz="1358510" rtl="0" eaLnBrk="1" fontAlgn="auto" latinLnBrk="0" hangingPunct="1">
              <a:lnSpc>
                <a:spcPct val="110000"/>
              </a:lnSpc>
              <a:spcBef>
                <a:spcPts val="0"/>
              </a:spcBef>
              <a:spcAft>
                <a:spcPts val="0"/>
              </a:spcAft>
              <a:buClr>
                <a:srgbClr val="222223"/>
              </a:buClr>
              <a:buSzTx/>
              <a:buFontTx/>
              <a:buNone/>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How often do you go on holiday abroad?</a:t>
            </a:r>
          </a:p>
          <a:p>
            <a:pPr marL="0" marR="0" lvl="0" indent="0" algn="l" defTabSz="1358510" rtl="0" eaLnBrk="1" fontAlgn="auto" latinLnBrk="0" hangingPunct="1">
              <a:lnSpc>
                <a:spcPct val="110000"/>
              </a:lnSpc>
              <a:spcBef>
                <a:spcPts val="0"/>
              </a:spcBef>
              <a:spcAft>
                <a:spcPts val="0"/>
              </a:spcAft>
              <a:buClr>
                <a:srgbClr val="222223"/>
              </a:buClr>
              <a:buSzTx/>
              <a:buFontTx/>
              <a:buNone/>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Where did you go the last 5 holidays ? </a:t>
            </a:r>
          </a:p>
          <a:p>
            <a:pPr marL="0" marR="0" lvl="0" indent="0" algn="l" defTabSz="1358510" rtl="0" eaLnBrk="1" fontAlgn="auto" latinLnBrk="0" hangingPunct="1">
              <a:lnSpc>
                <a:spcPct val="110000"/>
              </a:lnSpc>
              <a:spcBef>
                <a:spcPts val="0"/>
              </a:spcBef>
              <a:spcAft>
                <a:spcPts val="0"/>
              </a:spcAft>
              <a:buClr>
                <a:srgbClr val="222223"/>
              </a:buClr>
              <a:buSzTx/>
              <a:buFontTx/>
              <a:buNone/>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Time of year, duration and type of holiday</a:t>
            </a:r>
          </a:p>
        </p:txBody>
      </p:sp>
      <p:sp>
        <p:nvSpPr>
          <p:cNvPr id="9" name="Rounded Rectangle 8"/>
          <p:cNvSpPr/>
          <p:nvPr/>
        </p:nvSpPr>
        <p:spPr bwMode="gray">
          <a:xfrm>
            <a:off x="4904656" y="1746948"/>
            <a:ext cx="3703875" cy="8019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marL="0" marR="0" lvl="0" indent="0" algn="ctr" defTabSz="1358510" rtl="0" eaLnBrk="1" fontAlgn="auto" latinLnBrk="0" hangingPunct="1">
              <a:lnSpc>
                <a:spcPct val="110000"/>
              </a:lnSpc>
              <a:spcBef>
                <a:spcPts val="3528"/>
              </a:spcBef>
              <a:spcAft>
                <a:spcPts val="0"/>
              </a:spcAft>
              <a:buClr>
                <a:srgbClr val="222223"/>
              </a:buClr>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n-ea"/>
                <a:cs typeface="+mn-cs"/>
              </a:rPr>
              <a:t>Section 2: Category use</a:t>
            </a:r>
          </a:p>
        </p:txBody>
      </p:sp>
      <p:sp>
        <p:nvSpPr>
          <p:cNvPr id="10" name="TextBox 9"/>
          <p:cNvSpPr txBox="1"/>
          <p:nvPr/>
        </p:nvSpPr>
        <p:spPr>
          <a:xfrm>
            <a:off x="286745" y="751712"/>
            <a:ext cx="10609606" cy="411117"/>
          </a:xfrm>
          <a:prstGeom prst="rect">
            <a:avLst/>
          </a:prstGeom>
          <a:solidFill>
            <a:schemeClr val="tx1"/>
          </a:solidFill>
        </p:spPr>
        <p:txBody>
          <a:bodyPr wrap="square" lIns="71987" tIns="35994" rIns="71987" bIns="35994" rtlCol="0">
            <a:spAutoFit/>
          </a:bodyPr>
          <a:lstStyle/>
          <a:p>
            <a:pPr marL="0" marR="0" lvl="0" indent="0" algn="l" defTabSz="914179" rtl="0" eaLnBrk="1" fontAlgn="auto" latinLnBrk="0" hangingPunct="1">
              <a:lnSpc>
                <a:spcPct val="110000"/>
              </a:lnSpc>
              <a:spcBef>
                <a:spcPts val="2399"/>
              </a:spcBef>
              <a:spcAft>
                <a:spcPts val="0"/>
              </a:spcAft>
              <a:buClr>
                <a:srgbClr val="222223"/>
              </a:buClr>
              <a:buSzTx/>
              <a:buFontTx/>
              <a:buNone/>
              <a:tabLst/>
              <a:defRPr/>
            </a:pPr>
            <a:r>
              <a:rPr kumimoji="0" lang="nb-NO" sz="1999" b="1" i="0" u="none" strike="noStrike" kern="0" cap="none" spc="0" normalizeH="0" baseline="0" noProof="0" dirty="0">
                <a:ln>
                  <a:noFill/>
                </a:ln>
                <a:solidFill>
                  <a:prstClr val="white"/>
                </a:solidFill>
                <a:effectLst/>
                <a:uLnTx/>
                <a:uFillTx/>
                <a:latin typeface="Segoe UI"/>
                <a:ea typeface="+mn-ea"/>
                <a:cs typeface="+mn-cs"/>
              </a:rPr>
              <a:t> </a:t>
            </a:r>
            <a:r>
              <a:rPr kumimoji="0" lang="en-US" sz="1999" b="1" i="0" u="none" strike="noStrike" kern="0" cap="none" spc="0" normalizeH="0" baseline="0" noProof="0" dirty="0">
                <a:ln>
                  <a:noFill/>
                </a:ln>
                <a:solidFill>
                  <a:prstClr val="white"/>
                </a:solidFill>
                <a:effectLst/>
                <a:uLnTx/>
                <a:uFillTx/>
                <a:latin typeface="Segoe UI"/>
                <a:ea typeface="+mn-ea"/>
                <a:cs typeface="+mn-cs"/>
              </a:rPr>
              <a:t>The model shows the structure of the interview the individual respondent was through</a:t>
            </a:r>
            <a:endParaRPr kumimoji="0" lang="nb-NO" sz="1999" b="0" i="0" u="none" strike="noStrike" kern="0" cap="none" spc="0" normalizeH="0" baseline="0" noProof="0" dirty="0">
              <a:ln>
                <a:noFill/>
              </a:ln>
              <a:solidFill>
                <a:prstClr val="white"/>
              </a:solidFill>
              <a:effectLst/>
              <a:uLnTx/>
              <a:uFillTx/>
              <a:latin typeface="Segoe UI"/>
              <a:ea typeface="+mn-ea"/>
              <a:cs typeface="+mn-cs"/>
            </a:endParaRPr>
          </a:p>
        </p:txBody>
      </p:sp>
      <p:sp>
        <p:nvSpPr>
          <p:cNvPr id="11" name="Rounded Rectangle 10"/>
          <p:cNvSpPr/>
          <p:nvPr/>
        </p:nvSpPr>
        <p:spPr bwMode="gray">
          <a:xfrm>
            <a:off x="9400744" y="2548874"/>
            <a:ext cx="3703875" cy="104227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marL="0" marR="0" lvl="0" indent="0" algn="l" defTabSz="1358510" rtl="0" eaLnBrk="1" fontAlgn="auto" latinLnBrk="0" hangingPunct="1">
              <a:lnSpc>
                <a:spcPct val="110000"/>
              </a:lnSpc>
              <a:spcBef>
                <a:spcPts val="0"/>
              </a:spcBef>
              <a:spcAft>
                <a:spcPts val="0"/>
              </a:spcAft>
              <a:buClr>
                <a:srgbClr val="222223"/>
              </a:buClr>
              <a:buSzTx/>
              <a:buFontTx/>
              <a:buNone/>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What destinations do you know of?</a:t>
            </a:r>
          </a:p>
          <a:p>
            <a:pPr marL="0" marR="0" lvl="0" indent="0" algn="l" defTabSz="1358510" rtl="0" eaLnBrk="1" fontAlgn="auto" latinLnBrk="0" hangingPunct="1">
              <a:lnSpc>
                <a:spcPct val="110000"/>
              </a:lnSpc>
              <a:spcBef>
                <a:spcPts val="0"/>
              </a:spcBef>
              <a:spcAft>
                <a:spcPts val="0"/>
              </a:spcAft>
              <a:buClr>
                <a:srgbClr val="222223"/>
              </a:buClr>
              <a:buSzTx/>
              <a:buFontTx/>
              <a:buNone/>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How many times have you been on holiday to the following countries?</a:t>
            </a:r>
          </a:p>
        </p:txBody>
      </p:sp>
      <p:sp>
        <p:nvSpPr>
          <p:cNvPr id="12" name="Rounded Rectangle 11"/>
          <p:cNvSpPr/>
          <p:nvPr/>
        </p:nvSpPr>
        <p:spPr bwMode="gray">
          <a:xfrm>
            <a:off x="9400744" y="1746948"/>
            <a:ext cx="3703875" cy="8019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marL="0" marR="0" lvl="0" indent="0" algn="ctr" defTabSz="1358510" rtl="0" eaLnBrk="1" fontAlgn="auto" latinLnBrk="0" hangingPunct="1">
              <a:lnSpc>
                <a:spcPct val="110000"/>
              </a:lnSpc>
              <a:spcBef>
                <a:spcPts val="3528"/>
              </a:spcBef>
              <a:spcAft>
                <a:spcPts val="0"/>
              </a:spcAft>
              <a:buClr>
                <a:srgbClr val="222223"/>
              </a:buClr>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n-ea"/>
                <a:cs typeface="+mn-cs"/>
              </a:rPr>
              <a:t>Section</a:t>
            </a:r>
            <a:r>
              <a:rPr kumimoji="0" lang="nb-NO" sz="1800" b="1" i="0" u="none" strike="noStrike" kern="1200" cap="none" spc="0" normalizeH="0" baseline="0" noProof="0" dirty="0">
                <a:ln>
                  <a:noFill/>
                </a:ln>
                <a:solidFill>
                  <a:prstClr val="white"/>
                </a:solidFill>
                <a:effectLst/>
                <a:uLnTx/>
                <a:uFillTx/>
                <a:latin typeface="Segoe UI"/>
                <a:ea typeface="+mn-ea"/>
                <a:cs typeface="+mn-cs"/>
              </a:rPr>
              <a:t> 3: Kategoribruk</a:t>
            </a:r>
          </a:p>
        </p:txBody>
      </p:sp>
      <p:sp>
        <p:nvSpPr>
          <p:cNvPr id="15" name="Rounded Rectangle 14"/>
          <p:cNvSpPr/>
          <p:nvPr/>
        </p:nvSpPr>
        <p:spPr bwMode="gray">
          <a:xfrm>
            <a:off x="408569" y="4764922"/>
            <a:ext cx="3703875" cy="19449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2" spcCol="0" rtlCol="0" fromWordArt="0" anchor="t" anchorCtr="0" forceAA="0" compatLnSpc="1">
            <a:prstTxWarp prst="textNoShape">
              <a:avLst/>
            </a:prstTxWarp>
            <a:noAutofit/>
          </a:bodyPr>
          <a:lstStyle/>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Type of holiday</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Destination</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Duration</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Who were you with?</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Spending</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Accommodation</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Transport </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endParaRPr kumimoji="0" lang="en-US" sz="1176" b="0" i="0" u="none" strike="noStrike" kern="1200" cap="none" spc="0" normalizeH="0" baseline="0" noProof="0" dirty="0">
              <a:ln>
                <a:noFill/>
              </a:ln>
              <a:solidFill>
                <a:srgbClr val="000000"/>
              </a:solidFill>
              <a:effectLst/>
              <a:uLnTx/>
              <a:uFillTx/>
              <a:latin typeface="Segoe UI"/>
              <a:ea typeface="+mn-ea"/>
              <a:cs typeface="+mn-cs"/>
            </a:endParaRP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endParaRPr kumimoji="0" lang="en-US" sz="1176" b="0" i="0" u="none" strike="noStrike" kern="1200" cap="none" spc="0" normalizeH="0" baseline="0" noProof="0" dirty="0">
              <a:ln>
                <a:noFill/>
              </a:ln>
              <a:solidFill>
                <a:srgbClr val="000000"/>
              </a:solidFill>
              <a:effectLst/>
              <a:uLnTx/>
              <a:uFillTx/>
              <a:latin typeface="Segoe UI"/>
              <a:ea typeface="+mn-ea"/>
              <a:cs typeface="+mn-cs"/>
            </a:endParaRP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Information sources</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Influencers</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Activities</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Consideration set (what destinations would you consider).</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endParaRPr kumimoji="0" lang="en-US" sz="1176" b="0" i="0" u="none" strike="noStrike" kern="1200" cap="none" spc="0" normalizeH="0" baseline="0" noProof="0" dirty="0">
              <a:ln>
                <a:noFill/>
              </a:ln>
              <a:solidFill>
                <a:srgbClr val="000000"/>
              </a:solidFill>
              <a:effectLst/>
              <a:uLnTx/>
              <a:uFillTx/>
              <a:latin typeface="Segoe UI"/>
              <a:ea typeface="+mn-ea"/>
              <a:cs typeface="+mn-cs"/>
            </a:endParaRP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endParaRPr kumimoji="0" lang="en-US" sz="1176" b="0" i="0" u="none" strike="noStrike" kern="1200" cap="none" spc="0" normalizeH="0" baseline="0" noProof="0" dirty="0">
              <a:ln>
                <a:noFill/>
              </a:ln>
              <a:solidFill>
                <a:srgbClr val="000000"/>
              </a:solidFill>
              <a:effectLst/>
              <a:uLnTx/>
              <a:uFillTx/>
              <a:latin typeface="Segoe UI"/>
              <a:ea typeface="+mn-ea"/>
              <a:cs typeface="+mn-cs"/>
            </a:endParaRPr>
          </a:p>
        </p:txBody>
      </p:sp>
      <p:sp>
        <p:nvSpPr>
          <p:cNvPr id="16" name="Rounded Rectangle 15"/>
          <p:cNvSpPr/>
          <p:nvPr/>
        </p:nvSpPr>
        <p:spPr bwMode="gray">
          <a:xfrm>
            <a:off x="408569" y="3962997"/>
            <a:ext cx="3703875" cy="8019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marL="0" marR="0" lvl="0" indent="0" algn="ctr" defTabSz="1358510" rtl="0" eaLnBrk="1" fontAlgn="auto" latinLnBrk="0" hangingPunct="1">
              <a:lnSpc>
                <a:spcPct val="110000"/>
              </a:lnSpc>
              <a:spcBef>
                <a:spcPts val="3528"/>
              </a:spcBef>
              <a:spcAft>
                <a:spcPts val="0"/>
              </a:spcAft>
              <a:buClr>
                <a:srgbClr val="222223"/>
              </a:buClr>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n-ea"/>
                <a:cs typeface="+mn-cs"/>
              </a:rPr>
              <a:t>Section 4: Profiling of two holiday occasions</a:t>
            </a:r>
          </a:p>
        </p:txBody>
      </p:sp>
      <p:sp>
        <p:nvSpPr>
          <p:cNvPr id="17" name="Rounded Rectangle 16"/>
          <p:cNvSpPr/>
          <p:nvPr/>
        </p:nvSpPr>
        <p:spPr bwMode="gray">
          <a:xfrm>
            <a:off x="4904656" y="4764923"/>
            <a:ext cx="3703875" cy="1944907"/>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05825" rIns="0" bIns="105825" numCol="1" spcCol="0" rtlCol="0" fromWordArt="0" anchor="t" anchorCtr="0" forceAA="0" compatLnSpc="1">
            <a:prstTxWarp prst="textNoShape">
              <a:avLst/>
            </a:prstTxWarp>
            <a:noAutofit/>
          </a:bodyPr>
          <a:lstStyle/>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Emotional benefits</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Functional benefits</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Personality</a:t>
            </a:r>
          </a:p>
          <a:p>
            <a:pPr marL="251997" marR="0" lvl="0" indent="-251997" algn="l" defTabSz="1358510" rtl="0" eaLnBrk="1" fontAlgn="auto" latinLnBrk="0" hangingPunct="1">
              <a:lnSpc>
                <a:spcPct val="110000"/>
              </a:lnSpc>
              <a:spcBef>
                <a:spcPts val="0"/>
              </a:spcBef>
              <a:spcAft>
                <a:spcPts val="0"/>
              </a:spcAft>
              <a:buClr>
                <a:srgbClr val="222223"/>
              </a:buClr>
              <a:buSzTx/>
              <a:buFont typeface="Arial" panose="020B0604020202020204" pitchFamily="34" charset="0"/>
              <a:buChar char="•"/>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Social identity</a:t>
            </a:r>
          </a:p>
        </p:txBody>
      </p:sp>
      <p:sp>
        <p:nvSpPr>
          <p:cNvPr id="18" name="Rounded Rectangle 17"/>
          <p:cNvSpPr/>
          <p:nvPr/>
        </p:nvSpPr>
        <p:spPr bwMode="gray">
          <a:xfrm>
            <a:off x="4904656" y="3962997"/>
            <a:ext cx="3703875" cy="8019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marL="0" marR="0" lvl="0" indent="0" algn="ctr" defTabSz="1358510" rtl="0" eaLnBrk="1" fontAlgn="auto" latinLnBrk="0" hangingPunct="1">
              <a:lnSpc>
                <a:spcPct val="110000"/>
              </a:lnSpc>
              <a:spcBef>
                <a:spcPts val="3528"/>
              </a:spcBef>
              <a:spcAft>
                <a:spcPts val="0"/>
              </a:spcAft>
              <a:buClr>
                <a:srgbClr val="222223"/>
              </a:buClr>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n-ea"/>
                <a:cs typeface="+mn-cs"/>
              </a:rPr>
              <a:t>Section 5: Profiling of 2 holiday occasions</a:t>
            </a:r>
          </a:p>
        </p:txBody>
      </p:sp>
      <p:sp>
        <p:nvSpPr>
          <p:cNvPr id="19" name="Rounded Rectangle 18"/>
          <p:cNvSpPr/>
          <p:nvPr/>
        </p:nvSpPr>
        <p:spPr bwMode="gray">
          <a:xfrm>
            <a:off x="9400744" y="4764923"/>
            <a:ext cx="3703875" cy="19449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t" anchorCtr="0" forceAA="0" compatLnSpc="1">
            <a:prstTxWarp prst="textNoShape">
              <a:avLst/>
            </a:prstTxWarp>
            <a:noAutofit/>
          </a:bodyPr>
          <a:lstStyle/>
          <a:p>
            <a:pPr marL="0" marR="0" lvl="0" indent="0" algn="l" defTabSz="1358510" rtl="0" eaLnBrk="1" fontAlgn="auto" latinLnBrk="0" hangingPunct="1">
              <a:lnSpc>
                <a:spcPct val="110000"/>
              </a:lnSpc>
              <a:spcBef>
                <a:spcPts val="0"/>
              </a:spcBef>
              <a:spcAft>
                <a:spcPts val="0"/>
              </a:spcAft>
              <a:buClr>
                <a:srgbClr val="222223"/>
              </a:buClr>
              <a:buSzTx/>
              <a:buFontTx/>
              <a:buNone/>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Please choose the statements that you think are appropriate for each destination. </a:t>
            </a:r>
          </a:p>
          <a:p>
            <a:pPr marL="0" marR="0" lvl="0" indent="0" algn="l" defTabSz="1358510" rtl="0" eaLnBrk="1" fontAlgn="auto" latinLnBrk="0" hangingPunct="1">
              <a:lnSpc>
                <a:spcPct val="110000"/>
              </a:lnSpc>
              <a:spcBef>
                <a:spcPts val="0"/>
              </a:spcBef>
              <a:spcAft>
                <a:spcPts val="0"/>
              </a:spcAft>
              <a:buClr>
                <a:srgbClr val="222223"/>
              </a:buClr>
              <a:buSzTx/>
              <a:buFontTx/>
              <a:buNone/>
              <a:tabLst/>
              <a:defRPr/>
            </a:pPr>
            <a:r>
              <a:rPr kumimoji="0" lang="en-US" sz="1176" b="0" i="0" u="none" strike="noStrike" kern="1200" cap="none" spc="0" normalizeH="0" baseline="0" noProof="0" dirty="0">
                <a:ln>
                  <a:noFill/>
                </a:ln>
                <a:solidFill>
                  <a:srgbClr val="000000"/>
                </a:solidFill>
                <a:effectLst/>
                <a:uLnTx/>
                <a:uFillTx/>
                <a:latin typeface="Segoe UI"/>
                <a:ea typeface="+mn-ea"/>
                <a:cs typeface="+mn-cs"/>
              </a:rPr>
              <a:t>We use the same statements as in section 5.</a:t>
            </a:r>
            <a:endParaRPr kumimoji="0" lang="nb-NO" sz="1176" b="0" i="0" u="none" strike="noStrike" kern="1200" cap="none" spc="0" normalizeH="0" baseline="0" noProof="0" dirty="0">
              <a:ln>
                <a:noFill/>
              </a:ln>
              <a:solidFill>
                <a:srgbClr val="000000"/>
              </a:solidFill>
              <a:effectLst/>
              <a:uLnTx/>
              <a:uFillTx/>
              <a:latin typeface="Segoe UI"/>
              <a:ea typeface="+mn-ea"/>
              <a:cs typeface="+mn-cs"/>
            </a:endParaRPr>
          </a:p>
        </p:txBody>
      </p:sp>
      <p:sp>
        <p:nvSpPr>
          <p:cNvPr id="20" name="Rounded Rectangle 19"/>
          <p:cNvSpPr/>
          <p:nvPr/>
        </p:nvSpPr>
        <p:spPr bwMode="gray">
          <a:xfrm>
            <a:off x="9400744" y="3962997"/>
            <a:ext cx="3703875" cy="801926"/>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650" tIns="105825" rIns="211650" bIns="105825" numCol="1" spcCol="0" rtlCol="0" fromWordArt="0" anchor="ctr" anchorCtr="0" forceAA="0" compatLnSpc="1">
            <a:prstTxWarp prst="textNoShape">
              <a:avLst/>
            </a:prstTxWarp>
            <a:noAutofit/>
          </a:bodyPr>
          <a:lstStyle/>
          <a:p>
            <a:pPr marL="0" marR="0" lvl="0" indent="0" algn="ctr" defTabSz="1358510" rtl="0" eaLnBrk="1" fontAlgn="auto" latinLnBrk="0" hangingPunct="1">
              <a:lnSpc>
                <a:spcPct val="110000"/>
              </a:lnSpc>
              <a:spcBef>
                <a:spcPts val="3528"/>
              </a:spcBef>
              <a:spcAft>
                <a:spcPts val="0"/>
              </a:spcAft>
              <a:buClr>
                <a:srgbClr val="222223"/>
              </a:buClr>
              <a:buSzTx/>
              <a:buFontTx/>
              <a:buNone/>
              <a:tabLst/>
              <a:defRPr/>
            </a:pPr>
            <a:r>
              <a:rPr kumimoji="0" lang="en-US" sz="1800" b="1" i="0" u="none" strike="noStrike" kern="1200" cap="none" spc="0" normalizeH="0" baseline="0" noProof="0" dirty="0">
                <a:ln>
                  <a:noFill/>
                </a:ln>
                <a:solidFill>
                  <a:prstClr val="white"/>
                </a:solidFill>
                <a:effectLst/>
                <a:uLnTx/>
                <a:uFillTx/>
                <a:latin typeface="Segoe UI"/>
                <a:ea typeface="+mn-ea"/>
                <a:cs typeface="+mn-cs"/>
              </a:rPr>
              <a:t>Section 6: Profiling of destinations</a:t>
            </a:r>
          </a:p>
        </p:txBody>
      </p:sp>
    </p:spTree>
    <p:extLst>
      <p:ext uri="{BB962C8B-B14F-4D97-AF65-F5344CB8AC3E}">
        <p14:creationId xmlns:p14="http://schemas.microsoft.com/office/powerpoint/2010/main" val="163544090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bwMode="gray">
          <a:xfrm>
            <a:off x="286749" y="285073"/>
            <a:ext cx="10681610" cy="407163"/>
          </a:xfrm>
          <a:prstGeom prst="rect">
            <a:avLst/>
          </a:prstGeom>
          <a:solidFill>
            <a:srgbClr val="D35C09"/>
          </a:solidFill>
        </p:spPr>
        <p:txBody>
          <a:bodyPr wrap="square" lIns="121727" tIns="0" rIns="121727" bIns="0" rtlCol="0" anchor="ctr">
            <a:spAutoFit/>
          </a:bodyPr>
          <a:lstStyle>
            <a:lvl1pPr algn="l" defTabSz="715436" rtl="0" eaLnBrk="1" latinLnBrk="0" hangingPunct="1">
              <a:lnSpc>
                <a:spcPct val="100000"/>
              </a:lnSpc>
              <a:spcBef>
                <a:spcPts val="0"/>
              </a:spcBef>
              <a:buNone/>
              <a:defRPr lang="en-GB" sz="2449" b="0" kern="1200" cap="all" baseline="0" smtClean="0">
                <a:solidFill>
                  <a:schemeClr val="bg1"/>
                </a:solidFill>
                <a:latin typeface="+mj-lt"/>
                <a:ea typeface="+mn-ea"/>
                <a:cs typeface="+mn-cs"/>
              </a:defRPr>
            </a:lvl1pPr>
          </a:lstStyle>
          <a:p>
            <a:pPr marL="0" marR="0" lvl="0" indent="0" algn="l" defTabSz="1051548" rtl="0" eaLnBrk="1" fontAlgn="auto" latinLnBrk="0" hangingPunct="1">
              <a:lnSpc>
                <a:spcPct val="100000"/>
              </a:lnSpc>
              <a:spcBef>
                <a:spcPts val="0"/>
              </a:spcBef>
              <a:spcAft>
                <a:spcPts val="0"/>
              </a:spcAft>
              <a:buClrTx/>
              <a:buSzTx/>
              <a:buFontTx/>
              <a:buNone/>
              <a:tabLst/>
              <a:defRPr/>
            </a:pPr>
            <a:r>
              <a:rPr kumimoji="0" lang="en-US" sz="2646" b="1" i="0" u="none" strike="noStrike" kern="1200" cap="all" spc="0" normalizeH="0" baseline="0" noProof="0" dirty="0">
                <a:ln>
                  <a:noFill/>
                </a:ln>
                <a:solidFill>
                  <a:srgbClr val="FFFFFF"/>
                </a:solidFill>
                <a:effectLst/>
                <a:uLnTx/>
                <a:uFillTx/>
                <a:latin typeface="Segoe UI"/>
                <a:ea typeface="+mn-ea"/>
                <a:cs typeface="+mn-cs"/>
              </a:rPr>
              <a:t>How does the needs come alive in the actual interview?</a:t>
            </a:r>
            <a:endParaRPr kumimoji="0" lang="nb-NO" sz="2646" b="0" i="0" u="none" strike="noStrike" kern="1200" cap="all" spc="0" normalizeH="0" baseline="0" noProof="0" dirty="0">
              <a:ln>
                <a:noFill/>
              </a:ln>
              <a:solidFill>
                <a:srgbClr val="FFFFFF"/>
              </a:solidFill>
              <a:effectLst/>
              <a:uLnTx/>
              <a:uFillTx/>
              <a:latin typeface="Segoe UI"/>
              <a:ea typeface="+mn-ea"/>
              <a:cs typeface="+mn-cs"/>
            </a:endParaRPr>
          </a:p>
        </p:txBody>
      </p:sp>
      <p:sp>
        <p:nvSpPr>
          <p:cNvPr id="3" name="TextBox 2"/>
          <p:cNvSpPr txBox="1"/>
          <p:nvPr/>
        </p:nvSpPr>
        <p:spPr>
          <a:xfrm>
            <a:off x="286747" y="751712"/>
            <a:ext cx="6946046" cy="411117"/>
          </a:xfrm>
          <a:prstGeom prst="rect">
            <a:avLst/>
          </a:prstGeom>
          <a:solidFill>
            <a:schemeClr val="tx1"/>
          </a:solidFill>
        </p:spPr>
        <p:txBody>
          <a:bodyPr wrap="square" lIns="71987" tIns="35994" rIns="71987" bIns="35994" rtlCol="0">
            <a:spAutoFit/>
          </a:bodyPr>
          <a:lstStyle/>
          <a:p>
            <a:pPr marL="0" marR="0" lvl="0" indent="0" algn="l" defTabSz="914179" rtl="0" eaLnBrk="1" fontAlgn="auto" latinLnBrk="0" hangingPunct="1">
              <a:lnSpc>
                <a:spcPct val="110000"/>
              </a:lnSpc>
              <a:spcBef>
                <a:spcPts val="2399"/>
              </a:spcBef>
              <a:spcAft>
                <a:spcPts val="0"/>
              </a:spcAft>
              <a:buClr>
                <a:srgbClr val="222223"/>
              </a:buClr>
              <a:buSzTx/>
              <a:buFontTx/>
              <a:buNone/>
              <a:tabLst/>
              <a:defRPr/>
            </a:pPr>
            <a:r>
              <a:rPr kumimoji="0" lang="nb-NO" sz="1999" b="1" i="0" u="none" strike="noStrike" kern="0" cap="none" spc="0" normalizeH="0" baseline="0" noProof="0" dirty="0">
                <a:ln>
                  <a:noFill/>
                </a:ln>
                <a:solidFill>
                  <a:prstClr val="white"/>
                </a:solidFill>
                <a:effectLst/>
                <a:uLnTx/>
                <a:uFillTx/>
                <a:latin typeface="Segoe UI"/>
                <a:ea typeface="+mn-ea"/>
                <a:cs typeface="+mn-cs"/>
              </a:rPr>
              <a:t> </a:t>
            </a:r>
            <a:r>
              <a:rPr kumimoji="0" lang="en-US" sz="1999" b="1" i="0" u="none" strike="noStrike" kern="0" cap="none" spc="0" normalizeH="0" baseline="0" noProof="0" dirty="0">
                <a:ln>
                  <a:noFill/>
                </a:ln>
                <a:solidFill>
                  <a:prstClr val="white"/>
                </a:solidFill>
                <a:effectLst/>
                <a:uLnTx/>
                <a:uFillTx/>
                <a:latin typeface="Segoe UI"/>
                <a:ea typeface="+mn-ea"/>
                <a:cs typeface="+mn-cs"/>
              </a:rPr>
              <a:t>The needs are formulated as statements on 4 levels</a:t>
            </a:r>
            <a:endParaRPr kumimoji="0" lang="nb-NO" sz="1999" b="0" i="0" u="none" strike="noStrike" kern="0" cap="none" spc="0" normalizeH="0" baseline="0" noProof="0" dirty="0">
              <a:ln>
                <a:noFill/>
              </a:ln>
              <a:solidFill>
                <a:prstClr val="white"/>
              </a:solidFill>
              <a:effectLst/>
              <a:uLnTx/>
              <a:uFillTx/>
              <a:latin typeface="Segoe UI"/>
              <a:ea typeface="+mn-ea"/>
              <a:cs typeface="+mn-cs"/>
            </a:endParaRPr>
          </a:p>
        </p:txBody>
      </p:sp>
      <p:grpSp>
        <p:nvGrpSpPr>
          <p:cNvPr id="15" name="Group 14"/>
          <p:cNvGrpSpPr/>
          <p:nvPr/>
        </p:nvGrpSpPr>
        <p:grpSpPr>
          <a:xfrm>
            <a:off x="228853" y="1362779"/>
            <a:ext cx="2933478" cy="582038"/>
            <a:chOff x="155705" y="1154141"/>
            <a:chExt cx="1995846" cy="396000"/>
          </a:xfrm>
        </p:grpSpPr>
        <p:sp>
          <p:nvSpPr>
            <p:cNvPr id="27" name="Abgerundetes Rechteck 22"/>
            <p:cNvSpPr/>
            <p:nvPr/>
          </p:nvSpPr>
          <p:spPr>
            <a:xfrm>
              <a:off x="351551" y="1154141"/>
              <a:ext cx="1800000" cy="396000"/>
            </a:xfrm>
            <a:prstGeom prst="roundRect">
              <a:avLst>
                <a:gd name="adj" fmla="val 50000"/>
              </a:avLst>
            </a:prstGeom>
            <a:gradFill flip="none" rotWithShape="1">
              <a:gsLst>
                <a:gs pos="0">
                  <a:srgbClr val="C86EA0">
                    <a:shade val="30000"/>
                    <a:satMod val="115000"/>
                  </a:srgbClr>
                </a:gs>
                <a:gs pos="50000">
                  <a:srgbClr val="C86EA0">
                    <a:shade val="67500"/>
                    <a:satMod val="115000"/>
                  </a:srgbClr>
                </a:gs>
                <a:gs pos="100000">
                  <a:srgbClr val="C86EA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007989" rtl="0" eaLnBrk="1" fontAlgn="auto" latinLnBrk="0" hangingPunct="1">
                <a:lnSpc>
                  <a:spcPct val="90000"/>
                </a:lnSpc>
                <a:spcBef>
                  <a:spcPts val="551"/>
                </a:spcBef>
                <a:spcAft>
                  <a:spcPts val="0"/>
                </a:spcAft>
                <a:buClrTx/>
                <a:buSzTx/>
                <a:buFontTx/>
                <a:buNone/>
                <a:tabLst/>
                <a:defRPr/>
              </a:pPr>
              <a:r>
                <a:rPr kumimoji="0" lang="en-US" sz="1984" b="1" i="0" u="none" strike="noStrike" kern="0" cap="none" spc="0" normalizeH="0" baseline="0" noProof="0" dirty="0">
                  <a:ln>
                    <a:noFill/>
                  </a:ln>
                  <a:solidFill>
                    <a:srgbClr val="FFFFFF"/>
                  </a:solidFill>
                  <a:effectLst/>
                  <a:uLnTx/>
                  <a:uFillTx/>
                  <a:latin typeface="Calibri"/>
                  <a:ea typeface="+mn-ea"/>
                  <a:cs typeface="+mn-cs"/>
                </a:rPr>
                <a:t>Emotional benefits</a:t>
              </a:r>
            </a:p>
          </p:txBody>
        </p:sp>
        <p:grpSp>
          <p:nvGrpSpPr>
            <p:cNvPr id="34" name="Gruppieren 4"/>
            <p:cNvGrpSpPr/>
            <p:nvPr/>
          </p:nvGrpSpPr>
          <p:grpSpPr>
            <a:xfrm>
              <a:off x="155705" y="1229983"/>
              <a:ext cx="302400" cy="302400"/>
              <a:chOff x="-1042867" y="4019487"/>
              <a:chExt cx="612000" cy="612000"/>
            </a:xfrm>
          </p:grpSpPr>
          <p:sp>
            <p:nvSpPr>
              <p:cNvPr id="35"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86EA0"/>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1" i="0" u="none" strike="noStrike" kern="0" cap="none" spc="0" normalizeH="0" baseline="0" noProof="0" dirty="0">
                  <a:ln>
                    <a:noFill/>
                  </a:ln>
                  <a:solidFill>
                    <a:srgbClr val="FFFFFF"/>
                  </a:solidFill>
                  <a:effectLst/>
                  <a:uLnTx/>
                  <a:uFillTx/>
                  <a:latin typeface="Calibri"/>
                  <a:ea typeface="+mn-ea"/>
                  <a:cs typeface="+mn-cs"/>
                </a:endParaRPr>
              </a:p>
            </p:txBody>
          </p:sp>
          <p:sp>
            <p:nvSpPr>
              <p:cNvPr id="36"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grpSp>
      </p:grpSp>
      <p:grpSp>
        <p:nvGrpSpPr>
          <p:cNvPr id="10" name="Group 9"/>
          <p:cNvGrpSpPr/>
          <p:nvPr/>
        </p:nvGrpSpPr>
        <p:grpSpPr>
          <a:xfrm>
            <a:off x="10185886" y="1362779"/>
            <a:ext cx="2944722" cy="582038"/>
            <a:chOff x="6769225" y="1116912"/>
            <a:chExt cx="2003496" cy="396000"/>
          </a:xfrm>
        </p:grpSpPr>
        <p:sp>
          <p:nvSpPr>
            <p:cNvPr id="23" name="Abgerundetes Rechteck 21"/>
            <p:cNvSpPr/>
            <p:nvPr/>
          </p:nvSpPr>
          <p:spPr>
            <a:xfrm>
              <a:off x="6972721" y="1116912"/>
              <a:ext cx="1800000" cy="396000"/>
            </a:xfrm>
            <a:prstGeom prst="roundRect">
              <a:avLst>
                <a:gd name="adj" fmla="val 50000"/>
              </a:avLst>
            </a:prstGeom>
            <a:gradFill flip="none" rotWithShape="1">
              <a:gsLst>
                <a:gs pos="0">
                  <a:srgbClr val="50B4B4">
                    <a:shade val="30000"/>
                    <a:satMod val="115000"/>
                  </a:srgbClr>
                </a:gs>
                <a:gs pos="50000">
                  <a:srgbClr val="50B4B4">
                    <a:shade val="67500"/>
                    <a:satMod val="115000"/>
                  </a:srgbClr>
                </a:gs>
                <a:gs pos="100000">
                  <a:srgbClr val="50B4B4">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007989" rtl="0" eaLnBrk="1" fontAlgn="auto" latinLnBrk="0" hangingPunct="1">
                <a:lnSpc>
                  <a:spcPct val="90000"/>
                </a:lnSpc>
                <a:spcBef>
                  <a:spcPts val="551"/>
                </a:spcBef>
                <a:spcAft>
                  <a:spcPts val="0"/>
                </a:spcAft>
                <a:buClrTx/>
                <a:buSzTx/>
                <a:buFontTx/>
                <a:buNone/>
                <a:tabLst/>
                <a:defRPr/>
              </a:pPr>
              <a:r>
                <a:rPr kumimoji="0" lang="en-US" sz="1984" b="1" i="0" u="none" strike="noStrike" kern="0" cap="none" spc="0" normalizeH="0" baseline="0" noProof="0" dirty="0">
                  <a:ln>
                    <a:noFill/>
                  </a:ln>
                  <a:solidFill>
                    <a:srgbClr val="FFFFFF"/>
                  </a:solidFill>
                  <a:effectLst/>
                  <a:uLnTx/>
                  <a:uFillTx/>
                  <a:latin typeface="Calibri"/>
                  <a:ea typeface="+mn-ea"/>
                  <a:cs typeface="+mn-cs"/>
                </a:rPr>
                <a:t>Social identity</a:t>
              </a:r>
            </a:p>
          </p:txBody>
        </p:sp>
        <p:grpSp>
          <p:nvGrpSpPr>
            <p:cNvPr id="37" name="Gruppieren 3"/>
            <p:cNvGrpSpPr/>
            <p:nvPr/>
          </p:nvGrpSpPr>
          <p:grpSpPr>
            <a:xfrm>
              <a:off x="6769225" y="1173052"/>
              <a:ext cx="302400" cy="302400"/>
              <a:chOff x="-1042867" y="3392141"/>
              <a:chExt cx="612000" cy="612000"/>
            </a:xfrm>
          </p:grpSpPr>
          <p:sp>
            <p:nvSpPr>
              <p:cNvPr id="38" name="Oval 210"/>
              <p:cNvSpPr>
                <a:spLocks noChangeAspect="1"/>
              </p:cNvSpPr>
              <p:nvPr/>
            </p:nvSpPr>
            <p:spPr>
              <a:xfrm>
                <a:off x="-1042867" y="3392141"/>
                <a:ext cx="612000" cy="612000"/>
              </a:xfrm>
              <a:prstGeom prst="ellipse">
                <a:avLst/>
              </a:prstGeom>
              <a:solidFill>
                <a:srgbClr val="FFFFFF"/>
              </a:solidFill>
              <a:ln w="12700" cap="flat" cmpd="sng" algn="ctr">
                <a:solidFill>
                  <a:srgbClr val="50B4B4"/>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1" i="0" u="none" strike="noStrike" kern="0" cap="none" spc="0" normalizeH="0" baseline="0" noProof="0" dirty="0">
                  <a:ln>
                    <a:noFill/>
                  </a:ln>
                  <a:solidFill>
                    <a:srgbClr val="FFFFFF"/>
                  </a:solidFill>
                  <a:effectLst/>
                  <a:uLnTx/>
                  <a:uFillTx/>
                  <a:latin typeface="Calibri"/>
                  <a:ea typeface="+mn-ea"/>
                  <a:cs typeface="+mn-cs"/>
                </a:endParaRPr>
              </a:p>
            </p:txBody>
          </p:sp>
          <p:sp>
            <p:nvSpPr>
              <p:cNvPr id="39"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grpSp>
      </p:grpSp>
      <p:grpSp>
        <p:nvGrpSpPr>
          <p:cNvPr id="14" name="Group 13"/>
          <p:cNvGrpSpPr/>
          <p:nvPr/>
        </p:nvGrpSpPr>
        <p:grpSpPr>
          <a:xfrm>
            <a:off x="3469800" y="1362779"/>
            <a:ext cx="2942297" cy="582038"/>
            <a:chOff x="2156965" y="1139854"/>
            <a:chExt cx="2001846" cy="396000"/>
          </a:xfrm>
        </p:grpSpPr>
        <p:sp>
          <p:nvSpPr>
            <p:cNvPr id="21" name="Abgerundetes Rechteck 20"/>
            <p:cNvSpPr/>
            <p:nvPr/>
          </p:nvSpPr>
          <p:spPr>
            <a:xfrm>
              <a:off x="2358811" y="1139854"/>
              <a:ext cx="1800000" cy="396000"/>
            </a:xfrm>
            <a:prstGeom prst="roundRect">
              <a:avLst>
                <a:gd name="adj" fmla="val 50000"/>
              </a:avLst>
            </a:prstGeom>
            <a:gradFill flip="none" rotWithShape="1">
              <a:gsLst>
                <a:gs pos="0">
                  <a:srgbClr val="8282AA">
                    <a:shade val="30000"/>
                    <a:satMod val="115000"/>
                  </a:srgbClr>
                </a:gs>
                <a:gs pos="50000">
                  <a:srgbClr val="8282AA">
                    <a:shade val="67500"/>
                    <a:satMod val="115000"/>
                  </a:srgbClr>
                </a:gs>
                <a:gs pos="100000">
                  <a:srgbClr val="8282AA">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007989" rtl="0" eaLnBrk="1" fontAlgn="auto" latinLnBrk="0" hangingPunct="1">
                <a:lnSpc>
                  <a:spcPct val="90000"/>
                </a:lnSpc>
                <a:spcBef>
                  <a:spcPts val="551"/>
                </a:spcBef>
                <a:spcAft>
                  <a:spcPts val="0"/>
                </a:spcAft>
                <a:buClrTx/>
                <a:buSzTx/>
                <a:buFontTx/>
                <a:buNone/>
                <a:tabLst/>
                <a:defRPr/>
              </a:pPr>
              <a:r>
                <a:rPr kumimoji="0" lang="en-US" sz="1984" b="1" i="0" u="none" strike="noStrike" kern="0" cap="none" spc="0" normalizeH="0" baseline="0" noProof="0" dirty="0">
                  <a:ln>
                    <a:noFill/>
                  </a:ln>
                  <a:solidFill>
                    <a:srgbClr val="FFFFFF"/>
                  </a:solidFill>
                  <a:effectLst/>
                  <a:uLnTx/>
                  <a:uFillTx/>
                  <a:latin typeface="Calibri"/>
                  <a:ea typeface="+mn-ea"/>
                  <a:cs typeface="+mn-cs"/>
                </a:rPr>
                <a:t>Functional benefits</a:t>
              </a:r>
            </a:p>
          </p:txBody>
        </p:sp>
        <p:grpSp>
          <p:nvGrpSpPr>
            <p:cNvPr id="40" name="Gruppieren 2"/>
            <p:cNvGrpSpPr/>
            <p:nvPr/>
          </p:nvGrpSpPr>
          <p:grpSpPr>
            <a:xfrm>
              <a:off x="2156965" y="1181797"/>
              <a:ext cx="302157" cy="302157"/>
              <a:chOff x="-1042867" y="2764795"/>
              <a:chExt cx="612000" cy="612000"/>
            </a:xfrm>
          </p:grpSpPr>
          <p:sp>
            <p:nvSpPr>
              <p:cNvPr id="41" name="Oval 210"/>
              <p:cNvSpPr>
                <a:spLocks noChangeAspect="1"/>
              </p:cNvSpPr>
              <p:nvPr/>
            </p:nvSpPr>
            <p:spPr>
              <a:xfrm>
                <a:off x="-1042867" y="2764795"/>
                <a:ext cx="612000" cy="612000"/>
              </a:xfrm>
              <a:prstGeom prst="ellipse">
                <a:avLst/>
              </a:prstGeom>
              <a:solidFill>
                <a:srgbClr val="FFFFFF"/>
              </a:solidFill>
              <a:ln w="12700" cap="flat" cmpd="sng" algn="ctr">
                <a:solidFill>
                  <a:srgbClr val="8282AA"/>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1" i="0" u="none" strike="noStrike" kern="0" cap="none" spc="0" normalizeH="0" baseline="0" noProof="0" dirty="0">
                  <a:ln>
                    <a:noFill/>
                  </a:ln>
                  <a:solidFill>
                    <a:srgbClr val="FFFFFF"/>
                  </a:solidFill>
                  <a:effectLst/>
                  <a:uLnTx/>
                  <a:uFillTx/>
                  <a:latin typeface="Calibri"/>
                  <a:ea typeface="+mn-ea"/>
                  <a:cs typeface="+mn-cs"/>
                </a:endParaRPr>
              </a:p>
            </p:txBody>
          </p:sp>
          <p:sp>
            <p:nvSpPr>
              <p:cNvPr id="42"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grpSp>
      </p:grpSp>
      <p:grpSp>
        <p:nvGrpSpPr>
          <p:cNvPr id="13" name="Group 12"/>
          <p:cNvGrpSpPr/>
          <p:nvPr/>
        </p:nvGrpSpPr>
        <p:grpSpPr>
          <a:xfrm>
            <a:off x="6956102" y="1362779"/>
            <a:ext cx="2922316" cy="582038"/>
            <a:chOff x="4166090" y="1133390"/>
            <a:chExt cx="1988252" cy="396000"/>
          </a:xfrm>
        </p:grpSpPr>
        <p:sp>
          <p:nvSpPr>
            <p:cNvPr id="33" name="Abgerundetes Rechteck 23"/>
            <p:cNvSpPr/>
            <p:nvPr/>
          </p:nvSpPr>
          <p:spPr>
            <a:xfrm>
              <a:off x="4354342" y="1133390"/>
              <a:ext cx="1800000" cy="396000"/>
            </a:xfrm>
            <a:prstGeom prst="roundRect">
              <a:avLst>
                <a:gd name="adj" fmla="val 50000"/>
              </a:avLst>
            </a:prstGeom>
            <a:gradFill flip="none" rotWithShape="1">
              <a:gsLst>
                <a:gs pos="0">
                  <a:srgbClr val="1F497D">
                    <a:lumMod val="60000"/>
                    <a:lumOff val="40000"/>
                    <a:shade val="30000"/>
                    <a:satMod val="115000"/>
                  </a:srgbClr>
                </a:gs>
                <a:gs pos="50000">
                  <a:srgbClr val="1F497D">
                    <a:lumMod val="60000"/>
                    <a:lumOff val="40000"/>
                    <a:shade val="67500"/>
                    <a:satMod val="115000"/>
                  </a:srgbClr>
                </a:gs>
                <a:gs pos="100000">
                  <a:srgbClr val="1F497D">
                    <a:lumMod val="60000"/>
                    <a:lumOff val="40000"/>
                    <a:shade val="100000"/>
                    <a:satMod val="115000"/>
                  </a:srgbClr>
                </a:gs>
              </a:gsLst>
              <a:lin ang="2700000" scaled="1"/>
              <a:tileRect/>
            </a:gradFill>
            <a:ln w="9525" cap="flat" cmpd="sng" algn="ctr">
              <a:solidFill>
                <a:srgbClr val="FFFFFF"/>
              </a:solidFill>
              <a:prstDash val="solid"/>
            </a:ln>
            <a:effectLst>
              <a:outerShdw blurRad="50800" dist="38100" dir="2700000" algn="tl" rotWithShape="0">
                <a:prstClr val="black">
                  <a:alpha val="40000"/>
                </a:prstClr>
              </a:outerShdw>
            </a:effectLst>
          </p:spPr>
          <p:txBody>
            <a:bodyPr lIns="0" tIns="0" rIns="0" bIns="0" rtlCol="0" anchor="ctr"/>
            <a:lstStyle/>
            <a:p>
              <a:pPr marL="0" marR="0" lvl="0" indent="0" algn="ctr" defTabSz="1007989" rtl="0" eaLnBrk="1" fontAlgn="auto" latinLnBrk="0" hangingPunct="1">
                <a:lnSpc>
                  <a:spcPct val="90000"/>
                </a:lnSpc>
                <a:spcBef>
                  <a:spcPts val="551"/>
                </a:spcBef>
                <a:spcAft>
                  <a:spcPts val="0"/>
                </a:spcAft>
                <a:buClrTx/>
                <a:buSzTx/>
                <a:buFontTx/>
                <a:buNone/>
                <a:tabLst/>
                <a:defRPr/>
              </a:pPr>
              <a:r>
                <a:rPr kumimoji="0" lang="en-US" sz="1984" b="1" i="0" u="none" strike="noStrike" kern="0" cap="none" spc="0" normalizeH="0" baseline="0" noProof="0" dirty="0">
                  <a:ln>
                    <a:noFill/>
                  </a:ln>
                  <a:solidFill>
                    <a:srgbClr val="FFFFFF"/>
                  </a:solidFill>
                  <a:effectLst/>
                  <a:uLnTx/>
                  <a:uFillTx/>
                  <a:latin typeface="Calibri"/>
                  <a:ea typeface="+mn-ea"/>
                  <a:cs typeface="+mn-cs"/>
                </a:rPr>
                <a:t>Personality</a:t>
              </a:r>
            </a:p>
          </p:txBody>
        </p:sp>
        <p:grpSp>
          <p:nvGrpSpPr>
            <p:cNvPr id="43" name="Gruppieren 5"/>
            <p:cNvGrpSpPr/>
            <p:nvPr/>
          </p:nvGrpSpPr>
          <p:grpSpPr>
            <a:xfrm>
              <a:off x="4166090" y="1186592"/>
              <a:ext cx="302400" cy="302400"/>
              <a:chOff x="-1042867" y="4646832"/>
              <a:chExt cx="612000" cy="612000"/>
            </a:xfrm>
          </p:grpSpPr>
          <p:sp>
            <p:nvSpPr>
              <p:cNvPr id="44"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1F497D">
                    <a:lumMod val="60000"/>
                    <a:lumOff val="40000"/>
                  </a:srgbClr>
                </a:solidFill>
                <a:prstDash val="solid"/>
              </a:ln>
              <a:effectLst>
                <a:outerShdw blurRad="50800" dist="38100" dir="2700000" algn="tl" rotWithShape="0">
                  <a:prstClr val="black">
                    <a:alpha val="40000"/>
                  </a:prstClr>
                </a:outerShdw>
              </a:effectLst>
            </p:spPr>
            <p:txBody>
              <a:bodyPr wrap="none" tIns="0" bIns="0" rtlCol="0" anchor="ctr"/>
              <a:lstStyle/>
              <a:p>
                <a:pPr marL="0" marR="0" lvl="0" indent="0" algn="ctr" defTabSz="1007989" rtl="0" eaLnBrk="1" fontAlgn="auto" latinLnBrk="0" hangingPunct="1">
                  <a:lnSpc>
                    <a:spcPct val="100000"/>
                  </a:lnSpc>
                  <a:spcBef>
                    <a:spcPts val="0"/>
                  </a:spcBef>
                  <a:spcAft>
                    <a:spcPts val="0"/>
                  </a:spcAft>
                  <a:buClrTx/>
                  <a:buSzTx/>
                  <a:buFontTx/>
                  <a:buNone/>
                  <a:tabLst/>
                  <a:defRPr/>
                </a:pPr>
                <a:endParaRPr kumimoji="0" lang="en-US" sz="1984" b="1" i="0" u="none" strike="noStrike" kern="0" cap="none" spc="0" normalizeH="0" baseline="0" noProof="0" dirty="0">
                  <a:ln>
                    <a:noFill/>
                  </a:ln>
                  <a:solidFill>
                    <a:srgbClr val="FFFFFF"/>
                  </a:solidFill>
                  <a:effectLst/>
                  <a:uLnTx/>
                  <a:uFillTx/>
                  <a:latin typeface="Calibri"/>
                  <a:ea typeface="+mn-ea"/>
                  <a:cs typeface="+mn-cs"/>
                </a:endParaRPr>
              </a:p>
            </p:txBody>
          </p:sp>
          <p:grpSp>
            <p:nvGrpSpPr>
              <p:cNvPr id="45" name="Gruppieren 59"/>
              <p:cNvGrpSpPr/>
              <p:nvPr/>
            </p:nvGrpSpPr>
            <p:grpSpPr>
              <a:xfrm>
                <a:off x="-1025615" y="4788070"/>
                <a:ext cx="587764" cy="436158"/>
                <a:chOff x="1404938" y="1720851"/>
                <a:chExt cx="6000750" cy="4452937"/>
              </a:xfrm>
            </p:grpSpPr>
            <p:sp>
              <p:nvSpPr>
                <p:cNvPr id="46"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sp>
              <p:nvSpPr>
                <p:cNvPr id="47"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sp>
              <p:nvSpPr>
                <p:cNvPr id="48"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sp>
              <p:nvSpPr>
                <p:cNvPr id="49"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sp>
              <p:nvSpPr>
                <p:cNvPr id="50"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sp>
              <p:nvSpPr>
                <p:cNvPr id="51"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sp>
              <p:nvSpPr>
                <p:cNvPr id="52"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sp>
              <p:nvSpPr>
                <p:cNvPr id="53"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1F497D">
                    <a:lumMod val="60000"/>
                    <a:lumOff val="40000"/>
                  </a:srgbClr>
                </a:solidFill>
                <a:ln>
                  <a:noFill/>
                </a:ln>
                <a:effectLst>
                  <a:outerShdw blurRad="44450" dist="27940" dir="5400000" algn="ctr">
                    <a:srgbClr val="000000">
                      <a:alpha val="32000"/>
                    </a:srgbClr>
                  </a:outerShdw>
                </a:effectLst>
              </p:spPr>
              <p:txBody>
                <a:bodyPr vert="horz" wrap="square" lIns="100798" tIns="50399" rIns="100798" bIns="50399" numCol="1" anchor="t" anchorCtr="0" compatLnSpc="1">
                  <a:prstTxWarp prst="textNoShape">
                    <a:avLst/>
                  </a:prstTxWarp>
                </a:bodyPr>
                <a:lstStyle/>
                <a:p>
                  <a:pPr marL="0" marR="0" lvl="0" indent="0" algn="l" defTabSz="1007989" rtl="0" eaLnBrk="1" fontAlgn="auto" latinLnBrk="0" hangingPunct="1">
                    <a:lnSpc>
                      <a:spcPct val="100000"/>
                    </a:lnSpc>
                    <a:spcBef>
                      <a:spcPts val="0"/>
                    </a:spcBef>
                    <a:spcAft>
                      <a:spcPts val="0"/>
                    </a:spcAft>
                    <a:buClrTx/>
                    <a:buSzTx/>
                    <a:buFontTx/>
                    <a:buNone/>
                    <a:tabLst/>
                    <a:defRPr/>
                  </a:pPr>
                  <a:endParaRPr kumimoji="0" lang="en-US" sz="1984" b="0" i="0" u="none" strike="noStrike" kern="0" cap="none" spc="0" normalizeH="0" baseline="0" noProof="0" dirty="0">
                    <a:ln>
                      <a:noFill/>
                    </a:ln>
                    <a:solidFill>
                      <a:srgbClr val="1F497D"/>
                    </a:solidFill>
                    <a:effectLst/>
                    <a:uLnTx/>
                    <a:uFillTx/>
                    <a:latin typeface="Calibri"/>
                    <a:ea typeface="+mn-ea"/>
                    <a:cs typeface="+mn-cs"/>
                  </a:endParaRPr>
                </a:p>
              </p:txBody>
            </p:sp>
          </p:grpSp>
        </p:grpSp>
      </p:grpSp>
      <p:sp>
        <p:nvSpPr>
          <p:cNvPr id="17" name="TextBox 16"/>
          <p:cNvSpPr txBox="1"/>
          <p:nvPr/>
        </p:nvSpPr>
        <p:spPr>
          <a:xfrm>
            <a:off x="286748" y="2835471"/>
            <a:ext cx="2875583" cy="3569346"/>
          </a:xfrm>
          <a:prstGeom prst="rect">
            <a:avLst/>
          </a:prstGeom>
          <a:noFill/>
          <a:ln>
            <a:solidFill>
              <a:schemeClr val="bg1">
                <a:lumMod val="85000"/>
              </a:schemeClr>
            </a:solidFill>
          </a:ln>
        </p:spPr>
        <p:txBody>
          <a:bodyPr wrap="square" lIns="105825" tIns="52913" rIns="105825" bIns="52913" rtlCol="0">
            <a:spAutoFit/>
          </a:bodyPr>
          <a:lstStyle/>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Helps me to enjoy life to the fullest</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Makes me feel completely liberated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Makes me feel full of energy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immerse myself in the local life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Helps me to meet new people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share good times with others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Creates precious moments of togetherness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intensify the relationship with my loved one(s)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spoil my loved ones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pamper myself</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Helps me to escape from my hectic daily life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Restores my sense of harmony and balance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keep everything under control</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Helps me avoid too much surprises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Gives me a safe feeling</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broaden my horizon</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broaden my knowledge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Enriches my view on the world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indulge myself with a bit of luxury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Makes me feel on top of the world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Makes me stand out from the crowd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discover new and interesting places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Gives me rich experiences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Gives me new inspiration</a:t>
            </a:r>
          </a:p>
        </p:txBody>
      </p:sp>
      <p:sp>
        <p:nvSpPr>
          <p:cNvPr id="54" name="TextBox 53"/>
          <p:cNvSpPr txBox="1"/>
          <p:nvPr/>
        </p:nvSpPr>
        <p:spPr>
          <a:xfrm>
            <a:off x="3477511" y="2835471"/>
            <a:ext cx="3478590" cy="4538842"/>
          </a:xfrm>
          <a:prstGeom prst="rect">
            <a:avLst/>
          </a:prstGeom>
          <a:noFill/>
          <a:ln>
            <a:solidFill>
              <a:schemeClr val="bg1">
                <a:lumMod val="85000"/>
              </a:schemeClr>
            </a:solidFill>
          </a:ln>
        </p:spPr>
        <p:txBody>
          <a:bodyPr wrap="square" lIns="105825" tIns="52913" rIns="105825" bIns="52913" rtlCol="0">
            <a:spAutoFit/>
          </a:bodyPr>
          <a:lstStyle/>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be physical active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Allows me to live close to nature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a variety of accommodation offers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a variety of different restaurant offers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activities for kids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beautiful nature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environmentally friendly offers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few language barriers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friendly people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good beaches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good local cuisine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good medical care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good opportunities to meet local people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good service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good shopping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guaranteed sunshine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interesting culture &amp; art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interesting sights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lots of organized trips and excursions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places to go out partying</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quiet environments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rich cultural heritage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romantic spots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Has unspoiled nature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Is easy to travel around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Is easy to travel to</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Is not for just anybody, is exclusive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Is not ruined by tourism</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Is not too warm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Is well organized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Offers a wide range of possible activities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Good value for money</a:t>
            </a:r>
          </a:p>
        </p:txBody>
      </p:sp>
      <p:sp>
        <p:nvSpPr>
          <p:cNvPr id="55" name="TextBox 54"/>
          <p:cNvSpPr txBox="1"/>
          <p:nvPr/>
        </p:nvSpPr>
        <p:spPr>
          <a:xfrm>
            <a:off x="7354707" y="2835471"/>
            <a:ext cx="2501713" cy="3430846"/>
          </a:xfrm>
          <a:prstGeom prst="rect">
            <a:avLst/>
          </a:prstGeom>
          <a:noFill/>
          <a:ln>
            <a:solidFill>
              <a:schemeClr val="bg1">
                <a:lumMod val="85000"/>
              </a:schemeClr>
            </a:solidFill>
          </a:ln>
        </p:spPr>
        <p:txBody>
          <a:bodyPr wrap="square" lIns="105825" tIns="52913" rIns="105825" bIns="52913" rtlCol="0">
            <a:spAutoFit/>
          </a:bodyPr>
          <a:lstStyle/>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Active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Playful</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Fresh</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Open-minded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Sociable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Outgoing</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Caring</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Friendly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Cozy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Harmonious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Peaceful</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Relaxed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Practical</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Structured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Predictable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Authentic</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Unique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Cultivated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Extravagant</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Superior</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Classy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Explorative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Adventurous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Daring</a:t>
            </a:r>
          </a:p>
        </p:txBody>
      </p:sp>
      <p:sp>
        <p:nvSpPr>
          <p:cNvPr id="56" name="TextBox 55"/>
          <p:cNvSpPr txBox="1"/>
          <p:nvPr/>
        </p:nvSpPr>
        <p:spPr>
          <a:xfrm>
            <a:off x="10255025" y="2835472"/>
            <a:ext cx="2875583" cy="4538842"/>
          </a:xfrm>
          <a:prstGeom prst="rect">
            <a:avLst/>
          </a:prstGeom>
          <a:noFill/>
          <a:ln>
            <a:solidFill>
              <a:schemeClr val="bg1">
                <a:lumMod val="85000"/>
              </a:schemeClr>
            </a:solidFill>
          </a:ln>
        </p:spPr>
        <p:txBody>
          <a:bodyPr wrap="square" lIns="105825" tIns="52913" rIns="105825" bIns="52913" rtlCol="0">
            <a:spAutoFit/>
          </a:bodyPr>
          <a:lstStyle/>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want to have as much fun as possible in life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that like to do things spontaneously, impulsively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likes to party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are always looking to connect with others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enjoy spending time with friends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have an active and busy social life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for whom family comes first above all</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enjoy taking care of others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have strong family values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want to escape from the demands of life and relax and unwind</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needs time for themselves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want to revitalize themselves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make rational choices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prefer the familiar over the unknown</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avoid risk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are interested to learn more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want to make a different choice </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that like to do things the unconventional way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want the best and are willing to pay for it</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like to have the best things, value high quality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is sophisticated and classy</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like to explore and have new experiences</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like adventure</a:t>
            </a:r>
          </a:p>
          <a:p>
            <a:pPr marL="128333" marR="0" lvl="0" indent="-128333" algn="l" defTabSz="1358510" rtl="0" eaLnBrk="1" fontAlgn="auto" latinLnBrk="0" hangingPunct="1">
              <a:lnSpc>
                <a:spcPct val="100000"/>
              </a:lnSpc>
              <a:spcBef>
                <a:spcPts val="0"/>
              </a:spcBef>
              <a:spcAft>
                <a:spcPts val="0"/>
              </a:spcAft>
              <a:buClr>
                <a:srgbClr val="222223"/>
              </a:buClr>
              <a:buSzTx/>
              <a:buFont typeface="Arial" panose="020B0604020202020204" pitchFamily="34" charset="0"/>
              <a:buChar char="•"/>
              <a:tabLst/>
              <a:defRPr/>
            </a:pPr>
            <a:r>
              <a:rPr kumimoji="0" lang="en-US" sz="900" b="0" i="0" u="none" strike="noStrike" kern="1200" cap="none" spc="0" normalizeH="0" baseline="0" noProof="0" dirty="0">
                <a:ln>
                  <a:noFill/>
                </a:ln>
                <a:solidFill>
                  <a:srgbClr val="222223"/>
                </a:solidFill>
                <a:effectLst/>
                <a:uLnTx/>
                <a:uFillTx/>
                <a:latin typeface="Segoe UI"/>
                <a:ea typeface="+mn-ea"/>
                <a:cs typeface="+mn-cs"/>
              </a:rPr>
              <a:t>People who wants a life changing experience</a:t>
            </a:r>
          </a:p>
        </p:txBody>
      </p:sp>
      <p:sp>
        <p:nvSpPr>
          <p:cNvPr id="20" name="TextBox 19"/>
          <p:cNvSpPr txBox="1"/>
          <p:nvPr/>
        </p:nvSpPr>
        <p:spPr>
          <a:xfrm>
            <a:off x="286750" y="2074622"/>
            <a:ext cx="2875583" cy="637967"/>
          </a:xfrm>
          <a:prstGeom prst="rect">
            <a:avLst/>
          </a:prstGeom>
          <a:noFill/>
          <a:ln>
            <a:solidFill>
              <a:schemeClr val="bg1">
                <a:lumMod val="85000"/>
              </a:schemeClr>
            </a:solidFill>
          </a:ln>
        </p:spPr>
        <p:txBody>
          <a:bodyPr wrap="square" lIns="105825" tIns="52913" rIns="105825" bIns="52913" rtlCol="0">
            <a:spAutoFit/>
          </a:bodyPr>
          <a:lstStyle/>
          <a:p>
            <a:pPr marL="0" marR="0" lvl="0" indent="0" algn="l" defTabSz="1358510" rtl="0" eaLnBrk="1" fontAlgn="auto" latinLnBrk="0" hangingPunct="1">
              <a:lnSpc>
                <a:spcPct val="110000"/>
              </a:lnSpc>
              <a:spcBef>
                <a:spcPts val="3528"/>
              </a:spcBef>
              <a:spcAft>
                <a:spcPts val="0"/>
              </a:spcAft>
              <a:buClr>
                <a:srgbClr val="222223"/>
              </a:buClr>
              <a:buSzTx/>
              <a:buFontTx/>
              <a:buNone/>
              <a:tabLst/>
              <a:defRPr/>
            </a:pPr>
            <a:r>
              <a:rPr kumimoji="0" lang="en-US" sz="800" b="0" i="0" u="none" strike="noStrike" kern="1200" cap="none" spc="0" normalizeH="0" baseline="0" noProof="0" dirty="0">
                <a:ln>
                  <a:noFill/>
                </a:ln>
                <a:solidFill>
                  <a:srgbClr val="222223"/>
                </a:solidFill>
                <a:effectLst/>
                <a:uLnTx/>
                <a:uFillTx/>
                <a:latin typeface="Segoe UI"/>
                <a:ea typeface="+mn-ea"/>
                <a:cs typeface="+mn-cs"/>
              </a:rPr>
              <a:t>Imagine that you would go on a similar holiday in the future (with the same people, the same destination, the same time, etc.), please tick the feelings and needs the ideal holiday experience should meet for this occasion</a:t>
            </a:r>
            <a:endParaRPr kumimoji="0" lang="nb-NO" sz="800" b="0" i="0" u="none" strike="noStrike" kern="1200" cap="none" spc="0" normalizeH="0" baseline="0" noProof="0" dirty="0">
              <a:ln>
                <a:noFill/>
              </a:ln>
              <a:solidFill>
                <a:srgbClr val="222223"/>
              </a:solidFill>
              <a:effectLst/>
              <a:uLnTx/>
              <a:uFillTx/>
              <a:latin typeface="Segoe UI"/>
              <a:ea typeface="+mn-ea"/>
              <a:cs typeface="+mn-cs"/>
            </a:endParaRPr>
          </a:p>
        </p:txBody>
      </p:sp>
      <p:sp>
        <p:nvSpPr>
          <p:cNvPr id="57" name="TextBox 56"/>
          <p:cNvSpPr txBox="1"/>
          <p:nvPr/>
        </p:nvSpPr>
        <p:spPr>
          <a:xfrm>
            <a:off x="3477510" y="2074623"/>
            <a:ext cx="3491121" cy="441631"/>
          </a:xfrm>
          <a:prstGeom prst="rect">
            <a:avLst/>
          </a:prstGeom>
          <a:noFill/>
          <a:ln>
            <a:solidFill>
              <a:schemeClr val="bg1">
                <a:lumMod val="85000"/>
              </a:schemeClr>
            </a:solidFill>
          </a:ln>
        </p:spPr>
        <p:txBody>
          <a:bodyPr wrap="square" lIns="105825" tIns="52913" rIns="105825" bIns="52913" rtlCol="0">
            <a:spAutoFit/>
          </a:bodyPr>
          <a:lstStyle/>
          <a:p>
            <a:pPr marL="0" marR="0" lvl="0" indent="0" algn="l" defTabSz="1358510" rtl="0" eaLnBrk="1" fontAlgn="auto" latinLnBrk="0" hangingPunct="1">
              <a:lnSpc>
                <a:spcPct val="110000"/>
              </a:lnSpc>
              <a:spcBef>
                <a:spcPts val="3528"/>
              </a:spcBef>
              <a:spcAft>
                <a:spcPts val="0"/>
              </a:spcAft>
              <a:buClr>
                <a:srgbClr val="222223"/>
              </a:buClr>
              <a:buSzTx/>
              <a:buFontTx/>
              <a:buNone/>
              <a:tabLst/>
              <a:defRPr/>
            </a:pPr>
            <a:r>
              <a:rPr kumimoji="0" lang="en-US" sz="1029" b="0" i="0" u="none" strike="noStrike" kern="1200" cap="none" spc="0" normalizeH="0" baseline="0" noProof="0" dirty="0">
                <a:ln>
                  <a:noFill/>
                </a:ln>
                <a:solidFill>
                  <a:srgbClr val="222223"/>
                </a:solidFill>
                <a:effectLst/>
                <a:uLnTx/>
                <a:uFillTx/>
                <a:latin typeface="Segoe UI"/>
                <a:ea typeface="+mn-ea"/>
                <a:cs typeface="+mn-cs"/>
              </a:rPr>
              <a:t>Which are the qualities and characteristics the holiday experience would ideally need to have for this occasion?</a:t>
            </a:r>
            <a:endParaRPr kumimoji="0" lang="nb-NO" sz="1029" b="0" i="0" u="none" strike="noStrike" kern="1200" cap="none" spc="0" normalizeH="0" baseline="0" noProof="0" dirty="0">
              <a:ln>
                <a:noFill/>
              </a:ln>
              <a:solidFill>
                <a:srgbClr val="222223"/>
              </a:solidFill>
              <a:effectLst/>
              <a:uLnTx/>
              <a:uFillTx/>
              <a:latin typeface="Segoe UI"/>
              <a:ea typeface="+mn-ea"/>
              <a:cs typeface="+mn-cs"/>
            </a:endParaRPr>
          </a:p>
        </p:txBody>
      </p:sp>
      <p:sp>
        <p:nvSpPr>
          <p:cNvPr id="58" name="TextBox 57"/>
          <p:cNvSpPr txBox="1"/>
          <p:nvPr/>
        </p:nvSpPr>
        <p:spPr>
          <a:xfrm>
            <a:off x="7354707" y="2074623"/>
            <a:ext cx="2501713" cy="629503"/>
          </a:xfrm>
          <a:prstGeom prst="rect">
            <a:avLst/>
          </a:prstGeom>
          <a:noFill/>
          <a:ln>
            <a:solidFill>
              <a:schemeClr val="bg1">
                <a:lumMod val="85000"/>
              </a:schemeClr>
            </a:solidFill>
          </a:ln>
        </p:spPr>
        <p:txBody>
          <a:bodyPr wrap="square" lIns="105825" tIns="52913" rIns="105825" bIns="52913" rtlCol="0">
            <a:spAutoFit/>
          </a:bodyPr>
          <a:lstStyle/>
          <a:p>
            <a:pPr marL="0" marR="0" lvl="0" indent="0" algn="l" defTabSz="1358510" rtl="0" eaLnBrk="1" fontAlgn="auto" latinLnBrk="0" hangingPunct="1">
              <a:lnSpc>
                <a:spcPct val="110000"/>
              </a:lnSpc>
              <a:spcBef>
                <a:spcPts val="3528"/>
              </a:spcBef>
              <a:spcAft>
                <a:spcPts val="0"/>
              </a:spcAft>
              <a:buClr>
                <a:srgbClr val="222223"/>
              </a:buClr>
              <a:buSzTx/>
              <a:buFontTx/>
              <a:buNone/>
              <a:tabLst/>
              <a:defRPr/>
            </a:pPr>
            <a:r>
              <a:rPr kumimoji="0" lang="en-US" sz="1029" b="0" i="0" u="none" strike="noStrike" kern="1200" cap="none" spc="0" normalizeH="0" baseline="0" noProof="0" dirty="0">
                <a:ln>
                  <a:noFill/>
                </a:ln>
                <a:solidFill>
                  <a:srgbClr val="222223"/>
                </a:solidFill>
                <a:effectLst/>
                <a:uLnTx/>
                <a:uFillTx/>
                <a:latin typeface="Segoe UI"/>
                <a:ea typeface="+mn-ea"/>
                <a:cs typeface="+mn-cs"/>
              </a:rPr>
              <a:t>Please tick the words that fit the character of your IDEAL future holiday experience for this occasion</a:t>
            </a:r>
            <a:endParaRPr kumimoji="0" lang="nb-NO" sz="1029" b="0" i="0" u="none" strike="noStrike" kern="1200" cap="none" spc="0" normalizeH="0" baseline="0" noProof="0" dirty="0">
              <a:ln>
                <a:noFill/>
              </a:ln>
              <a:solidFill>
                <a:srgbClr val="222223"/>
              </a:solidFill>
              <a:effectLst/>
              <a:uLnTx/>
              <a:uFillTx/>
              <a:latin typeface="Segoe UI"/>
              <a:ea typeface="+mn-ea"/>
              <a:cs typeface="+mn-cs"/>
            </a:endParaRPr>
          </a:p>
        </p:txBody>
      </p:sp>
      <p:sp>
        <p:nvSpPr>
          <p:cNvPr id="59" name="TextBox 58"/>
          <p:cNvSpPr txBox="1"/>
          <p:nvPr/>
        </p:nvSpPr>
        <p:spPr>
          <a:xfrm>
            <a:off x="10262779" y="2074623"/>
            <a:ext cx="2867830" cy="629503"/>
          </a:xfrm>
          <a:prstGeom prst="rect">
            <a:avLst/>
          </a:prstGeom>
          <a:noFill/>
          <a:ln>
            <a:solidFill>
              <a:schemeClr val="bg1">
                <a:lumMod val="85000"/>
              </a:schemeClr>
            </a:solidFill>
          </a:ln>
        </p:spPr>
        <p:txBody>
          <a:bodyPr wrap="square" lIns="105825" tIns="52913" rIns="105825" bIns="52913" rtlCol="0">
            <a:spAutoFit/>
          </a:bodyPr>
          <a:lstStyle/>
          <a:p>
            <a:pPr marL="0" marR="0" lvl="0" indent="0" algn="l" defTabSz="1358510" rtl="0" eaLnBrk="1" fontAlgn="auto" latinLnBrk="0" hangingPunct="1">
              <a:lnSpc>
                <a:spcPct val="110000"/>
              </a:lnSpc>
              <a:spcBef>
                <a:spcPts val="3528"/>
              </a:spcBef>
              <a:spcAft>
                <a:spcPts val="0"/>
              </a:spcAft>
              <a:buClr>
                <a:srgbClr val="222223"/>
              </a:buClr>
              <a:buSzTx/>
              <a:buFontTx/>
              <a:buNone/>
              <a:tabLst/>
              <a:defRPr/>
            </a:pPr>
            <a:r>
              <a:rPr kumimoji="0" lang="en-US" sz="1029" b="0" i="0" u="none" strike="noStrike" kern="1200" cap="none" spc="0" normalizeH="0" baseline="0" noProof="0" dirty="0">
                <a:ln>
                  <a:noFill/>
                </a:ln>
                <a:solidFill>
                  <a:srgbClr val="222223"/>
                </a:solidFill>
                <a:effectLst/>
                <a:uLnTx/>
                <a:uFillTx/>
                <a:latin typeface="Segoe UI"/>
                <a:ea typeface="+mn-ea"/>
                <a:cs typeface="+mn-cs"/>
              </a:rPr>
              <a:t>Which of the following types of people would you expect to look for the same holiday experience as you?</a:t>
            </a:r>
            <a:endParaRPr kumimoji="0" lang="nb-NO" sz="1029" b="0" i="0" u="none" strike="noStrike" kern="1200" cap="none" spc="0" normalizeH="0" baseline="0" noProof="0" dirty="0">
              <a:ln>
                <a:noFill/>
              </a:ln>
              <a:solidFill>
                <a:srgbClr val="222223"/>
              </a:solidFill>
              <a:effectLst/>
              <a:uLnTx/>
              <a:uFillTx/>
              <a:latin typeface="Segoe UI"/>
              <a:ea typeface="+mn-ea"/>
              <a:cs typeface="+mn-cs"/>
            </a:endParaRPr>
          </a:p>
        </p:txBody>
      </p:sp>
    </p:spTree>
    <p:extLst>
      <p:ext uri="{BB962C8B-B14F-4D97-AF65-F5344CB8AC3E}">
        <p14:creationId xmlns:p14="http://schemas.microsoft.com/office/powerpoint/2010/main" val="143716552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9" y="177605"/>
            <a:ext cx="6588138" cy="7205844"/>
          </a:xfrm>
          <a:prstGeom prst="rect">
            <a:avLst/>
          </a:prstGeom>
        </p:spPr>
      </p:pic>
      <p:pic>
        <p:nvPicPr>
          <p:cNvPr id="8" name="Picture 7"/>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6664430" y="177605"/>
            <a:ext cx="6608185" cy="7205844"/>
          </a:xfrm>
          <a:prstGeom prst="rect">
            <a:avLst/>
          </a:prstGeom>
        </p:spPr>
      </p:pic>
      <p:sp>
        <p:nvSpPr>
          <p:cNvPr id="2" name="Title 1"/>
          <p:cNvSpPr>
            <a:spLocks noGrp="1"/>
          </p:cNvSpPr>
          <p:nvPr>
            <p:ph type="title"/>
          </p:nvPr>
        </p:nvSpPr>
        <p:spPr>
          <a:xfrm>
            <a:off x="618272" y="2283909"/>
            <a:ext cx="2017827" cy="553998"/>
          </a:xfrm>
          <a:solidFill>
            <a:srgbClr val="D35C09"/>
          </a:solidFill>
        </p:spPr>
        <p:txBody>
          <a:bodyPr/>
          <a:lstStyle/>
          <a:p>
            <a:r>
              <a:rPr lang="nb-NO" dirty="0"/>
              <a:t>holiday</a:t>
            </a:r>
          </a:p>
        </p:txBody>
      </p:sp>
      <p:sp>
        <p:nvSpPr>
          <p:cNvPr id="4" name="Text Placeholder 3"/>
          <p:cNvSpPr>
            <a:spLocks noGrp="1"/>
          </p:cNvSpPr>
          <p:nvPr>
            <p:ph type="body" sz="quarter" idx="14"/>
          </p:nvPr>
        </p:nvSpPr>
        <p:spPr>
          <a:xfrm rot="885790">
            <a:off x="8561693" y="1637297"/>
            <a:ext cx="4078406" cy="406265"/>
          </a:xfrm>
        </p:spPr>
        <p:txBody>
          <a:bodyPr/>
          <a:lstStyle/>
          <a:p>
            <a:r>
              <a:rPr lang="nb-NO" dirty="0"/>
              <a:t>Potential needs and drivers</a:t>
            </a:r>
          </a:p>
        </p:txBody>
      </p:sp>
      <p:sp>
        <p:nvSpPr>
          <p:cNvPr id="6" name="TextBox 5"/>
          <p:cNvSpPr txBox="1"/>
          <p:nvPr/>
        </p:nvSpPr>
        <p:spPr>
          <a:xfrm>
            <a:off x="599207" y="324247"/>
            <a:ext cx="936104" cy="1320673"/>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2</a:t>
            </a:r>
          </a:p>
        </p:txBody>
      </p:sp>
      <p:sp>
        <p:nvSpPr>
          <p:cNvPr id="7" name="Title 1"/>
          <p:cNvSpPr txBox="1">
            <a:spLocks/>
          </p:cNvSpPr>
          <p:nvPr/>
        </p:nvSpPr>
        <p:spPr bwMode="gray">
          <a:xfrm>
            <a:off x="618272" y="1667033"/>
            <a:ext cx="2296685"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nb-NO" dirty="0"/>
              <a:t>The ideal</a:t>
            </a:r>
          </a:p>
        </p:txBody>
      </p:sp>
      <p:sp>
        <p:nvSpPr>
          <p:cNvPr id="9" name="Title 1"/>
          <p:cNvSpPr txBox="1">
            <a:spLocks/>
          </p:cNvSpPr>
          <p:nvPr/>
        </p:nvSpPr>
        <p:spPr bwMode="gray">
          <a:xfrm>
            <a:off x="618272" y="2900785"/>
            <a:ext cx="2664927"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nb-NO" dirty="0"/>
              <a:t>experience</a:t>
            </a:r>
          </a:p>
        </p:txBody>
      </p:sp>
      <p:sp>
        <p:nvSpPr>
          <p:cNvPr id="10" name="Text Placeholder 3"/>
          <p:cNvSpPr txBox="1">
            <a:spLocks/>
          </p:cNvSpPr>
          <p:nvPr/>
        </p:nvSpPr>
        <p:spPr bwMode="gray">
          <a:xfrm rot="885790">
            <a:off x="8484740" y="1869441"/>
            <a:ext cx="2502398"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dirty="0"/>
              <a:t>Holidays abroad</a:t>
            </a:r>
          </a:p>
        </p:txBody>
      </p:sp>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2" name="Picture 2" descr="C:\Users\Graphics Dude Ltd\Graphics Dude Ltd\Work\PC - IM - 150415A (template pt2)\Graphics\Tags\MarketingElectronic-Col.png"/>
          <p:cNvPicPr>
            <a:picLocks noChangeAspect="1" noChangeArrowheads="1"/>
          </p:cNvPicPr>
          <p:nvPr/>
        </p:nvPicPr>
        <p:blipFill>
          <a:blip r:embed="rId6"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rot="885790">
            <a:off x="8254160" y="2767718"/>
            <a:ext cx="4318990" cy="218393"/>
          </a:xfrm>
          <a:prstGeom prst="rect">
            <a:avLst/>
          </a:prstGeom>
          <a:noFill/>
        </p:spPr>
        <p:txBody>
          <a:bodyPr vert="horz" wrap="squar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1400" dirty="0">
                <a:solidFill>
                  <a:schemeClr val="tx1"/>
                </a:solidFill>
              </a:rPr>
              <a:t>Main drivers globally</a:t>
            </a:r>
          </a:p>
        </p:txBody>
      </p:sp>
      <p:sp>
        <p:nvSpPr>
          <p:cNvPr id="15" name="Text Placeholder 3"/>
          <p:cNvSpPr txBox="1">
            <a:spLocks/>
          </p:cNvSpPr>
          <p:nvPr/>
        </p:nvSpPr>
        <p:spPr bwMode="gray">
          <a:xfrm>
            <a:off x="618272" y="3796564"/>
            <a:ext cx="337231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dirty="0"/>
              <a:t>Global category needs</a:t>
            </a:r>
          </a:p>
        </p:txBody>
      </p:sp>
    </p:spTree>
    <p:extLst>
      <p:ext uri="{BB962C8B-B14F-4D97-AF65-F5344CB8AC3E}">
        <p14:creationId xmlns:p14="http://schemas.microsoft.com/office/powerpoint/2010/main" val="4118649062"/>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167159" y="180231"/>
            <a:ext cx="13104000" cy="7200000"/>
          </a:xfrm>
          <a:prstGeom prst="rect">
            <a:avLst/>
          </a:prstGeom>
        </p:spPr>
      </p:pic>
      <p:sp>
        <p:nvSpPr>
          <p:cNvPr id="10" name="Rectangle 9"/>
          <p:cNvSpPr/>
          <p:nvPr/>
        </p:nvSpPr>
        <p:spPr bwMode="gray">
          <a:xfrm>
            <a:off x="887239" y="2124446"/>
            <a:ext cx="10657184" cy="4608513"/>
          </a:xfrm>
          <a:prstGeom prst="rect">
            <a:avLst/>
          </a:prstGeom>
          <a:solidFill>
            <a:schemeClr val="bg1">
              <a:lumMod val="95000"/>
              <a:alpha val="55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188000"/>
            <a:ext cx="4629326" cy="406265"/>
          </a:xfrm>
        </p:spPr>
        <p:txBody>
          <a:bodyPr/>
          <a:lstStyle/>
          <a:p>
            <a:r>
              <a:rPr lang="en-US" dirty="0"/>
              <a:t>WHY do people go on holiday?</a:t>
            </a:r>
          </a:p>
        </p:txBody>
      </p:sp>
      <p:sp>
        <p:nvSpPr>
          <p:cNvPr id="4" name="Title 3"/>
          <p:cNvSpPr>
            <a:spLocks noGrp="1"/>
          </p:cNvSpPr>
          <p:nvPr>
            <p:ph type="title"/>
          </p:nvPr>
        </p:nvSpPr>
        <p:spPr>
          <a:xfrm>
            <a:off x="540000" y="540000"/>
            <a:ext cx="4758384" cy="553998"/>
          </a:xfrm>
        </p:spPr>
        <p:txBody>
          <a:bodyPr/>
          <a:lstStyle/>
          <a:p>
            <a:r>
              <a:rPr lang="en-US" dirty="0"/>
              <a:t>Emotional Benefits</a:t>
            </a:r>
          </a:p>
        </p:txBody>
      </p:sp>
      <p:graphicFrame>
        <p:nvGraphicFramePr>
          <p:cNvPr id="6" name="EB_Chart"/>
          <p:cNvGraphicFramePr/>
          <p:nvPr>
            <p:extLst>
              <p:ext uri="{D42A27DB-BD31-4B8C-83A1-F6EECF244321}">
                <p14:modId xmlns:p14="http://schemas.microsoft.com/office/powerpoint/2010/main" val="4145499970"/>
              </p:ext>
            </p:extLst>
          </p:nvPr>
        </p:nvGraphicFramePr>
        <p:xfrm>
          <a:off x="540000" y="1980431"/>
          <a:ext cx="12156551" cy="4896544"/>
        </p:xfrm>
        <a:graphic>
          <a:graphicData uri="http://schemas.openxmlformats.org/drawingml/2006/chart">
            <c:chart xmlns:c="http://schemas.openxmlformats.org/drawingml/2006/chart" xmlns:r="http://schemas.openxmlformats.org/officeDocument/2006/relationships" r:id="rId4"/>
          </a:graphicData>
        </a:graphic>
      </p:graphicFrame>
      <p:grpSp>
        <p:nvGrpSpPr>
          <p:cNvPr id="7" name="Gruppieren 4"/>
          <p:cNvGrpSpPr/>
          <p:nvPr/>
        </p:nvGrpSpPr>
        <p:grpSpPr>
          <a:xfrm>
            <a:off x="12085081" y="540000"/>
            <a:ext cx="790933" cy="790933"/>
            <a:chOff x="-1042867" y="4019487"/>
            <a:chExt cx="612000" cy="612000"/>
          </a:xfrm>
        </p:grpSpPr>
        <p:sp>
          <p:nvSpPr>
            <p:cNvPr id="8" name="Oval 210"/>
            <p:cNvSpPr>
              <a:spLocks noChangeAspect="1"/>
            </p:cNvSpPr>
            <p:nvPr/>
          </p:nvSpPr>
          <p:spPr>
            <a:xfrm flipH="1">
              <a:off x="-1042867" y="4019487"/>
              <a:ext cx="612000" cy="612000"/>
            </a:xfrm>
            <a:prstGeom prst="ellipse">
              <a:avLst/>
            </a:prstGeom>
            <a:solidFill>
              <a:srgbClr val="FFFFFF"/>
            </a:solidFill>
            <a:ln w="12700" cap="flat" cmpd="sng" algn="ctr">
              <a:solidFill>
                <a:srgbClr val="C0000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0000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Tree>
    <p:extLst>
      <p:ext uri="{BB962C8B-B14F-4D97-AF65-F5344CB8AC3E}">
        <p14:creationId xmlns:p14="http://schemas.microsoft.com/office/powerpoint/2010/main" val="372985351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rotWithShape="1">
          <a:blip r:embed="rId2" cstate="email">
            <a:extLst>
              <a:ext uri="{28A0092B-C50C-407E-A947-70E740481C1C}">
                <a14:useLocalDpi xmlns:a14="http://schemas.microsoft.com/office/drawing/2010/main"/>
              </a:ext>
            </a:extLst>
          </a:blip>
          <a:srcRect/>
          <a:stretch/>
        </p:blipFill>
        <p:spPr>
          <a:xfrm>
            <a:off x="167159" y="180231"/>
            <a:ext cx="13104000" cy="7200000"/>
          </a:xfrm>
          <a:prstGeom prst="rect">
            <a:avLst/>
          </a:prstGeom>
        </p:spPr>
      </p:pic>
      <p:sp>
        <p:nvSpPr>
          <p:cNvPr id="3" name="Text Placeholder 2"/>
          <p:cNvSpPr>
            <a:spLocks noGrp="1"/>
          </p:cNvSpPr>
          <p:nvPr>
            <p:ph type="body" sz="quarter" idx="14"/>
          </p:nvPr>
        </p:nvSpPr>
        <p:spPr>
          <a:xfrm>
            <a:off x="534274" y="1243610"/>
            <a:ext cx="10355830" cy="374398"/>
          </a:xfrm>
        </p:spPr>
        <p:txBody>
          <a:bodyPr/>
          <a:lstStyle/>
          <a:p>
            <a:r>
              <a:rPr lang="en-US" dirty="0"/>
              <a:t>WHAT expectations  are related to specific destination characteristics? </a:t>
            </a:r>
          </a:p>
        </p:txBody>
      </p:sp>
      <p:sp>
        <p:nvSpPr>
          <p:cNvPr id="4" name="Title 3"/>
          <p:cNvSpPr>
            <a:spLocks noGrp="1"/>
          </p:cNvSpPr>
          <p:nvPr>
            <p:ph type="title"/>
          </p:nvPr>
        </p:nvSpPr>
        <p:spPr>
          <a:xfrm>
            <a:off x="540000" y="540000"/>
            <a:ext cx="8236644" cy="553998"/>
          </a:xfrm>
        </p:spPr>
        <p:txBody>
          <a:bodyPr/>
          <a:lstStyle/>
          <a:p>
            <a:r>
              <a:rPr lang="en-US" dirty="0"/>
              <a:t>Ideal destination characteristics</a:t>
            </a:r>
          </a:p>
        </p:txBody>
      </p:sp>
      <p:graphicFrame>
        <p:nvGraphicFramePr>
          <p:cNvPr id="5" name="FC_Chart"/>
          <p:cNvGraphicFramePr/>
          <p:nvPr>
            <p:extLst>
              <p:ext uri="{D42A27DB-BD31-4B8C-83A1-F6EECF244321}">
                <p14:modId xmlns:p14="http://schemas.microsoft.com/office/powerpoint/2010/main" val="3090919289"/>
              </p:ext>
            </p:extLst>
          </p:nvPr>
        </p:nvGraphicFramePr>
        <p:xfrm>
          <a:off x="-192881" y="1767620"/>
          <a:ext cx="12745416" cy="5325379"/>
        </p:xfrm>
        <a:graphic>
          <a:graphicData uri="http://schemas.openxmlformats.org/drawingml/2006/chart">
            <c:chart xmlns:c="http://schemas.openxmlformats.org/drawingml/2006/chart" xmlns:r="http://schemas.openxmlformats.org/officeDocument/2006/relationships" r:id="rId3"/>
          </a:graphicData>
        </a:graphic>
      </p:graphicFrame>
      <p:grpSp>
        <p:nvGrpSpPr>
          <p:cNvPr id="14" name="Gruppieren 2"/>
          <p:cNvGrpSpPr/>
          <p:nvPr/>
        </p:nvGrpSpPr>
        <p:grpSpPr>
          <a:xfrm>
            <a:off x="12119074" y="540000"/>
            <a:ext cx="790933" cy="790933"/>
            <a:chOff x="-1042867" y="2764795"/>
            <a:chExt cx="612000" cy="612000"/>
          </a:xfrm>
        </p:grpSpPr>
        <p:sp>
          <p:nvSpPr>
            <p:cNvPr id="15" name="Oval 210"/>
            <p:cNvSpPr>
              <a:spLocks noChangeAspect="1"/>
            </p:cNvSpPr>
            <p:nvPr/>
          </p:nvSpPr>
          <p:spPr>
            <a:xfrm>
              <a:off x="-1042867" y="2764795"/>
              <a:ext cx="612000" cy="612000"/>
            </a:xfrm>
            <a:prstGeom prst="ellipse">
              <a:avLst/>
            </a:prstGeom>
            <a:solidFill>
              <a:srgbClr val="FFFFFF"/>
            </a:solidFill>
            <a:ln w="12700" cap="flat" cmpd="sng" algn="ctr">
              <a:solidFill>
                <a:srgbClr val="7030A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6"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7030A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Tree>
    <p:extLst>
      <p:ext uri="{BB962C8B-B14F-4D97-AF65-F5344CB8AC3E}">
        <p14:creationId xmlns:p14="http://schemas.microsoft.com/office/powerpoint/2010/main" val="378742147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1"/>
          </p:nvPr>
        </p:nvPicPr>
        <p:blipFill>
          <a:blip r:embed="rId2">
            <a:extLst>
              <a:ext uri="{28A0092B-C50C-407E-A947-70E740481C1C}">
                <a14:useLocalDpi xmlns:a14="http://schemas.microsoft.com/office/drawing/2010/main"/>
              </a:ext>
            </a:extLst>
          </a:blip>
          <a:stretch>
            <a:fillRect/>
          </a:stretch>
        </p:blipFill>
        <p:spPr>
          <a:xfrm>
            <a:off x="167159" y="179388"/>
            <a:ext cx="13105456" cy="7200900"/>
          </a:xfrm>
        </p:spPr>
      </p:pic>
      <p:sp>
        <p:nvSpPr>
          <p:cNvPr id="12" name="Text Placeholder 11"/>
          <p:cNvSpPr>
            <a:spLocks noGrp="1"/>
          </p:cNvSpPr>
          <p:nvPr>
            <p:ph type="body" sz="quarter" idx="14"/>
          </p:nvPr>
        </p:nvSpPr>
        <p:spPr>
          <a:xfrm>
            <a:off x="455042" y="2060756"/>
            <a:ext cx="9095420" cy="553998"/>
          </a:xfrm>
        </p:spPr>
        <p:txBody>
          <a:bodyPr/>
          <a:lstStyle/>
          <a:p>
            <a:r>
              <a:rPr lang="en-US" sz="3600" dirty="0"/>
              <a:t>2) The ideal holiday and category behavior</a:t>
            </a:r>
          </a:p>
        </p:txBody>
      </p:sp>
      <p:sp>
        <p:nvSpPr>
          <p:cNvPr id="13" name="Text Placeholder 12"/>
          <p:cNvSpPr>
            <a:spLocks noGrp="1"/>
          </p:cNvSpPr>
          <p:nvPr>
            <p:ph type="body" sz="quarter" idx="15"/>
          </p:nvPr>
        </p:nvSpPr>
        <p:spPr>
          <a:xfrm>
            <a:off x="455761" y="2772519"/>
            <a:ext cx="2673342" cy="553998"/>
          </a:xfrm>
        </p:spPr>
        <p:txBody>
          <a:bodyPr/>
          <a:lstStyle/>
          <a:p>
            <a:r>
              <a:rPr lang="nb-NO" sz="3600" dirty="0"/>
              <a:t>3) Segments</a:t>
            </a:r>
          </a:p>
        </p:txBody>
      </p:sp>
      <p:sp>
        <p:nvSpPr>
          <p:cNvPr id="14" name="Text Placeholder 13"/>
          <p:cNvSpPr>
            <a:spLocks noGrp="1"/>
          </p:cNvSpPr>
          <p:nvPr>
            <p:ph type="body" sz="quarter" idx="16"/>
          </p:nvPr>
        </p:nvSpPr>
        <p:spPr>
          <a:xfrm>
            <a:off x="455191" y="756295"/>
            <a:ext cx="2295803" cy="553998"/>
          </a:xfrm>
        </p:spPr>
        <p:txBody>
          <a:bodyPr/>
          <a:lstStyle/>
          <a:p>
            <a:r>
              <a:rPr lang="nb-NO" sz="3600" b="1" dirty="0"/>
              <a:t>CONTENT</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8" name="Text Placeholder 12"/>
          <p:cNvSpPr txBox="1">
            <a:spLocks/>
          </p:cNvSpPr>
          <p:nvPr/>
        </p:nvSpPr>
        <p:spPr bwMode="gray">
          <a:xfrm>
            <a:off x="455761" y="3433178"/>
            <a:ext cx="4992118"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4) Brand profile Norway</a:t>
            </a:r>
          </a:p>
        </p:txBody>
      </p:sp>
      <p:sp>
        <p:nvSpPr>
          <p:cNvPr id="19" name="Text Placeholder 12"/>
          <p:cNvSpPr txBox="1">
            <a:spLocks/>
          </p:cNvSpPr>
          <p:nvPr/>
        </p:nvSpPr>
        <p:spPr bwMode="gray">
          <a:xfrm>
            <a:off x="455761" y="4090357"/>
            <a:ext cx="6091073"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5)The competetive landscape</a:t>
            </a:r>
          </a:p>
        </p:txBody>
      </p:sp>
      <p:sp>
        <p:nvSpPr>
          <p:cNvPr id="25" name="Text Placeholder 10"/>
          <p:cNvSpPr txBox="1">
            <a:spLocks/>
          </p:cNvSpPr>
          <p:nvPr/>
        </p:nvSpPr>
        <p:spPr bwMode="gray">
          <a:xfrm>
            <a:off x="455910" y="1382340"/>
            <a:ext cx="5327915"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dirty="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dirty="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1) The philosophy behind</a:t>
            </a:r>
          </a:p>
        </p:txBody>
      </p:sp>
      <p:sp>
        <p:nvSpPr>
          <p:cNvPr id="29" name="Text Placeholder 12"/>
          <p:cNvSpPr txBox="1">
            <a:spLocks/>
          </p:cNvSpPr>
          <p:nvPr/>
        </p:nvSpPr>
        <p:spPr bwMode="gray">
          <a:xfrm>
            <a:off x="455761" y="4788743"/>
            <a:ext cx="7879896" cy="553998"/>
          </a:xfrm>
          <a:prstGeom prst="rect">
            <a:avLst/>
          </a:prstGeom>
          <a:solidFill>
            <a:schemeClr val="accent3"/>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baseline="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US" sz="2200" kern="1200" smtClean="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lang="en-GB"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US" sz="3600" dirty="0"/>
              <a:t>6) Conclusion and recommendations</a:t>
            </a:r>
          </a:p>
        </p:txBody>
      </p:sp>
      <p:sp>
        <p:nvSpPr>
          <p:cNvPr id="16" name="Text Placeholder 11">
            <a:extLst>
              <a:ext uri="{FF2B5EF4-FFF2-40B4-BE49-F238E27FC236}">
                <a16:creationId xmlns:a16="http://schemas.microsoft.com/office/drawing/2014/main" id="{AE3DC48B-FFC5-443C-A921-DAFB97C9B91C}"/>
              </a:ext>
            </a:extLst>
          </p:cNvPr>
          <p:cNvSpPr txBox="1">
            <a:spLocks/>
          </p:cNvSpPr>
          <p:nvPr/>
        </p:nvSpPr>
        <p:spPr bwMode="gray">
          <a:xfrm>
            <a:off x="5855791" y="1382340"/>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11</a:t>
            </a:r>
          </a:p>
        </p:txBody>
      </p:sp>
      <p:sp>
        <p:nvSpPr>
          <p:cNvPr id="17" name="Text Placeholder 11">
            <a:extLst>
              <a:ext uri="{FF2B5EF4-FFF2-40B4-BE49-F238E27FC236}">
                <a16:creationId xmlns:a16="http://schemas.microsoft.com/office/drawing/2014/main" id="{A43121C2-8AA3-41E5-BA84-A674A52FDFF8}"/>
              </a:ext>
            </a:extLst>
          </p:cNvPr>
          <p:cNvSpPr txBox="1">
            <a:spLocks/>
          </p:cNvSpPr>
          <p:nvPr/>
        </p:nvSpPr>
        <p:spPr bwMode="gray">
          <a:xfrm>
            <a:off x="9672215" y="2052446"/>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23</a:t>
            </a:r>
          </a:p>
        </p:txBody>
      </p:sp>
      <p:sp>
        <p:nvSpPr>
          <p:cNvPr id="20" name="Text Placeholder 11">
            <a:extLst>
              <a:ext uri="{FF2B5EF4-FFF2-40B4-BE49-F238E27FC236}">
                <a16:creationId xmlns:a16="http://schemas.microsoft.com/office/drawing/2014/main" id="{BEBED16C-728D-402B-95BE-64BB4C0FFE77}"/>
              </a:ext>
            </a:extLst>
          </p:cNvPr>
          <p:cNvSpPr txBox="1">
            <a:spLocks/>
          </p:cNvSpPr>
          <p:nvPr/>
        </p:nvSpPr>
        <p:spPr bwMode="gray">
          <a:xfrm>
            <a:off x="3231733" y="2772519"/>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34</a:t>
            </a:r>
          </a:p>
        </p:txBody>
      </p:sp>
      <p:sp>
        <p:nvSpPr>
          <p:cNvPr id="22" name="Text Placeholder 11">
            <a:extLst>
              <a:ext uri="{FF2B5EF4-FFF2-40B4-BE49-F238E27FC236}">
                <a16:creationId xmlns:a16="http://schemas.microsoft.com/office/drawing/2014/main" id="{5CAAE23C-7E86-479F-B4C1-4F5AF09049A6}"/>
              </a:ext>
            </a:extLst>
          </p:cNvPr>
          <p:cNvSpPr txBox="1">
            <a:spLocks/>
          </p:cNvSpPr>
          <p:nvPr/>
        </p:nvSpPr>
        <p:spPr bwMode="gray">
          <a:xfrm>
            <a:off x="5535989" y="3424749"/>
            <a:ext cx="1039882"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94</a:t>
            </a:r>
          </a:p>
        </p:txBody>
      </p:sp>
      <p:sp>
        <p:nvSpPr>
          <p:cNvPr id="23" name="Text Placeholder 11">
            <a:extLst>
              <a:ext uri="{FF2B5EF4-FFF2-40B4-BE49-F238E27FC236}">
                <a16:creationId xmlns:a16="http://schemas.microsoft.com/office/drawing/2014/main" id="{84C25E5E-D25A-409F-9031-FA83D617B4C8}"/>
              </a:ext>
            </a:extLst>
          </p:cNvPr>
          <p:cNvSpPr txBox="1">
            <a:spLocks/>
          </p:cNvSpPr>
          <p:nvPr/>
        </p:nvSpPr>
        <p:spPr bwMode="gray">
          <a:xfrm>
            <a:off x="6647879" y="4090729"/>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104</a:t>
            </a:r>
          </a:p>
        </p:txBody>
      </p:sp>
      <p:sp>
        <p:nvSpPr>
          <p:cNvPr id="24" name="Text Placeholder 11">
            <a:extLst>
              <a:ext uri="{FF2B5EF4-FFF2-40B4-BE49-F238E27FC236}">
                <a16:creationId xmlns:a16="http://schemas.microsoft.com/office/drawing/2014/main" id="{0256D471-E43D-4112-8638-8FAB5821D4CB}"/>
              </a:ext>
            </a:extLst>
          </p:cNvPr>
          <p:cNvSpPr txBox="1">
            <a:spLocks/>
          </p:cNvSpPr>
          <p:nvPr/>
        </p:nvSpPr>
        <p:spPr bwMode="gray">
          <a:xfrm>
            <a:off x="8455875" y="4788743"/>
            <a:ext cx="1288348" cy="553998"/>
          </a:xfrm>
          <a:prstGeom prst="rect">
            <a:avLst/>
          </a:prstGeom>
          <a:solidFill>
            <a:schemeClr val="tx1"/>
          </a:solidFill>
        </p:spPr>
        <p:txBody>
          <a:bodyPr vert="horz" wrap="none" lIns="72000" tIns="0" rIns="72000" bIns="0" rtlCol="0" anchor="ctr">
            <a:spAutoFit/>
          </a:bodyPr>
          <a:lstStyle>
            <a:lvl1pPr marL="0" indent="0" algn="l" defTabSz="1051802" rtl="0" eaLnBrk="1" latinLnBrk="0" hangingPunct="1">
              <a:lnSpc>
                <a:spcPct val="100000"/>
              </a:lnSpc>
              <a:spcBef>
                <a:spcPts val="300"/>
              </a:spcBef>
              <a:spcAft>
                <a:spcPts val="300"/>
              </a:spcAft>
              <a:buClr>
                <a:schemeClr val="tx1"/>
              </a:buClr>
              <a:buFontTx/>
              <a:buNone/>
              <a:defRPr lang="en-US" sz="4400" b="0" kern="1200" dirty="0" smtClean="0">
                <a:solidFill>
                  <a:schemeClr val="bg1"/>
                </a:solidFill>
                <a:latin typeface="+mj-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nb-NO" sz="3600" dirty="0"/>
              <a:t>p 108</a:t>
            </a:r>
          </a:p>
        </p:txBody>
      </p:sp>
    </p:spTree>
    <p:extLst>
      <p:ext uri="{BB962C8B-B14F-4D97-AF65-F5344CB8AC3E}">
        <p14:creationId xmlns:p14="http://schemas.microsoft.com/office/powerpoint/2010/main" val="197003381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8615" y="180231"/>
            <a:ext cx="13104000" cy="7200800"/>
          </a:xfrm>
          <a:prstGeom prst="rect">
            <a:avLst/>
          </a:prstGeom>
        </p:spPr>
      </p:pic>
      <p:sp>
        <p:nvSpPr>
          <p:cNvPr id="8" name="Rectangle 7"/>
          <p:cNvSpPr/>
          <p:nvPr/>
        </p:nvSpPr>
        <p:spPr bwMode="gray">
          <a:xfrm>
            <a:off x="815231" y="1980431"/>
            <a:ext cx="11017224" cy="4608512"/>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000" y="1203933"/>
            <a:ext cx="5930003" cy="374398"/>
          </a:xfrm>
        </p:spPr>
        <p:txBody>
          <a:bodyPr/>
          <a:lstStyle/>
          <a:p>
            <a:r>
              <a:rPr lang="en-US" dirty="0"/>
              <a:t>WHAT should the destination stand for?</a:t>
            </a:r>
          </a:p>
        </p:txBody>
      </p:sp>
      <p:sp>
        <p:nvSpPr>
          <p:cNvPr id="4" name="Title 3"/>
          <p:cNvSpPr>
            <a:spLocks noGrp="1"/>
          </p:cNvSpPr>
          <p:nvPr>
            <p:ph type="title"/>
          </p:nvPr>
        </p:nvSpPr>
        <p:spPr>
          <a:xfrm>
            <a:off x="540000" y="540000"/>
            <a:ext cx="5975705" cy="553998"/>
          </a:xfrm>
        </p:spPr>
        <p:txBody>
          <a:bodyPr/>
          <a:lstStyle/>
          <a:p>
            <a:r>
              <a:rPr lang="en-US" dirty="0"/>
              <a:t>Ideal brand Personality</a:t>
            </a:r>
          </a:p>
        </p:txBody>
      </p:sp>
      <p:graphicFrame>
        <p:nvGraphicFramePr>
          <p:cNvPr id="5" name="P_Chart"/>
          <p:cNvGraphicFramePr/>
          <p:nvPr>
            <p:extLst>
              <p:ext uri="{D42A27DB-BD31-4B8C-83A1-F6EECF244321}">
                <p14:modId xmlns:p14="http://schemas.microsoft.com/office/powerpoint/2010/main" val="1865774472"/>
              </p:ext>
            </p:extLst>
          </p:nvPr>
        </p:nvGraphicFramePr>
        <p:xfrm>
          <a:off x="-480913" y="1980431"/>
          <a:ext cx="11161240" cy="4824536"/>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5"/>
          <p:cNvGrpSpPr/>
          <p:nvPr/>
        </p:nvGrpSpPr>
        <p:grpSpPr>
          <a:xfrm>
            <a:off x="12041501" y="540000"/>
            <a:ext cx="790933" cy="790933"/>
            <a:chOff x="-1042867" y="4646832"/>
            <a:chExt cx="612000" cy="612000"/>
          </a:xfrm>
        </p:grpSpPr>
        <p:sp>
          <p:nvSpPr>
            <p:cNvPr id="10" name="Oval 210"/>
            <p:cNvSpPr>
              <a:spLocks noChangeAspect="1"/>
            </p:cNvSpPr>
            <p:nvPr/>
          </p:nvSpPr>
          <p:spPr>
            <a:xfrm flipH="1">
              <a:off x="-1042867" y="4646832"/>
              <a:ext cx="612000" cy="612000"/>
            </a:xfrm>
            <a:prstGeom prst="ellipse">
              <a:avLst/>
            </a:prstGeom>
            <a:solidFill>
              <a:srgbClr val="FFFFFF"/>
            </a:solidFill>
            <a:ln w="12700" cap="flat" cmpd="sng" algn="ctr">
              <a:solidFill>
                <a:srgbClr val="00B0F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grpSp>
          <p:nvGrpSpPr>
            <p:cNvPr id="11" name="Gruppieren 59"/>
            <p:cNvGrpSpPr/>
            <p:nvPr/>
          </p:nvGrpSpPr>
          <p:grpSpPr>
            <a:xfrm>
              <a:off x="-1025615" y="4788070"/>
              <a:ext cx="587764" cy="436158"/>
              <a:chOff x="1404938" y="1720851"/>
              <a:chExt cx="6000750" cy="4452937"/>
            </a:xfrm>
          </p:grpSpPr>
          <p:sp>
            <p:nvSpPr>
              <p:cNvPr id="12"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3"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4"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5"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6"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7"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8"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sp>
            <p:nvSpPr>
              <p:cNvPr id="19"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00B0F0"/>
              </a:solidFill>
              <a:ln>
                <a:noFill/>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grpSp>
    </p:spTree>
    <p:extLst>
      <p:ext uri="{BB962C8B-B14F-4D97-AF65-F5344CB8AC3E}">
        <p14:creationId xmlns:p14="http://schemas.microsoft.com/office/powerpoint/2010/main" val="79923744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7158" y="180230"/>
            <a:ext cx="13104000" cy="7200801"/>
          </a:xfrm>
          <a:prstGeom prst="rect">
            <a:avLst/>
          </a:prstGeom>
        </p:spPr>
      </p:pic>
      <p:sp>
        <p:nvSpPr>
          <p:cNvPr id="8" name="Rectangle 7"/>
          <p:cNvSpPr/>
          <p:nvPr/>
        </p:nvSpPr>
        <p:spPr bwMode="gray">
          <a:xfrm>
            <a:off x="959246" y="2177987"/>
            <a:ext cx="10801201" cy="4410956"/>
          </a:xfrm>
          <a:prstGeom prst="rect">
            <a:avLst/>
          </a:prstGeom>
          <a:solidFill>
            <a:schemeClr val="bg1">
              <a:lumMod val="95000"/>
              <a:alpha val="70000"/>
            </a:schemeClr>
          </a:solidFill>
          <a:ln>
            <a:noFill/>
          </a:ln>
          <a:effectLst>
            <a:glow rad="127000">
              <a:schemeClr val="bg1">
                <a:alpha val="26000"/>
              </a:schemeClr>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l-BE" sz="2000" dirty="0">
              <a:solidFill>
                <a:schemeClr val="bg1"/>
              </a:solidFill>
            </a:endParaRPr>
          </a:p>
        </p:txBody>
      </p:sp>
      <p:sp>
        <p:nvSpPr>
          <p:cNvPr id="3" name="Text Placeholder 2"/>
          <p:cNvSpPr>
            <a:spLocks noGrp="1"/>
          </p:cNvSpPr>
          <p:nvPr>
            <p:ph type="body" sz="quarter" idx="14"/>
          </p:nvPr>
        </p:nvSpPr>
        <p:spPr>
          <a:xfrm>
            <a:off x="540777" y="1203933"/>
            <a:ext cx="5906855" cy="374398"/>
          </a:xfrm>
        </p:spPr>
        <p:txBody>
          <a:bodyPr/>
          <a:lstStyle/>
          <a:p>
            <a:r>
              <a:rPr lang="en-US" dirty="0"/>
              <a:t>HOW should a holiday reflect upon me?</a:t>
            </a:r>
          </a:p>
        </p:txBody>
      </p:sp>
      <p:sp>
        <p:nvSpPr>
          <p:cNvPr id="4" name="Title 3"/>
          <p:cNvSpPr>
            <a:spLocks noGrp="1"/>
          </p:cNvSpPr>
          <p:nvPr>
            <p:ph type="title"/>
          </p:nvPr>
        </p:nvSpPr>
        <p:spPr>
          <a:xfrm>
            <a:off x="540000" y="540000"/>
            <a:ext cx="5033139" cy="553998"/>
          </a:xfrm>
        </p:spPr>
        <p:txBody>
          <a:bodyPr/>
          <a:lstStyle/>
          <a:p>
            <a:r>
              <a:rPr lang="en-US" dirty="0"/>
              <a:t>Ideal Social Identity</a:t>
            </a:r>
          </a:p>
        </p:txBody>
      </p:sp>
      <p:graphicFrame>
        <p:nvGraphicFramePr>
          <p:cNvPr id="5" name="SI_Chart"/>
          <p:cNvGraphicFramePr/>
          <p:nvPr>
            <p:extLst>
              <p:ext uri="{D42A27DB-BD31-4B8C-83A1-F6EECF244321}">
                <p14:modId xmlns:p14="http://schemas.microsoft.com/office/powerpoint/2010/main" val="3515265908"/>
              </p:ext>
            </p:extLst>
          </p:nvPr>
        </p:nvGraphicFramePr>
        <p:xfrm>
          <a:off x="627325" y="2412478"/>
          <a:ext cx="12025336" cy="4176464"/>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uppieren 3"/>
          <p:cNvGrpSpPr/>
          <p:nvPr/>
        </p:nvGrpSpPr>
        <p:grpSpPr>
          <a:xfrm>
            <a:off x="12055853" y="540000"/>
            <a:ext cx="790933" cy="790933"/>
            <a:chOff x="-1042867" y="3392141"/>
            <a:chExt cx="612000" cy="612000"/>
          </a:xfrm>
        </p:grpSpPr>
        <p:sp>
          <p:nvSpPr>
            <p:cNvPr id="10" name="Oval 210"/>
            <p:cNvSpPr>
              <a:spLocks noChangeAspect="1"/>
            </p:cNvSpPr>
            <p:nvPr/>
          </p:nvSpPr>
          <p:spPr>
            <a:xfrm>
              <a:off x="-1042867" y="3392141"/>
              <a:ext cx="612000" cy="612000"/>
            </a:xfrm>
            <a:prstGeom prst="ellipse">
              <a:avLst/>
            </a:prstGeom>
            <a:solidFill>
              <a:srgbClr val="FFFFFF"/>
            </a:solidFill>
            <a:ln w="12700" cap="flat" cmpd="sng" algn="ctr">
              <a:solidFill>
                <a:srgbClr val="00B050"/>
              </a:solidFill>
              <a:prstDash val="solid"/>
            </a:ln>
            <a:effectLst>
              <a:outerShdw blurRad="50800" dist="38100" dir="2700000" algn="tl" rotWithShape="0">
                <a:prstClr val="black">
                  <a:alpha val="40000"/>
                </a:prstClr>
              </a:outerShdw>
            </a:effectLst>
          </p:spPr>
          <p:txBody>
            <a:bodyPr wrap="none" tIns="0" bIns="0" rtlCol="0" anchor="ctr"/>
            <a:lstStyle/>
            <a:p>
              <a:pPr algn="ctr" defTabSz="1343985">
                <a:defRPr/>
              </a:pPr>
              <a:endParaRPr lang="nb-NO" sz="2646" b="1" kern="0" dirty="0">
                <a:solidFill>
                  <a:srgbClr val="FFFFFF"/>
                </a:solidFill>
                <a:latin typeface="Calibri"/>
              </a:endParaRPr>
            </a:p>
          </p:txBody>
        </p:sp>
        <p:sp>
          <p:nvSpPr>
            <p:cNvPr id="11"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00B050"/>
            </a:solidFill>
            <a:ln w="9525">
              <a:noFill/>
              <a:round/>
              <a:headEnd/>
              <a:tailEnd/>
            </a:ln>
            <a:effectLst>
              <a:outerShdw blurRad="44450" dist="27940" dir="5400000" algn="ctr">
                <a:srgbClr val="000000">
                  <a:alpha val="32000"/>
                </a:srgbClr>
              </a:outerShdw>
            </a:effectLst>
          </p:spPr>
          <p:txBody>
            <a:bodyPr vert="horz" wrap="square" lIns="134398" tIns="67199" rIns="134398" bIns="67199" numCol="1" anchor="t" anchorCtr="0" compatLnSpc="1">
              <a:prstTxWarp prst="textNoShape">
                <a:avLst/>
              </a:prstTxWarp>
            </a:bodyPr>
            <a:lstStyle/>
            <a:p>
              <a:pPr defTabSz="1343985">
                <a:defRPr/>
              </a:pPr>
              <a:endParaRPr lang="nb-NO" sz="2646" kern="0" dirty="0">
                <a:solidFill>
                  <a:srgbClr val="1F497D"/>
                </a:solidFill>
                <a:latin typeface="Calibri"/>
              </a:endParaRPr>
            </a:p>
          </p:txBody>
        </p:sp>
      </p:grpSp>
    </p:spTree>
    <p:extLst>
      <p:ext uri="{BB962C8B-B14F-4D97-AF65-F5344CB8AC3E}">
        <p14:creationId xmlns:p14="http://schemas.microsoft.com/office/powerpoint/2010/main" val="214294348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0B9F367-BF94-417B-991D-1D382A01FED1}"/>
              </a:ext>
            </a:extLst>
          </p:cNvPr>
          <p:cNvSpPr>
            <a:spLocks noGrp="1"/>
          </p:cNvSpPr>
          <p:nvPr>
            <p:ph type="body" sz="quarter" idx="14"/>
          </p:nvPr>
        </p:nvSpPr>
        <p:spPr>
          <a:xfrm>
            <a:off x="540000" y="1188000"/>
            <a:ext cx="12114196" cy="406265"/>
          </a:xfrm>
        </p:spPr>
        <p:txBody>
          <a:bodyPr/>
          <a:lstStyle/>
          <a:p>
            <a:r>
              <a:rPr lang="en-US" dirty="0"/>
              <a:t>These recommendations are on global level – there will be some market differences</a:t>
            </a:r>
          </a:p>
        </p:txBody>
      </p:sp>
      <p:sp>
        <p:nvSpPr>
          <p:cNvPr id="4" name="Title 3">
            <a:extLst>
              <a:ext uri="{FF2B5EF4-FFF2-40B4-BE49-F238E27FC236}">
                <a16:creationId xmlns:a16="http://schemas.microsoft.com/office/drawing/2014/main" id="{62FB894A-462B-457E-9C81-3411F72D2861}"/>
              </a:ext>
            </a:extLst>
          </p:cNvPr>
          <p:cNvSpPr>
            <a:spLocks noGrp="1"/>
          </p:cNvSpPr>
          <p:nvPr>
            <p:ph type="title"/>
          </p:nvPr>
        </p:nvSpPr>
        <p:spPr>
          <a:xfrm>
            <a:off x="540001" y="601556"/>
            <a:ext cx="12610918" cy="430887"/>
          </a:xfrm>
        </p:spPr>
        <p:txBody>
          <a:bodyPr/>
          <a:lstStyle/>
          <a:p>
            <a:r>
              <a:rPr lang="en-US" sz="2800" dirty="0"/>
              <a:t>The way ahead for Norway to meet generic category expectations </a:t>
            </a:r>
          </a:p>
        </p:txBody>
      </p:sp>
      <p:sp>
        <p:nvSpPr>
          <p:cNvPr id="6" name="TextBox 5">
            <a:extLst>
              <a:ext uri="{FF2B5EF4-FFF2-40B4-BE49-F238E27FC236}">
                <a16:creationId xmlns:a16="http://schemas.microsoft.com/office/drawing/2014/main" id="{D8F2FDF3-DE85-4E87-8DCF-954111DEC099}"/>
              </a:ext>
            </a:extLst>
          </p:cNvPr>
          <p:cNvSpPr txBox="1"/>
          <p:nvPr/>
        </p:nvSpPr>
        <p:spPr bwMode="gray">
          <a:xfrm>
            <a:off x="1491516" y="1836415"/>
            <a:ext cx="4395737" cy="428954"/>
          </a:xfrm>
          <a:prstGeom prst="rect">
            <a:avLst/>
          </a:prstGeom>
          <a:noFill/>
        </p:spPr>
        <p:txBody>
          <a:bodyPr wrap="none" lIns="120006" tIns="60003" rIns="120006" bIns="60003" rtlCol="0">
            <a:spAutoFit/>
          </a:bodyPr>
          <a:lstStyle/>
          <a:p>
            <a:pPr defTabSz="816520"/>
            <a:r>
              <a:rPr lang="en-GB" sz="2000" b="1" kern="0" dirty="0">
                <a:solidFill>
                  <a:srgbClr val="C00000"/>
                </a:solidFill>
                <a:ea typeface="Segoe UI" panose="020B0502040204020203" pitchFamily="34" charset="0"/>
                <a:cs typeface="Segoe UI" panose="020B0502040204020203" pitchFamily="34" charset="0"/>
              </a:rPr>
              <a:t>Strengthen the emotional benefits</a:t>
            </a:r>
          </a:p>
        </p:txBody>
      </p:sp>
      <p:cxnSp>
        <p:nvCxnSpPr>
          <p:cNvPr id="8" name="Straight Connector 7">
            <a:extLst>
              <a:ext uri="{FF2B5EF4-FFF2-40B4-BE49-F238E27FC236}">
                <a16:creationId xmlns:a16="http://schemas.microsoft.com/office/drawing/2014/main" id="{6DAB62A2-5949-4FDA-B3CB-FCAB4229F9B5}"/>
              </a:ext>
            </a:extLst>
          </p:cNvPr>
          <p:cNvCxnSpPr/>
          <p:nvPr/>
        </p:nvCxnSpPr>
        <p:spPr>
          <a:xfrm>
            <a:off x="1350834" y="1985185"/>
            <a:ext cx="0" cy="1942336"/>
          </a:xfrm>
          <a:prstGeom prst="line">
            <a:avLst/>
          </a:prstGeom>
          <a:ln w="3175">
            <a:solidFill>
              <a:schemeClr val="tx2"/>
            </a:solidFill>
            <a:tailEnd type="none"/>
          </a:ln>
          <a:effectLst/>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A2A5ABC-130A-43BF-89DC-0BEF881900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7432" y="2424258"/>
            <a:ext cx="1073403" cy="1064189"/>
          </a:xfrm>
          <a:prstGeom prst="rect">
            <a:avLst/>
          </a:prstGeom>
        </p:spPr>
      </p:pic>
      <p:sp>
        <p:nvSpPr>
          <p:cNvPr id="11" name="TextBox 10">
            <a:extLst>
              <a:ext uri="{FF2B5EF4-FFF2-40B4-BE49-F238E27FC236}">
                <a16:creationId xmlns:a16="http://schemas.microsoft.com/office/drawing/2014/main" id="{19CE0609-80DB-4F2B-A979-2A6C1BE58148}"/>
              </a:ext>
            </a:extLst>
          </p:cNvPr>
          <p:cNvSpPr txBox="1"/>
          <p:nvPr/>
        </p:nvSpPr>
        <p:spPr bwMode="gray">
          <a:xfrm>
            <a:off x="8194253" y="1836415"/>
            <a:ext cx="3722476" cy="428954"/>
          </a:xfrm>
          <a:prstGeom prst="rect">
            <a:avLst/>
          </a:prstGeom>
          <a:noFill/>
        </p:spPr>
        <p:txBody>
          <a:bodyPr wrap="none" lIns="120006" tIns="60003" rIns="120006" bIns="60003" rtlCol="0">
            <a:spAutoFit/>
          </a:bodyPr>
          <a:lstStyle/>
          <a:p>
            <a:pPr defTabSz="816520"/>
            <a:r>
              <a:rPr lang="en-GB" sz="2000" b="1" kern="0" dirty="0">
                <a:solidFill>
                  <a:srgbClr val="7030A0"/>
                </a:solidFill>
                <a:ea typeface="Segoe UI" panose="020B0502040204020203" pitchFamily="34" charset="0"/>
                <a:cs typeface="Segoe UI" panose="020B0502040204020203" pitchFamily="34" charset="0"/>
              </a:rPr>
              <a:t>Develop destination features</a:t>
            </a:r>
          </a:p>
        </p:txBody>
      </p:sp>
      <p:cxnSp>
        <p:nvCxnSpPr>
          <p:cNvPr id="13" name="Straight Connector 12">
            <a:extLst>
              <a:ext uri="{FF2B5EF4-FFF2-40B4-BE49-F238E27FC236}">
                <a16:creationId xmlns:a16="http://schemas.microsoft.com/office/drawing/2014/main" id="{BC27E4E5-2F41-4BCE-B93C-D3BA77DEAFCB}"/>
              </a:ext>
            </a:extLst>
          </p:cNvPr>
          <p:cNvCxnSpPr/>
          <p:nvPr/>
        </p:nvCxnSpPr>
        <p:spPr>
          <a:xfrm>
            <a:off x="8009483" y="1985185"/>
            <a:ext cx="0" cy="1942336"/>
          </a:xfrm>
          <a:prstGeom prst="line">
            <a:avLst/>
          </a:prstGeom>
          <a:ln w="3175">
            <a:solidFill>
              <a:schemeClr val="tx2"/>
            </a:solidFill>
            <a:tailEnd type="none"/>
          </a:ln>
          <a:effectLst/>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B4BF713E-6E0D-473E-BA8F-49B5BE81B2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87184" y="2432037"/>
            <a:ext cx="1028907" cy="1020113"/>
          </a:xfrm>
          <a:prstGeom prst="rect">
            <a:avLst/>
          </a:prstGeom>
        </p:spPr>
      </p:pic>
      <p:sp>
        <p:nvSpPr>
          <p:cNvPr id="16" name="TextBox 15">
            <a:extLst>
              <a:ext uri="{FF2B5EF4-FFF2-40B4-BE49-F238E27FC236}">
                <a16:creationId xmlns:a16="http://schemas.microsoft.com/office/drawing/2014/main" id="{9E8003F4-A443-4C8E-A602-FA4DA95ED632}"/>
              </a:ext>
            </a:extLst>
          </p:cNvPr>
          <p:cNvSpPr txBox="1"/>
          <p:nvPr/>
        </p:nvSpPr>
        <p:spPr bwMode="gray">
          <a:xfrm>
            <a:off x="1491515" y="4572719"/>
            <a:ext cx="4118417" cy="428954"/>
          </a:xfrm>
          <a:prstGeom prst="rect">
            <a:avLst/>
          </a:prstGeom>
          <a:noFill/>
        </p:spPr>
        <p:txBody>
          <a:bodyPr wrap="none" lIns="120006" tIns="60003" rIns="120006" bIns="60003" rtlCol="0">
            <a:spAutoFit/>
          </a:bodyPr>
          <a:lstStyle/>
          <a:p>
            <a:pPr defTabSz="816520"/>
            <a:r>
              <a:rPr lang="en-GB" sz="2000" b="1" kern="0" dirty="0">
                <a:solidFill>
                  <a:srgbClr val="00B0F0"/>
                </a:solidFill>
              </a:rPr>
              <a:t>Personality associations are slim</a:t>
            </a:r>
          </a:p>
        </p:txBody>
      </p:sp>
      <p:cxnSp>
        <p:nvCxnSpPr>
          <p:cNvPr id="18" name="Straight Connector 17">
            <a:extLst>
              <a:ext uri="{FF2B5EF4-FFF2-40B4-BE49-F238E27FC236}">
                <a16:creationId xmlns:a16="http://schemas.microsoft.com/office/drawing/2014/main" id="{AEEB0BB2-8D09-40D0-95B3-F923D043B977}"/>
              </a:ext>
            </a:extLst>
          </p:cNvPr>
          <p:cNvCxnSpPr>
            <a:cxnSpLocks/>
          </p:cNvCxnSpPr>
          <p:nvPr/>
        </p:nvCxnSpPr>
        <p:spPr>
          <a:xfrm flipH="1">
            <a:off x="1339038" y="4686519"/>
            <a:ext cx="11796" cy="1856492"/>
          </a:xfrm>
          <a:prstGeom prst="line">
            <a:avLst/>
          </a:prstGeom>
          <a:ln w="3175">
            <a:solidFill>
              <a:schemeClr val="tx2"/>
            </a:solidFill>
            <a:tailEnd type="none"/>
          </a:ln>
          <a:effectLst/>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DFDF8605-A06C-434D-9B01-F92D3448F79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204" y="4825668"/>
            <a:ext cx="1024510" cy="1020113"/>
          </a:xfrm>
          <a:prstGeom prst="rect">
            <a:avLst/>
          </a:prstGeom>
        </p:spPr>
      </p:pic>
      <p:sp>
        <p:nvSpPr>
          <p:cNvPr id="21" name="TextBox 20">
            <a:extLst>
              <a:ext uri="{FF2B5EF4-FFF2-40B4-BE49-F238E27FC236}">
                <a16:creationId xmlns:a16="http://schemas.microsoft.com/office/drawing/2014/main" id="{0D7ED260-BCC1-4DD6-AF23-881219A728E5}"/>
              </a:ext>
            </a:extLst>
          </p:cNvPr>
          <p:cNvSpPr txBox="1"/>
          <p:nvPr/>
        </p:nvSpPr>
        <p:spPr bwMode="gray">
          <a:xfrm>
            <a:off x="8194253" y="4604505"/>
            <a:ext cx="2670906" cy="428954"/>
          </a:xfrm>
          <a:prstGeom prst="rect">
            <a:avLst/>
          </a:prstGeom>
          <a:noFill/>
        </p:spPr>
        <p:txBody>
          <a:bodyPr wrap="none" lIns="120006" tIns="60003" rIns="120006" bIns="60003" rtlCol="0">
            <a:spAutoFit/>
          </a:bodyPr>
          <a:lstStyle/>
          <a:p>
            <a:pPr defTabSz="816520"/>
            <a:r>
              <a:rPr lang="en-GB" sz="2000" b="1" kern="0" dirty="0">
                <a:solidFill>
                  <a:srgbClr val="92D050"/>
                </a:solidFill>
              </a:rPr>
              <a:t>Weak social identity</a:t>
            </a:r>
          </a:p>
        </p:txBody>
      </p:sp>
      <p:cxnSp>
        <p:nvCxnSpPr>
          <p:cNvPr id="23" name="Straight Connector 22">
            <a:extLst>
              <a:ext uri="{FF2B5EF4-FFF2-40B4-BE49-F238E27FC236}">
                <a16:creationId xmlns:a16="http://schemas.microsoft.com/office/drawing/2014/main" id="{C5B000B0-5BE6-4918-A88C-F3DC5B58A020}"/>
              </a:ext>
            </a:extLst>
          </p:cNvPr>
          <p:cNvCxnSpPr>
            <a:cxnSpLocks/>
          </p:cNvCxnSpPr>
          <p:nvPr/>
        </p:nvCxnSpPr>
        <p:spPr>
          <a:xfrm>
            <a:off x="8009483" y="4718305"/>
            <a:ext cx="0" cy="1974432"/>
          </a:xfrm>
          <a:prstGeom prst="line">
            <a:avLst/>
          </a:prstGeom>
          <a:ln w="3175">
            <a:solidFill>
              <a:schemeClr val="tx2"/>
            </a:solidFill>
            <a:tailEnd type="none"/>
          </a:ln>
          <a:effectLst/>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60E5EB67-FE7B-4D98-9FB1-53DC669AF3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82239" y="5072286"/>
            <a:ext cx="999518" cy="995229"/>
          </a:xfrm>
          <a:prstGeom prst="rect">
            <a:avLst/>
          </a:prstGeom>
        </p:spPr>
      </p:pic>
      <p:sp>
        <p:nvSpPr>
          <p:cNvPr id="25" name="Rectangle: Rounded Corners 24">
            <a:extLst>
              <a:ext uri="{FF2B5EF4-FFF2-40B4-BE49-F238E27FC236}">
                <a16:creationId xmlns:a16="http://schemas.microsoft.com/office/drawing/2014/main" id="{211968C8-169D-43F1-8195-33259BEF1454}"/>
              </a:ext>
            </a:extLst>
          </p:cNvPr>
          <p:cNvSpPr/>
          <p:nvPr/>
        </p:nvSpPr>
        <p:spPr bwMode="gray">
          <a:xfrm>
            <a:off x="1587508" y="2287569"/>
            <a:ext cx="1615724"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Allows me to discover new and interesting places</a:t>
            </a:r>
          </a:p>
        </p:txBody>
      </p:sp>
      <p:sp>
        <p:nvSpPr>
          <p:cNvPr id="26" name="Rectangle: Rounded Corners 25">
            <a:extLst>
              <a:ext uri="{FF2B5EF4-FFF2-40B4-BE49-F238E27FC236}">
                <a16:creationId xmlns:a16="http://schemas.microsoft.com/office/drawing/2014/main" id="{74A7373E-B643-4627-A42B-58E1886995E9}"/>
              </a:ext>
            </a:extLst>
          </p:cNvPr>
          <p:cNvSpPr/>
          <p:nvPr/>
        </p:nvSpPr>
        <p:spPr bwMode="gray">
          <a:xfrm>
            <a:off x="1587507" y="3011942"/>
            <a:ext cx="3309103"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Gives me rich experiences</a:t>
            </a:r>
          </a:p>
        </p:txBody>
      </p:sp>
      <p:sp>
        <p:nvSpPr>
          <p:cNvPr id="27" name="Rectangle: Rounded Corners 26">
            <a:extLst>
              <a:ext uri="{FF2B5EF4-FFF2-40B4-BE49-F238E27FC236}">
                <a16:creationId xmlns:a16="http://schemas.microsoft.com/office/drawing/2014/main" id="{09CC20C4-EFB1-4E31-BFE6-1C7796003D77}"/>
              </a:ext>
            </a:extLst>
          </p:cNvPr>
          <p:cNvSpPr/>
          <p:nvPr/>
        </p:nvSpPr>
        <p:spPr bwMode="gray">
          <a:xfrm>
            <a:off x="3280887" y="2313205"/>
            <a:ext cx="1615724"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Allows me to share good times with others</a:t>
            </a:r>
          </a:p>
        </p:txBody>
      </p:sp>
      <p:sp>
        <p:nvSpPr>
          <p:cNvPr id="28" name="Rectangle: Rounded Corners 27">
            <a:extLst>
              <a:ext uri="{FF2B5EF4-FFF2-40B4-BE49-F238E27FC236}">
                <a16:creationId xmlns:a16="http://schemas.microsoft.com/office/drawing/2014/main" id="{8765D6AC-CDCF-45C4-B94B-8A67552CD9D5}"/>
              </a:ext>
            </a:extLst>
          </p:cNvPr>
          <p:cNvSpPr/>
          <p:nvPr/>
        </p:nvSpPr>
        <p:spPr bwMode="gray">
          <a:xfrm>
            <a:off x="1607319" y="5046095"/>
            <a:ext cx="1615724"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Relaxed</a:t>
            </a:r>
          </a:p>
        </p:txBody>
      </p:sp>
      <p:sp>
        <p:nvSpPr>
          <p:cNvPr id="29" name="Rectangle: Rounded Corners 28">
            <a:extLst>
              <a:ext uri="{FF2B5EF4-FFF2-40B4-BE49-F238E27FC236}">
                <a16:creationId xmlns:a16="http://schemas.microsoft.com/office/drawing/2014/main" id="{D4EC8306-874B-4C6E-90AC-081920B547E9}"/>
              </a:ext>
            </a:extLst>
          </p:cNvPr>
          <p:cNvSpPr/>
          <p:nvPr/>
        </p:nvSpPr>
        <p:spPr bwMode="gray">
          <a:xfrm>
            <a:off x="1607319" y="5791372"/>
            <a:ext cx="3289292"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Friendly</a:t>
            </a:r>
          </a:p>
        </p:txBody>
      </p:sp>
      <p:sp>
        <p:nvSpPr>
          <p:cNvPr id="30" name="Rectangle: Rounded Corners 29">
            <a:extLst>
              <a:ext uri="{FF2B5EF4-FFF2-40B4-BE49-F238E27FC236}">
                <a16:creationId xmlns:a16="http://schemas.microsoft.com/office/drawing/2014/main" id="{51D4B3D0-917A-4011-84EE-3877CD7447BC}"/>
              </a:ext>
            </a:extLst>
          </p:cNvPr>
          <p:cNvSpPr/>
          <p:nvPr/>
        </p:nvSpPr>
        <p:spPr bwMode="gray">
          <a:xfrm>
            <a:off x="3280887" y="5062328"/>
            <a:ext cx="1615724"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Cozy</a:t>
            </a:r>
          </a:p>
        </p:txBody>
      </p:sp>
      <p:sp>
        <p:nvSpPr>
          <p:cNvPr id="31" name="Rectangle: Rounded Corners 30">
            <a:extLst>
              <a:ext uri="{FF2B5EF4-FFF2-40B4-BE49-F238E27FC236}">
                <a16:creationId xmlns:a16="http://schemas.microsoft.com/office/drawing/2014/main" id="{15B9FD51-EB34-48DC-81B2-1BE4EDD5FCFB}"/>
              </a:ext>
            </a:extLst>
          </p:cNvPr>
          <p:cNvSpPr/>
          <p:nvPr/>
        </p:nvSpPr>
        <p:spPr bwMode="gray">
          <a:xfrm>
            <a:off x="8286710" y="2286511"/>
            <a:ext cx="1615724" cy="679631"/>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Has beautiful nature</a:t>
            </a:r>
          </a:p>
        </p:txBody>
      </p:sp>
      <p:sp>
        <p:nvSpPr>
          <p:cNvPr id="32" name="Rectangle: Rounded Corners 31">
            <a:extLst>
              <a:ext uri="{FF2B5EF4-FFF2-40B4-BE49-F238E27FC236}">
                <a16:creationId xmlns:a16="http://schemas.microsoft.com/office/drawing/2014/main" id="{3A9F19C5-2F5F-4C3B-9C83-1AFCEE4F2F04}"/>
              </a:ext>
            </a:extLst>
          </p:cNvPr>
          <p:cNvSpPr/>
          <p:nvPr/>
        </p:nvSpPr>
        <p:spPr bwMode="gray">
          <a:xfrm>
            <a:off x="8293317" y="3028515"/>
            <a:ext cx="1615724"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Has interesting sights</a:t>
            </a:r>
          </a:p>
        </p:txBody>
      </p:sp>
      <p:sp>
        <p:nvSpPr>
          <p:cNvPr id="33" name="Rectangle: Rounded Corners 32">
            <a:extLst>
              <a:ext uri="{FF2B5EF4-FFF2-40B4-BE49-F238E27FC236}">
                <a16:creationId xmlns:a16="http://schemas.microsoft.com/office/drawing/2014/main" id="{71038CDF-494B-4EA9-92E6-5459797D1900}"/>
              </a:ext>
            </a:extLst>
          </p:cNvPr>
          <p:cNvSpPr/>
          <p:nvPr/>
        </p:nvSpPr>
        <p:spPr bwMode="gray">
          <a:xfrm>
            <a:off x="9959346" y="2281813"/>
            <a:ext cx="1615724"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Has friendly people</a:t>
            </a:r>
          </a:p>
        </p:txBody>
      </p:sp>
      <p:sp>
        <p:nvSpPr>
          <p:cNvPr id="34" name="Rectangle: Rounded Corners 33">
            <a:extLst>
              <a:ext uri="{FF2B5EF4-FFF2-40B4-BE49-F238E27FC236}">
                <a16:creationId xmlns:a16="http://schemas.microsoft.com/office/drawing/2014/main" id="{EC745BB8-5D59-479D-A18E-A5B5B48C8B8C}"/>
              </a:ext>
            </a:extLst>
          </p:cNvPr>
          <p:cNvSpPr/>
          <p:nvPr/>
        </p:nvSpPr>
        <p:spPr bwMode="gray">
          <a:xfrm>
            <a:off x="9959346" y="3028992"/>
            <a:ext cx="1615724"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Has rich cultural heritage</a:t>
            </a:r>
          </a:p>
        </p:txBody>
      </p:sp>
      <p:sp>
        <p:nvSpPr>
          <p:cNvPr id="35" name="Rectangle: Rounded Corners 34">
            <a:extLst>
              <a:ext uri="{FF2B5EF4-FFF2-40B4-BE49-F238E27FC236}">
                <a16:creationId xmlns:a16="http://schemas.microsoft.com/office/drawing/2014/main" id="{D996E39A-B695-4A46-A6DA-D0DCA0E99EAC}"/>
              </a:ext>
            </a:extLst>
          </p:cNvPr>
          <p:cNvSpPr/>
          <p:nvPr/>
        </p:nvSpPr>
        <p:spPr bwMode="gray">
          <a:xfrm>
            <a:off x="11603022" y="2281813"/>
            <a:ext cx="1615724"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Has good local cuisine</a:t>
            </a:r>
          </a:p>
        </p:txBody>
      </p:sp>
      <p:sp>
        <p:nvSpPr>
          <p:cNvPr id="36" name="Rectangle: Rounded Corners 35">
            <a:extLst>
              <a:ext uri="{FF2B5EF4-FFF2-40B4-BE49-F238E27FC236}">
                <a16:creationId xmlns:a16="http://schemas.microsoft.com/office/drawing/2014/main" id="{4DB70C03-CC91-455B-B15F-74AE0EBFC39E}"/>
              </a:ext>
            </a:extLst>
          </p:cNvPr>
          <p:cNvSpPr/>
          <p:nvPr/>
        </p:nvSpPr>
        <p:spPr bwMode="gray">
          <a:xfrm>
            <a:off x="11603022" y="3028992"/>
            <a:ext cx="1615724"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Good value for money</a:t>
            </a:r>
          </a:p>
        </p:txBody>
      </p:sp>
      <p:sp>
        <p:nvSpPr>
          <p:cNvPr id="38" name="Rectangle: Rounded Corners 37">
            <a:extLst>
              <a:ext uri="{FF2B5EF4-FFF2-40B4-BE49-F238E27FC236}">
                <a16:creationId xmlns:a16="http://schemas.microsoft.com/office/drawing/2014/main" id="{01CAE1B4-C34F-403D-B428-426EF5C1A072}"/>
              </a:ext>
            </a:extLst>
          </p:cNvPr>
          <p:cNvSpPr/>
          <p:nvPr/>
        </p:nvSpPr>
        <p:spPr bwMode="gray">
          <a:xfrm>
            <a:off x="8265968" y="5046095"/>
            <a:ext cx="2414360" cy="926562"/>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People who like to explore and have new experiences (weak in Sweden and Denmark)</a:t>
            </a:r>
          </a:p>
        </p:txBody>
      </p:sp>
      <p:sp>
        <p:nvSpPr>
          <p:cNvPr id="44" name="Rectangle: Rounded Corners 43">
            <a:extLst>
              <a:ext uri="{FF2B5EF4-FFF2-40B4-BE49-F238E27FC236}">
                <a16:creationId xmlns:a16="http://schemas.microsoft.com/office/drawing/2014/main" id="{99C0DD2D-FF45-4F02-9E0A-55A9275F0B14}"/>
              </a:ext>
            </a:extLst>
          </p:cNvPr>
          <p:cNvSpPr/>
          <p:nvPr/>
        </p:nvSpPr>
        <p:spPr bwMode="gray">
          <a:xfrm>
            <a:off x="10707492" y="5046095"/>
            <a:ext cx="2414360" cy="9265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People who want to escape from the demands of life and relax and unwind (strong in Denmark already)</a:t>
            </a:r>
          </a:p>
        </p:txBody>
      </p:sp>
      <p:sp>
        <p:nvSpPr>
          <p:cNvPr id="45" name="Rectangle: Rounded Corners 44">
            <a:extLst>
              <a:ext uri="{FF2B5EF4-FFF2-40B4-BE49-F238E27FC236}">
                <a16:creationId xmlns:a16="http://schemas.microsoft.com/office/drawing/2014/main" id="{D97967D2-8A36-4E4E-B17B-31C1B10D8DB6}"/>
              </a:ext>
            </a:extLst>
          </p:cNvPr>
          <p:cNvSpPr/>
          <p:nvPr/>
        </p:nvSpPr>
        <p:spPr bwMode="gray">
          <a:xfrm>
            <a:off x="10707492" y="6053562"/>
            <a:ext cx="2414360" cy="9265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People who are interested to learn more (strong in US and UK already)</a:t>
            </a:r>
          </a:p>
        </p:txBody>
      </p:sp>
      <p:sp>
        <p:nvSpPr>
          <p:cNvPr id="46" name="Rectangle: Rounded Corners 45">
            <a:extLst>
              <a:ext uri="{FF2B5EF4-FFF2-40B4-BE49-F238E27FC236}">
                <a16:creationId xmlns:a16="http://schemas.microsoft.com/office/drawing/2014/main" id="{B9DA93AF-72DE-47FC-9E5A-4E676DE87234}"/>
              </a:ext>
            </a:extLst>
          </p:cNvPr>
          <p:cNvSpPr/>
          <p:nvPr/>
        </p:nvSpPr>
        <p:spPr bwMode="gray">
          <a:xfrm>
            <a:off x="8265968" y="6053562"/>
            <a:ext cx="2414360" cy="9265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People who enjoy spending time with friends (strong in Denmark already)</a:t>
            </a:r>
          </a:p>
        </p:txBody>
      </p:sp>
      <p:sp>
        <p:nvSpPr>
          <p:cNvPr id="47" name="Rectangle: Rounded Corners 46">
            <a:extLst>
              <a:ext uri="{FF2B5EF4-FFF2-40B4-BE49-F238E27FC236}">
                <a16:creationId xmlns:a16="http://schemas.microsoft.com/office/drawing/2014/main" id="{C421B932-7088-4327-95CC-B6514AA2D23D}"/>
              </a:ext>
            </a:extLst>
          </p:cNvPr>
          <p:cNvSpPr/>
          <p:nvPr/>
        </p:nvSpPr>
        <p:spPr bwMode="gray">
          <a:xfrm>
            <a:off x="8293316" y="3745392"/>
            <a:ext cx="4925429" cy="679631"/>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dirty="0">
                <a:solidFill>
                  <a:schemeClr val="bg1"/>
                </a:solidFill>
              </a:rPr>
              <a:t>Is easy to travel to (except Sweden and Denmark)</a:t>
            </a:r>
          </a:p>
        </p:txBody>
      </p:sp>
      <p:sp>
        <p:nvSpPr>
          <p:cNvPr id="48" name="Rectangle: Rounded Corners 47">
            <a:extLst>
              <a:ext uri="{FF2B5EF4-FFF2-40B4-BE49-F238E27FC236}">
                <a16:creationId xmlns:a16="http://schemas.microsoft.com/office/drawing/2014/main" id="{09CB2404-1943-4906-9861-AD3B49E409C6}"/>
              </a:ext>
            </a:extLst>
          </p:cNvPr>
          <p:cNvSpPr/>
          <p:nvPr/>
        </p:nvSpPr>
        <p:spPr bwMode="gray">
          <a:xfrm>
            <a:off x="5081004" y="6980124"/>
            <a:ext cx="1120580" cy="36004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a:solidFill>
                  <a:schemeClr val="bg1"/>
                </a:solidFill>
              </a:rPr>
              <a:t>Maintain</a:t>
            </a:r>
          </a:p>
        </p:txBody>
      </p:sp>
      <p:sp>
        <p:nvSpPr>
          <p:cNvPr id="49" name="Rectangle: Rounded Corners 48">
            <a:extLst>
              <a:ext uri="{FF2B5EF4-FFF2-40B4-BE49-F238E27FC236}">
                <a16:creationId xmlns:a16="http://schemas.microsoft.com/office/drawing/2014/main" id="{B1F31256-AACE-47DB-854D-41E8D0315BA1}"/>
              </a:ext>
            </a:extLst>
          </p:cNvPr>
          <p:cNvSpPr/>
          <p:nvPr/>
        </p:nvSpPr>
        <p:spPr bwMode="gray">
          <a:xfrm>
            <a:off x="6215831" y="6980124"/>
            <a:ext cx="1120580" cy="36004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1200" b="1">
                <a:solidFill>
                  <a:schemeClr val="bg1"/>
                </a:solidFill>
              </a:rPr>
              <a:t>Strenghten</a:t>
            </a:r>
          </a:p>
        </p:txBody>
      </p:sp>
    </p:spTree>
    <p:extLst>
      <p:ext uri="{BB962C8B-B14F-4D97-AF65-F5344CB8AC3E}">
        <p14:creationId xmlns:p14="http://schemas.microsoft.com/office/powerpoint/2010/main" val="349219704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1"/>
          </p:nvPr>
        </p:nvPicPr>
        <p:blipFill>
          <a:blip r:embed="rId2" cstate="email">
            <a:extLst>
              <a:ext uri="{28A0092B-C50C-407E-A947-70E740481C1C}">
                <a14:useLocalDpi xmlns:a14="http://schemas.microsoft.com/office/drawing/2010/main"/>
              </a:ext>
            </a:extLst>
          </a:blip>
          <a:srcRect/>
          <a:stretch>
            <a:fillRect/>
          </a:stretch>
        </p:blipFill>
        <p:spPr/>
      </p:pic>
      <p:sp>
        <p:nvSpPr>
          <p:cNvPr id="5" name="Subtitle 4"/>
          <p:cNvSpPr>
            <a:spLocks noGrp="1"/>
          </p:cNvSpPr>
          <p:nvPr>
            <p:ph type="subTitle" idx="1"/>
          </p:nvPr>
        </p:nvSpPr>
        <p:spPr>
          <a:xfrm>
            <a:off x="540000" y="3852639"/>
            <a:ext cx="4448941" cy="514516"/>
          </a:xfrm>
        </p:spPr>
        <p:txBody>
          <a:bodyPr/>
          <a:lstStyle/>
          <a:p>
            <a:r>
              <a:rPr lang="en-US" dirty="0"/>
              <a:t>With whom, how, when…</a:t>
            </a:r>
          </a:p>
        </p:txBody>
      </p:sp>
      <p:sp>
        <p:nvSpPr>
          <p:cNvPr id="8" name="Text Placeholder 7"/>
          <p:cNvSpPr>
            <a:spLocks noGrp="1"/>
          </p:cNvSpPr>
          <p:nvPr>
            <p:ph type="body" sz="quarter" idx="13"/>
          </p:nvPr>
        </p:nvSpPr>
        <p:spPr>
          <a:xfrm>
            <a:off x="540000" y="2360524"/>
            <a:ext cx="2751697" cy="677108"/>
          </a:xfrm>
        </p:spPr>
        <p:txBody>
          <a:bodyPr/>
          <a:lstStyle/>
          <a:p>
            <a:r>
              <a:rPr lang="en-US" dirty="0"/>
              <a:t>behavior</a:t>
            </a:r>
          </a:p>
        </p:txBody>
      </p:sp>
      <p:sp>
        <p:nvSpPr>
          <p:cNvPr id="9" name="Text Placeholder 8"/>
          <p:cNvSpPr>
            <a:spLocks noGrp="1"/>
          </p:cNvSpPr>
          <p:nvPr>
            <p:ph type="body" sz="quarter" idx="16"/>
          </p:nvPr>
        </p:nvSpPr>
        <p:spPr>
          <a:xfrm>
            <a:off x="540000" y="1634754"/>
            <a:ext cx="2849673" cy="677108"/>
          </a:xfrm>
        </p:spPr>
        <p:txBody>
          <a:bodyPr/>
          <a:lstStyle/>
          <a:p>
            <a:r>
              <a:rPr lang="en-US" dirty="0"/>
              <a:t>Category</a:t>
            </a:r>
          </a:p>
        </p:txBody>
      </p:sp>
    </p:spTree>
    <p:extLst>
      <p:ext uri="{BB962C8B-B14F-4D97-AF65-F5344CB8AC3E}">
        <p14:creationId xmlns:p14="http://schemas.microsoft.com/office/powerpoint/2010/main" val="79768153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540000"/>
            <a:ext cx="5849324" cy="553998"/>
          </a:xfrm>
        </p:spPr>
        <p:txBody>
          <a:bodyPr/>
          <a:lstStyle/>
          <a:p>
            <a:r>
              <a:rPr lang="en-US" dirty="0"/>
              <a:t>WHEN, WHO, HOW, where</a:t>
            </a:r>
          </a:p>
        </p:txBody>
      </p:sp>
      <p:sp>
        <p:nvSpPr>
          <p:cNvPr id="4" name="Text Placeholder 3"/>
          <p:cNvSpPr>
            <a:spLocks noGrp="1"/>
          </p:cNvSpPr>
          <p:nvPr>
            <p:ph type="body" sz="quarter" idx="14"/>
          </p:nvPr>
        </p:nvSpPr>
        <p:spPr>
          <a:xfrm>
            <a:off x="540000" y="1204276"/>
            <a:ext cx="5823307" cy="374398"/>
          </a:xfrm>
        </p:spPr>
        <p:txBody>
          <a:bodyPr/>
          <a:lstStyle/>
          <a:p>
            <a:r>
              <a:rPr lang="en-US" dirty="0"/>
              <a:t>Highlights on global category behavior</a:t>
            </a:r>
          </a:p>
        </p:txBody>
      </p:sp>
      <p:graphicFrame>
        <p:nvGraphicFramePr>
          <p:cNvPr id="5" name="Chart 4"/>
          <p:cNvGraphicFramePr/>
          <p:nvPr>
            <p:extLst/>
          </p:nvPr>
        </p:nvGraphicFramePr>
        <p:xfrm>
          <a:off x="815231" y="2443160"/>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932791" y="2340471"/>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chemeClr val="tx1">
                    <a:lumMod val="75000"/>
                    <a:lumOff val="25000"/>
                  </a:schemeClr>
                </a:solidFill>
                <a:effectLst/>
                <a:uLnTx/>
                <a:uFillTx/>
                <a:ea typeface="+mn-ea"/>
                <a:cs typeface="Calibri"/>
              </a:rPr>
              <a:t>WHEN</a:t>
            </a:r>
          </a:p>
        </p:txBody>
      </p:sp>
      <p:cxnSp>
        <p:nvCxnSpPr>
          <p:cNvPr id="7" name="Straight Connector 6"/>
          <p:cNvCxnSpPr/>
          <p:nvPr/>
        </p:nvCxnSpPr>
        <p:spPr>
          <a:xfrm>
            <a:off x="4795540"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815231" y="4220752"/>
            <a:ext cx="11953328" cy="417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815231" y="2193749"/>
            <a:ext cx="11953328" cy="1495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47279" y="3564607"/>
            <a:ext cx="2780871" cy="478968"/>
          </a:xfrm>
          <a:prstGeom prst="rect">
            <a:avLst/>
          </a:prstGeom>
          <a:noFill/>
        </p:spPr>
        <p:txBody>
          <a:bodyPr wrap="none" lIns="72000" tIns="36000" rIns="72000" bIns="36000" rtlCol="0">
            <a:spAutoFit/>
          </a:bodyPr>
          <a:lstStyle/>
          <a:p>
            <a:pPr algn="ctr">
              <a:lnSpc>
                <a:spcPct val="110000"/>
              </a:lnSpc>
              <a:buClr>
                <a:schemeClr val="bg2"/>
              </a:buClr>
            </a:pPr>
            <a:r>
              <a:rPr lang="en-US" sz="1200" i="1" dirty="0"/>
              <a:t>People travel all year long</a:t>
            </a:r>
          </a:p>
          <a:p>
            <a:pPr algn="ctr">
              <a:lnSpc>
                <a:spcPct val="110000"/>
              </a:lnSpc>
              <a:buClr>
                <a:schemeClr val="bg2"/>
              </a:buClr>
            </a:pPr>
            <a:r>
              <a:rPr lang="en-US" sz="1200" i="1" dirty="0"/>
              <a:t>- Off course some peaks in summertime</a:t>
            </a:r>
          </a:p>
        </p:txBody>
      </p:sp>
      <p:sp>
        <p:nvSpPr>
          <p:cNvPr id="13" name="TextBox 12"/>
          <p:cNvSpPr txBox="1"/>
          <p:nvPr/>
        </p:nvSpPr>
        <p:spPr>
          <a:xfrm>
            <a:off x="4795540" y="2340471"/>
            <a:ext cx="1996355"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ea typeface="+mn-ea"/>
                <a:cs typeface="Calibri"/>
              </a:rPr>
              <a:t>WITH</a:t>
            </a:r>
            <a:r>
              <a:rPr kumimoji="0" lang="en-US" sz="1300" b="0" i="0" u="none" strike="noStrike" kern="1200" cap="none" spc="0" normalizeH="0" noProof="0" dirty="0">
                <a:ln>
                  <a:noFill/>
                </a:ln>
                <a:solidFill>
                  <a:srgbClr val="007681"/>
                </a:solidFill>
                <a:effectLst/>
                <a:uLnTx/>
                <a:uFillTx/>
                <a:ea typeface="+mn-ea"/>
                <a:cs typeface="Calibri"/>
              </a:rPr>
              <a:t> WHOM</a:t>
            </a:r>
            <a:endParaRPr kumimoji="0" lang="en-US" sz="1300" b="0" i="0" u="none" strike="noStrike" kern="1200" cap="none" spc="0" normalizeH="0" baseline="0" noProof="0" dirty="0">
              <a:ln>
                <a:noFill/>
              </a:ln>
              <a:solidFill>
                <a:srgbClr val="007681"/>
              </a:solidFill>
              <a:effectLst/>
              <a:uLnTx/>
              <a:uFillTx/>
              <a:ea typeface="+mn-ea"/>
              <a:cs typeface="Calibri"/>
            </a:endParaRPr>
          </a:p>
        </p:txBody>
      </p:sp>
      <p:sp>
        <p:nvSpPr>
          <p:cNvPr id="14" name="Title 1"/>
          <p:cNvSpPr txBox="1">
            <a:spLocks/>
          </p:cNvSpPr>
          <p:nvPr/>
        </p:nvSpPr>
        <p:spPr>
          <a:xfrm>
            <a:off x="5107650" y="2925583"/>
            <a:ext cx="1271022" cy="483274"/>
          </a:xfrm>
          <a:prstGeom prst="rect">
            <a:avLst/>
          </a:prstGeom>
        </p:spPr>
        <p:txBody>
          <a:bodyPr vert="horz" wrap="square" lIns="0" tIns="0" rIns="0" bIns="0" rtlCol="0" anchor="t">
            <a:spAutoFit/>
          </a:bodyPr>
          <a:lstStyle/>
          <a:p>
            <a:pPr marL="0" marR="0" lvl="0" indent="0" algn="ctr" defTabSz="1042872" eaLnBrk="1" fontAlgn="auto" latinLnBrk="0" hangingPunct="1">
              <a:lnSpc>
                <a:spcPct val="70000"/>
              </a:lnSpc>
              <a:spcBef>
                <a:spcPct val="0"/>
              </a:spcBef>
              <a:spcAft>
                <a:spcPts val="0"/>
              </a:spcAft>
              <a:buClrTx/>
              <a:buSzTx/>
              <a:buFontTx/>
              <a:buNone/>
              <a:tabLst/>
              <a:defRPr/>
            </a:pPr>
            <a:r>
              <a:rPr lang="en-GB" sz="4400" b="1" kern="0" spc="-149" dirty="0">
                <a:solidFill>
                  <a:schemeClr val="accent1"/>
                </a:solidFill>
                <a:ea typeface="+mj-ea"/>
                <a:cs typeface="+mj-cs"/>
              </a:rPr>
              <a:t>66</a:t>
            </a:r>
            <a:r>
              <a:rPr lang="en-GB" sz="2000" b="1" kern="0" spc="-149" dirty="0">
                <a:solidFill>
                  <a:schemeClr val="accent1"/>
                </a:solidFill>
                <a:ea typeface="+mj-ea"/>
                <a:cs typeface="+mj-cs"/>
              </a:rPr>
              <a:t> </a:t>
            </a:r>
            <a:r>
              <a:rPr kumimoji="0" lang="en-GB" sz="1800" b="1" i="0" u="none" strike="noStrike" kern="0" cap="none" spc="-149" normalizeH="0" baseline="0" noProof="0" dirty="0">
                <a:ln>
                  <a:noFill/>
                </a:ln>
                <a:solidFill>
                  <a:schemeClr val="accent1"/>
                </a:solidFill>
                <a:effectLst/>
                <a:uLnTx/>
                <a:uFillTx/>
                <a:ea typeface="+mj-ea"/>
                <a:cs typeface="+mj-cs"/>
              </a:rPr>
              <a:t>%</a:t>
            </a:r>
            <a:endParaRPr kumimoji="0" lang="en-GB" sz="4400" b="1" i="0" u="none" strike="noStrike" kern="0" cap="none" spc="-149" normalizeH="0" baseline="0" noProof="0" dirty="0">
              <a:ln>
                <a:noFill/>
              </a:ln>
              <a:solidFill>
                <a:schemeClr val="accent1"/>
              </a:solidFill>
              <a:effectLst/>
              <a:uLnTx/>
              <a:uFillTx/>
              <a:ea typeface="+mj-ea"/>
              <a:cs typeface="+mj-cs"/>
            </a:endParaRPr>
          </a:p>
        </p:txBody>
      </p:sp>
      <p:cxnSp>
        <p:nvCxnSpPr>
          <p:cNvPr id="15" name="Straight Connector 14"/>
          <p:cNvCxnSpPr/>
          <p:nvPr/>
        </p:nvCxnSpPr>
        <p:spPr>
          <a:xfrm>
            <a:off x="67918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795540" y="3564607"/>
            <a:ext cx="1996355" cy="276999"/>
          </a:xfrm>
          <a:prstGeom prst="rect">
            <a:avLst/>
          </a:prstGeom>
        </p:spPr>
        <p:txBody>
          <a:bodyPr wrap="square">
            <a:spAutoFit/>
          </a:bodyPr>
          <a:lstStyle/>
          <a:p>
            <a:pPr algn="ctr"/>
            <a:r>
              <a:rPr lang="nb-NO" sz="1200" i="1" dirty="0">
                <a:solidFill>
                  <a:schemeClr val="accent1"/>
                </a:solidFill>
              </a:rPr>
              <a:t>Spouse/partner</a:t>
            </a:r>
          </a:p>
        </p:txBody>
      </p:sp>
      <p:sp>
        <p:nvSpPr>
          <p:cNvPr id="21" name="Title 1"/>
          <p:cNvSpPr txBox="1">
            <a:spLocks/>
          </p:cNvSpPr>
          <p:nvPr/>
        </p:nvSpPr>
        <p:spPr>
          <a:xfrm>
            <a:off x="7101545" y="2925583"/>
            <a:ext cx="1271022" cy="483274"/>
          </a:xfrm>
          <a:prstGeom prst="rect">
            <a:avLst/>
          </a:prstGeom>
        </p:spPr>
        <p:txBody>
          <a:bodyPr vert="horz" wrap="square" lIns="0" tIns="0" rIns="0" bIns="0" rtlCol="0" anchor="t">
            <a:spAutoFit/>
          </a:bodyPr>
          <a:lstStyle/>
          <a:p>
            <a:pPr marL="0" marR="0" lvl="0" indent="0" algn="ctr" defTabSz="1042872" eaLnBrk="1" fontAlgn="auto" latinLnBrk="0" hangingPunct="1">
              <a:lnSpc>
                <a:spcPct val="70000"/>
              </a:lnSpc>
              <a:spcBef>
                <a:spcPct val="0"/>
              </a:spcBef>
              <a:spcAft>
                <a:spcPts val="0"/>
              </a:spcAft>
              <a:buClrTx/>
              <a:buSzTx/>
              <a:buFontTx/>
              <a:buNone/>
              <a:tabLst/>
              <a:defRPr/>
            </a:pPr>
            <a:r>
              <a:rPr lang="en-GB" sz="4400" b="1" kern="0" spc="-149" dirty="0">
                <a:solidFill>
                  <a:srgbClr val="E87722"/>
                </a:solidFill>
                <a:ea typeface="+mj-ea"/>
                <a:cs typeface="+mj-cs"/>
              </a:rPr>
              <a:t>57</a:t>
            </a:r>
            <a:r>
              <a:rPr lang="en-GB" sz="2000" b="1" kern="0" spc="-149" dirty="0">
                <a:solidFill>
                  <a:srgbClr val="E87722"/>
                </a:solidFill>
                <a:ea typeface="+mj-ea"/>
                <a:cs typeface="+mj-cs"/>
              </a:rPr>
              <a:t> </a:t>
            </a:r>
            <a:r>
              <a:rPr kumimoji="0" lang="en-GB" sz="1800" b="1" i="0" u="none" strike="noStrike" kern="0" cap="none" spc="-149" normalizeH="0" baseline="0" noProof="0" dirty="0">
                <a:ln>
                  <a:noFill/>
                </a:ln>
                <a:solidFill>
                  <a:srgbClr val="E87722"/>
                </a:solidFill>
                <a:effectLst/>
                <a:uLnTx/>
                <a:uFillTx/>
                <a:ea typeface="+mj-ea"/>
                <a:cs typeface="+mj-cs"/>
              </a:rPr>
              <a:t>%</a:t>
            </a:r>
            <a:endParaRPr kumimoji="0" lang="en-GB" sz="4400" b="1" i="0" u="none" strike="noStrike" kern="0" cap="none" spc="-149" normalizeH="0" baseline="0" noProof="0" dirty="0">
              <a:ln>
                <a:noFill/>
              </a:ln>
              <a:solidFill>
                <a:srgbClr val="E87722"/>
              </a:solidFill>
              <a:effectLst/>
              <a:uLnTx/>
              <a:uFillTx/>
              <a:ea typeface="+mj-ea"/>
              <a:cs typeface="+mj-cs"/>
            </a:endParaRPr>
          </a:p>
        </p:txBody>
      </p:sp>
      <p:sp>
        <p:nvSpPr>
          <p:cNvPr id="22" name="TextBox 21"/>
          <p:cNvSpPr txBox="1"/>
          <p:nvPr/>
        </p:nvSpPr>
        <p:spPr>
          <a:xfrm>
            <a:off x="6791896" y="2340471"/>
            <a:ext cx="180019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E87722"/>
                </a:solidFill>
                <a:effectLst/>
                <a:uLnTx/>
                <a:uFillTx/>
                <a:ea typeface="+mn-ea"/>
                <a:cs typeface="Calibri"/>
              </a:rPr>
              <a:t>HOW</a:t>
            </a:r>
          </a:p>
        </p:txBody>
      </p:sp>
      <p:cxnSp>
        <p:nvCxnSpPr>
          <p:cNvPr id="23" name="Straight Connector 22"/>
          <p:cNvCxnSpPr/>
          <p:nvPr/>
        </p:nvCxnSpPr>
        <p:spPr>
          <a:xfrm>
            <a:off x="8592095"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791895" y="3564607"/>
            <a:ext cx="1800200" cy="646331"/>
          </a:xfrm>
          <a:prstGeom prst="rect">
            <a:avLst/>
          </a:prstGeom>
        </p:spPr>
        <p:txBody>
          <a:bodyPr wrap="square">
            <a:spAutoFit/>
          </a:bodyPr>
          <a:lstStyle/>
          <a:p>
            <a:pPr algn="ctr"/>
            <a:r>
              <a:rPr lang="en-US" sz="1200" i="1" dirty="0">
                <a:solidFill>
                  <a:srgbClr val="E87722"/>
                </a:solidFill>
              </a:rPr>
              <a:t>I/we organized the trip myself/ourselves and travelled independently</a:t>
            </a:r>
            <a:endParaRPr lang="nb-NO" sz="1200" i="1" dirty="0">
              <a:solidFill>
                <a:srgbClr val="E87722"/>
              </a:solidFill>
            </a:endParaRPr>
          </a:p>
        </p:txBody>
      </p:sp>
      <p:sp>
        <p:nvSpPr>
          <p:cNvPr id="25" name="TextBox 24"/>
          <p:cNvSpPr txBox="1"/>
          <p:nvPr/>
        </p:nvSpPr>
        <p:spPr>
          <a:xfrm>
            <a:off x="8592096" y="2340471"/>
            <a:ext cx="2160239"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C00000"/>
                </a:solidFill>
                <a:effectLst/>
                <a:uLnTx/>
                <a:uFillTx/>
                <a:ea typeface="+mn-ea"/>
                <a:cs typeface="Calibri"/>
              </a:rPr>
              <a:t>TYPE OF ACCOMODATION</a:t>
            </a:r>
          </a:p>
        </p:txBody>
      </p:sp>
      <p:cxnSp>
        <p:nvCxnSpPr>
          <p:cNvPr id="26" name="Straight Connector 25"/>
          <p:cNvCxnSpPr/>
          <p:nvPr/>
        </p:nvCxnSpPr>
        <p:spPr>
          <a:xfrm>
            <a:off x="10761539"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7" name="Title 1"/>
          <p:cNvSpPr txBox="1">
            <a:spLocks/>
          </p:cNvSpPr>
          <p:nvPr/>
        </p:nvSpPr>
        <p:spPr>
          <a:xfrm>
            <a:off x="8601299" y="2925583"/>
            <a:ext cx="2160240" cy="483274"/>
          </a:xfrm>
          <a:prstGeom prst="rect">
            <a:avLst/>
          </a:prstGeom>
        </p:spPr>
        <p:txBody>
          <a:bodyPr vert="horz" wrap="square" lIns="0" tIns="0" rIns="0" bIns="0" rtlCol="0" anchor="t">
            <a:spAutoFit/>
          </a:bodyPr>
          <a:lstStyle/>
          <a:p>
            <a:pPr marL="0" marR="0" lvl="0" indent="0" algn="ctr" defTabSz="1042872" eaLnBrk="1" fontAlgn="auto" latinLnBrk="0" hangingPunct="1">
              <a:lnSpc>
                <a:spcPct val="70000"/>
              </a:lnSpc>
              <a:spcBef>
                <a:spcPct val="0"/>
              </a:spcBef>
              <a:spcAft>
                <a:spcPts val="0"/>
              </a:spcAft>
              <a:buClrTx/>
              <a:buSzTx/>
              <a:buFontTx/>
              <a:buNone/>
              <a:tabLst/>
              <a:defRPr/>
            </a:pPr>
            <a:r>
              <a:rPr lang="en-GB" sz="4400" b="1" kern="0" spc="-149" dirty="0">
                <a:solidFill>
                  <a:srgbClr val="C00000"/>
                </a:solidFill>
                <a:ea typeface="+mj-ea"/>
                <a:cs typeface="+mj-cs"/>
              </a:rPr>
              <a:t>74</a:t>
            </a:r>
            <a:r>
              <a:rPr lang="en-GB" sz="2000" b="1" kern="0" spc="-149" dirty="0">
                <a:solidFill>
                  <a:srgbClr val="C00000"/>
                </a:solidFill>
                <a:ea typeface="+mj-ea"/>
                <a:cs typeface="+mj-cs"/>
              </a:rPr>
              <a:t> </a:t>
            </a:r>
            <a:r>
              <a:rPr kumimoji="0" lang="en-GB" sz="1800" b="1" i="0" u="none" strike="noStrike" kern="0" cap="none" spc="-149" normalizeH="0" baseline="0" noProof="0" dirty="0">
                <a:ln>
                  <a:noFill/>
                </a:ln>
                <a:solidFill>
                  <a:srgbClr val="C00000"/>
                </a:solidFill>
                <a:effectLst/>
                <a:uLnTx/>
                <a:uFillTx/>
                <a:ea typeface="+mj-ea"/>
                <a:cs typeface="+mj-cs"/>
              </a:rPr>
              <a:t>%</a:t>
            </a:r>
            <a:endParaRPr kumimoji="0" lang="en-GB" sz="4400" b="1" i="0" u="none" strike="noStrike" kern="0" cap="none" spc="-149" normalizeH="0" baseline="0" noProof="0" dirty="0">
              <a:ln>
                <a:noFill/>
              </a:ln>
              <a:solidFill>
                <a:srgbClr val="C00000"/>
              </a:solidFill>
              <a:effectLst/>
              <a:uLnTx/>
              <a:uFillTx/>
              <a:ea typeface="+mj-ea"/>
              <a:cs typeface="+mj-cs"/>
            </a:endParaRPr>
          </a:p>
        </p:txBody>
      </p:sp>
      <p:sp>
        <p:nvSpPr>
          <p:cNvPr id="28" name="Rectangle 27"/>
          <p:cNvSpPr/>
          <p:nvPr/>
        </p:nvSpPr>
        <p:spPr>
          <a:xfrm>
            <a:off x="8601299" y="3564607"/>
            <a:ext cx="2160240" cy="646331"/>
          </a:xfrm>
          <a:prstGeom prst="rect">
            <a:avLst/>
          </a:prstGeom>
        </p:spPr>
        <p:txBody>
          <a:bodyPr wrap="square">
            <a:spAutoFit/>
          </a:bodyPr>
          <a:lstStyle/>
          <a:p>
            <a:pPr algn="ctr"/>
            <a:r>
              <a:rPr lang="en-US" sz="1200" i="1" dirty="0">
                <a:solidFill>
                  <a:srgbClr val="C00000"/>
                </a:solidFill>
              </a:rPr>
              <a:t>Lived at a hotel, I</a:t>
            </a:r>
            <a:br>
              <a:rPr lang="en-US" sz="1200" i="1" dirty="0">
                <a:solidFill>
                  <a:srgbClr val="C00000"/>
                </a:solidFill>
              </a:rPr>
            </a:br>
            <a:r>
              <a:rPr lang="en-US" sz="1200" i="1" dirty="0">
                <a:solidFill>
                  <a:srgbClr val="C00000"/>
                </a:solidFill>
              </a:rPr>
              <a:t>n most cases a medium standard hotel</a:t>
            </a:r>
            <a:endParaRPr lang="nb-NO" sz="1200" i="1" dirty="0">
              <a:solidFill>
                <a:srgbClr val="C00000"/>
              </a:solidFill>
            </a:endParaRPr>
          </a:p>
        </p:txBody>
      </p:sp>
      <p:cxnSp>
        <p:nvCxnSpPr>
          <p:cNvPr id="31" name="Straight Connector 30"/>
          <p:cNvCxnSpPr/>
          <p:nvPr/>
        </p:nvCxnSpPr>
        <p:spPr>
          <a:xfrm>
            <a:off x="12765116" y="2208702"/>
            <a:ext cx="0" cy="488429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10770745" y="2340471"/>
            <a:ext cx="1994372" cy="336122"/>
          </a:xfrm>
          <a:prstGeom prst="rect">
            <a:avLst/>
          </a:prstGeom>
        </p:spPr>
        <p:txBody>
          <a:bodyPr vert="horz" wrap="square" lIns="0" tIns="0" rIns="0" bIns="0" rtlCol="0">
            <a:normAutofit/>
          </a:bodyPr>
          <a:lstStyle/>
          <a:p>
            <a:pPr marL="4762" marR="0" lvl="0" indent="0" algn="ctr" defTabSz="1357992" rtl="0" eaLnBrk="1" fontAlgn="auto" latinLnBrk="0" hangingPunct="1">
              <a:lnSpc>
                <a:spcPct val="100000"/>
              </a:lnSpc>
              <a:spcBef>
                <a:spcPts val="1199"/>
              </a:spcBef>
              <a:spcAft>
                <a:spcPts val="0"/>
              </a:spcAft>
              <a:buClrTx/>
              <a:buSzTx/>
              <a:buFontTx/>
              <a:buNone/>
              <a:tabLst/>
              <a:defRPr/>
            </a:pPr>
            <a:r>
              <a:rPr lang="en-US" sz="1300" dirty="0">
                <a:solidFill>
                  <a:srgbClr val="418FAB"/>
                </a:solidFill>
                <a:cs typeface="Calibri"/>
              </a:rPr>
              <a:t>TRANSPORTATION</a:t>
            </a:r>
            <a:endParaRPr kumimoji="0" lang="en-US" sz="1300" b="0" i="0" u="none" strike="noStrike" kern="1200" cap="none" spc="0" normalizeH="0" baseline="0" noProof="0" dirty="0">
              <a:ln>
                <a:noFill/>
              </a:ln>
              <a:solidFill>
                <a:srgbClr val="418FAB"/>
              </a:solidFill>
              <a:effectLst/>
              <a:uLnTx/>
              <a:uFillTx/>
              <a:cs typeface="Calibri"/>
            </a:endParaRPr>
          </a:p>
        </p:txBody>
      </p:sp>
      <p:sp>
        <p:nvSpPr>
          <p:cNvPr id="33" name="Rectangle 32"/>
          <p:cNvSpPr/>
          <p:nvPr/>
        </p:nvSpPr>
        <p:spPr>
          <a:xfrm>
            <a:off x="10752335" y="3564607"/>
            <a:ext cx="2012781" cy="276999"/>
          </a:xfrm>
          <a:prstGeom prst="rect">
            <a:avLst/>
          </a:prstGeom>
        </p:spPr>
        <p:txBody>
          <a:bodyPr wrap="square">
            <a:spAutoFit/>
          </a:bodyPr>
          <a:lstStyle/>
          <a:p>
            <a:pPr algn="ctr"/>
            <a:r>
              <a:rPr lang="en-US" sz="1200" i="1" dirty="0">
                <a:solidFill>
                  <a:srgbClr val="418FAB"/>
                </a:solidFill>
              </a:rPr>
              <a:t>Came by plane</a:t>
            </a:r>
            <a:endParaRPr lang="nb-NO" sz="1200" i="1" dirty="0">
              <a:solidFill>
                <a:srgbClr val="418FAB"/>
              </a:solidFill>
            </a:endParaRPr>
          </a:p>
        </p:txBody>
      </p:sp>
      <p:sp>
        <p:nvSpPr>
          <p:cNvPr id="34" name="Title 1"/>
          <p:cNvSpPr txBox="1">
            <a:spLocks/>
          </p:cNvSpPr>
          <p:nvPr/>
        </p:nvSpPr>
        <p:spPr>
          <a:xfrm>
            <a:off x="10761539" y="2925583"/>
            <a:ext cx="2003577" cy="483274"/>
          </a:xfrm>
          <a:prstGeom prst="rect">
            <a:avLst/>
          </a:prstGeom>
        </p:spPr>
        <p:txBody>
          <a:bodyPr vert="horz" wrap="square" lIns="0" tIns="0" rIns="0" bIns="0" rtlCol="0" anchor="t">
            <a:spAutoFit/>
          </a:bodyPr>
          <a:lstStyle/>
          <a:p>
            <a:pPr marL="0" marR="0" lvl="0" indent="0" algn="ctr" defTabSz="1042872" eaLnBrk="1" fontAlgn="auto" latinLnBrk="0" hangingPunct="1">
              <a:lnSpc>
                <a:spcPct val="70000"/>
              </a:lnSpc>
              <a:spcBef>
                <a:spcPct val="0"/>
              </a:spcBef>
              <a:spcAft>
                <a:spcPts val="0"/>
              </a:spcAft>
              <a:buClrTx/>
              <a:buSzTx/>
              <a:buFontTx/>
              <a:buNone/>
              <a:tabLst/>
              <a:defRPr/>
            </a:pPr>
            <a:r>
              <a:rPr lang="en-GB" sz="4400" b="1" kern="0" spc="-149" dirty="0">
                <a:solidFill>
                  <a:srgbClr val="418FAB"/>
                </a:solidFill>
                <a:ea typeface="+mj-ea"/>
                <a:cs typeface="+mj-cs"/>
              </a:rPr>
              <a:t>64</a:t>
            </a:r>
            <a:r>
              <a:rPr lang="en-GB" sz="2000" b="1" kern="0" spc="-149" dirty="0">
                <a:solidFill>
                  <a:srgbClr val="418FAB"/>
                </a:solidFill>
                <a:ea typeface="+mj-ea"/>
                <a:cs typeface="+mj-cs"/>
              </a:rPr>
              <a:t> </a:t>
            </a:r>
            <a:r>
              <a:rPr kumimoji="0" lang="en-GB" sz="1800" b="1" i="0" u="none" strike="noStrike" kern="0" cap="none" spc="-149" normalizeH="0" baseline="0" noProof="0" dirty="0">
                <a:ln>
                  <a:noFill/>
                </a:ln>
                <a:solidFill>
                  <a:srgbClr val="418FAB"/>
                </a:solidFill>
                <a:effectLst/>
                <a:uLnTx/>
                <a:uFillTx/>
                <a:ea typeface="+mj-ea"/>
                <a:cs typeface="+mj-cs"/>
              </a:rPr>
              <a:t>%</a:t>
            </a:r>
            <a:endParaRPr kumimoji="0" lang="en-GB" sz="4400" b="1" i="0" u="none" strike="noStrike" kern="0" cap="none" spc="-149" normalizeH="0" baseline="0" noProof="0" dirty="0">
              <a:ln>
                <a:noFill/>
              </a:ln>
              <a:solidFill>
                <a:srgbClr val="418FAB"/>
              </a:solidFill>
              <a:effectLst/>
              <a:uLnTx/>
              <a:uFillTx/>
              <a:ea typeface="+mj-ea"/>
              <a:cs typeface="+mj-cs"/>
            </a:endParaRPr>
          </a:p>
        </p:txBody>
      </p:sp>
      <p:cxnSp>
        <p:nvCxnSpPr>
          <p:cNvPr id="35" name="Straight Connector 34"/>
          <p:cNvCxnSpPr/>
          <p:nvPr/>
        </p:nvCxnSpPr>
        <p:spPr>
          <a:xfrm>
            <a:off x="815231" y="2208702"/>
            <a:ext cx="0" cy="2016224"/>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919687" y="4352521"/>
            <a:ext cx="3888432" cy="336122"/>
          </a:xfrm>
          <a:prstGeom prst="rect">
            <a:avLst/>
          </a:prstGeom>
        </p:spPr>
        <p:txBody>
          <a:bodyPr vert="horz" wrap="square" lIns="0" tIns="0" rIns="0" bIns="0" rtlCol="0">
            <a:normAutofit/>
          </a:bodyPr>
          <a:lstStyle/>
          <a:p>
            <a:pPr marL="4762" marR="0" lvl="0" indent="0" defTabSz="1357992" rtl="0" eaLnBrk="1" fontAlgn="auto" latinLnBrk="0" hangingPunct="1">
              <a:lnSpc>
                <a:spcPct val="100000"/>
              </a:lnSpc>
              <a:spcBef>
                <a:spcPts val="1199"/>
              </a:spcBef>
              <a:spcAft>
                <a:spcPts val="0"/>
              </a:spcAft>
              <a:buClrTx/>
              <a:buSzTx/>
              <a:buFontTx/>
              <a:buNone/>
              <a:tabLst/>
              <a:defRPr/>
            </a:pPr>
            <a:r>
              <a:rPr lang="en-US" sz="1300" dirty="0">
                <a:solidFill>
                  <a:schemeClr val="accent6">
                    <a:lumMod val="75000"/>
                  </a:schemeClr>
                </a:solidFill>
                <a:cs typeface="Calibri"/>
              </a:rPr>
              <a:t>TRANSPORTATION DURING THE HOLIDAY</a:t>
            </a:r>
            <a:endParaRPr kumimoji="0" lang="en-US" sz="1300" b="0" i="0" u="none" strike="noStrike" kern="1200" cap="none" spc="0" normalizeH="0" baseline="0" noProof="0" dirty="0">
              <a:ln>
                <a:noFill/>
              </a:ln>
              <a:solidFill>
                <a:schemeClr val="accent6">
                  <a:lumMod val="75000"/>
                </a:schemeClr>
              </a:solidFill>
              <a:effectLst/>
              <a:uLnTx/>
              <a:uFillTx/>
              <a:cs typeface="Calibri"/>
            </a:endParaRPr>
          </a:p>
        </p:txBody>
      </p:sp>
      <p:cxnSp>
        <p:nvCxnSpPr>
          <p:cNvPr id="37" name="Straight Connector 36"/>
          <p:cNvCxnSpPr/>
          <p:nvPr/>
        </p:nvCxnSpPr>
        <p:spPr>
          <a:xfrm>
            <a:off x="4795540" y="7092999"/>
            <a:ext cx="7973019"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aphicFrame>
        <p:nvGraphicFramePr>
          <p:cNvPr id="51" name="Chart 50"/>
          <p:cNvGraphicFramePr/>
          <p:nvPr>
            <p:extLst/>
          </p:nvPr>
        </p:nvGraphicFramePr>
        <p:xfrm>
          <a:off x="4792098" y="4393940"/>
          <a:ext cx="7954945" cy="1184990"/>
        </p:xfrm>
        <a:graphic>
          <a:graphicData uri="http://schemas.openxmlformats.org/drawingml/2006/chart">
            <c:chart xmlns:c="http://schemas.openxmlformats.org/drawingml/2006/chart" xmlns:r="http://schemas.openxmlformats.org/officeDocument/2006/relationships" r:id="rId3"/>
          </a:graphicData>
        </a:graphic>
      </p:graphicFrame>
      <p:sp>
        <p:nvSpPr>
          <p:cNvPr id="52" name="Title 1"/>
          <p:cNvSpPr txBox="1">
            <a:spLocks/>
          </p:cNvSpPr>
          <p:nvPr/>
        </p:nvSpPr>
        <p:spPr>
          <a:xfrm>
            <a:off x="11353521" y="5036821"/>
            <a:ext cx="1271022" cy="197683"/>
          </a:xfrm>
          <a:prstGeom prst="rect">
            <a:avLst/>
          </a:prstGeom>
        </p:spPr>
        <p:txBody>
          <a:bodyPr vert="horz" wrap="square" lIns="0" tIns="0" rIns="0" bIns="0" rtlCol="0" anchor="t">
            <a:spAutoFit/>
          </a:bodyPr>
          <a:lstStyle/>
          <a:p>
            <a:pPr marL="0" marR="0" lvl="0" indent="0" algn="ctr" defTabSz="1042872" eaLnBrk="1" fontAlgn="auto" latinLnBrk="0" hangingPunct="1">
              <a:lnSpc>
                <a:spcPct val="70000"/>
              </a:lnSpc>
              <a:spcBef>
                <a:spcPct val="0"/>
              </a:spcBef>
              <a:spcAft>
                <a:spcPts val="0"/>
              </a:spcAft>
              <a:buClrTx/>
              <a:buSzTx/>
              <a:buFontTx/>
              <a:buNone/>
              <a:tabLst/>
              <a:defRPr/>
            </a:pPr>
            <a:r>
              <a:rPr kumimoji="0" lang="en-GB" sz="1800" b="1" i="0" u="none" strike="noStrike" kern="0" cap="none" spc="-149" normalizeH="0" baseline="0" noProof="0" dirty="0">
                <a:ln>
                  <a:noFill/>
                </a:ln>
                <a:solidFill>
                  <a:srgbClr val="E87722"/>
                </a:solidFill>
                <a:effectLst/>
                <a:uLnTx/>
                <a:uFillTx/>
                <a:ea typeface="+mj-ea"/>
                <a:cs typeface="+mj-cs"/>
              </a:rPr>
              <a:t>%</a:t>
            </a:r>
            <a:endParaRPr kumimoji="0" lang="en-GB" sz="4400" b="1" i="0" u="none" strike="noStrike" kern="0" cap="none" spc="-149" normalizeH="0" baseline="0" noProof="0" dirty="0">
              <a:ln>
                <a:noFill/>
              </a:ln>
              <a:solidFill>
                <a:srgbClr val="E87722"/>
              </a:solidFill>
              <a:effectLst/>
              <a:uLnTx/>
              <a:uFillTx/>
              <a:ea typeface="+mj-ea"/>
              <a:cs typeface="+mj-cs"/>
            </a:endParaRPr>
          </a:p>
        </p:txBody>
      </p:sp>
      <p:graphicFrame>
        <p:nvGraphicFramePr>
          <p:cNvPr id="55" name="Chart 54"/>
          <p:cNvGraphicFramePr/>
          <p:nvPr>
            <p:extLst/>
          </p:nvPr>
        </p:nvGraphicFramePr>
        <p:xfrm>
          <a:off x="4792098" y="4971905"/>
          <a:ext cx="7954945" cy="1184990"/>
        </p:xfrm>
        <a:graphic>
          <a:graphicData uri="http://schemas.openxmlformats.org/drawingml/2006/chart">
            <c:chart xmlns:c="http://schemas.openxmlformats.org/drawingml/2006/chart" xmlns:r="http://schemas.openxmlformats.org/officeDocument/2006/relationships" r:id="rId4"/>
          </a:graphicData>
        </a:graphic>
      </p:graphicFrame>
      <p:sp>
        <p:nvSpPr>
          <p:cNvPr id="56" name="Title 1"/>
          <p:cNvSpPr txBox="1">
            <a:spLocks/>
          </p:cNvSpPr>
          <p:nvPr/>
        </p:nvSpPr>
        <p:spPr>
          <a:xfrm>
            <a:off x="11281513" y="5614786"/>
            <a:ext cx="1271022" cy="197683"/>
          </a:xfrm>
          <a:prstGeom prst="rect">
            <a:avLst/>
          </a:prstGeom>
        </p:spPr>
        <p:txBody>
          <a:bodyPr vert="horz" wrap="square" lIns="0" tIns="0" rIns="0" bIns="0" rtlCol="0" anchor="t">
            <a:spAutoFit/>
          </a:bodyPr>
          <a:lstStyle/>
          <a:p>
            <a:pPr marL="0" marR="0" lvl="0" indent="0" algn="ctr" defTabSz="1042872" eaLnBrk="1" fontAlgn="auto" latinLnBrk="0" hangingPunct="1">
              <a:lnSpc>
                <a:spcPct val="70000"/>
              </a:lnSpc>
              <a:spcBef>
                <a:spcPct val="0"/>
              </a:spcBef>
              <a:spcAft>
                <a:spcPts val="0"/>
              </a:spcAft>
              <a:buClrTx/>
              <a:buSzTx/>
              <a:buFontTx/>
              <a:buNone/>
              <a:tabLst/>
              <a:defRPr/>
            </a:pPr>
            <a:r>
              <a:rPr kumimoji="0" lang="en-GB" sz="1800" b="1" i="0" u="none" strike="noStrike" kern="0" cap="none" spc="-149" normalizeH="0" baseline="0" noProof="0" dirty="0">
                <a:ln>
                  <a:noFill/>
                </a:ln>
                <a:solidFill>
                  <a:srgbClr val="418FAB"/>
                </a:solidFill>
                <a:effectLst/>
                <a:uLnTx/>
                <a:uFillTx/>
                <a:ea typeface="+mj-ea"/>
                <a:cs typeface="+mj-cs"/>
              </a:rPr>
              <a:t>%</a:t>
            </a:r>
            <a:endParaRPr kumimoji="0" lang="en-GB" sz="4400" b="1" i="0" u="none" strike="noStrike" kern="0" cap="none" spc="-149" normalizeH="0" baseline="0" noProof="0" dirty="0">
              <a:ln>
                <a:noFill/>
              </a:ln>
              <a:solidFill>
                <a:srgbClr val="418FAB"/>
              </a:solidFill>
              <a:effectLst/>
              <a:uLnTx/>
              <a:uFillTx/>
              <a:ea typeface="+mj-ea"/>
              <a:cs typeface="+mj-cs"/>
            </a:endParaRPr>
          </a:p>
        </p:txBody>
      </p:sp>
      <p:graphicFrame>
        <p:nvGraphicFramePr>
          <p:cNvPr id="62" name="Chart 61"/>
          <p:cNvGraphicFramePr/>
          <p:nvPr>
            <p:extLst/>
          </p:nvPr>
        </p:nvGraphicFramePr>
        <p:xfrm>
          <a:off x="4792098" y="5508823"/>
          <a:ext cx="7954945" cy="1184990"/>
        </p:xfrm>
        <a:graphic>
          <a:graphicData uri="http://schemas.openxmlformats.org/drawingml/2006/chart">
            <c:chart xmlns:c="http://schemas.openxmlformats.org/drawingml/2006/chart" xmlns:r="http://schemas.openxmlformats.org/officeDocument/2006/relationships" r:id="rId5"/>
          </a:graphicData>
        </a:graphic>
      </p:graphicFrame>
      <p:sp>
        <p:nvSpPr>
          <p:cNvPr id="63" name="Title 1"/>
          <p:cNvSpPr txBox="1">
            <a:spLocks/>
          </p:cNvSpPr>
          <p:nvPr/>
        </p:nvSpPr>
        <p:spPr>
          <a:xfrm>
            <a:off x="11209505" y="6151704"/>
            <a:ext cx="1271022" cy="197683"/>
          </a:xfrm>
          <a:prstGeom prst="rect">
            <a:avLst/>
          </a:prstGeom>
        </p:spPr>
        <p:txBody>
          <a:bodyPr vert="horz" wrap="square" lIns="0" tIns="0" rIns="0" bIns="0" rtlCol="0" anchor="t">
            <a:spAutoFit/>
          </a:bodyPr>
          <a:lstStyle/>
          <a:p>
            <a:pPr marL="0" marR="0" lvl="0" indent="0" algn="ctr" defTabSz="1042872" eaLnBrk="1" fontAlgn="auto" latinLnBrk="0" hangingPunct="1">
              <a:lnSpc>
                <a:spcPct val="70000"/>
              </a:lnSpc>
              <a:spcBef>
                <a:spcPct val="0"/>
              </a:spcBef>
              <a:spcAft>
                <a:spcPts val="0"/>
              </a:spcAft>
              <a:buClrTx/>
              <a:buSzTx/>
              <a:buFontTx/>
              <a:buNone/>
              <a:tabLst/>
              <a:defRPr/>
            </a:pPr>
            <a:r>
              <a:rPr kumimoji="0" lang="en-GB" sz="1800" b="1" i="0" u="none" strike="noStrike" kern="0" cap="none" spc="-149" normalizeH="0" baseline="0" noProof="0" dirty="0">
                <a:ln>
                  <a:noFill/>
                </a:ln>
                <a:solidFill>
                  <a:schemeClr val="accent6">
                    <a:lumMod val="50000"/>
                  </a:schemeClr>
                </a:solidFill>
                <a:effectLst/>
                <a:uLnTx/>
                <a:uFillTx/>
                <a:ea typeface="+mj-ea"/>
                <a:cs typeface="+mj-cs"/>
              </a:rPr>
              <a:t>%</a:t>
            </a:r>
            <a:endParaRPr kumimoji="0" lang="en-GB" sz="4400" b="1" i="0" u="none" strike="noStrike" kern="0" cap="none" spc="-149" normalizeH="0" baseline="0" noProof="0" dirty="0">
              <a:ln>
                <a:noFill/>
              </a:ln>
              <a:solidFill>
                <a:schemeClr val="accent6">
                  <a:lumMod val="50000"/>
                </a:schemeClr>
              </a:solidFill>
              <a:effectLst/>
              <a:uLnTx/>
              <a:uFillTx/>
              <a:ea typeface="+mj-ea"/>
              <a:cs typeface="+mj-cs"/>
            </a:endParaRPr>
          </a:p>
        </p:txBody>
      </p:sp>
      <p:graphicFrame>
        <p:nvGraphicFramePr>
          <p:cNvPr id="64" name="Chart 63"/>
          <p:cNvGraphicFramePr/>
          <p:nvPr>
            <p:extLst/>
          </p:nvPr>
        </p:nvGraphicFramePr>
        <p:xfrm>
          <a:off x="4792098" y="6084887"/>
          <a:ext cx="7954945" cy="1184990"/>
        </p:xfrm>
        <a:graphic>
          <a:graphicData uri="http://schemas.openxmlformats.org/drawingml/2006/chart">
            <c:chart xmlns:c="http://schemas.openxmlformats.org/drawingml/2006/chart" xmlns:r="http://schemas.openxmlformats.org/officeDocument/2006/relationships" r:id="rId6"/>
          </a:graphicData>
        </a:graphic>
      </p:graphicFrame>
      <p:sp>
        <p:nvSpPr>
          <p:cNvPr id="65" name="Title 1"/>
          <p:cNvSpPr txBox="1">
            <a:spLocks/>
          </p:cNvSpPr>
          <p:nvPr/>
        </p:nvSpPr>
        <p:spPr>
          <a:xfrm>
            <a:off x="11137497" y="6727768"/>
            <a:ext cx="1271022" cy="197683"/>
          </a:xfrm>
          <a:prstGeom prst="rect">
            <a:avLst/>
          </a:prstGeom>
        </p:spPr>
        <p:txBody>
          <a:bodyPr vert="horz" wrap="square" lIns="0" tIns="0" rIns="0" bIns="0" rtlCol="0" anchor="t">
            <a:spAutoFit/>
          </a:bodyPr>
          <a:lstStyle/>
          <a:p>
            <a:pPr marL="0" marR="0" lvl="0" indent="0" algn="ctr" defTabSz="1042872" eaLnBrk="1" fontAlgn="auto" latinLnBrk="0" hangingPunct="1">
              <a:lnSpc>
                <a:spcPct val="70000"/>
              </a:lnSpc>
              <a:spcBef>
                <a:spcPct val="0"/>
              </a:spcBef>
              <a:spcAft>
                <a:spcPts val="0"/>
              </a:spcAft>
              <a:buClrTx/>
              <a:buSzTx/>
              <a:buFontTx/>
              <a:buNone/>
              <a:tabLst/>
              <a:defRPr/>
            </a:pPr>
            <a:r>
              <a:rPr kumimoji="0" lang="en-GB" sz="1800" b="1" i="0" u="none" strike="noStrike" kern="0" cap="none" spc="-149" normalizeH="0" baseline="0" noProof="0" dirty="0">
                <a:ln>
                  <a:noFill/>
                </a:ln>
                <a:solidFill>
                  <a:schemeClr val="accent1">
                    <a:lumMod val="50000"/>
                  </a:schemeClr>
                </a:solidFill>
                <a:effectLst/>
                <a:uLnTx/>
                <a:uFillTx/>
                <a:ea typeface="+mj-ea"/>
                <a:cs typeface="+mj-cs"/>
              </a:rPr>
              <a:t>%</a:t>
            </a:r>
            <a:endParaRPr kumimoji="0" lang="en-GB" sz="4400" b="1" i="0" u="none" strike="noStrike" kern="0" cap="none" spc="-149" normalizeH="0" baseline="0" noProof="0" dirty="0">
              <a:ln>
                <a:noFill/>
              </a:ln>
              <a:solidFill>
                <a:schemeClr val="accent1">
                  <a:lumMod val="50000"/>
                </a:schemeClr>
              </a:solidFill>
              <a:effectLst/>
              <a:uLnTx/>
              <a:uFillTx/>
              <a:ea typeface="+mj-ea"/>
              <a:cs typeface="+mj-cs"/>
            </a:endParaRPr>
          </a:p>
        </p:txBody>
      </p:sp>
    </p:spTree>
    <p:extLst>
      <p:ext uri="{BB962C8B-B14F-4D97-AF65-F5344CB8AC3E}">
        <p14:creationId xmlns:p14="http://schemas.microsoft.com/office/powerpoint/2010/main" val="7587999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Title 51"/>
          <p:cNvSpPr>
            <a:spLocks noGrp="1"/>
          </p:cNvSpPr>
          <p:nvPr>
            <p:ph type="title"/>
          </p:nvPr>
        </p:nvSpPr>
        <p:spPr>
          <a:xfrm>
            <a:off x="540000" y="540000"/>
            <a:ext cx="12280828" cy="553998"/>
          </a:xfrm>
        </p:spPr>
        <p:txBody>
          <a:bodyPr/>
          <a:lstStyle/>
          <a:p>
            <a:r>
              <a:rPr lang="en-US" dirty="0"/>
              <a:t>Sources of information before and during travel</a:t>
            </a:r>
          </a:p>
        </p:txBody>
      </p:sp>
      <p:sp>
        <p:nvSpPr>
          <p:cNvPr id="63" name="Text Placeholder 62"/>
          <p:cNvSpPr>
            <a:spLocks noGrp="1"/>
          </p:cNvSpPr>
          <p:nvPr>
            <p:ph type="body" sz="quarter" idx="14"/>
          </p:nvPr>
        </p:nvSpPr>
        <p:spPr>
          <a:xfrm>
            <a:off x="540000" y="1204276"/>
            <a:ext cx="5943084" cy="374398"/>
          </a:xfrm>
        </p:spPr>
        <p:txBody>
          <a:bodyPr/>
          <a:lstStyle/>
          <a:p>
            <a:r>
              <a:rPr lang="en-US" dirty="0"/>
              <a:t>The digital channels are most important</a:t>
            </a:r>
          </a:p>
        </p:txBody>
      </p:sp>
      <p:grpSp>
        <p:nvGrpSpPr>
          <p:cNvPr id="128" name="Group 127"/>
          <p:cNvGrpSpPr/>
          <p:nvPr/>
        </p:nvGrpSpPr>
        <p:grpSpPr>
          <a:xfrm>
            <a:off x="5805257" y="2543794"/>
            <a:ext cx="2819400" cy="4004733"/>
            <a:chOff x="-770470" y="1456266"/>
            <a:chExt cx="2819400" cy="4004733"/>
          </a:xfrm>
        </p:grpSpPr>
        <p:sp>
          <p:nvSpPr>
            <p:cNvPr id="166" name="Rounded Rectangle 2"/>
            <p:cNvSpPr/>
            <p:nvPr/>
          </p:nvSpPr>
          <p:spPr>
            <a:xfrm>
              <a:off x="-770470" y="1456266"/>
              <a:ext cx="2819400" cy="4004733"/>
            </a:xfrm>
            <a:custGeom>
              <a:avLst/>
              <a:gdLst/>
              <a:ahLst/>
              <a:cxnLst/>
              <a:rect l="l" t="t" r="r" b="b"/>
              <a:pathLst>
                <a:path w="2819400" h="4004733">
                  <a:moveTo>
                    <a:pt x="353849" y="232833"/>
                  </a:moveTo>
                  <a:cubicBezTo>
                    <a:pt x="276493" y="232833"/>
                    <a:pt x="213783" y="295543"/>
                    <a:pt x="213783" y="372899"/>
                  </a:cubicBezTo>
                  <a:lnTo>
                    <a:pt x="213783" y="3322801"/>
                  </a:lnTo>
                  <a:cubicBezTo>
                    <a:pt x="213783" y="3400157"/>
                    <a:pt x="276493" y="3462867"/>
                    <a:pt x="353849" y="3462867"/>
                  </a:cubicBezTo>
                  <a:lnTo>
                    <a:pt x="2465551" y="3462867"/>
                  </a:lnTo>
                  <a:cubicBezTo>
                    <a:pt x="2542907" y="3462867"/>
                    <a:pt x="2605617" y="3400157"/>
                    <a:pt x="2605617" y="3322801"/>
                  </a:cubicBezTo>
                  <a:lnTo>
                    <a:pt x="2605617" y="372899"/>
                  </a:lnTo>
                  <a:cubicBezTo>
                    <a:pt x="2605617" y="295543"/>
                    <a:pt x="2542907" y="232833"/>
                    <a:pt x="2465551" y="232833"/>
                  </a:cubicBezTo>
                  <a:close/>
                  <a:moveTo>
                    <a:pt x="165104" y="0"/>
                  </a:moveTo>
                  <a:lnTo>
                    <a:pt x="2654296" y="0"/>
                  </a:lnTo>
                  <a:cubicBezTo>
                    <a:pt x="2745480" y="0"/>
                    <a:pt x="2819400" y="73920"/>
                    <a:pt x="2819400" y="165104"/>
                  </a:cubicBezTo>
                  <a:lnTo>
                    <a:pt x="2819400" y="3839629"/>
                  </a:lnTo>
                  <a:cubicBezTo>
                    <a:pt x="2819400" y="3930813"/>
                    <a:pt x="2745480" y="4004733"/>
                    <a:pt x="2654296" y="4004733"/>
                  </a:cubicBezTo>
                  <a:lnTo>
                    <a:pt x="165104" y="4004733"/>
                  </a:lnTo>
                  <a:cubicBezTo>
                    <a:pt x="73920" y="4004733"/>
                    <a:pt x="0" y="3930813"/>
                    <a:pt x="0" y="3839629"/>
                  </a:cubicBezTo>
                  <a:lnTo>
                    <a:pt x="0" y="165104"/>
                  </a:lnTo>
                  <a:cubicBezTo>
                    <a:pt x="0" y="73920"/>
                    <a:pt x="73920" y="0"/>
                    <a:pt x="165104" y="0"/>
                  </a:cubicBezTo>
                  <a:close/>
                </a:path>
              </a:pathLst>
            </a:custGeom>
            <a:solidFill>
              <a:srgbClr val="FFFFFF"/>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7" name="Oval 166"/>
            <p:cNvSpPr/>
            <p:nvPr/>
          </p:nvSpPr>
          <p:spPr>
            <a:xfrm>
              <a:off x="513094" y="5059423"/>
              <a:ext cx="252271" cy="260539"/>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grpSp>
      <p:sp>
        <p:nvSpPr>
          <p:cNvPr id="129" name="Rounded Rectangle 1"/>
          <p:cNvSpPr/>
          <p:nvPr/>
        </p:nvSpPr>
        <p:spPr>
          <a:xfrm>
            <a:off x="6126140" y="2855898"/>
            <a:ext cx="1214952" cy="1273349"/>
          </a:xfrm>
          <a:prstGeom prst="roundRect">
            <a:avLst>
              <a:gd name="adj" fmla="val 0"/>
            </a:avLst>
          </a:prstGeom>
          <a:solidFill>
            <a:srgbClr val="ED6737">
              <a:lumMod val="40000"/>
              <a:lumOff val="60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0" name="Rounded Rectangle 9"/>
          <p:cNvSpPr/>
          <p:nvPr/>
        </p:nvSpPr>
        <p:spPr>
          <a:xfrm>
            <a:off x="6126139" y="4193646"/>
            <a:ext cx="648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1" name="Rounded Rectangle 10"/>
          <p:cNvSpPr/>
          <p:nvPr/>
        </p:nvSpPr>
        <p:spPr>
          <a:xfrm>
            <a:off x="6843642" y="4191082"/>
            <a:ext cx="1496553"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2" name="Rounded Rectangle 12"/>
          <p:cNvSpPr/>
          <p:nvPr/>
        </p:nvSpPr>
        <p:spPr>
          <a:xfrm>
            <a:off x="6131396" y="4859440"/>
            <a:ext cx="2208799" cy="1044000"/>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3" name="Rounded Rectangle 14"/>
          <p:cNvSpPr/>
          <p:nvPr/>
        </p:nvSpPr>
        <p:spPr>
          <a:xfrm>
            <a:off x="7404195" y="2854364"/>
            <a:ext cx="936000" cy="606524"/>
          </a:xfrm>
          <a:prstGeom prst="roundRect">
            <a:avLst>
              <a:gd name="adj" fmla="val 0"/>
            </a:avLst>
          </a:prstGeom>
          <a:solidFill>
            <a:srgbClr val="1F497D">
              <a:lumMod val="20000"/>
              <a:lumOff val="80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34" name="Rounded Rectangle 15"/>
          <p:cNvSpPr/>
          <p:nvPr/>
        </p:nvSpPr>
        <p:spPr>
          <a:xfrm>
            <a:off x="7404194" y="3522723"/>
            <a:ext cx="936000" cy="606524"/>
          </a:xfrm>
          <a:prstGeom prst="roundRect">
            <a:avLst>
              <a:gd name="adj" fmla="val 5972"/>
            </a:avLst>
          </a:prstGeom>
          <a:solidFill>
            <a:srgbClr val="FFFFFF"/>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8" name="Parallelogram 167"/>
          <p:cNvSpPr/>
          <p:nvPr/>
        </p:nvSpPr>
        <p:spPr>
          <a:xfrm rot="16200000" flipH="1">
            <a:off x="4756902" y="3420053"/>
            <a:ext cx="1946570" cy="799636"/>
          </a:xfrm>
          <a:prstGeom prst="parallelogram">
            <a:avLst>
              <a:gd name="adj" fmla="val 83632"/>
            </a:avLst>
          </a:prstGeom>
          <a:solidFill>
            <a:srgbClr val="ED6737">
              <a:lumMod val="60000"/>
              <a:lumOff val="40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69" name="Rectangle 168"/>
          <p:cNvSpPr/>
          <p:nvPr/>
        </p:nvSpPr>
        <p:spPr>
          <a:xfrm>
            <a:off x="2385842" y="3514177"/>
            <a:ext cx="2944527" cy="1278980"/>
          </a:xfrm>
          <a:prstGeom prst="rect">
            <a:avLst/>
          </a:prstGeom>
          <a:solidFill>
            <a:srgbClr val="FF6600"/>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70" name="TextBox 169"/>
          <p:cNvSpPr txBox="1"/>
          <p:nvPr/>
        </p:nvSpPr>
        <p:spPr>
          <a:xfrm>
            <a:off x="2478952" y="3453110"/>
            <a:ext cx="1216599" cy="615553"/>
          </a:xfrm>
          <a:prstGeom prst="rect">
            <a:avLst/>
          </a:prstGeom>
          <a:noFill/>
        </p:spPr>
        <p:txBody>
          <a:bodyPr wrap="square" lIns="0" tIns="0" rIns="0" bIns="0" rtlCol="0">
            <a:spAutoFit/>
          </a:bodyPr>
          <a:lstStyle/>
          <a:p>
            <a:pPr defTabSz="914400"/>
            <a:r>
              <a:rPr lang="en-GB" sz="4000" dirty="0">
                <a:solidFill>
                  <a:srgbClr val="FFFFFF"/>
                </a:solidFill>
                <a:latin typeface="Calibri"/>
              </a:rPr>
              <a:t>66%</a:t>
            </a:r>
            <a:endParaRPr lang="en-GB" sz="4800" dirty="0">
              <a:solidFill>
                <a:srgbClr val="FFFFFF"/>
              </a:solidFill>
              <a:latin typeface="Calibri"/>
            </a:endParaRPr>
          </a:p>
        </p:txBody>
      </p:sp>
      <p:sp>
        <p:nvSpPr>
          <p:cNvPr id="171" name="TextBox 170"/>
          <p:cNvSpPr txBox="1"/>
          <p:nvPr/>
        </p:nvSpPr>
        <p:spPr>
          <a:xfrm>
            <a:off x="2408384" y="3767837"/>
            <a:ext cx="2921986" cy="846386"/>
          </a:xfrm>
          <a:prstGeom prst="rect">
            <a:avLst/>
          </a:prstGeom>
          <a:noFill/>
        </p:spPr>
        <p:txBody>
          <a:bodyPr wrap="square" lIns="0" tIns="0" rIns="0" bIns="0" rtlCol="0">
            <a:spAutoFit/>
          </a:bodyPr>
          <a:lstStyle/>
          <a:p>
            <a:pPr indent="1255713" defTabSz="914400"/>
            <a:r>
              <a:rPr lang="en-GB" sz="1100" dirty="0">
                <a:solidFill>
                  <a:srgbClr val="FFFFFF"/>
                </a:solidFill>
                <a:latin typeface="Calibri"/>
              </a:rPr>
              <a:t>Uses the internet in general as a source of information and inspiration before going on holiday. I.e. the large search engines are highly important to direct traffic to sites that present Norway as a tourist destination.</a:t>
            </a:r>
            <a:endParaRPr lang="en-GB" sz="1400" dirty="0">
              <a:solidFill>
                <a:srgbClr val="FFFFFF"/>
              </a:solidFill>
              <a:latin typeface="Calibri"/>
            </a:endParaRPr>
          </a:p>
        </p:txBody>
      </p:sp>
      <p:sp>
        <p:nvSpPr>
          <p:cNvPr id="174" name="Oval 173"/>
          <p:cNvSpPr/>
          <p:nvPr/>
        </p:nvSpPr>
        <p:spPr>
          <a:xfrm>
            <a:off x="3263503" y="1964760"/>
            <a:ext cx="1193713" cy="1193713"/>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alibri"/>
                <a:ea typeface="+mn-ea"/>
                <a:cs typeface="+mn-cs"/>
              </a:rPr>
              <a:t>20%</a:t>
            </a:r>
          </a:p>
          <a:p>
            <a:pPr lvl="0" algn="ctr" defTabSz="914400"/>
            <a:r>
              <a:rPr lang="en-GB" sz="1200" kern="0" dirty="0">
                <a:solidFill>
                  <a:srgbClr val="FFFFFF"/>
                </a:solidFill>
                <a:latin typeface="Calibri"/>
              </a:rPr>
              <a:t>Advice from friends / family</a:t>
            </a: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sp>
        <p:nvSpPr>
          <p:cNvPr id="175" name="Oval 174"/>
          <p:cNvSpPr/>
          <p:nvPr/>
        </p:nvSpPr>
        <p:spPr>
          <a:xfrm>
            <a:off x="3282106" y="5168528"/>
            <a:ext cx="1152000" cy="1152000"/>
          </a:xfrm>
          <a:prstGeom prst="ellipse">
            <a:avLst/>
          </a:prstGeom>
          <a:solidFill>
            <a:schemeClr val="accent1"/>
          </a:solidFill>
          <a:ln w="12700" cap="flat" cmpd="sng" algn="ctr">
            <a:solidFill>
              <a:srgbClr val="FFFFFF"/>
            </a:solidFill>
            <a:prstDash val="dash"/>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FFFFFF"/>
                </a:solidFill>
                <a:effectLst/>
                <a:uLnTx/>
                <a:uFillTx/>
                <a:latin typeface="Calibri"/>
                <a:ea typeface="+mn-ea"/>
                <a:cs typeface="+mn-cs"/>
              </a:rPr>
              <a:t>17%</a:t>
            </a:r>
          </a:p>
          <a:p>
            <a:pPr lvl="0" algn="ctr" defTabSz="914400"/>
            <a:r>
              <a:rPr lang="en-GB" sz="1200" kern="0" dirty="0">
                <a:solidFill>
                  <a:srgbClr val="FFFFFF"/>
                </a:solidFill>
                <a:latin typeface="Calibri"/>
              </a:rPr>
              <a:t>Guidebooks</a:t>
            </a: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76" name="Straight Connector 175"/>
          <p:cNvCxnSpPr>
            <a:stCxn id="174" idx="4"/>
            <a:endCxn id="169" idx="0"/>
          </p:cNvCxnSpPr>
          <p:nvPr/>
        </p:nvCxnSpPr>
        <p:spPr>
          <a:xfrm flipH="1">
            <a:off x="3858106" y="3158473"/>
            <a:ext cx="2254" cy="355704"/>
          </a:xfrm>
          <a:prstGeom prst="line">
            <a:avLst/>
          </a:prstGeom>
          <a:noFill/>
          <a:ln w="9525" cap="rnd" cmpd="sng" algn="ctr">
            <a:solidFill>
              <a:srgbClr val="FFFFFF"/>
            </a:solidFill>
            <a:prstDash val="dash"/>
            <a:headEnd type="none" w="med" len="med"/>
            <a:tailEnd type="none" w="med" len="med"/>
          </a:ln>
          <a:effectLst/>
        </p:spPr>
      </p:cxnSp>
      <p:cxnSp>
        <p:nvCxnSpPr>
          <p:cNvPr id="177" name="Straight Connector 176"/>
          <p:cNvCxnSpPr>
            <a:stCxn id="169" idx="2"/>
            <a:endCxn id="175" idx="0"/>
          </p:cNvCxnSpPr>
          <p:nvPr/>
        </p:nvCxnSpPr>
        <p:spPr>
          <a:xfrm>
            <a:off x="3858106" y="4793157"/>
            <a:ext cx="0" cy="375371"/>
          </a:xfrm>
          <a:prstGeom prst="line">
            <a:avLst/>
          </a:prstGeom>
          <a:noFill/>
          <a:ln w="9525" cap="rnd" cmpd="sng" algn="ctr">
            <a:solidFill>
              <a:srgbClr val="FFFFFF"/>
            </a:solidFill>
            <a:prstDash val="dash"/>
            <a:headEnd type="none" w="med" len="med"/>
            <a:tailEnd type="none" w="med" len="med"/>
          </a:ln>
          <a:effectLst/>
        </p:spPr>
      </p:cxnSp>
      <p:sp>
        <p:nvSpPr>
          <p:cNvPr id="178" name="Parallelogram 177"/>
          <p:cNvSpPr/>
          <p:nvPr/>
        </p:nvSpPr>
        <p:spPr>
          <a:xfrm rot="16200000" flipH="1">
            <a:off x="8054660" y="2608287"/>
            <a:ext cx="1133408" cy="600271"/>
          </a:xfrm>
          <a:prstGeom prst="parallelogram">
            <a:avLst>
              <a:gd name="adj" fmla="val 88503"/>
            </a:avLst>
          </a:prstGeom>
          <a:solidFill>
            <a:srgbClr val="1F497D">
              <a:lumMod val="40000"/>
              <a:lumOff val="60000"/>
            </a:srgbClr>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79" name="Straight Connector 178"/>
          <p:cNvCxnSpPr/>
          <p:nvPr/>
        </p:nvCxnSpPr>
        <p:spPr>
          <a:xfrm>
            <a:off x="8943033" y="2332864"/>
            <a:ext cx="2817414" cy="0"/>
          </a:xfrm>
          <a:prstGeom prst="line">
            <a:avLst/>
          </a:prstGeom>
          <a:noFill/>
          <a:ln w="9525" cap="rnd" cmpd="sng" algn="ctr">
            <a:solidFill>
              <a:srgbClr val="FFFFFF"/>
            </a:solidFill>
            <a:prstDash val="solid"/>
            <a:headEnd type="none" w="med" len="med"/>
            <a:tailEnd type="none" w="med" len="med"/>
          </a:ln>
          <a:effectLst/>
        </p:spPr>
      </p:cxnSp>
      <p:cxnSp>
        <p:nvCxnSpPr>
          <p:cNvPr id="180" name="Straight Connector 179"/>
          <p:cNvCxnSpPr/>
          <p:nvPr/>
        </p:nvCxnSpPr>
        <p:spPr>
          <a:xfrm>
            <a:off x="8931921" y="2932613"/>
            <a:ext cx="2828526" cy="0"/>
          </a:xfrm>
          <a:prstGeom prst="line">
            <a:avLst/>
          </a:prstGeom>
          <a:noFill/>
          <a:ln w="9525" cap="rnd" cmpd="sng" algn="ctr">
            <a:solidFill>
              <a:srgbClr val="FFFFFF"/>
            </a:solidFill>
            <a:prstDash val="solid"/>
            <a:headEnd type="none" w="med" len="med"/>
            <a:tailEnd type="none" w="med" len="med"/>
          </a:ln>
          <a:effectLst/>
        </p:spPr>
      </p:cxnSp>
      <p:sp>
        <p:nvSpPr>
          <p:cNvPr id="181" name="TextBox 180"/>
          <p:cNvSpPr txBox="1"/>
          <p:nvPr/>
        </p:nvSpPr>
        <p:spPr>
          <a:xfrm>
            <a:off x="8977217" y="2424244"/>
            <a:ext cx="687322" cy="430887"/>
          </a:xfrm>
          <a:prstGeom prst="rect">
            <a:avLst/>
          </a:prstGeom>
          <a:noFill/>
        </p:spPr>
        <p:txBody>
          <a:bodyPr wrap="square" lIns="0" tIns="0" rIns="0" bIns="0" rtlCol="0">
            <a:spAutoFit/>
          </a:bodyPr>
          <a:lstStyle/>
          <a:p>
            <a:pPr defTabSz="914400"/>
            <a:r>
              <a:rPr lang="en-GB" sz="2800" dirty="0">
                <a:solidFill>
                  <a:srgbClr val="FFFFFF"/>
                </a:solidFill>
                <a:latin typeface="Calibri"/>
              </a:rPr>
              <a:t>30%</a:t>
            </a:r>
            <a:endParaRPr lang="en-GB" sz="3600" dirty="0">
              <a:solidFill>
                <a:srgbClr val="FFFFFF"/>
              </a:solidFill>
              <a:latin typeface="Calibri"/>
            </a:endParaRPr>
          </a:p>
        </p:txBody>
      </p:sp>
      <p:sp>
        <p:nvSpPr>
          <p:cNvPr id="182" name="TextBox 181"/>
          <p:cNvSpPr txBox="1"/>
          <p:nvPr/>
        </p:nvSpPr>
        <p:spPr>
          <a:xfrm>
            <a:off x="9655994" y="2394233"/>
            <a:ext cx="2104453" cy="507831"/>
          </a:xfrm>
          <a:prstGeom prst="rect">
            <a:avLst/>
          </a:prstGeom>
          <a:noFill/>
        </p:spPr>
        <p:txBody>
          <a:bodyPr wrap="square" lIns="0" tIns="0" rIns="0" bIns="0" rtlCol="0">
            <a:spAutoFit/>
          </a:bodyPr>
          <a:lstStyle/>
          <a:p>
            <a:pPr defTabSz="914400"/>
            <a:r>
              <a:rPr lang="en-GB" sz="1000" dirty="0">
                <a:solidFill>
                  <a:srgbClr val="FFFFFF"/>
                </a:solidFill>
                <a:latin typeface="Calibri"/>
              </a:rPr>
              <a:t>Uses the homepage of the destination as </a:t>
            </a:r>
            <a:r>
              <a:rPr lang="en-GB" sz="1100" dirty="0">
                <a:solidFill>
                  <a:srgbClr val="FFFFFF"/>
                </a:solidFill>
                <a:latin typeface="Calibri"/>
              </a:rPr>
              <a:t>a source of information and inspiration before going on holiday</a:t>
            </a:r>
          </a:p>
        </p:txBody>
      </p:sp>
      <p:pic>
        <p:nvPicPr>
          <p:cNvPr id="183" name="Picture 18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42156" y="3006359"/>
            <a:ext cx="978463" cy="978463"/>
          </a:xfrm>
          <a:prstGeom prst="rect">
            <a:avLst/>
          </a:prstGeom>
        </p:spPr>
      </p:pic>
      <p:pic>
        <p:nvPicPr>
          <p:cNvPr id="191" name="Picture 2" descr="Bilderesultat for innovasjon norge logo"/>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508681" y="3067710"/>
            <a:ext cx="692676" cy="239404"/>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19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49464" y="4397313"/>
            <a:ext cx="1027692" cy="216910"/>
          </a:xfrm>
          <a:prstGeom prst="rect">
            <a:avLst/>
          </a:prstGeom>
        </p:spPr>
      </p:pic>
      <p:pic>
        <p:nvPicPr>
          <p:cNvPr id="195" name="Picture 19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22668" y="5010597"/>
            <a:ext cx="1723786" cy="910159"/>
          </a:xfrm>
          <a:prstGeom prst="rect">
            <a:avLst/>
          </a:prstGeom>
        </p:spPr>
      </p:pic>
      <p:pic>
        <p:nvPicPr>
          <p:cNvPr id="196" name="Picture 19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618286" y="3598789"/>
            <a:ext cx="507816" cy="504642"/>
          </a:xfrm>
          <a:prstGeom prst="rect">
            <a:avLst/>
          </a:prstGeom>
        </p:spPr>
      </p:pic>
      <p:cxnSp>
        <p:nvCxnSpPr>
          <p:cNvPr id="200" name="Straight Connector 199"/>
          <p:cNvCxnSpPr/>
          <p:nvPr/>
        </p:nvCxnSpPr>
        <p:spPr>
          <a:xfrm>
            <a:off x="8931921" y="3492599"/>
            <a:ext cx="2828526" cy="0"/>
          </a:xfrm>
          <a:prstGeom prst="line">
            <a:avLst/>
          </a:prstGeom>
          <a:noFill/>
          <a:ln w="9525" cap="rnd" cmpd="sng" algn="ctr">
            <a:solidFill>
              <a:srgbClr val="FFFFFF"/>
            </a:solidFill>
            <a:prstDash val="solid"/>
            <a:headEnd type="none" w="med" len="med"/>
            <a:tailEnd type="none" w="med" len="med"/>
          </a:ln>
          <a:effectLst/>
        </p:spPr>
      </p:cxnSp>
      <p:sp>
        <p:nvSpPr>
          <p:cNvPr id="201" name="TextBox 200"/>
          <p:cNvSpPr txBox="1"/>
          <p:nvPr/>
        </p:nvSpPr>
        <p:spPr>
          <a:xfrm>
            <a:off x="8977217" y="3637776"/>
            <a:ext cx="687322" cy="430887"/>
          </a:xfrm>
          <a:prstGeom prst="rect">
            <a:avLst/>
          </a:prstGeom>
          <a:noFill/>
        </p:spPr>
        <p:txBody>
          <a:bodyPr wrap="square" lIns="0" tIns="0" rIns="0" bIns="0" rtlCol="0">
            <a:spAutoFit/>
          </a:bodyPr>
          <a:lstStyle/>
          <a:p>
            <a:pPr defTabSz="914400"/>
            <a:r>
              <a:rPr lang="en-GB" sz="2800" dirty="0">
                <a:solidFill>
                  <a:srgbClr val="FFFFFF"/>
                </a:solidFill>
                <a:latin typeface="Calibri"/>
              </a:rPr>
              <a:t>18%</a:t>
            </a:r>
            <a:endParaRPr lang="en-GB" sz="3600" dirty="0">
              <a:solidFill>
                <a:srgbClr val="FFFFFF"/>
              </a:solidFill>
              <a:latin typeface="Calibri"/>
            </a:endParaRPr>
          </a:p>
        </p:txBody>
      </p:sp>
      <p:sp>
        <p:nvSpPr>
          <p:cNvPr id="202" name="TextBox 201"/>
          <p:cNvSpPr txBox="1"/>
          <p:nvPr/>
        </p:nvSpPr>
        <p:spPr>
          <a:xfrm>
            <a:off x="9655994" y="3680375"/>
            <a:ext cx="2104453" cy="307777"/>
          </a:xfrm>
          <a:prstGeom prst="rect">
            <a:avLst/>
          </a:prstGeom>
          <a:noFill/>
        </p:spPr>
        <p:txBody>
          <a:bodyPr wrap="square" lIns="0" tIns="0" rIns="0" bIns="0" rtlCol="0">
            <a:spAutoFit/>
          </a:bodyPr>
          <a:lstStyle/>
          <a:p>
            <a:pPr defTabSz="914400"/>
            <a:r>
              <a:rPr lang="en-GB" sz="1000" dirty="0">
                <a:solidFill>
                  <a:srgbClr val="FFFFFF"/>
                </a:solidFill>
                <a:latin typeface="Calibri"/>
              </a:rPr>
              <a:t>Uses the homepage </a:t>
            </a:r>
            <a:r>
              <a:rPr lang="en-US" sz="1000" dirty="0">
                <a:solidFill>
                  <a:srgbClr val="FFFFFF"/>
                </a:solidFill>
                <a:latin typeface="Calibri"/>
              </a:rPr>
              <a:t>of carriers, </a:t>
            </a:r>
            <a:br>
              <a:rPr lang="en-US" sz="1000" dirty="0">
                <a:solidFill>
                  <a:srgbClr val="FFFFFF"/>
                </a:solidFill>
                <a:latin typeface="Calibri"/>
              </a:rPr>
            </a:br>
            <a:r>
              <a:rPr lang="en-US" sz="1000" dirty="0">
                <a:solidFill>
                  <a:srgbClr val="FFFFFF"/>
                </a:solidFill>
                <a:latin typeface="Calibri"/>
              </a:rPr>
              <a:t>including airlines etc.</a:t>
            </a:r>
            <a:endParaRPr lang="en-GB" sz="1100" dirty="0">
              <a:solidFill>
                <a:srgbClr val="FFFFFF"/>
              </a:solidFill>
              <a:latin typeface="Calibri"/>
            </a:endParaRPr>
          </a:p>
        </p:txBody>
      </p:sp>
      <p:cxnSp>
        <p:nvCxnSpPr>
          <p:cNvPr id="204" name="Straight Connector 203"/>
          <p:cNvCxnSpPr/>
          <p:nvPr/>
        </p:nvCxnSpPr>
        <p:spPr>
          <a:xfrm>
            <a:off x="8931921" y="4140671"/>
            <a:ext cx="2828526" cy="0"/>
          </a:xfrm>
          <a:prstGeom prst="line">
            <a:avLst/>
          </a:prstGeom>
          <a:noFill/>
          <a:ln w="9525" cap="rnd" cmpd="sng" algn="ctr">
            <a:solidFill>
              <a:srgbClr val="FFFFFF"/>
            </a:solidFill>
            <a:prstDash val="solid"/>
            <a:headEnd type="none" w="med" len="med"/>
            <a:tailEnd type="none" w="med" len="med"/>
          </a:ln>
          <a:effectLst/>
        </p:spPr>
      </p:cxnSp>
      <p:cxnSp>
        <p:nvCxnSpPr>
          <p:cNvPr id="205" name="Straight Connector 204"/>
          <p:cNvCxnSpPr/>
          <p:nvPr/>
        </p:nvCxnSpPr>
        <p:spPr>
          <a:xfrm>
            <a:off x="8931921" y="4788743"/>
            <a:ext cx="2828526" cy="0"/>
          </a:xfrm>
          <a:prstGeom prst="line">
            <a:avLst/>
          </a:prstGeom>
          <a:noFill/>
          <a:ln w="9525" cap="rnd" cmpd="sng" algn="ctr">
            <a:solidFill>
              <a:srgbClr val="FFFFFF"/>
            </a:solidFill>
            <a:prstDash val="solid"/>
            <a:headEnd type="none" w="med" len="med"/>
            <a:tailEnd type="none" w="med" len="med"/>
          </a:ln>
          <a:effectLst/>
        </p:spPr>
      </p:cxnSp>
      <p:sp>
        <p:nvSpPr>
          <p:cNvPr id="206" name="TextBox 205"/>
          <p:cNvSpPr txBox="1"/>
          <p:nvPr/>
        </p:nvSpPr>
        <p:spPr>
          <a:xfrm>
            <a:off x="8977217" y="4280374"/>
            <a:ext cx="687322" cy="430887"/>
          </a:xfrm>
          <a:prstGeom prst="rect">
            <a:avLst/>
          </a:prstGeom>
          <a:noFill/>
        </p:spPr>
        <p:txBody>
          <a:bodyPr wrap="square" lIns="0" tIns="0" rIns="0" bIns="0" rtlCol="0">
            <a:spAutoFit/>
          </a:bodyPr>
          <a:lstStyle/>
          <a:p>
            <a:pPr defTabSz="914400"/>
            <a:r>
              <a:rPr lang="en-GB" sz="2800" dirty="0">
                <a:solidFill>
                  <a:srgbClr val="FFFFFF"/>
                </a:solidFill>
                <a:latin typeface="Calibri"/>
              </a:rPr>
              <a:t>27%</a:t>
            </a:r>
            <a:endParaRPr lang="en-GB" sz="3600" dirty="0">
              <a:solidFill>
                <a:srgbClr val="FFFFFF"/>
              </a:solidFill>
              <a:latin typeface="Calibri"/>
            </a:endParaRPr>
          </a:p>
        </p:txBody>
      </p:sp>
      <p:sp>
        <p:nvSpPr>
          <p:cNvPr id="207" name="TextBox 206"/>
          <p:cNvSpPr txBox="1"/>
          <p:nvPr/>
        </p:nvSpPr>
        <p:spPr>
          <a:xfrm>
            <a:off x="9655994" y="4338314"/>
            <a:ext cx="2104453" cy="307777"/>
          </a:xfrm>
          <a:prstGeom prst="rect">
            <a:avLst/>
          </a:prstGeom>
          <a:noFill/>
        </p:spPr>
        <p:txBody>
          <a:bodyPr wrap="square" lIns="0" tIns="0" rIns="0" bIns="0" rtlCol="0">
            <a:spAutoFit/>
          </a:bodyPr>
          <a:lstStyle/>
          <a:p>
            <a:pPr defTabSz="914400"/>
            <a:r>
              <a:rPr lang="en-GB" sz="1000" dirty="0">
                <a:solidFill>
                  <a:srgbClr val="FFFFFF"/>
                </a:solidFill>
                <a:latin typeface="Calibri"/>
              </a:rPr>
              <a:t>Uses the homepage </a:t>
            </a:r>
            <a:r>
              <a:rPr lang="en-US" sz="1000" dirty="0">
                <a:solidFill>
                  <a:srgbClr val="FFFFFF"/>
                </a:solidFill>
                <a:latin typeface="Calibri"/>
              </a:rPr>
              <a:t>for hotels/ other accommodations</a:t>
            </a:r>
            <a:endParaRPr lang="en-GB" sz="1100" dirty="0">
              <a:solidFill>
                <a:srgbClr val="FFFFFF"/>
              </a:solidFill>
              <a:latin typeface="Calibri"/>
            </a:endParaRPr>
          </a:p>
        </p:txBody>
      </p:sp>
      <p:cxnSp>
        <p:nvCxnSpPr>
          <p:cNvPr id="211" name="Straight Connector 210"/>
          <p:cNvCxnSpPr/>
          <p:nvPr/>
        </p:nvCxnSpPr>
        <p:spPr>
          <a:xfrm>
            <a:off x="8931921" y="5441128"/>
            <a:ext cx="2828526" cy="0"/>
          </a:xfrm>
          <a:prstGeom prst="line">
            <a:avLst/>
          </a:prstGeom>
          <a:noFill/>
          <a:ln w="9525" cap="rnd" cmpd="sng" algn="ctr">
            <a:solidFill>
              <a:srgbClr val="FFFFFF"/>
            </a:solidFill>
            <a:prstDash val="solid"/>
            <a:headEnd type="none" w="med" len="med"/>
            <a:tailEnd type="none" w="med" len="med"/>
          </a:ln>
          <a:effectLst/>
        </p:spPr>
      </p:cxnSp>
      <p:sp>
        <p:nvSpPr>
          <p:cNvPr id="212" name="TextBox 211"/>
          <p:cNvSpPr txBox="1"/>
          <p:nvPr/>
        </p:nvSpPr>
        <p:spPr>
          <a:xfrm>
            <a:off x="8977217" y="4932759"/>
            <a:ext cx="687322" cy="430887"/>
          </a:xfrm>
          <a:prstGeom prst="rect">
            <a:avLst/>
          </a:prstGeom>
          <a:noFill/>
        </p:spPr>
        <p:txBody>
          <a:bodyPr wrap="square" lIns="0" tIns="0" rIns="0" bIns="0" rtlCol="0">
            <a:spAutoFit/>
          </a:bodyPr>
          <a:lstStyle/>
          <a:p>
            <a:pPr defTabSz="914400"/>
            <a:r>
              <a:rPr lang="en-GB" sz="2800" dirty="0">
                <a:solidFill>
                  <a:srgbClr val="FFFFFF"/>
                </a:solidFill>
                <a:latin typeface="Calibri"/>
              </a:rPr>
              <a:t>21%</a:t>
            </a:r>
            <a:endParaRPr lang="en-GB" sz="3600" dirty="0">
              <a:solidFill>
                <a:srgbClr val="FFFFFF"/>
              </a:solidFill>
              <a:latin typeface="Calibri"/>
            </a:endParaRPr>
          </a:p>
        </p:txBody>
      </p:sp>
      <p:sp>
        <p:nvSpPr>
          <p:cNvPr id="213" name="TextBox 212"/>
          <p:cNvSpPr txBox="1"/>
          <p:nvPr/>
        </p:nvSpPr>
        <p:spPr>
          <a:xfrm>
            <a:off x="9655994" y="4990699"/>
            <a:ext cx="2104453" cy="307777"/>
          </a:xfrm>
          <a:prstGeom prst="rect">
            <a:avLst/>
          </a:prstGeom>
          <a:noFill/>
        </p:spPr>
        <p:txBody>
          <a:bodyPr wrap="square" lIns="0" tIns="0" rIns="0" bIns="0" rtlCol="0">
            <a:spAutoFit/>
          </a:bodyPr>
          <a:lstStyle/>
          <a:p>
            <a:pPr defTabSz="914400"/>
            <a:r>
              <a:rPr lang="en-GB" sz="1000" dirty="0">
                <a:solidFill>
                  <a:srgbClr val="FFFFFF"/>
                </a:solidFill>
                <a:latin typeface="Calibri"/>
              </a:rPr>
              <a:t>Uses the homepage f</a:t>
            </a:r>
            <a:r>
              <a:rPr lang="en-US" sz="1000" dirty="0">
                <a:solidFill>
                  <a:srgbClr val="FFFFFF"/>
                </a:solidFill>
                <a:latin typeface="Calibri"/>
              </a:rPr>
              <a:t>or attractions and sights</a:t>
            </a:r>
            <a:endParaRPr lang="en-GB" sz="1100" dirty="0">
              <a:solidFill>
                <a:srgbClr val="FFFFFF"/>
              </a:solidFill>
              <a:latin typeface="Calibri"/>
            </a:endParaRPr>
          </a:p>
        </p:txBody>
      </p:sp>
      <p:cxnSp>
        <p:nvCxnSpPr>
          <p:cNvPr id="214" name="Straight Connector 213"/>
          <p:cNvCxnSpPr/>
          <p:nvPr/>
        </p:nvCxnSpPr>
        <p:spPr>
          <a:xfrm>
            <a:off x="8931921" y="6146951"/>
            <a:ext cx="2828526" cy="0"/>
          </a:xfrm>
          <a:prstGeom prst="line">
            <a:avLst/>
          </a:prstGeom>
          <a:noFill/>
          <a:ln w="9525" cap="rnd" cmpd="sng" algn="ctr">
            <a:solidFill>
              <a:srgbClr val="FFFFFF"/>
            </a:solidFill>
            <a:prstDash val="solid"/>
            <a:headEnd type="none" w="med" len="med"/>
            <a:tailEnd type="none" w="med" len="med"/>
          </a:ln>
          <a:effectLst/>
        </p:spPr>
      </p:cxnSp>
      <p:sp>
        <p:nvSpPr>
          <p:cNvPr id="215" name="TextBox 214"/>
          <p:cNvSpPr txBox="1"/>
          <p:nvPr/>
        </p:nvSpPr>
        <p:spPr>
          <a:xfrm>
            <a:off x="8977217" y="5638582"/>
            <a:ext cx="687322" cy="430887"/>
          </a:xfrm>
          <a:prstGeom prst="rect">
            <a:avLst/>
          </a:prstGeom>
          <a:noFill/>
        </p:spPr>
        <p:txBody>
          <a:bodyPr wrap="square" lIns="0" tIns="0" rIns="0" bIns="0" rtlCol="0">
            <a:spAutoFit/>
          </a:bodyPr>
          <a:lstStyle/>
          <a:p>
            <a:pPr defTabSz="914400"/>
            <a:r>
              <a:rPr lang="en-GB" sz="2800" dirty="0">
                <a:solidFill>
                  <a:srgbClr val="FFFFFF"/>
                </a:solidFill>
                <a:latin typeface="Calibri"/>
              </a:rPr>
              <a:t>15%</a:t>
            </a:r>
            <a:endParaRPr lang="en-GB" sz="3600" dirty="0">
              <a:solidFill>
                <a:srgbClr val="FFFFFF"/>
              </a:solidFill>
              <a:latin typeface="Calibri"/>
            </a:endParaRPr>
          </a:p>
        </p:txBody>
      </p:sp>
      <p:sp>
        <p:nvSpPr>
          <p:cNvPr id="216" name="TextBox 215"/>
          <p:cNvSpPr txBox="1"/>
          <p:nvPr/>
        </p:nvSpPr>
        <p:spPr>
          <a:xfrm>
            <a:off x="9655994" y="5696522"/>
            <a:ext cx="2104453" cy="307777"/>
          </a:xfrm>
          <a:prstGeom prst="rect">
            <a:avLst/>
          </a:prstGeom>
          <a:noFill/>
        </p:spPr>
        <p:txBody>
          <a:bodyPr wrap="square" lIns="0" tIns="0" rIns="0" bIns="0" rtlCol="0">
            <a:spAutoFit/>
          </a:bodyPr>
          <a:lstStyle/>
          <a:p>
            <a:pPr defTabSz="914400"/>
            <a:r>
              <a:rPr lang="en-GB" sz="1000" dirty="0">
                <a:solidFill>
                  <a:srgbClr val="FFFFFF"/>
                </a:solidFill>
                <a:latin typeface="Calibri"/>
              </a:rPr>
              <a:t>Uses booking sites</a:t>
            </a:r>
            <a:r>
              <a:rPr lang="en-US" sz="1000" dirty="0">
                <a:solidFill>
                  <a:srgbClr val="FFFFFF"/>
                </a:solidFill>
                <a:latin typeface="Calibri"/>
              </a:rPr>
              <a:t> such as Expedia and Lastminute</a:t>
            </a:r>
            <a:endParaRPr lang="en-GB" sz="1100" dirty="0">
              <a:solidFill>
                <a:srgbClr val="FFFFFF"/>
              </a:solidFill>
              <a:latin typeface="Calibri"/>
            </a:endParaRPr>
          </a:p>
        </p:txBody>
      </p:sp>
      <p:pic>
        <p:nvPicPr>
          <p:cNvPr id="218" name="Picture 2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0207" y="4287164"/>
            <a:ext cx="501980" cy="437208"/>
          </a:xfrm>
          <a:prstGeom prst="rect">
            <a:avLst/>
          </a:prstGeom>
        </p:spPr>
      </p:pic>
      <p:sp>
        <p:nvSpPr>
          <p:cNvPr id="219" name="TextBox 218"/>
          <p:cNvSpPr txBox="1"/>
          <p:nvPr/>
        </p:nvSpPr>
        <p:spPr>
          <a:xfrm>
            <a:off x="11184383" y="7118521"/>
            <a:ext cx="2056186" cy="24198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nb-NO" sz="1000" b="1" i="1" dirty="0"/>
              <a:t>Base: all respondents, n=12.000</a:t>
            </a:r>
          </a:p>
        </p:txBody>
      </p:sp>
    </p:spTree>
    <p:extLst>
      <p:ext uri="{BB962C8B-B14F-4D97-AF65-F5344CB8AC3E}">
        <p14:creationId xmlns:p14="http://schemas.microsoft.com/office/powerpoint/2010/main" val="99125525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177" y="3471056"/>
            <a:ext cx="12857386" cy="2670279"/>
          </a:xfrm>
          <a:prstGeom prst="rect">
            <a:avLst/>
          </a:prstGeom>
        </p:spPr>
      </p:pic>
      <p:sp>
        <p:nvSpPr>
          <p:cNvPr id="2" name="Title 1"/>
          <p:cNvSpPr>
            <a:spLocks noGrp="1"/>
          </p:cNvSpPr>
          <p:nvPr>
            <p:ph type="title"/>
          </p:nvPr>
        </p:nvSpPr>
        <p:spPr>
          <a:xfrm>
            <a:off x="540000" y="601556"/>
            <a:ext cx="12156307" cy="430887"/>
          </a:xfrm>
        </p:spPr>
        <p:txBody>
          <a:bodyPr/>
          <a:lstStyle/>
          <a:p>
            <a:r>
              <a:rPr lang="en-US" sz="2800" dirty="0"/>
              <a:t>Most travels are decided upon between 1-6 months in advance</a:t>
            </a:r>
          </a:p>
        </p:txBody>
      </p:sp>
      <p:sp>
        <p:nvSpPr>
          <p:cNvPr id="4" name="Text Placeholder 3"/>
          <p:cNvSpPr>
            <a:spLocks noGrp="1"/>
          </p:cNvSpPr>
          <p:nvPr>
            <p:ph type="body" sz="quarter" idx="14"/>
          </p:nvPr>
        </p:nvSpPr>
        <p:spPr>
          <a:xfrm>
            <a:off x="540000" y="1204276"/>
            <a:ext cx="11175862" cy="374398"/>
          </a:xfrm>
        </p:spPr>
        <p:txBody>
          <a:bodyPr/>
          <a:lstStyle/>
          <a:p>
            <a:r>
              <a:rPr lang="en-US" dirty="0"/>
              <a:t>How long before your departure did you settle for this trip on this occasion?</a:t>
            </a:r>
            <a:endParaRPr lang="nb-NO" dirty="0"/>
          </a:p>
        </p:txBody>
      </p:sp>
      <p:graphicFrame>
        <p:nvGraphicFramePr>
          <p:cNvPr id="51" name="Chart 50">
            <a:extLst/>
          </p:cNvPr>
          <p:cNvGraphicFramePr>
            <a:graphicFrameLocks/>
          </p:cNvGraphicFramePr>
          <p:nvPr>
            <p:extLst/>
          </p:nvPr>
        </p:nvGraphicFramePr>
        <p:xfrm>
          <a:off x="1735459" y="3851597"/>
          <a:ext cx="9577064" cy="1943080"/>
        </p:xfrm>
        <a:graphic>
          <a:graphicData uri="http://schemas.openxmlformats.org/drawingml/2006/chart">
            <c:chart xmlns:c="http://schemas.openxmlformats.org/drawingml/2006/chart" xmlns:r="http://schemas.openxmlformats.org/officeDocument/2006/relationships" r:id="rId3"/>
          </a:graphicData>
        </a:graphic>
      </p:graphicFrame>
      <p:pic>
        <p:nvPicPr>
          <p:cNvPr id="55" name="Picture 2" descr="C:\Users\Neil.tierney\Pictures\Picture1.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9581676" y="5075709"/>
            <a:ext cx="428137" cy="578286"/>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grpSp>
        <p:nvGrpSpPr>
          <p:cNvPr id="56" name="Group 55"/>
          <p:cNvGrpSpPr/>
          <p:nvPr/>
        </p:nvGrpSpPr>
        <p:grpSpPr>
          <a:xfrm>
            <a:off x="4973856" y="4571355"/>
            <a:ext cx="1241722" cy="545119"/>
            <a:chOff x="3897908" y="3782137"/>
            <a:chExt cx="1853777" cy="767259"/>
          </a:xfrm>
        </p:grpSpPr>
        <p:grpSp>
          <p:nvGrpSpPr>
            <p:cNvPr id="57" name="Group 56"/>
            <p:cNvGrpSpPr/>
            <p:nvPr/>
          </p:nvGrpSpPr>
          <p:grpSpPr>
            <a:xfrm>
              <a:off x="3897908" y="3782137"/>
              <a:ext cx="1853777" cy="767259"/>
              <a:chOff x="3897908" y="3782137"/>
              <a:chExt cx="1853777" cy="767259"/>
            </a:xfrm>
          </p:grpSpPr>
          <p:grpSp>
            <p:nvGrpSpPr>
              <p:cNvPr id="66" name="Group 85"/>
              <p:cNvGrpSpPr>
                <a:grpSpLocks/>
              </p:cNvGrpSpPr>
              <p:nvPr/>
            </p:nvGrpSpPr>
            <p:grpSpPr bwMode="auto">
              <a:xfrm flipH="1">
                <a:off x="3897908" y="3782137"/>
                <a:ext cx="1853777" cy="767259"/>
                <a:chOff x="4582" y="1110"/>
                <a:chExt cx="360" cy="149"/>
              </a:xfrm>
              <a:solidFill>
                <a:srgbClr val="58595B"/>
              </a:solidFill>
              <a:effectLst>
                <a:outerShdw blurRad="76200" dir="18900000" sy="23000" kx="-1200000" algn="bl" rotWithShape="0">
                  <a:prstClr val="black">
                    <a:alpha val="20000"/>
                  </a:prstClr>
                </a:outerShdw>
              </a:effectLst>
            </p:grpSpPr>
            <p:sp>
              <p:nvSpPr>
                <p:cNvPr id="68" name="Freeform 86"/>
                <p:cNvSpPr>
                  <a:spLocks noChangeArrowheads="1"/>
                </p:cNvSpPr>
                <p:nvPr/>
              </p:nvSpPr>
              <p:spPr bwMode="auto">
                <a:xfrm>
                  <a:off x="4582" y="1110"/>
                  <a:ext cx="360" cy="124"/>
                </a:xfrm>
                <a:custGeom>
                  <a:avLst/>
                  <a:gdLst>
                    <a:gd name="T0" fmla="*/ 0 w 3609"/>
                    <a:gd name="T1" fmla="*/ 0 h 1247"/>
                    <a:gd name="T2" fmla="*/ 0 w 3609"/>
                    <a:gd name="T3" fmla="*/ 0 h 1247"/>
                    <a:gd name="T4" fmla="*/ 0 w 3609"/>
                    <a:gd name="T5" fmla="*/ 0 h 1247"/>
                    <a:gd name="T6" fmla="*/ 0 w 3609"/>
                    <a:gd name="T7" fmla="*/ 0 h 1247"/>
                    <a:gd name="T8" fmla="*/ 0 w 3609"/>
                    <a:gd name="T9" fmla="*/ 0 h 1247"/>
                    <a:gd name="T10" fmla="*/ 0 w 3609"/>
                    <a:gd name="T11" fmla="*/ 0 h 1247"/>
                    <a:gd name="T12" fmla="*/ 0 w 3609"/>
                    <a:gd name="T13" fmla="*/ 0 h 1247"/>
                    <a:gd name="T14" fmla="*/ 0 w 3609"/>
                    <a:gd name="T15" fmla="*/ 0 h 1247"/>
                    <a:gd name="T16" fmla="*/ 0 w 3609"/>
                    <a:gd name="T17" fmla="*/ 0 h 1247"/>
                    <a:gd name="T18" fmla="*/ 0 w 3609"/>
                    <a:gd name="T19" fmla="*/ 0 h 1247"/>
                    <a:gd name="T20" fmla="*/ 0 w 3609"/>
                    <a:gd name="T21" fmla="*/ 0 h 1247"/>
                    <a:gd name="T22" fmla="*/ 0 w 3609"/>
                    <a:gd name="T23" fmla="*/ 0 h 1247"/>
                    <a:gd name="T24" fmla="*/ 0 w 3609"/>
                    <a:gd name="T25" fmla="*/ 0 h 1247"/>
                    <a:gd name="T26" fmla="*/ 0 w 3609"/>
                    <a:gd name="T27" fmla="*/ 0 h 1247"/>
                    <a:gd name="T28" fmla="*/ 0 w 3609"/>
                    <a:gd name="T29" fmla="*/ 0 h 1247"/>
                    <a:gd name="T30" fmla="*/ 0 w 3609"/>
                    <a:gd name="T31" fmla="*/ 0 h 1247"/>
                    <a:gd name="T32" fmla="*/ 0 w 3609"/>
                    <a:gd name="T33" fmla="*/ 0 h 1247"/>
                    <a:gd name="T34" fmla="*/ 0 w 3609"/>
                    <a:gd name="T35" fmla="*/ 0 h 1247"/>
                    <a:gd name="T36" fmla="*/ 0 w 3609"/>
                    <a:gd name="T37" fmla="*/ 0 h 1247"/>
                    <a:gd name="T38" fmla="*/ 0 w 3609"/>
                    <a:gd name="T39" fmla="*/ 0 h 1247"/>
                    <a:gd name="T40" fmla="*/ 0 w 3609"/>
                    <a:gd name="T41" fmla="*/ 0 h 1247"/>
                    <a:gd name="T42" fmla="*/ 0 w 3609"/>
                    <a:gd name="T43" fmla="*/ 0 h 1247"/>
                    <a:gd name="T44" fmla="*/ 0 w 3609"/>
                    <a:gd name="T45" fmla="*/ 0 h 1247"/>
                    <a:gd name="T46" fmla="*/ 0 w 3609"/>
                    <a:gd name="T47" fmla="*/ 0 h 1247"/>
                    <a:gd name="T48" fmla="*/ 0 w 3609"/>
                    <a:gd name="T49" fmla="*/ 0 h 1247"/>
                    <a:gd name="T50" fmla="*/ 0 w 3609"/>
                    <a:gd name="T51" fmla="*/ 0 h 1247"/>
                    <a:gd name="T52" fmla="*/ 0 w 3609"/>
                    <a:gd name="T53" fmla="*/ 0 h 1247"/>
                    <a:gd name="T54" fmla="*/ 0 w 3609"/>
                    <a:gd name="T55" fmla="*/ 0 h 1247"/>
                    <a:gd name="T56" fmla="*/ 0 w 3609"/>
                    <a:gd name="T57" fmla="*/ 0 h 1247"/>
                    <a:gd name="T58" fmla="*/ 0 w 3609"/>
                    <a:gd name="T59" fmla="*/ 0 h 1247"/>
                    <a:gd name="T60" fmla="*/ 0 w 3609"/>
                    <a:gd name="T61" fmla="*/ 0 h 1247"/>
                    <a:gd name="T62" fmla="*/ 0 w 3609"/>
                    <a:gd name="T63" fmla="*/ 0 h 1247"/>
                    <a:gd name="T64" fmla="*/ 0 w 3609"/>
                    <a:gd name="T65" fmla="*/ 0 h 1247"/>
                    <a:gd name="T66" fmla="*/ 0 w 3609"/>
                    <a:gd name="T67" fmla="*/ 0 h 1247"/>
                    <a:gd name="T68" fmla="*/ 0 w 3609"/>
                    <a:gd name="T69" fmla="*/ 0 h 1247"/>
                    <a:gd name="T70" fmla="*/ 0 w 3609"/>
                    <a:gd name="T71" fmla="*/ 0 h 1247"/>
                    <a:gd name="T72" fmla="*/ 0 w 3609"/>
                    <a:gd name="T73" fmla="*/ 0 h 1247"/>
                    <a:gd name="T74" fmla="*/ 0 w 3609"/>
                    <a:gd name="T75" fmla="*/ 0 h 1247"/>
                    <a:gd name="T76" fmla="*/ 0 w 3609"/>
                    <a:gd name="T77" fmla="*/ 0 h 1247"/>
                    <a:gd name="T78" fmla="*/ 0 w 3609"/>
                    <a:gd name="T79" fmla="*/ 0 h 1247"/>
                    <a:gd name="T80" fmla="*/ 0 w 3609"/>
                    <a:gd name="T81" fmla="*/ 0 h 1247"/>
                    <a:gd name="T82" fmla="*/ 0 w 3609"/>
                    <a:gd name="T83" fmla="*/ 0 h 1247"/>
                    <a:gd name="T84" fmla="*/ 0 w 3609"/>
                    <a:gd name="T85" fmla="*/ 0 h 1247"/>
                    <a:gd name="T86" fmla="*/ 0 w 3609"/>
                    <a:gd name="T87" fmla="*/ 0 h 1247"/>
                    <a:gd name="T88" fmla="*/ 0 w 3609"/>
                    <a:gd name="T89" fmla="*/ 0 h 1247"/>
                    <a:gd name="T90" fmla="*/ 0 w 3609"/>
                    <a:gd name="T91" fmla="*/ 0 h 1247"/>
                    <a:gd name="T92" fmla="*/ 0 w 3609"/>
                    <a:gd name="T93" fmla="*/ 0 h 1247"/>
                    <a:gd name="T94" fmla="*/ 0 w 3609"/>
                    <a:gd name="T95" fmla="*/ 0 h 1247"/>
                    <a:gd name="T96" fmla="*/ 0 w 3609"/>
                    <a:gd name="T97" fmla="*/ 0 h 1247"/>
                    <a:gd name="T98" fmla="*/ 0 w 3609"/>
                    <a:gd name="T99" fmla="*/ 0 h 1247"/>
                    <a:gd name="T100" fmla="*/ 0 w 3609"/>
                    <a:gd name="T101" fmla="*/ 0 h 1247"/>
                    <a:gd name="T102" fmla="*/ 0 w 3609"/>
                    <a:gd name="T103" fmla="*/ 0 h 124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609"/>
                    <a:gd name="T157" fmla="*/ 0 h 1247"/>
                    <a:gd name="T158" fmla="*/ 3609 w 3609"/>
                    <a:gd name="T159" fmla="*/ 1247 h 1247"/>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3970 h 10000"/>
                    <a:gd name="connsiteX25" fmla="*/ 5492 w 10000"/>
                    <a:gd name="connsiteY25" fmla="*/ 754 h 10000"/>
                    <a:gd name="connsiteX26" fmla="*/ 5747 w 10000"/>
                    <a:gd name="connsiteY26" fmla="*/ 746 h 10000"/>
                    <a:gd name="connsiteX27" fmla="*/ 8185 w 10000"/>
                    <a:gd name="connsiteY27" fmla="*/ 3970 h 10000"/>
                    <a:gd name="connsiteX28" fmla="*/ 8229 w 10000"/>
                    <a:gd name="connsiteY28" fmla="*/ 3962 h 10000"/>
                    <a:gd name="connsiteX29" fmla="*/ 8260 w 10000"/>
                    <a:gd name="connsiteY29" fmla="*/ 3937 h 10000"/>
                    <a:gd name="connsiteX30" fmla="*/ 8274 w 10000"/>
                    <a:gd name="connsiteY30" fmla="*/ 3897 h 10000"/>
                    <a:gd name="connsiteX31" fmla="*/ 8282 w 10000"/>
                    <a:gd name="connsiteY31" fmla="*/ 3857 h 10000"/>
                    <a:gd name="connsiteX32" fmla="*/ 8282 w 10000"/>
                    <a:gd name="connsiteY32" fmla="*/ 3801 h 10000"/>
                    <a:gd name="connsiteX33" fmla="*/ 8277 w 10000"/>
                    <a:gd name="connsiteY33" fmla="*/ 3745 h 10000"/>
                    <a:gd name="connsiteX34" fmla="*/ 8268 w 10000"/>
                    <a:gd name="connsiteY34" fmla="*/ 3689 h 10000"/>
                    <a:gd name="connsiteX35" fmla="*/ 8257 w 10000"/>
                    <a:gd name="connsiteY35" fmla="*/ 3633 h 10000"/>
                    <a:gd name="connsiteX36" fmla="*/ 8243 w 10000"/>
                    <a:gd name="connsiteY36" fmla="*/ 3601 h 10000"/>
                    <a:gd name="connsiteX37" fmla="*/ 8235 w 10000"/>
                    <a:gd name="connsiteY37" fmla="*/ 3569 h 10000"/>
                    <a:gd name="connsiteX38" fmla="*/ 8232 w 10000"/>
                    <a:gd name="connsiteY38" fmla="*/ 3553 h 10000"/>
                    <a:gd name="connsiteX39" fmla="*/ 8060 w 10000"/>
                    <a:gd name="connsiteY39" fmla="*/ 3103 h 10000"/>
                    <a:gd name="connsiteX40" fmla="*/ 7889 w 10000"/>
                    <a:gd name="connsiteY40" fmla="*/ 2694 h 10000"/>
                    <a:gd name="connsiteX41" fmla="*/ 7717 w 10000"/>
                    <a:gd name="connsiteY41" fmla="*/ 2342 h 10000"/>
                    <a:gd name="connsiteX42" fmla="*/ 7545 w 10000"/>
                    <a:gd name="connsiteY42" fmla="*/ 2029 h 10000"/>
                    <a:gd name="connsiteX43" fmla="*/ 7370 w 10000"/>
                    <a:gd name="connsiteY43" fmla="*/ 1740 h 10000"/>
                    <a:gd name="connsiteX44" fmla="*/ 7193 w 10000"/>
                    <a:gd name="connsiteY44" fmla="*/ 1500 h 10000"/>
                    <a:gd name="connsiteX45" fmla="*/ 7007 w 10000"/>
                    <a:gd name="connsiteY45" fmla="*/ 1299 h 10000"/>
                    <a:gd name="connsiteX46" fmla="*/ 6822 w 10000"/>
                    <a:gd name="connsiteY46" fmla="*/ 1131 h 10000"/>
                    <a:gd name="connsiteX47" fmla="*/ 6625 w 10000"/>
                    <a:gd name="connsiteY47" fmla="*/ 986 h 10000"/>
                    <a:gd name="connsiteX48" fmla="*/ 6423 w 10000"/>
                    <a:gd name="connsiteY48" fmla="*/ 890 h 10000"/>
                    <a:gd name="connsiteX49" fmla="*/ 6207 w 10000"/>
                    <a:gd name="connsiteY49" fmla="*/ 810 h 10000"/>
                    <a:gd name="connsiteX50" fmla="*/ 5985 w 10000"/>
                    <a:gd name="connsiteY50" fmla="*/ 770 h 10000"/>
                    <a:gd name="connsiteX51" fmla="*/ 5747 w 10000"/>
                    <a:gd name="connsiteY51" fmla="*/ 746 h 10000"/>
                    <a:gd name="connsiteX52" fmla="*/ 5672 w 10000"/>
                    <a:gd name="connsiteY52" fmla="*/ 0 h 10000"/>
                    <a:gd name="connsiteX53" fmla="*/ 5907 w 10000"/>
                    <a:gd name="connsiteY53" fmla="*/ 16 h 10000"/>
                    <a:gd name="connsiteX54" fmla="*/ 6135 w 10000"/>
                    <a:gd name="connsiteY54" fmla="*/ 56 h 10000"/>
                    <a:gd name="connsiteX55" fmla="*/ 6348 w 10000"/>
                    <a:gd name="connsiteY55" fmla="*/ 112 h 10000"/>
                    <a:gd name="connsiteX56" fmla="*/ 6550 w 10000"/>
                    <a:gd name="connsiteY56" fmla="*/ 192 h 10000"/>
                    <a:gd name="connsiteX57" fmla="*/ 6747 w 10000"/>
                    <a:gd name="connsiteY57" fmla="*/ 313 h 10000"/>
                    <a:gd name="connsiteX58" fmla="*/ 6935 w 10000"/>
                    <a:gd name="connsiteY58" fmla="*/ 449 h 10000"/>
                    <a:gd name="connsiteX59" fmla="*/ 7113 w 10000"/>
                    <a:gd name="connsiteY59" fmla="*/ 617 h 10000"/>
                    <a:gd name="connsiteX60" fmla="*/ 7287 w 10000"/>
                    <a:gd name="connsiteY60" fmla="*/ 810 h 10000"/>
                    <a:gd name="connsiteX61" fmla="*/ 7456 w 10000"/>
                    <a:gd name="connsiteY61" fmla="*/ 1034 h 10000"/>
                    <a:gd name="connsiteX62" fmla="*/ 7614 w 10000"/>
                    <a:gd name="connsiteY62" fmla="*/ 1283 h 10000"/>
                    <a:gd name="connsiteX63" fmla="*/ 7775 w 10000"/>
                    <a:gd name="connsiteY63" fmla="*/ 1556 h 10000"/>
                    <a:gd name="connsiteX64" fmla="*/ 7933 w 10000"/>
                    <a:gd name="connsiteY64" fmla="*/ 1877 h 10000"/>
                    <a:gd name="connsiteX65" fmla="*/ 8094 w 10000"/>
                    <a:gd name="connsiteY65" fmla="*/ 2221 h 10000"/>
                    <a:gd name="connsiteX66" fmla="*/ 8257 w 10000"/>
                    <a:gd name="connsiteY66" fmla="*/ 2606 h 10000"/>
                    <a:gd name="connsiteX67" fmla="*/ 8418 w 10000"/>
                    <a:gd name="connsiteY67" fmla="*/ 3039 h 10000"/>
                    <a:gd name="connsiteX68" fmla="*/ 8584 w 10000"/>
                    <a:gd name="connsiteY68" fmla="*/ 3512 h 10000"/>
                    <a:gd name="connsiteX69" fmla="*/ 8756 w 10000"/>
                    <a:gd name="connsiteY69" fmla="*/ 4034 h 10000"/>
                    <a:gd name="connsiteX70" fmla="*/ 8933 w 10000"/>
                    <a:gd name="connsiteY70" fmla="*/ 4603 h 10000"/>
                    <a:gd name="connsiteX71" fmla="*/ 9077 w 10000"/>
                    <a:gd name="connsiteY71" fmla="*/ 5084 h 10000"/>
                    <a:gd name="connsiteX72" fmla="*/ 9213 w 10000"/>
                    <a:gd name="connsiteY72" fmla="*/ 5557 h 10000"/>
                    <a:gd name="connsiteX73" fmla="*/ 9332 w 10000"/>
                    <a:gd name="connsiteY73" fmla="*/ 5998 h 10000"/>
                    <a:gd name="connsiteX74" fmla="*/ 9446 w 10000"/>
                    <a:gd name="connsiteY74" fmla="*/ 6439 h 10000"/>
                    <a:gd name="connsiteX75" fmla="*/ 9546 w 10000"/>
                    <a:gd name="connsiteY75" fmla="*/ 6856 h 10000"/>
                    <a:gd name="connsiteX76" fmla="*/ 9643 w 10000"/>
                    <a:gd name="connsiteY76" fmla="*/ 7281 h 10000"/>
                    <a:gd name="connsiteX77" fmla="*/ 9731 w 10000"/>
                    <a:gd name="connsiteY77" fmla="*/ 7698 h 10000"/>
                    <a:gd name="connsiteX78" fmla="*/ 9764 w 10000"/>
                    <a:gd name="connsiteY78" fmla="*/ 7859 h 10000"/>
                    <a:gd name="connsiteX79" fmla="*/ 9795 w 10000"/>
                    <a:gd name="connsiteY79" fmla="*/ 7859 h 10000"/>
                    <a:gd name="connsiteX80" fmla="*/ 9842 w 10000"/>
                    <a:gd name="connsiteY80" fmla="*/ 7883 h 10000"/>
                    <a:gd name="connsiteX81" fmla="*/ 9884 w 10000"/>
                    <a:gd name="connsiteY81" fmla="*/ 7947 h 10000"/>
                    <a:gd name="connsiteX82" fmla="*/ 9917 w 10000"/>
                    <a:gd name="connsiteY82" fmla="*/ 8043 h 10000"/>
                    <a:gd name="connsiteX83" fmla="*/ 9939 w 10000"/>
                    <a:gd name="connsiteY83" fmla="*/ 8156 h 10000"/>
                    <a:gd name="connsiteX84" fmla="*/ 9945 w 10000"/>
                    <a:gd name="connsiteY84" fmla="*/ 8300 h 10000"/>
                    <a:gd name="connsiteX85" fmla="*/ 9942 w 10000"/>
                    <a:gd name="connsiteY85" fmla="*/ 8412 h 10000"/>
                    <a:gd name="connsiteX86" fmla="*/ 9928 w 10000"/>
                    <a:gd name="connsiteY86" fmla="*/ 8508 h 10000"/>
                    <a:gd name="connsiteX87" fmla="*/ 9903 w 10000"/>
                    <a:gd name="connsiteY87" fmla="*/ 8597 h 10000"/>
                    <a:gd name="connsiteX88" fmla="*/ 9947 w 10000"/>
                    <a:gd name="connsiteY88" fmla="*/ 8837 h 10000"/>
                    <a:gd name="connsiteX89" fmla="*/ 9989 w 10000"/>
                    <a:gd name="connsiteY89" fmla="*/ 9070 h 10000"/>
                    <a:gd name="connsiteX90" fmla="*/ 10000 w 10000"/>
                    <a:gd name="connsiteY90" fmla="*/ 9182 h 10000"/>
                    <a:gd name="connsiteX91" fmla="*/ 10000 w 10000"/>
                    <a:gd name="connsiteY91" fmla="*/ 9302 h 10000"/>
                    <a:gd name="connsiteX92" fmla="*/ 9989 w 10000"/>
                    <a:gd name="connsiteY92" fmla="*/ 9407 h 10000"/>
                    <a:gd name="connsiteX93" fmla="*/ 9964 w 10000"/>
                    <a:gd name="connsiteY93" fmla="*/ 9495 h 10000"/>
                    <a:gd name="connsiteX94" fmla="*/ 9933 w 10000"/>
                    <a:gd name="connsiteY94" fmla="*/ 9567 h 10000"/>
                    <a:gd name="connsiteX95" fmla="*/ 9906 w 10000"/>
                    <a:gd name="connsiteY95" fmla="*/ 9591 h 10000"/>
                    <a:gd name="connsiteX96" fmla="*/ 9881 w 10000"/>
                    <a:gd name="connsiteY96" fmla="*/ 9607 h 10000"/>
                    <a:gd name="connsiteX97" fmla="*/ 9845 w 10000"/>
                    <a:gd name="connsiteY97" fmla="*/ 9623 h 10000"/>
                    <a:gd name="connsiteX98" fmla="*/ 9792 w 10000"/>
                    <a:gd name="connsiteY98" fmla="*/ 9647 h 10000"/>
                    <a:gd name="connsiteX99" fmla="*/ 9723 w 10000"/>
                    <a:gd name="connsiteY99" fmla="*/ 9671 h 10000"/>
                    <a:gd name="connsiteX100" fmla="*/ 9643 w 10000"/>
                    <a:gd name="connsiteY100" fmla="*/ 9687 h 10000"/>
                    <a:gd name="connsiteX101" fmla="*/ 9546 w 10000"/>
                    <a:gd name="connsiteY101" fmla="*/ 9703 h 10000"/>
                    <a:gd name="connsiteX102" fmla="*/ 9443 w 10000"/>
                    <a:gd name="connsiteY102" fmla="*/ 9703 h 10000"/>
                    <a:gd name="connsiteX103" fmla="*/ 9341 w 10000"/>
                    <a:gd name="connsiteY103" fmla="*/ 9695 h 10000"/>
                    <a:gd name="connsiteX104" fmla="*/ 9255 w 10000"/>
                    <a:gd name="connsiteY104" fmla="*/ 9671 h 10000"/>
                    <a:gd name="connsiteX105" fmla="*/ 9183 w 10000"/>
                    <a:gd name="connsiteY105" fmla="*/ 9615 h 10000"/>
                    <a:gd name="connsiteX106" fmla="*/ 9122 w 10000"/>
                    <a:gd name="connsiteY106" fmla="*/ 9567 h 10000"/>
                    <a:gd name="connsiteX107" fmla="*/ 9072 w 10000"/>
                    <a:gd name="connsiteY107" fmla="*/ 9495 h 10000"/>
                    <a:gd name="connsiteX108" fmla="*/ 9027 w 10000"/>
                    <a:gd name="connsiteY108" fmla="*/ 9415 h 10000"/>
                    <a:gd name="connsiteX109" fmla="*/ 8994 w 10000"/>
                    <a:gd name="connsiteY109" fmla="*/ 9326 h 10000"/>
                    <a:gd name="connsiteX110" fmla="*/ 8969 w 10000"/>
                    <a:gd name="connsiteY110" fmla="*/ 9238 h 10000"/>
                    <a:gd name="connsiteX111" fmla="*/ 8953 w 10000"/>
                    <a:gd name="connsiteY111" fmla="*/ 9158 h 10000"/>
                    <a:gd name="connsiteX112" fmla="*/ 8936 w 10000"/>
                    <a:gd name="connsiteY112" fmla="*/ 9070 h 10000"/>
                    <a:gd name="connsiteX113" fmla="*/ 8928 w 10000"/>
                    <a:gd name="connsiteY113" fmla="*/ 8998 h 10000"/>
                    <a:gd name="connsiteX114" fmla="*/ 8922 w 10000"/>
                    <a:gd name="connsiteY114" fmla="*/ 8925 h 10000"/>
                    <a:gd name="connsiteX115" fmla="*/ 8878 w 10000"/>
                    <a:gd name="connsiteY115" fmla="*/ 8565 h 10000"/>
                    <a:gd name="connsiteX116" fmla="*/ 8825 w 10000"/>
                    <a:gd name="connsiteY116" fmla="*/ 8228 h 10000"/>
                    <a:gd name="connsiteX117" fmla="*/ 8759 w 10000"/>
                    <a:gd name="connsiteY117" fmla="*/ 7907 h 10000"/>
                    <a:gd name="connsiteX118" fmla="*/ 8678 w 10000"/>
                    <a:gd name="connsiteY118" fmla="*/ 7626 h 10000"/>
                    <a:gd name="connsiteX119" fmla="*/ 8587 w 10000"/>
                    <a:gd name="connsiteY119" fmla="*/ 7362 h 10000"/>
                    <a:gd name="connsiteX120" fmla="*/ 8487 w 10000"/>
                    <a:gd name="connsiteY120" fmla="*/ 7137 h 10000"/>
                    <a:gd name="connsiteX121" fmla="*/ 8379 w 10000"/>
                    <a:gd name="connsiteY121" fmla="*/ 6945 h 10000"/>
                    <a:gd name="connsiteX122" fmla="*/ 8260 w 10000"/>
                    <a:gd name="connsiteY122" fmla="*/ 6784 h 10000"/>
                    <a:gd name="connsiteX123" fmla="*/ 8135 w 10000"/>
                    <a:gd name="connsiteY123" fmla="*/ 6672 h 10000"/>
                    <a:gd name="connsiteX124" fmla="*/ 8005 w 10000"/>
                    <a:gd name="connsiteY124" fmla="*/ 6600 h 10000"/>
                    <a:gd name="connsiteX125" fmla="*/ 7869 w 10000"/>
                    <a:gd name="connsiteY125" fmla="*/ 6576 h 10000"/>
                    <a:gd name="connsiteX126" fmla="*/ 7722 w 10000"/>
                    <a:gd name="connsiteY126" fmla="*/ 6600 h 10000"/>
                    <a:gd name="connsiteX127" fmla="*/ 7584 w 10000"/>
                    <a:gd name="connsiteY127" fmla="*/ 6688 h 10000"/>
                    <a:gd name="connsiteX128" fmla="*/ 7451 w 10000"/>
                    <a:gd name="connsiteY128" fmla="*/ 6824 h 10000"/>
                    <a:gd name="connsiteX129" fmla="*/ 7326 w 10000"/>
                    <a:gd name="connsiteY129" fmla="*/ 7001 h 10000"/>
                    <a:gd name="connsiteX130" fmla="*/ 7210 w 10000"/>
                    <a:gd name="connsiteY130" fmla="*/ 7217 h 10000"/>
                    <a:gd name="connsiteX131" fmla="*/ 7110 w 10000"/>
                    <a:gd name="connsiteY131" fmla="*/ 7474 h 10000"/>
                    <a:gd name="connsiteX132" fmla="*/ 7019 w 10000"/>
                    <a:gd name="connsiteY132" fmla="*/ 7779 h 10000"/>
                    <a:gd name="connsiteX133" fmla="*/ 6938 w 10000"/>
                    <a:gd name="connsiteY133" fmla="*/ 8107 h 10000"/>
                    <a:gd name="connsiteX134" fmla="*/ 6874 w 10000"/>
                    <a:gd name="connsiteY134" fmla="*/ 8460 h 10000"/>
                    <a:gd name="connsiteX135" fmla="*/ 6827 w 10000"/>
                    <a:gd name="connsiteY135" fmla="*/ 8837 h 10000"/>
                    <a:gd name="connsiteX136" fmla="*/ 6797 w 10000"/>
                    <a:gd name="connsiteY136" fmla="*/ 9238 h 10000"/>
                    <a:gd name="connsiteX137" fmla="*/ 6794 w 10000"/>
                    <a:gd name="connsiteY137" fmla="*/ 9286 h 10000"/>
                    <a:gd name="connsiteX138" fmla="*/ 6789 w 10000"/>
                    <a:gd name="connsiteY138" fmla="*/ 9358 h 10000"/>
                    <a:gd name="connsiteX139" fmla="*/ 6778 w 10000"/>
                    <a:gd name="connsiteY139" fmla="*/ 9439 h 10000"/>
                    <a:gd name="connsiteX140" fmla="*/ 6766 w 10000"/>
                    <a:gd name="connsiteY140" fmla="*/ 9535 h 10000"/>
                    <a:gd name="connsiteX141" fmla="*/ 6747 w 10000"/>
                    <a:gd name="connsiteY141" fmla="*/ 9623 h 10000"/>
                    <a:gd name="connsiteX142" fmla="*/ 6722 w 10000"/>
                    <a:gd name="connsiteY142" fmla="*/ 9719 h 10000"/>
                    <a:gd name="connsiteX143" fmla="*/ 6692 w 10000"/>
                    <a:gd name="connsiteY143" fmla="*/ 9816 h 10000"/>
                    <a:gd name="connsiteX144" fmla="*/ 6653 w 10000"/>
                    <a:gd name="connsiteY144" fmla="*/ 9880 h 10000"/>
                    <a:gd name="connsiteX145" fmla="*/ 6603 w 10000"/>
                    <a:gd name="connsiteY145" fmla="*/ 9944 h 10000"/>
                    <a:gd name="connsiteX146" fmla="*/ 6542 w 10000"/>
                    <a:gd name="connsiteY146" fmla="*/ 9976 h 10000"/>
                    <a:gd name="connsiteX147" fmla="*/ 6473 w 10000"/>
                    <a:gd name="connsiteY147" fmla="*/ 10000 h 10000"/>
                    <a:gd name="connsiteX148" fmla="*/ 2898 w 10000"/>
                    <a:gd name="connsiteY148" fmla="*/ 10000 h 10000"/>
                    <a:gd name="connsiteX149" fmla="*/ 2804 w 10000"/>
                    <a:gd name="connsiteY149" fmla="*/ 9976 h 10000"/>
                    <a:gd name="connsiteX150" fmla="*/ 2729 w 10000"/>
                    <a:gd name="connsiteY150" fmla="*/ 9944 h 10000"/>
                    <a:gd name="connsiteX151" fmla="*/ 2660 w 10000"/>
                    <a:gd name="connsiteY151" fmla="*/ 9880 h 10000"/>
                    <a:gd name="connsiteX152" fmla="*/ 2605 w 10000"/>
                    <a:gd name="connsiteY152" fmla="*/ 9800 h 10000"/>
                    <a:gd name="connsiteX153" fmla="*/ 2560 w 10000"/>
                    <a:gd name="connsiteY153" fmla="*/ 9711 h 10000"/>
                    <a:gd name="connsiteX154" fmla="*/ 2524 w 10000"/>
                    <a:gd name="connsiteY154" fmla="*/ 9623 h 10000"/>
                    <a:gd name="connsiteX155" fmla="*/ 2497 w 10000"/>
                    <a:gd name="connsiteY155" fmla="*/ 9527 h 10000"/>
                    <a:gd name="connsiteX156" fmla="*/ 2474 w 10000"/>
                    <a:gd name="connsiteY156" fmla="*/ 9431 h 10000"/>
                    <a:gd name="connsiteX157" fmla="*/ 2458 w 10000"/>
                    <a:gd name="connsiteY157" fmla="*/ 9350 h 10000"/>
                    <a:gd name="connsiteX158" fmla="*/ 2449 w 10000"/>
                    <a:gd name="connsiteY158" fmla="*/ 9270 h 10000"/>
                    <a:gd name="connsiteX159" fmla="*/ 2444 w 10000"/>
                    <a:gd name="connsiteY159" fmla="*/ 9222 h 10000"/>
                    <a:gd name="connsiteX160" fmla="*/ 2413 w 10000"/>
                    <a:gd name="connsiteY160" fmla="*/ 8821 h 10000"/>
                    <a:gd name="connsiteX161" fmla="*/ 2364 w 10000"/>
                    <a:gd name="connsiteY161" fmla="*/ 8452 h 10000"/>
                    <a:gd name="connsiteX162" fmla="*/ 2303 w 10000"/>
                    <a:gd name="connsiteY162" fmla="*/ 8091 h 10000"/>
                    <a:gd name="connsiteX163" fmla="*/ 2222 w 10000"/>
                    <a:gd name="connsiteY163" fmla="*/ 7771 h 10000"/>
                    <a:gd name="connsiteX164" fmla="*/ 2131 w 10000"/>
                    <a:gd name="connsiteY164" fmla="*/ 7474 h 10000"/>
                    <a:gd name="connsiteX165" fmla="*/ 2025 w 10000"/>
                    <a:gd name="connsiteY165" fmla="*/ 7209 h 10000"/>
                    <a:gd name="connsiteX166" fmla="*/ 1912 w 10000"/>
                    <a:gd name="connsiteY166" fmla="*/ 6993 h 10000"/>
                    <a:gd name="connsiteX167" fmla="*/ 1787 w 10000"/>
                    <a:gd name="connsiteY167" fmla="*/ 6808 h 10000"/>
                    <a:gd name="connsiteX168" fmla="*/ 1654 w 10000"/>
                    <a:gd name="connsiteY168" fmla="*/ 6688 h 10000"/>
                    <a:gd name="connsiteX169" fmla="*/ 1518 w 10000"/>
                    <a:gd name="connsiteY169" fmla="*/ 6600 h 10000"/>
                    <a:gd name="connsiteX170" fmla="*/ 1372 w 10000"/>
                    <a:gd name="connsiteY170" fmla="*/ 6576 h 10000"/>
                    <a:gd name="connsiteX171" fmla="*/ 1247 w 10000"/>
                    <a:gd name="connsiteY171" fmla="*/ 6592 h 10000"/>
                    <a:gd name="connsiteX172" fmla="*/ 1128 w 10000"/>
                    <a:gd name="connsiteY172" fmla="*/ 6656 h 10000"/>
                    <a:gd name="connsiteX173" fmla="*/ 1009 w 10000"/>
                    <a:gd name="connsiteY173" fmla="*/ 6744 h 10000"/>
                    <a:gd name="connsiteX174" fmla="*/ 895 w 10000"/>
                    <a:gd name="connsiteY174" fmla="*/ 6864 h 10000"/>
                    <a:gd name="connsiteX175" fmla="*/ 787 w 10000"/>
                    <a:gd name="connsiteY175" fmla="*/ 7025 h 10000"/>
                    <a:gd name="connsiteX176" fmla="*/ 690 w 10000"/>
                    <a:gd name="connsiteY176" fmla="*/ 7209 h 10000"/>
                    <a:gd name="connsiteX177" fmla="*/ 599 w 10000"/>
                    <a:gd name="connsiteY177" fmla="*/ 7426 h 10000"/>
                    <a:gd name="connsiteX178" fmla="*/ 518 w 10000"/>
                    <a:gd name="connsiteY178" fmla="*/ 7658 h 10000"/>
                    <a:gd name="connsiteX179" fmla="*/ 449 w 10000"/>
                    <a:gd name="connsiteY179" fmla="*/ 7923 h 10000"/>
                    <a:gd name="connsiteX180" fmla="*/ 393 w 10000"/>
                    <a:gd name="connsiteY180" fmla="*/ 8212 h 10000"/>
                    <a:gd name="connsiteX181" fmla="*/ 352 w 10000"/>
                    <a:gd name="connsiteY181" fmla="*/ 8516 h 10000"/>
                    <a:gd name="connsiteX182" fmla="*/ 327 w 10000"/>
                    <a:gd name="connsiteY182" fmla="*/ 8845 h 10000"/>
                    <a:gd name="connsiteX183" fmla="*/ 316 w 10000"/>
                    <a:gd name="connsiteY183" fmla="*/ 8990 h 10000"/>
                    <a:gd name="connsiteX184" fmla="*/ 288 w 10000"/>
                    <a:gd name="connsiteY184" fmla="*/ 9094 h 10000"/>
                    <a:gd name="connsiteX185" fmla="*/ 252 w 10000"/>
                    <a:gd name="connsiteY185" fmla="*/ 9166 h 10000"/>
                    <a:gd name="connsiteX186" fmla="*/ 205 w 10000"/>
                    <a:gd name="connsiteY186" fmla="*/ 9206 h 10000"/>
                    <a:gd name="connsiteX187" fmla="*/ 147 w 10000"/>
                    <a:gd name="connsiteY187" fmla="*/ 9206 h 10000"/>
                    <a:gd name="connsiteX188" fmla="*/ 144 w 10000"/>
                    <a:gd name="connsiteY188" fmla="*/ 9182 h 10000"/>
                    <a:gd name="connsiteX189" fmla="*/ 144 w 10000"/>
                    <a:gd name="connsiteY189" fmla="*/ 9118 h 10000"/>
                    <a:gd name="connsiteX190" fmla="*/ 141 w 10000"/>
                    <a:gd name="connsiteY190" fmla="*/ 9022 h 10000"/>
                    <a:gd name="connsiteX191" fmla="*/ 141 w 10000"/>
                    <a:gd name="connsiteY191" fmla="*/ 8893 h 10000"/>
                    <a:gd name="connsiteX192" fmla="*/ 141 w 10000"/>
                    <a:gd name="connsiteY192" fmla="*/ 8733 h 10000"/>
                    <a:gd name="connsiteX193" fmla="*/ 97 w 10000"/>
                    <a:gd name="connsiteY193" fmla="*/ 8709 h 10000"/>
                    <a:gd name="connsiteX194" fmla="*/ 58 w 10000"/>
                    <a:gd name="connsiteY194" fmla="*/ 8645 h 10000"/>
                    <a:gd name="connsiteX195" fmla="*/ 28 w 10000"/>
                    <a:gd name="connsiteY195" fmla="*/ 8549 h 10000"/>
                    <a:gd name="connsiteX196" fmla="*/ 6 w 10000"/>
                    <a:gd name="connsiteY196" fmla="*/ 8428 h 10000"/>
                    <a:gd name="connsiteX197" fmla="*/ 0 w 10000"/>
                    <a:gd name="connsiteY197" fmla="*/ 8300 h 10000"/>
                    <a:gd name="connsiteX198" fmla="*/ 8 w 10000"/>
                    <a:gd name="connsiteY198" fmla="*/ 8156 h 10000"/>
                    <a:gd name="connsiteX199" fmla="*/ 30 w 10000"/>
                    <a:gd name="connsiteY199" fmla="*/ 8043 h 10000"/>
                    <a:gd name="connsiteX200" fmla="*/ 61 w 10000"/>
                    <a:gd name="connsiteY200" fmla="*/ 7947 h 10000"/>
                    <a:gd name="connsiteX201" fmla="*/ 105 w 10000"/>
                    <a:gd name="connsiteY201" fmla="*/ 7883 h 10000"/>
                    <a:gd name="connsiteX202" fmla="*/ 152 w 10000"/>
                    <a:gd name="connsiteY202" fmla="*/ 7859 h 10000"/>
                    <a:gd name="connsiteX203" fmla="*/ 208 w 10000"/>
                    <a:gd name="connsiteY203" fmla="*/ 7859 h 10000"/>
                    <a:gd name="connsiteX204" fmla="*/ 263 w 10000"/>
                    <a:gd name="connsiteY204" fmla="*/ 7418 h 10000"/>
                    <a:gd name="connsiteX205" fmla="*/ 263 w 10000"/>
                    <a:gd name="connsiteY205" fmla="*/ 7233 h 10000"/>
                    <a:gd name="connsiteX206" fmla="*/ 263 w 10000"/>
                    <a:gd name="connsiteY206" fmla="*/ 7209 h 10000"/>
                    <a:gd name="connsiteX207" fmla="*/ 263 w 10000"/>
                    <a:gd name="connsiteY207" fmla="*/ 7193 h 10000"/>
                    <a:gd name="connsiteX208" fmla="*/ 263 w 10000"/>
                    <a:gd name="connsiteY208" fmla="*/ 6391 h 10000"/>
                    <a:gd name="connsiteX209" fmla="*/ 269 w 10000"/>
                    <a:gd name="connsiteY209" fmla="*/ 6271 h 10000"/>
                    <a:gd name="connsiteX210" fmla="*/ 288 w 10000"/>
                    <a:gd name="connsiteY210" fmla="*/ 6183 h 10000"/>
                    <a:gd name="connsiteX211" fmla="*/ 316 w 10000"/>
                    <a:gd name="connsiteY211" fmla="*/ 6103 h 10000"/>
                    <a:gd name="connsiteX212" fmla="*/ 346 w 10000"/>
                    <a:gd name="connsiteY212" fmla="*/ 6055 h 10000"/>
                    <a:gd name="connsiteX213" fmla="*/ 382 w 10000"/>
                    <a:gd name="connsiteY213" fmla="*/ 6014 h 10000"/>
                    <a:gd name="connsiteX214" fmla="*/ 424 w 10000"/>
                    <a:gd name="connsiteY214" fmla="*/ 5982 h 10000"/>
                    <a:gd name="connsiteX215" fmla="*/ 460 w 10000"/>
                    <a:gd name="connsiteY215" fmla="*/ 5966 h 10000"/>
                    <a:gd name="connsiteX216" fmla="*/ 490 w 10000"/>
                    <a:gd name="connsiteY216" fmla="*/ 5942 h 10000"/>
                    <a:gd name="connsiteX217" fmla="*/ 518 w 10000"/>
                    <a:gd name="connsiteY217" fmla="*/ 5934 h 10000"/>
                    <a:gd name="connsiteX218" fmla="*/ 535 w 10000"/>
                    <a:gd name="connsiteY218" fmla="*/ 5918 h 10000"/>
                    <a:gd name="connsiteX219" fmla="*/ 695 w 10000"/>
                    <a:gd name="connsiteY219" fmla="*/ 5493 h 10000"/>
                    <a:gd name="connsiteX220" fmla="*/ 798 w 10000"/>
                    <a:gd name="connsiteY220" fmla="*/ 5261 h 10000"/>
                    <a:gd name="connsiteX221" fmla="*/ 917 w 10000"/>
                    <a:gd name="connsiteY221" fmla="*/ 5044 h 10000"/>
                    <a:gd name="connsiteX222" fmla="*/ 1058 w 10000"/>
                    <a:gd name="connsiteY222" fmla="*/ 4812 h 10000"/>
                    <a:gd name="connsiteX223" fmla="*/ 1216 w 10000"/>
                    <a:gd name="connsiteY223" fmla="*/ 4603 h 10000"/>
                    <a:gd name="connsiteX224" fmla="*/ 1391 w 10000"/>
                    <a:gd name="connsiteY224" fmla="*/ 4403 h 10000"/>
                    <a:gd name="connsiteX225" fmla="*/ 1582 w 10000"/>
                    <a:gd name="connsiteY225" fmla="*/ 4218 h 10000"/>
                    <a:gd name="connsiteX226" fmla="*/ 1784 w 10000"/>
                    <a:gd name="connsiteY226" fmla="*/ 4050 h 10000"/>
                    <a:gd name="connsiteX227" fmla="*/ 1995 w 10000"/>
                    <a:gd name="connsiteY227" fmla="*/ 3913 h 10000"/>
                    <a:gd name="connsiteX228" fmla="*/ 2217 w 10000"/>
                    <a:gd name="connsiteY228" fmla="*/ 3785 h 10000"/>
                    <a:gd name="connsiteX229" fmla="*/ 2444 w 10000"/>
                    <a:gd name="connsiteY229" fmla="*/ 3697 h 10000"/>
                    <a:gd name="connsiteX230" fmla="*/ 2677 w 10000"/>
                    <a:gd name="connsiteY230" fmla="*/ 3633 h 10000"/>
                    <a:gd name="connsiteX231" fmla="*/ 2909 w 10000"/>
                    <a:gd name="connsiteY231" fmla="*/ 3609 h 10000"/>
                    <a:gd name="connsiteX232" fmla="*/ 2912 w 10000"/>
                    <a:gd name="connsiteY232" fmla="*/ 3609 h 10000"/>
                    <a:gd name="connsiteX233" fmla="*/ 2920 w 10000"/>
                    <a:gd name="connsiteY233" fmla="*/ 3609 h 10000"/>
                    <a:gd name="connsiteX234" fmla="*/ 2932 w 10000"/>
                    <a:gd name="connsiteY234" fmla="*/ 3609 h 10000"/>
                    <a:gd name="connsiteX235" fmla="*/ 2937 w 10000"/>
                    <a:gd name="connsiteY235" fmla="*/ 3609 h 10000"/>
                    <a:gd name="connsiteX236" fmla="*/ 2945 w 10000"/>
                    <a:gd name="connsiteY236" fmla="*/ 3609 h 10000"/>
                    <a:gd name="connsiteX237" fmla="*/ 2956 w 10000"/>
                    <a:gd name="connsiteY237" fmla="*/ 3593 h 10000"/>
                    <a:gd name="connsiteX238" fmla="*/ 2962 w 10000"/>
                    <a:gd name="connsiteY238" fmla="*/ 3577 h 10000"/>
                    <a:gd name="connsiteX239" fmla="*/ 2968 w 10000"/>
                    <a:gd name="connsiteY239" fmla="*/ 3545 h 10000"/>
                    <a:gd name="connsiteX240" fmla="*/ 2970 w 10000"/>
                    <a:gd name="connsiteY240" fmla="*/ 3528 h 10000"/>
                    <a:gd name="connsiteX241" fmla="*/ 3106 w 10000"/>
                    <a:gd name="connsiteY241" fmla="*/ 3055 h 10000"/>
                    <a:gd name="connsiteX242" fmla="*/ 3247 w 10000"/>
                    <a:gd name="connsiteY242" fmla="*/ 2606 h 10000"/>
                    <a:gd name="connsiteX243" fmla="*/ 3394 w 10000"/>
                    <a:gd name="connsiteY243" fmla="*/ 2197 h 10000"/>
                    <a:gd name="connsiteX244" fmla="*/ 3549 w 10000"/>
                    <a:gd name="connsiteY244" fmla="*/ 1820 h 10000"/>
                    <a:gd name="connsiteX245" fmla="*/ 3713 w 10000"/>
                    <a:gd name="connsiteY245" fmla="*/ 1476 h 10000"/>
                    <a:gd name="connsiteX246" fmla="*/ 3885 w 10000"/>
                    <a:gd name="connsiteY246" fmla="*/ 1179 h 10000"/>
                    <a:gd name="connsiteX247" fmla="*/ 4062 w 10000"/>
                    <a:gd name="connsiteY247" fmla="*/ 914 h 10000"/>
                    <a:gd name="connsiteX248" fmla="*/ 4245 w 10000"/>
                    <a:gd name="connsiteY248" fmla="*/ 674 h 10000"/>
                    <a:gd name="connsiteX249" fmla="*/ 4439 w 10000"/>
                    <a:gd name="connsiteY249" fmla="*/ 473 h 10000"/>
                    <a:gd name="connsiteX250" fmla="*/ 4630 w 10000"/>
                    <a:gd name="connsiteY250" fmla="*/ 321 h 10000"/>
                    <a:gd name="connsiteX251" fmla="*/ 4813 w 10000"/>
                    <a:gd name="connsiteY251" fmla="*/ 200 h 10000"/>
                    <a:gd name="connsiteX252" fmla="*/ 4993 w 10000"/>
                    <a:gd name="connsiteY252" fmla="*/ 112 h 10000"/>
                    <a:gd name="connsiteX253" fmla="*/ 5170 w 10000"/>
                    <a:gd name="connsiteY253" fmla="*/ 56 h 10000"/>
                    <a:gd name="connsiteX254" fmla="*/ 5339 w 10000"/>
                    <a:gd name="connsiteY254" fmla="*/ 24 h 10000"/>
                    <a:gd name="connsiteX255" fmla="*/ 5508 w 10000"/>
                    <a:gd name="connsiteY255" fmla="*/ 8 h 10000"/>
                    <a:gd name="connsiteX256" fmla="*/ 5672 w 10000"/>
                    <a:gd name="connsiteY256"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3344 w 10000"/>
                    <a:gd name="connsiteY23" fmla="*/ 3970 h 10000"/>
                    <a:gd name="connsiteX24" fmla="*/ 5492 w 10000"/>
                    <a:gd name="connsiteY24" fmla="*/ 754 h 10000"/>
                    <a:gd name="connsiteX25" fmla="*/ 5747 w 10000"/>
                    <a:gd name="connsiteY25" fmla="*/ 746 h 10000"/>
                    <a:gd name="connsiteX26" fmla="*/ 8185 w 10000"/>
                    <a:gd name="connsiteY26" fmla="*/ 3970 h 10000"/>
                    <a:gd name="connsiteX27" fmla="*/ 8229 w 10000"/>
                    <a:gd name="connsiteY27" fmla="*/ 3962 h 10000"/>
                    <a:gd name="connsiteX28" fmla="*/ 8260 w 10000"/>
                    <a:gd name="connsiteY28" fmla="*/ 3937 h 10000"/>
                    <a:gd name="connsiteX29" fmla="*/ 8274 w 10000"/>
                    <a:gd name="connsiteY29" fmla="*/ 3897 h 10000"/>
                    <a:gd name="connsiteX30" fmla="*/ 8282 w 10000"/>
                    <a:gd name="connsiteY30" fmla="*/ 3857 h 10000"/>
                    <a:gd name="connsiteX31" fmla="*/ 8282 w 10000"/>
                    <a:gd name="connsiteY31" fmla="*/ 3801 h 10000"/>
                    <a:gd name="connsiteX32" fmla="*/ 8277 w 10000"/>
                    <a:gd name="connsiteY32" fmla="*/ 3745 h 10000"/>
                    <a:gd name="connsiteX33" fmla="*/ 8268 w 10000"/>
                    <a:gd name="connsiteY33" fmla="*/ 3689 h 10000"/>
                    <a:gd name="connsiteX34" fmla="*/ 8257 w 10000"/>
                    <a:gd name="connsiteY34" fmla="*/ 3633 h 10000"/>
                    <a:gd name="connsiteX35" fmla="*/ 8243 w 10000"/>
                    <a:gd name="connsiteY35" fmla="*/ 3601 h 10000"/>
                    <a:gd name="connsiteX36" fmla="*/ 8235 w 10000"/>
                    <a:gd name="connsiteY36" fmla="*/ 3569 h 10000"/>
                    <a:gd name="connsiteX37" fmla="*/ 8232 w 10000"/>
                    <a:gd name="connsiteY37" fmla="*/ 3553 h 10000"/>
                    <a:gd name="connsiteX38" fmla="*/ 8060 w 10000"/>
                    <a:gd name="connsiteY38" fmla="*/ 3103 h 10000"/>
                    <a:gd name="connsiteX39" fmla="*/ 7889 w 10000"/>
                    <a:gd name="connsiteY39" fmla="*/ 2694 h 10000"/>
                    <a:gd name="connsiteX40" fmla="*/ 7717 w 10000"/>
                    <a:gd name="connsiteY40" fmla="*/ 2342 h 10000"/>
                    <a:gd name="connsiteX41" fmla="*/ 7545 w 10000"/>
                    <a:gd name="connsiteY41" fmla="*/ 2029 h 10000"/>
                    <a:gd name="connsiteX42" fmla="*/ 7370 w 10000"/>
                    <a:gd name="connsiteY42" fmla="*/ 1740 h 10000"/>
                    <a:gd name="connsiteX43" fmla="*/ 7193 w 10000"/>
                    <a:gd name="connsiteY43" fmla="*/ 1500 h 10000"/>
                    <a:gd name="connsiteX44" fmla="*/ 7007 w 10000"/>
                    <a:gd name="connsiteY44" fmla="*/ 1299 h 10000"/>
                    <a:gd name="connsiteX45" fmla="*/ 6822 w 10000"/>
                    <a:gd name="connsiteY45" fmla="*/ 1131 h 10000"/>
                    <a:gd name="connsiteX46" fmla="*/ 6625 w 10000"/>
                    <a:gd name="connsiteY46" fmla="*/ 986 h 10000"/>
                    <a:gd name="connsiteX47" fmla="*/ 6423 w 10000"/>
                    <a:gd name="connsiteY47" fmla="*/ 890 h 10000"/>
                    <a:gd name="connsiteX48" fmla="*/ 6207 w 10000"/>
                    <a:gd name="connsiteY48" fmla="*/ 810 h 10000"/>
                    <a:gd name="connsiteX49" fmla="*/ 5985 w 10000"/>
                    <a:gd name="connsiteY49" fmla="*/ 770 h 10000"/>
                    <a:gd name="connsiteX50" fmla="*/ 5747 w 10000"/>
                    <a:gd name="connsiteY50" fmla="*/ 746 h 10000"/>
                    <a:gd name="connsiteX51" fmla="*/ 5672 w 10000"/>
                    <a:gd name="connsiteY51" fmla="*/ 0 h 10000"/>
                    <a:gd name="connsiteX52" fmla="*/ 5907 w 10000"/>
                    <a:gd name="connsiteY52" fmla="*/ 16 h 10000"/>
                    <a:gd name="connsiteX53" fmla="*/ 6135 w 10000"/>
                    <a:gd name="connsiteY53" fmla="*/ 56 h 10000"/>
                    <a:gd name="connsiteX54" fmla="*/ 6348 w 10000"/>
                    <a:gd name="connsiteY54" fmla="*/ 112 h 10000"/>
                    <a:gd name="connsiteX55" fmla="*/ 6550 w 10000"/>
                    <a:gd name="connsiteY55" fmla="*/ 192 h 10000"/>
                    <a:gd name="connsiteX56" fmla="*/ 6747 w 10000"/>
                    <a:gd name="connsiteY56" fmla="*/ 313 h 10000"/>
                    <a:gd name="connsiteX57" fmla="*/ 6935 w 10000"/>
                    <a:gd name="connsiteY57" fmla="*/ 449 h 10000"/>
                    <a:gd name="connsiteX58" fmla="*/ 7113 w 10000"/>
                    <a:gd name="connsiteY58" fmla="*/ 617 h 10000"/>
                    <a:gd name="connsiteX59" fmla="*/ 7287 w 10000"/>
                    <a:gd name="connsiteY59" fmla="*/ 810 h 10000"/>
                    <a:gd name="connsiteX60" fmla="*/ 7456 w 10000"/>
                    <a:gd name="connsiteY60" fmla="*/ 1034 h 10000"/>
                    <a:gd name="connsiteX61" fmla="*/ 7614 w 10000"/>
                    <a:gd name="connsiteY61" fmla="*/ 1283 h 10000"/>
                    <a:gd name="connsiteX62" fmla="*/ 7775 w 10000"/>
                    <a:gd name="connsiteY62" fmla="*/ 1556 h 10000"/>
                    <a:gd name="connsiteX63" fmla="*/ 7933 w 10000"/>
                    <a:gd name="connsiteY63" fmla="*/ 1877 h 10000"/>
                    <a:gd name="connsiteX64" fmla="*/ 8094 w 10000"/>
                    <a:gd name="connsiteY64" fmla="*/ 2221 h 10000"/>
                    <a:gd name="connsiteX65" fmla="*/ 8257 w 10000"/>
                    <a:gd name="connsiteY65" fmla="*/ 2606 h 10000"/>
                    <a:gd name="connsiteX66" fmla="*/ 8418 w 10000"/>
                    <a:gd name="connsiteY66" fmla="*/ 3039 h 10000"/>
                    <a:gd name="connsiteX67" fmla="*/ 8584 w 10000"/>
                    <a:gd name="connsiteY67" fmla="*/ 3512 h 10000"/>
                    <a:gd name="connsiteX68" fmla="*/ 8756 w 10000"/>
                    <a:gd name="connsiteY68" fmla="*/ 4034 h 10000"/>
                    <a:gd name="connsiteX69" fmla="*/ 8933 w 10000"/>
                    <a:gd name="connsiteY69" fmla="*/ 4603 h 10000"/>
                    <a:gd name="connsiteX70" fmla="*/ 9077 w 10000"/>
                    <a:gd name="connsiteY70" fmla="*/ 5084 h 10000"/>
                    <a:gd name="connsiteX71" fmla="*/ 9213 w 10000"/>
                    <a:gd name="connsiteY71" fmla="*/ 5557 h 10000"/>
                    <a:gd name="connsiteX72" fmla="*/ 9332 w 10000"/>
                    <a:gd name="connsiteY72" fmla="*/ 5998 h 10000"/>
                    <a:gd name="connsiteX73" fmla="*/ 9446 w 10000"/>
                    <a:gd name="connsiteY73" fmla="*/ 6439 h 10000"/>
                    <a:gd name="connsiteX74" fmla="*/ 9546 w 10000"/>
                    <a:gd name="connsiteY74" fmla="*/ 6856 h 10000"/>
                    <a:gd name="connsiteX75" fmla="*/ 9643 w 10000"/>
                    <a:gd name="connsiteY75" fmla="*/ 7281 h 10000"/>
                    <a:gd name="connsiteX76" fmla="*/ 9731 w 10000"/>
                    <a:gd name="connsiteY76" fmla="*/ 7698 h 10000"/>
                    <a:gd name="connsiteX77" fmla="*/ 9764 w 10000"/>
                    <a:gd name="connsiteY77" fmla="*/ 7859 h 10000"/>
                    <a:gd name="connsiteX78" fmla="*/ 9795 w 10000"/>
                    <a:gd name="connsiteY78" fmla="*/ 7859 h 10000"/>
                    <a:gd name="connsiteX79" fmla="*/ 9842 w 10000"/>
                    <a:gd name="connsiteY79" fmla="*/ 7883 h 10000"/>
                    <a:gd name="connsiteX80" fmla="*/ 9884 w 10000"/>
                    <a:gd name="connsiteY80" fmla="*/ 7947 h 10000"/>
                    <a:gd name="connsiteX81" fmla="*/ 9917 w 10000"/>
                    <a:gd name="connsiteY81" fmla="*/ 8043 h 10000"/>
                    <a:gd name="connsiteX82" fmla="*/ 9939 w 10000"/>
                    <a:gd name="connsiteY82" fmla="*/ 8156 h 10000"/>
                    <a:gd name="connsiteX83" fmla="*/ 9945 w 10000"/>
                    <a:gd name="connsiteY83" fmla="*/ 8300 h 10000"/>
                    <a:gd name="connsiteX84" fmla="*/ 9942 w 10000"/>
                    <a:gd name="connsiteY84" fmla="*/ 8412 h 10000"/>
                    <a:gd name="connsiteX85" fmla="*/ 9928 w 10000"/>
                    <a:gd name="connsiteY85" fmla="*/ 8508 h 10000"/>
                    <a:gd name="connsiteX86" fmla="*/ 9903 w 10000"/>
                    <a:gd name="connsiteY86" fmla="*/ 8597 h 10000"/>
                    <a:gd name="connsiteX87" fmla="*/ 9947 w 10000"/>
                    <a:gd name="connsiteY87" fmla="*/ 8837 h 10000"/>
                    <a:gd name="connsiteX88" fmla="*/ 9989 w 10000"/>
                    <a:gd name="connsiteY88" fmla="*/ 9070 h 10000"/>
                    <a:gd name="connsiteX89" fmla="*/ 10000 w 10000"/>
                    <a:gd name="connsiteY89" fmla="*/ 9182 h 10000"/>
                    <a:gd name="connsiteX90" fmla="*/ 10000 w 10000"/>
                    <a:gd name="connsiteY90" fmla="*/ 9302 h 10000"/>
                    <a:gd name="connsiteX91" fmla="*/ 9989 w 10000"/>
                    <a:gd name="connsiteY91" fmla="*/ 9407 h 10000"/>
                    <a:gd name="connsiteX92" fmla="*/ 9964 w 10000"/>
                    <a:gd name="connsiteY92" fmla="*/ 9495 h 10000"/>
                    <a:gd name="connsiteX93" fmla="*/ 9933 w 10000"/>
                    <a:gd name="connsiteY93" fmla="*/ 9567 h 10000"/>
                    <a:gd name="connsiteX94" fmla="*/ 9906 w 10000"/>
                    <a:gd name="connsiteY94" fmla="*/ 9591 h 10000"/>
                    <a:gd name="connsiteX95" fmla="*/ 9881 w 10000"/>
                    <a:gd name="connsiteY95" fmla="*/ 9607 h 10000"/>
                    <a:gd name="connsiteX96" fmla="*/ 9845 w 10000"/>
                    <a:gd name="connsiteY96" fmla="*/ 9623 h 10000"/>
                    <a:gd name="connsiteX97" fmla="*/ 9792 w 10000"/>
                    <a:gd name="connsiteY97" fmla="*/ 9647 h 10000"/>
                    <a:gd name="connsiteX98" fmla="*/ 9723 w 10000"/>
                    <a:gd name="connsiteY98" fmla="*/ 9671 h 10000"/>
                    <a:gd name="connsiteX99" fmla="*/ 9643 w 10000"/>
                    <a:gd name="connsiteY99" fmla="*/ 9687 h 10000"/>
                    <a:gd name="connsiteX100" fmla="*/ 9546 w 10000"/>
                    <a:gd name="connsiteY100" fmla="*/ 9703 h 10000"/>
                    <a:gd name="connsiteX101" fmla="*/ 9443 w 10000"/>
                    <a:gd name="connsiteY101" fmla="*/ 9703 h 10000"/>
                    <a:gd name="connsiteX102" fmla="*/ 9341 w 10000"/>
                    <a:gd name="connsiteY102" fmla="*/ 9695 h 10000"/>
                    <a:gd name="connsiteX103" fmla="*/ 9255 w 10000"/>
                    <a:gd name="connsiteY103" fmla="*/ 9671 h 10000"/>
                    <a:gd name="connsiteX104" fmla="*/ 9183 w 10000"/>
                    <a:gd name="connsiteY104" fmla="*/ 9615 h 10000"/>
                    <a:gd name="connsiteX105" fmla="*/ 9122 w 10000"/>
                    <a:gd name="connsiteY105" fmla="*/ 9567 h 10000"/>
                    <a:gd name="connsiteX106" fmla="*/ 9072 w 10000"/>
                    <a:gd name="connsiteY106" fmla="*/ 9495 h 10000"/>
                    <a:gd name="connsiteX107" fmla="*/ 9027 w 10000"/>
                    <a:gd name="connsiteY107" fmla="*/ 9415 h 10000"/>
                    <a:gd name="connsiteX108" fmla="*/ 8994 w 10000"/>
                    <a:gd name="connsiteY108" fmla="*/ 9326 h 10000"/>
                    <a:gd name="connsiteX109" fmla="*/ 8969 w 10000"/>
                    <a:gd name="connsiteY109" fmla="*/ 9238 h 10000"/>
                    <a:gd name="connsiteX110" fmla="*/ 8953 w 10000"/>
                    <a:gd name="connsiteY110" fmla="*/ 9158 h 10000"/>
                    <a:gd name="connsiteX111" fmla="*/ 8936 w 10000"/>
                    <a:gd name="connsiteY111" fmla="*/ 9070 h 10000"/>
                    <a:gd name="connsiteX112" fmla="*/ 8928 w 10000"/>
                    <a:gd name="connsiteY112" fmla="*/ 8998 h 10000"/>
                    <a:gd name="connsiteX113" fmla="*/ 8922 w 10000"/>
                    <a:gd name="connsiteY113" fmla="*/ 8925 h 10000"/>
                    <a:gd name="connsiteX114" fmla="*/ 8878 w 10000"/>
                    <a:gd name="connsiteY114" fmla="*/ 8565 h 10000"/>
                    <a:gd name="connsiteX115" fmla="*/ 8825 w 10000"/>
                    <a:gd name="connsiteY115" fmla="*/ 8228 h 10000"/>
                    <a:gd name="connsiteX116" fmla="*/ 8759 w 10000"/>
                    <a:gd name="connsiteY116" fmla="*/ 7907 h 10000"/>
                    <a:gd name="connsiteX117" fmla="*/ 8678 w 10000"/>
                    <a:gd name="connsiteY117" fmla="*/ 7626 h 10000"/>
                    <a:gd name="connsiteX118" fmla="*/ 8587 w 10000"/>
                    <a:gd name="connsiteY118" fmla="*/ 7362 h 10000"/>
                    <a:gd name="connsiteX119" fmla="*/ 8487 w 10000"/>
                    <a:gd name="connsiteY119" fmla="*/ 7137 h 10000"/>
                    <a:gd name="connsiteX120" fmla="*/ 8379 w 10000"/>
                    <a:gd name="connsiteY120" fmla="*/ 6945 h 10000"/>
                    <a:gd name="connsiteX121" fmla="*/ 8260 w 10000"/>
                    <a:gd name="connsiteY121" fmla="*/ 6784 h 10000"/>
                    <a:gd name="connsiteX122" fmla="*/ 8135 w 10000"/>
                    <a:gd name="connsiteY122" fmla="*/ 6672 h 10000"/>
                    <a:gd name="connsiteX123" fmla="*/ 8005 w 10000"/>
                    <a:gd name="connsiteY123" fmla="*/ 6600 h 10000"/>
                    <a:gd name="connsiteX124" fmla="*/ 7869 w 10000"/>
                    <a:gd name="connsiteY124" fmla="*/ 6576 h 10000"/>
                    <a:gd name="connsiteX125" fmla="*/ 7722 w 10000"/>
                    <a:gd name="connsiteY125" fmla="*/ 6600 h 10000"/>
                    <a:gd name="connsiteX126" fmla="*/ 7584 w 10000"/>
                    <a:gd name="connsiteY126" fmla="*/ 6688 h 10000"/>
                    <a:gd name="connsiteX127" fmla="*/ 7451 w 10000"/>
                    <a:gd name="connsiteY127" fmla="*/ 6824 h 10000"/>
                    <a:gd name="connsiteX128" fmla="*/ 7326 w 10000"/>
                    <a:gd name="connsiteY128" fmla="*/ 7001 h 10000"/>
                    <a:gd name="connsiteX129" fmla="*/ 7210 w 10000"/>
                    <a:gd name="connsiteY129" fmla="*/ 7217 h 10000"/>
                    <a:gd name="connsiteX130" fmla="*/ 7110 w 10000"/>
                    <a:gd name="connsiteY130" fmla="*/ 7474 h 10000"/>
                    <a:gd name="connsiteX131" fmla="*/ 7019 w 10000"/>
                    <a:gd name="connsiteY131" fmla="*/ 7779 h 10000"/>
                    <a:gd name="connsiteX132" fmla="*/ 6938 w 10000"/>
                    <a:gd name="connsiteY132" fmla="*/ 8107 h 10000"/>
                    <a:gd name="connsiteX133" fmla="*/ 6874 w 10000"/>
                    <a:gd name="connsiteY133" fmla="*/ 8460 h 10000"/>
                    <a:gd name="connsiteX134" fmla="*/ 6827 w 10000"/>
                    <a:gd name="connsiteY134" fmla="*/ 8837 h 10000"/>
                    <a:gd name="connsiteX135" fmla="*/ 6797 w 10000"/>
                    <a:gd name="connsiteY135" fmla="*/ 9238 h 10000"/>
                    <a:gd name="connsiteX136" fmla="*/ 6794 w 10000"/>
                    <a:gd name="connsiteY136" fmla="*/ 9286 h 10000"/>
                    <a:gd name="connsiteX137" fmla="*/ 6789 w 10000"/>
                    <a:gd name="connsiteY137" fmla="*/ 9358 h 10000"/>
                    <a:gd name="connsiteX138" fmla="*/ 6778 w 10000"/>
                    <a:gd name="connsiteY138" fmla="*/ 9439 h 10000"/>
                    <a:gd name="connsiteX139" fmla="*/ 6766 w 10000"/>
                    <a:gd name="connsiteY139" fmla="*/ 9535 h 10000"/>
                    <a:gd name="connsiteX140" fmla="*/ 6747 w 10000"/>
                    <a:gd name="connsiteY140" fmla="*/ 9623 h 10000"/>
                    <a:gd name="connsiteX141" fmla="*/ 6722 w 10000"/>
                    <a:gd name="connsiteY141" fmla="*/ 9719 h 10000"/>
                    <a:gd name="connsiteX142" fmla="*/ 6692 w 10000"/>
                    <a:gd name="connsiteY142" fmla="*/ 9816 h 10000"/>
                    <a:gd name="connsiteX143" fmla="*/ 6653 w 10000"/>
                    <a:gd name="connsiteY143" fmla="*/ 9880 h 10000"/>
                    <a:gd name="connsiteX144" fmla="*/ 6603 w 10000"/>
                    <a:gd name="connsiteY144" fmla="*/ 9944 h 10000"/>
                    <a:gd name="connsiteX145" fmla="*/ 6542 w 10000"/>
                    <a:gd name="connsiteY145" fmla="*/ 9976 h 10000"/>
                    <a:gd name="connsiteX146" fmla="*/ 6473 w 10000"/>
                    <a:gd name="connsiteY146" fmla="*/ 10000 h 10000"/>
                    <a:gd name="connsiteX147" fmla="*/ 2898 w 10000"/>
                    <a:gd name="connsiteY147" fmla="*/ 10000 h 10000"/>
                    <a:gd name="connsiteX148" fmla="*/ 2804 w 10000"/>
                    <a:gd name="connsiteY148" fmla="*/ 9976 h 10000"/>
                    <a:gd name="connsiteX149" fmla="*/ 2729 w 10000"/>
                    <a:gd name="connsiteY149" fmla="*/ 9944 h 10000"/>
                    <a:gd name="connsiteX150" fmla="*/ 2660 w 10000"/>
                    <a:gd name="connsiteY150" fmla="*/ 9880 h 10000"/>
                    <a:gd name="connsiteX151" fmla="*/ 2605 w 10000"/>
                    <a:gd name="connsiteY151" fmla="*/ 9800 h 10000"/>
                    <a:gd name="connsiteX152" fmla="*/ 2560 w 10000"/>
                    <a:gd name="connsiteY152" fmla="*/ 9711 h 10000"/>
                    <a:gd name="connsiteX153" fmla="*/ 2524 w 10000"/>
                    <a:gd name="connsiteY153" fmla="*/ 9623 h 10000"/>
                    <a:gd name="connsiteX154" fmla="*/ 2497 w 10000"/>
                    <a:gd name="connsiteY154" fmla="*/ 9527 h 10000"/>
                    <a:gd name="connsiteX155" fmla="*/ 2474 w 10000"/>
                    <a:gd name="connsiteY155" fmla="*/ 9431 h 10000"/>
                    <a:gd name="connsiteX156" fmla="*/ 2458 w 10000"/>
                    <a:gd name="connsiteY156" fmla="*/ 9350 h 10000"/>
                    <a:gd name="connsiteX157" fmla="*/ 2449 w 10000"/>
                    <a:gd name="connsiteY157" fmla="*/ 9270 h 10000"/>
                    <a:gd name="connsiteX158" fmla="*/ 2444 w 10000"/>
                    <a:gd name="connsiteY158" fmla="*/ 9222 h 10000"/>
                    <a:gd name="connsiteX159" fmla="*/ 2413 w 10000"/>
                    <a:gd name="connsiteY159" fmla="*/ 8821 h 10000"/>
                    <a:gd name="connsiteX160" fmla="*/ 2364 w 10000"/>
                    <a:gd name="connsiteY160" fmla="*/ 8452 h 10000"/>
                    <a:gd name="connsiteX161" fmla="*/ 2303 w 10000"/>
                    <a:gd name="connsiteY161" fmla="*/ 8091 h 10000"/>
                    <a:gd name="connsiteX162" fmla="*/ 2222 w 10000"/>
                    <a:gd name="connsiteY162" fmla="*/ 7771 h 10000"/>
                    <a:gd name="connsiteX163" fmla="*/ 2131 w 10000"/>
                    <a:gd name="connsiteY163" fmla="*/ 7474 h 10000"/>
                    <a:gd name="connsiteX164" fmla="*/ 2025 w 10000"/>
                    <a:gd name="connsiteY164" fmla="*/ 7209 h 10000"/>
                    <a:gd name="connsiteX165" fmla="*/ 1912 w 10000"/>
                    <a:gd name="connsiteY165" fmla="*/ 6993 h 10000"/>
                    <a:gd name="connsiteX166" fmla="*/ 1787 w 10000"/>
                    <a:gd name="connsiteY166" fmla="*/ 6808 h 10000"/>
                    <a:gd name="connsiteX167" fmla="*/ 1654 w 10000"/>
                    <a:gd name="connsiteY167" fmla="*/ 6688 h 10000"/>
                    <a:gd name="connsiteX168" fmla="*/ 1518 w 10000"/>
                    <a:gd name="connsiteY168" fmla="*/ 6600 h 10000"/>
                    <a:gd name="connsiteX169" fmla="*/ 1372 w 10000"/>
                    <a:gd name="connsiteY169" fmla="*/ 6576 h 10000"/>
                    <a:gd name="connsiteX170" fmla="*/ 1247 w 10000"/>
                    <a:gd name="connsiteY170" fmla="*/ 6592 h 10000"/>
                    <a:gd name="connsiteX171" fmla="*/ 1128 w 10000"/>
                    <a:gd name="connsiteY171" fmla="*/ 6656 h 10000"/>
                    <a:gd name="connsiteX172" fmla="*/ 1009 w 10000"/>
                    <a:gd name="connsiteY172" fmla="*/ 6744 h 10000"/>
                    <a:gd name="connsiteX173" fmla="*/ 895 w 10000"/>
                    <a:gd name="connsiteY173" fmla="*/ 6864 h 10000"/>
                    <a:gd name="connsiteX174" fmla="*/ 787 w 10000"/>
                    <a:gd name="connsiteY174" fmla="*/ 7025 h 10000"/>
                    <a:gd name="connsiteX175" fmla="*/ 690 w 10000"/>
                    <a:gd name="connsiteY175" fmla="*/ 7209 h 10000"/>
                    <a:gd name="connsiteX176" fmla="*/ 599 w 10000"/>
                    <a:gd name="connsiteY176" fmla="*/ 7426 h 10000"/>
                    <a:gd name="connsiteX177" fmla="*/ 518 w 10000"/>
                    <a:gd name="connsiteY177" fmla="*/ 7658 h 10000"/>
                    <a:gd name="connsiteX178" fmla="*/ 449 w 10000"/>
                    <a:gd name="connsiteY178" fmla="*/ 7923 h 10000"/>
                    <a:gd name="connsiteX179" fmla="*/ 393 w 10000"/>
                    <a:gd name="connsiteY179" fmla="*/ 8212 h 10000"/>
                    <a:gd name="connsiteX180" fmla="*/ 352 w 10000"/>
                    <a:gd name="connsiteY180" fmla="*/ 8516 h 10000"/>
                    <a:gd name="connsiteX181" fmla="*/ 327 w 10000"/>
                    <a:gd name="connsiteY181" fmla="*/ 8845 h 10000"/>
                    <a:gd name="connsiteX182" fmla="*/ 316 w 10000"/>
                    <a:gd name="connsiteY182" fmla="*/ 8990 h 10000"/>
                    <a:gd name="connsiteX183" fmla="*/ 288 w 10000"/>
                    <a:gd name="connsiteY183" fmla="*/ 9094 h 10000"/>
                    <a:gd name="connsiteX184" fmla="*/ 252 w 10000"/>
                    <a:gd name="connsiteY184" fmla="*/ 9166 h 10000"/>
                    <a:gd name="connsiteX185" fmla="*/ 205 w 10000"/>
                    <a:gd name="connsiteY185" fmla="*/ 9206 h 10000"/>
                    <a:gd name="connsiteX186" fmla="*/ 147 w 10000"/>
                    <a:gd name="connsiteY186" fmla="*/ 9206 h 10000"/>
                    <a:gd name="connsiteX187" fmla="*/ 144 w 10000"/>
                    <a:gd name="connsiteY187" fmla="*/ 9182 h 10000"/>
                    <a:gd name="connsiteX188" fmla="*/ 144 w 10000"/>
                    <a:gd name="connsiteY188" fmla="*/ 9118 h 10000"/>
                    <a:gd name="connsiteX189" fmla="*/ 141 w 10000"/>
                    <a:gd name="connsiteY189" fmla="*/ 9022 h 10000"/>
                    <a:gd name="connsiteX190" fmla="*/ 141 w 10000"/>
                    <a:gd name="connsiteY190" fmla="*/ 8893 h 10000"/>
                    <a:gd name="connsiteX191" fmla="*/ 141 w 10000"/>
                    <a:gd name="connsiteY191" fmla="*/ 8733 h 10000"/>
                    <a:gd name="connsiteX192" fmla="*/ 97 w 10000"/>
                    <a:gd name="connsiteY192" fmla="*/ 8709 h 10000"/>
                    <a:gd name="connsiteX193" fmla="*/ 58 w 10000"/>
                    <a:gd name="connsiteY193" fmla="*/ 8645 h 10000"/>
                    <a:gd name="connsiteX194" fmla="*/ 28 w 10000"/>
                    <a:gd name="connsiteY194" fmla="*/ 8549 h 10000"/>
                    <a:gd name="connsiteX195" fmla="*/ 6 w 10000"/>
                    <a:gd name="connsiteY195" fmla="*/ 8428 h 10000"/>
                    <a:gd name="connsiteX196" fmla="*/ 0 w 10000"/>
                    <a:gd name="connsiteY196" fmla="*/ 8300 h 10000"/>
                    <a:gd name="connsiteX197" fmla="*/ 8 w 10000"/>
                    <a:gd name="connsiteY197" fmla="*/ 8156 h 10000"/>
                    <a:gd name="connsiteX198" fmla="*/ 30 w 10000"/>
                    <a:gd name="connsiteY198" fmla="*/ 8043 h 10000"/>
                    <a:gd name="connsiteX199" fmla="*/ 61 w 10000"/>
                    <a:gd name="connsiteY199" fmla="*/ 7947 h 10000"/>
                    <a:gd name="connsiteX200" fmla="*/ 105 w 10000"/>
                    <a:gd name="connsiteY200" fmla="*/ 7883 h 10000"/>
                    <a:gd name="connsiteX201" fmla="*/ 152 w 10000"/>
                    <a:gd name="connsiteY201" fmla="*/ 7859 h 10000"/>
                    <a:gd name="connsiteX202" fmla="*/ 208 w 10000"/>
                    <a:gd name="connsiteY202" fmla="*/ 7859 h 10000"/>
                    <a:gd name="connsiteX203" fmla="*/ 263 w 10000"/>
                    <a:gd name="connsiteY203" fmla="*/ 7418 h 10000"/>
                    <a:gd name="connsiteX204" fmla="*/ 263 w 10000"/>
                    <a:gd name="connsiteY204" fmla="*/ 7233 h 10000"/>
                    <a:gd name="connsiteX205" fmla="*/ 263 w 10000"/>
                    <a:gd name="connsiteY205" fmla="*/ 7209 h 10000"/>
                    <a:gd name="connsiteX206" fmla="*/ 263 w 10000"/>
                    <a:gd name="connsiteY206" fmla="*/ 7193 h 10000"/>
                    <a:gd name="connsiteX207" fmla="*/ 263 w 10000"/>
                    <a:gd name="connsiteY207" fmla="*/ 6391 h 10000"/>
                    <a:gd name="connsiteX208" fmla="*/ 269 w 10000"/>
                    <a:gd name="connsiteY208" fmla="*/ 6271 h 10000"/>
                    <a:gd name="connsiteX209" fmla="*/ 288 w 10000"/>
                    <a:gd name="connsiteY209" fmla="*/ 6183 h 10000"/>
                    <a:gd name="connsiteX210" fmla="*/ 316 w 10000"/>
                    <a:gd name="connsiteY210" fmla="*/ 6103 h 10000"/>
                    <a:gd name="connsiteX211" fmla="*/ 346 w 10000"/>
                    <a:gd name="connsiteY211" fmla="*/ 6055 h 10000"/>
                    <a:gd name="connsiteX212" fmla="*/ 382 w 10000"/>
                    <a:gd name="connsiteY212" fmla="*/ 6014 h 10000"/>
                    <a:gd name="connsiteX213" fmla="*/ 424 w 10000"/>
                    <a:gd name="connsiteY213" fmla="*/ 5982 h 10000"/>
                    <a:gd name="connsiteX214" fmla="*/ 460 w 10000"/>
                    <a:gd name="connsiteY214" fmla="*/ 5966 h 10000"/>
                    <a:gd name="connsiteX215" fmla="*/ 490 w 10000"/>
                    <a:gd name="connsiteY215" fmla="*/ 5942 h 10000"/>
                    <a:gd name="connsiteX216" fmla="*/ 518 w 10000"/>
                    <a:gd name="connsiteY216" fmla="*/ 5934 h 10000"/>
                    <a:gd name="connsiteX217" fmla="*/ 535 w 10000"/>
                    <a:gd name="connsiteY217" fmla="*/ 5918 h 10000"/>
                    <a:gd name="connsiteX218" fmla="*/ 695 w 10000"/>
                    <a:gd name="connsiteY218" fmla="*/ 5493 h 10000"/>
                    <a:gd name="connsiteX219" fmla="*/ 798 w 10000"/>
                    <a:gd name="connsiteY219" fmla="*/ 5261 h 10000"/>
                    <a:gd name="connsiteX220" fmla="*/ 917 w 10000"/>
                    <a:gd name="connsiteY220" fmla="*/ 5044 h 10000"/>
                    <a:gd name="connsiteX221" fmla="*/ 1058 w 10000"/>
                    <a:gd name="connsiteY221" fmla="*/ 4812 h 10000"/>
                    <a:gd name="connsiteX222" fmla="*/ 1216 w 10000"/>
                    <a:gd name="connsiteY222" fmla="*/ 4603 h 10000"/>
                    <a:gd name="connsiteX223" fmla="*/ 1391 w 10000"/>
                    <a:gd name="connsiteY223" fmla="*/ 4403 h 10000"/>
                    <a:gd name="connsiteX224" fmla="*/ 1582 w 10000"/>
                    <a:gd name="connsiteY224" fmla="*/ 4218 h 10000"/>
                    <a:gd name="connsiteX225" fmla="*/ 1784 w 10000"/>
                    <a:gd name="connsiteY225" fmla="*/ 4050 h 10000"/>
                    <a:gd name="connsiteX226" fmla="*/ 1995 w 10000"/>
                    <a:gd name="connsiteY226" fmla="*/ 3913 h 10000"/>
                    <a:gd name="connsiteX227" fmla="*/ 2217 w 10000"/>
                    <a:gd name="connsiteY227" fmla="*/ 3785 h 10000"/>
                    <a:gd name="connsiteX228" fmla="*/ 2444 w 10000"/>
                    <a:gd name="connsiteY228" fmla="*/ 3697 h 10000"/>
                    <a:gd name="connsiteX229" fmla="*/ 2677 w 10000"/>
                    <a:gd name="connsiteY229" fmla="*/ 3633 h 10000"/>
                    <a:gd name="connsiteX230" fmla="*/ 2909 w 10000"/>
                    <a:gd name="connsiteY230" fmla="*/ 3609 h 10000"/>
                    <a:gd name="connsiteX231" fmla="*/ 2912 w 10000"/>
                    <a:gd name="connsiteY231" fmla="*/ 3609 h 10000"/>
                    <a:gd name="connsiteX232" fmla="*/ 2920 w 10000"/>
                    <a:gd name="connsiteY232" fmla="*/ 3609 h 10000"/>
                    <a:gd name="connsiteX233" fmla="*/ 2932 w 10000"/>
                    <a:gd name="connsiteY233" fmla="*/ 3609 h 10000"/>
                    <a:gd name="connsiteX234" fmla="*/ 2937 w 10000"/>
                    <a:gd name="connsiteY234" fmla="*/ 3609 h 10000"/>
                    <a:gd name="connsiteX235" fmla="*/ 2945 w 10000"/>
                    <a:gd name="connsiteY235" fmla="*/ 3609 h 10000"/>
                    <a:gd name="connsiteX236" fmla="*/ 2956 w 10000"/>
                    <a:gd name="connsiteY236" fmla="*/ 3593 h 10000"/>
                    <a:gd name="connsiteX237" fmla="*/ 2962 w 10000"/>
                    <a:gd name="connsiteY237" fmla="*/ 3577 h 10000"/>
                    <a:gd name="connsiteX238" fmla="*/ 2968 w 10000"/>
                    <a:gd name="connsiteY238" fmla="*/ 3545 h 10000"/>
                    <a:gd name="connsiteX239" fmla="*/ 2970 w 10000"/>
                    <a:gd name="connsiteY239" fmla="*/ 3528 h 10000"/>
                    <a:gd name="connsiteX240" fmla="*/ 3106 w 10000"/>
                    <a:gd name="connsiteY240" fmla="*/ 3055 h 10000"/>
                    <a:gd name="connsiteX241" fmla="*/ 3247 w 10000"/>
                    <a:gd name="connsiteY241" fmla="*/ 2606 h 10000"/>
                    <a:gd name="connsiteX242" fmla="*/ 3394 w 10000"/>
                    <a:gd name="connsiteY242" fmla="*/ 2197 h 10000"/>
                    <a:gd name="connsiteX243" fmla="*/ 3549 w 10000"/>
                    <a:gd name="connsiteY243" fmla="*/ 1820 h 10000"/>
                    <a:gd name="connsiteX244" fmla="*/ 3713 w 10000"/>
                    <a:gd name="connsiteY244" fmla="*/ 1476 h 10000"/>
                    <a:gd name="connsiteX245" fmla="*/ 3885 w 10000"/>
                    <a:gd name="connsiteY245" fmla="*/ 1179 h 10000"/>
                    <a:gd name="connsiteX246" fmla="*/ 4062 w 10000"/>
                    <a:gd name="connsiteY246" fmla="*/ 914 h 10000"/>
                    <a:gd name="connsiteX247" fmla="*/ 4245 w 10000"/>
                    <a:gd name="connsiteY247" fmla="*/ 674 h 10000"/>
                    <a:gd name="connsiteX248" fmla="*/ 4439 w 10000"/>
                    <a:gd name="connsiteY248" fmla="*/ 473 h 10000"/>
                    <a:gd name="connsiteX249" fmla="*/ 4630 w 10000"/>
                    <a:gd name="connsiteY249" fmla="*/ 321 h 10000"/>
                    <a:gd name="connsiteX250" fmla="*/ 4813 w 10000"/>
                    <a:gd name="connsiteY250" fmla="*/ 200 h 10000"/>
                    <a:gd name="connsiteX251" fmla="*/ 4993 w 10000"/>
                    <a:gd name="connsiteY251" fmla="*/ 112 h 10000"/>
                    <a:gd name="connsiteX252" fmla="*/ 5170 w 10000"/>
                    <a:gd name="connsiteY252" fmla="*/ 56 h 10000"/>
                    <a:gd name="connsiteX253" fmla="*/ 5339 w 10000"/>
                    <a:gd name="connsiteY253" fmla="*/ 24 h 10000"/>
                    <a:gd name="connsiteX254" fmla="*/ 5508 w 10000"/>
                    <a:gd name="connsiteY254" fmla="*/ 8 h 10000"/>
                    <a:gd name="connsiteX255" fmla="*/ 5672 w 10000"/>
                    <a:gd name="connsiteY255"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3311 w 10000"/>
                    <a:gd name="connsiteY22" fmla="*/ 3953 h 10000"/>
                    <a:gd name="connsiteX23" fmla="*/ 5492 w 10000"/>
                    <a:gd name="connsiteY23" fmla="*/ 754 h 10000"/>
                    <a:gd name="connsiteX24" fmla="*/ 5747 w 10000"/>
                    <a:gd name="connsiteY24" fmla="*/ 746 h 10000"/>
                    <a:gd name="connsiteX25" fmla="*/ 8185 w 10000"/>
                    <a:gd name="connsiteY25" fmla="*/ 3970 h 10000"/>
                    <a:gd name="connsiteX26" fmla="*/ 8229 w 10000"/>
                    <a:gd name="connsiteY26" fmla="*/ 3962 h 10000"/>
                    <a:gd name="connsiteX27" fmla="*/ 8260 w 10000"/>
                    <a:gd name="connsiteY27" fmla="*/ 3937 h 10000"/>
                    <a:gd name="connsiteX28" fmla="*/ 8274 w 10000"/>
                    <a:gd name="connsiteY28" fmla="*/ 3897 h 10000"/>
                    <a:gd name="connsiteX29" fmla="*/ 8282 w 10000"/>
                    <a:gd name="connsiteY29" fmla="*/ 3857 h 10000"/>
                    <a:gd name="connsiteX30" fmla="*/ 8282 w 10000"/>
                    <a:gd name="connsiteY30" fmla="*/ 3801 h 10000"/>
                    <a:gd name="connsiteX31" fmla="*/ 8277 w 10000"/>
                    <a:gd name="connsiteY31" fmla="*/ 3745 h 10000"/>
                    <a:gd name="connsiteX32" fmla="*/ 8268 w 10000"/>
                    <a:gd name="connsiteY32" fmla="*/ 3689 h 10000"/>
                    <a:gd name="connsiteX33" fmla="*/ 8257 w 10000"/>
                    <a:gd name="connsiteY33" fmla="*/ 3633 h 10000"/>
                    <a:gd name="connsiteX34" fmla="*/ 8243 w 10000"/>
                    <a:gd name="connsiteY34" fmla="*/ 3601 h 10000"/>
                    <a:gd name="connsiteX35" fmla="*/ 8235 w 10000"/>
                    <a:gd name="connsiteY35" fmla="*/ 3569 h 10000"/>
                    <a:gd name="connsiteX36" fmla="*/ 8232 w 10000"/>
                    <a:gd name="connsiteY36" fmla="*/ 3553 h 10000"/>
                    <a:gd name="connsiteX37" fmla="*/ 8060 w 10000"/>
                    <a:gd name="connsiteY37" fmla="*/ 3103 h 10000"/>
                    <a:gd name="connsiteX38" fmla="*/ 7889 w 10000"/>
                    <a:gd name="connsiteY38" fmla="*/ 2694 h 10000"/>
                    <a:gd name="connsiteX39" fmla="*/ 7717 w 10000"/>
                    <a:gd name="connsiteY39" fmla="*/ 2342 h 10000"/>
                    <a:gd name="connsiteX40" fmla="*/ 7545 w 10000"/>
                    <a:gd name="connsiteY40" fmla="*/ 2029 h 10000"/>
                    <a:gd name="connsiteX41" fmla="*/ 7370 w 10000"/>
                    <a:gd name="connsiteY41" fmla="*/ 1740 h 10000"/>
                    <a:gd name="connsiteX42" fmla="*/ 7193 w 10000"/>
                    <a:gd name="connsiteY42" fmla="*/ 1500 h 10000"/>
                    <a:gd name="connsiteX43" fmla="*/ 7007 w 10000"/>
                    <a:gd name="connsiteY43" fmla="*/ 1299 h 10000"/>
                    <a:gd name="connsiteX44" fmla="*/ 6822 w 10000"/>
                    <a:gd name="connsiteY44" fmla="*/ 1131 h 10000"/>
                    <a:gd name="connsiteX45" fmla="*/ 6625 w 10000"/>
                    <a:gd name="connsiteY45" fmla="*/ 986 h 10000"/>
                    <a:gd name="connsiteX46" fmla="*/ 6423 w 10000"/>
                    <a:gd name="connsiteY46" fmla="*/ 890 h 10000"/>
                    <a:gd name="connsiteX47" fmla="*/ 6207 w 10000"/>
                    <a:gd name="connsiteY47" fmla="*/ 810 h 10000"/>
                    <a:gd name="connsiteX48" fmla="*/ 5985 w 10000"/>
                    <a:gd name="connsiteY48" fmla="*/ 770 h 10000"/>
                    <a:gd name="connsiteX49" fmla="*/ 5747 w 10000"/>
                    <a:gd name="connsiteY49" fmla="*/ 746 h 10000"/>
                    <a:gd name="connsiteX50" fmla="*/ 5672 w 10000"/>
                    <a:gd name="connsiteY50" fmla="*/ 0 h 10000"/>
                    <a:gd name="connsiteX51" fmla="*/ 5907 w 10000"/>
                    <a:gd name="connsiteY51" fmla="*/ 16 h 10000"/>
                    <a:gd name="connsiteX52" fmla="*/ 6135 w 10000"/>
                    <a:gd name="connsiteY52" fmla="*/ 56 h 10000"/>
                    <a:gd name="connsiteX53" fmla="*/ 6348 w 10000"/>
                    <a:gd name="connsiteY53" fmla="*/ 112 h 10000"/>
                    <a:gd name="connsiteX54" fmla="*/ 6550 w 10000"/>
                    <a:gd name="connsiteY54" fmla="*/ 192 h 10000"/>
                    <a:gd name="connsiteX55" fmla="*/ 6747 w 10000"/>
                    <a:gd name="connsiteY55" fmla="*/ 313 h 10000"/>
                    <a:gd name="connsiteX56" fmla="*/ 6935 w 10000"/>
                    <a:gd name="connsiteY56" fmla="*/ 449 h 10000"/>
                    <a:gd name="connsiteX57" fmla="*/ 7113 w 10000"/>
                    <a:gd name="connsiteY57" fmla="*/ 617 h 10000"/>
                    <a:gd name="connsiteX58" fmla="*/ 7287 w 10000"/>
                    <a:gd name="connsiteY58" fmla="*/ 810 h 10000"/>
                    <a:gd name="connsiteX59" fmla="*/ 7456 w 10000"/>
                    <a:gd name="connsiteY59" fmla="*/ 1034 h 10000"/>
                    <a:gd name="connsiteX60" fmla="*/ 7614 w 10000"/>
                    <a:gd name="connsiteY60" fmla="*/ 1283 h 10000"/>
                    <a:gd name="connsiteX61" fmla="*/ 7775 w 10000"/>
                    <a:gd name="connsiteY61" fmla="*/ 1556 h 10000"/>
                    <a:gd name="connsiteX62" fmla="*/ 7933 w 10000"/>
                    <a:gd name="connsiteY62" fmla="*/ 1877 h 10000"/>
                    <a:gd name="connsiteX63" fmla="*/ 8094 w 10000"/>
                    <a:gd name="connsiteY63" fmla="*/ 2221 h 10000"/>
                    <a:gd name="connsiteX64" fmla="*/ 8257 w 10000"/>
                    <a:gd name="connsiteY64" fmla="*/ 2606 h 10000"/>
                    <a:gd name="connsiteX65" fmla="*/ 8418 w 10000"/>
                    <a:gd name="connsiteY65" fmla="*/ 3039 h 10000"/>
                    <a:gd name="connsiteX66" fmla="*/ 8584 w 10000"/>
                    <a:gd name="connsiteY66" fmla="*/ 3512 h 10000"/>
                    <a:gd name="connsiteX67" fmla="*/ 8756 w 10000"/>
                    <a:gd name="connsiteY67" fmla="*/ 4034 h 10000"/>
                    <a:gd name="connsiteX68" fmla="*/ 8933 w 10000"/>
                    <a:gd name="connsiteY68" fmla="*/ 4603 h 10000"/>
                    <a:gd name="connsiteX69" fmla="*/ 9077 w 10000"/>
                    <a:gd name="connsiteY69" fmla="*/ 5084 h 10000"/>
                    <a:gd name="connsiteX70" fmla="*/ 9213 w 10000"/>
                    <a:gd name="connsiteY70" fmla="*/ 5557 h 10000"/>
                    <a:gd name="connsiteX71" fmla="*/ 9332 w 10000"/>
                    <a:gd name="connsiteY71" fmla="*/ 5998 h 10000"/>
                    <a:gd name="connsiteX72" fmla="*/ 9446 w 10000"/>
                    <a:gd name="connsiteY72" fmla="*/ 6439 h 10000"/>
                    <a:gd name="connsiteX73" fmla="*/ 9546 w 10000"/>
                    <a:gd name="connsiteY73" fmla="*/ 6856 h 10000"/>
                    <a:gd name="connsiteX74" fmla="*/ 9643 w 10000"/>
                    <a:gd name="connsiteY74" fmla="*/ 7281 h 10000"/>
                    <a:gd name="connsiteX75" fmla="*/ 9731 w 10000"/>
                    <a:gd name="connsiteY75" fmla="*/ 7698 h 10000"/>
                    <a:gd name="connsiteX76" fmla="*/ 9764 w 10000"/>
                    <a:gd name="connsiteY76" fmla="*/ 7859 h 10000"/>
                    <a:gd name="connsiteX77" fmla="*/ 9795 w 10000"/>
                    <a:gd name="connsiteY77" fmla="*/ 7859 h 10000"/>
                    <a:gd name="connsiteX78" fmla="*/ 9842 w 10000"/>
                    <a:gd name="connsiteY78" fmla="*/ 7883 h 10000"/>
                    <a:gd name="connsiteX79" fmla="*/ 9884 w 10000"/>
                    <a:gd name="connsiteY79" fmla="*/ 7947 h 10000"/>
                    <a:gd name="connsiteX80" fmla="*/ 9917 w 10000"/>
                    <a:gd name="connsiteY80" fmla="*/ 8043 h 10000"/>
                    <a:gd name="connsiteX81" fmla="*/ 9939 w 10000"/>
                    <a:gd name="connsiteY81" fmla="*/ 8156 h 10000"/>
                    <a:gd name="connsiteX82" fmla="*/ 9945 w 10000"/>
                    <a:gd name="connsiteY82" fmla="*/ 8300 h 10000"/>
                    <a:gd name="connsiteX83" fmla="*/ 9942 w 10000"/>
                    <a:gd name="connsiteY83" fmla="*/ 8412 h 10000"/>
                    <a:gd name="connsiteX84" fmla="*/ 9928 w 10000"/>
                    <a:gd name="connsiteY84" fmla="*/ 8508 h 10000"/>
                    <a:gd name="connsiteX85" fmla="*/ 9903 w 10000"/>
                    <a:gd name="connsiteY85" fmla="*/ 8597 h 10000"/>
                    <a:gd name="connsiteX86" fmla="*/ 9947 w 10000"/>
                    <a:gd name="connsiteY86" fmla="*/ 8837 h 10000"/>
                    <a:gd name="connsiteX87" fmla="*/ 9989 w 10000"/>
                    <a:gd name="connsiteY87" fmla="*/ 9070 h 10000"/>
                    <a:gd name="connsiteX88" fmla="*/ 10000 w 10000"/>
                    <a:gd name="connsiteY88" fmla="*/ 9182 h 10000"/>
                    <a:gd name="connsiteX89" fmla="*/ 10000 w 10000"/>
                    <a:gd name="connsiteY89" fmla="*/ 9302 h 10000"/>
                    <a:gd name="connsiteX90" fmla="*/ 9989 w 10000"/>
                    <a:gd name="connsiteY90" fmla="*/ 9407 h 10000"/>
                    <a:gd name="connsiteX91" fmla="*/ 9964 w 10000"/>
                    <a:gd name="connsiteY91" fmla="*/ 9495 h 10000"/>
                    <a:gd name="connsiteX92" fmla="*/ 9933 w 10000"/>
                    <a:gd name="connsiteY92" fmla="*/ 9567 h 10000"/>
                    <a:gd name="connsiteX93" fmla="*/ 9906 w 10000"/>
                    <a:gd name="connsiteY93" fmla="*/ 9591 h 10000"/>
                    <a:gd name="connsiteX94" fmla="*/ 9881 w 10000"/>
                    <a:gd name="connsiteY94" fmla="*/ 9607 h 10000"/>
                    <a:gd name="connsiteX95" fmla="*/ 9845 w 10000"/>
                    <a:gd name="connsiteY95" fmla="*/ 9623 h 10000"/>
                    <a:gd name="connsiteX96" fmla="*/ 9792 w 10000"/>
                    <a:gd name="connsiteY96" fmla="*/ 9647 h 10000"/>
                    <a:gd name="connsiteX97" fmla="*/ 9723 w 10000"/>
                    <a:gd name="connsiteY97" fmla="*/ 9671 h 10000"/>
                    <a:gd name="connsiteX98" fmla="*/ 9643 w 10000"/>
                    <a:gd name="connsiteY98" fmla="*/ 9687 h 10000"/>
                    <a:gd name="connsiteX99" fmla="*/ 9546 w 10000"/>
                    <a:gd name="connsiteY99" fmla="*/ 9703 h 10000"/>
                    <a:gd name="connsiteX100" fmla="*/ 9443 w 10000"/>
                    <a:gd name="connsiteY100" fmla="*/ 9703 h 10000"/>
                    <a:gd name="connsiteX101" fmla="*/ 9341 w 10000"/>
                    <a:gd name="connsiteY101" fmla="*/ 9695 h 10000"/>
                    <a:gd name="connsiteX102" fmla="*/ 9255 w 10000"/>
                    <a:gd name="connsiteY102" fmla="*/ 9671 h 10000"/>
                    <a:gd name="connsiteX103" fmla="*/ 9183 w 10000"/>
                    <a:gd name="connsiteY103" fmla="*/ 9615 h 10000"/>
                    <a:gd name="connsiteX104" fmla="*/ 9122 w 10000"/>
                    <a:gd name="connsiteY104" fmla="*/ 9567 h 10000"/>
                    <a:gd name="connsiteX105" fmla="*/ 9072 w 10000"/>
                    <a:gd name="connsiteY105" fmla="*/ 9495 h 10000"/>
                    <a:gd name="connsiteX106" fmla="*/ 9027 w 10000"/>
                    <a:gd name="connsiteY106" fmla="*/ 9415 h 10000"/>
                    <a:gd name="connsiteX107" fmla="*/ 8994 w 10000"/>
                    <a:gd name="connsiteY107" fmla="*/ 9326 h 10000"/>
                    <a:gd name="connsiteX108" fmla="*/ 8969 w 10000"/>
                    <a:gd name="connsiteY108" fmla="*/ 9238 h 10000"/>
                    <a:gd name="connsiteX109" fmla="*/ 8953 w 10000"/>
                    <a:gd name="connsiteY109" fmla="*/ 9158 h 10000"/>
                    <a:gd name="connsiteX110" fmla="*/ 8936 w 10000"/>
                    <a:gd name="connsiteY110" fmla="*/ 9070 h 10000"/>
                    <a:gd name="connsiteX111" fmla="*/ 8928 w 10000"/>
                    <a:gd name="connsiteY111" fmla="*/ 8998 h 10000"/>
                    <a:gd name="connsiteX112" fmla="*/ 8922 w 10000"/>
                    <a:gd name="connsiteY112" fmla="*/ 8925 h 10000"/>
                    <a:gd name="connsiteX113" fmla="*/ 8878 w 10000"/>
                    <a:gd name="connsiteY113" fmla="*/ 8565 h 10000"/>
                    <a:gd name="connsiteX114" fmla="*/ 8825 w 10000"/>
                    <a:gd name="connsiteY114" fmla="*/ 8228 h 10000"/>
                    <a:gd name="connsiteX115" fmla="*/ 8759 w 10000"/>
                    <a:gd name="connsiteY115" fmla="*/ 7907 h 10000"/>
                    <a:gd name="connsiteX116" fmla="*/ 8678 w 10000"/>
                    <a:gd name="connsiteY116" fmla="*/ 7626 h 10000"/>
                    <a:gd name="connsiteX117" fmla="*/ 8587 w 10000"/>
                    <a:gd name="connsiteY117" fmla="*/ 7362 h 10000"/>
                    <a:gd name="connsiteX118" fmla="*/ 8487 w 10000"/>
                    <a:gd name="connsiteY118" fmla="*/ 7137 h 10000"/>
                    <a:gd name="connsiteX119" fmla="*/ 8379 w 10000"/>
                    <a:gd name="connsiteY119" fmla="*/ 6945 h 10000"/>
                    <a:gd name="connsiteX120" fmla="*/ 8260 w 10000"/>
                    <a:gd name="connsiteY120" fmla="*/ 6784 h 10000"/>
                    <a:gd name="connsiteX121" fmla="*/ 8135 w 10000"/>
                    <a:gd name="connsiteY121" fmla="*/ 6672 h 10000"/>
                    <a:gd name="connsiteX122" fmla="*/ 8005 w 10000"/>
                    <a:gd name="connsiteY122" fmla="*/ 6600 h 10000"/>
                    <a:gd name="connsiteX123" fmla="*/ 7869 w 10000"/>
                    <a:gd name="connsiteY123" fmla="*/ 6576 h 10000"/>
                    <a:gd name="connsiteX124" fmla="*/ 7722 w 10000"/>
                    <a:gd name="connsiteY124" fmla="*/ 6600 h 10000"/>
                    <a:gd name="connsiteX125" fmla="*/ 7584 w 10000"/>
                    <a:gd name="connsiteY125" fmla="*/ 6688 h 10000"/>
                    <a:gd name="connsiteX126" fmla="*/ 7451 w 10000"/>
                    <a:gd name="connsiteY126" fmla="*/ 6824 h 10000"/>
                    <a:gd name="connsiteX127" fmla="*/ 7326 w 10000"/>
                    <a:gd name="connsiteY127" fmla="*/ 7001 h 10000"/>
                    <a:gd name="connsiteX128" fmla="*/ 7210 w 10000"/>
                    <a:gd name="connsiteY128" fmla="*/ 7217 h 10000"/>
                    <a:gd name="connsiteX129" fmla="*/ 7110 w 10000"/>
                    <a:gd name="connsiteY129" fmla="*/ 7474 h 10000"/>
                    <a:gd name="connsiteX130" fmla="*/ 7019 w 10000"/>
                    <a:gd name="connsiteY130" fmla="*/ 7779 h 10000"/>
                    <a:gd name="connsiteX131" fmla="*/ 6938 w 10000"/>
                    <a:gd name="connsiteY131" fmla="*/ 8107 h 10000"/>
                    <a:gd name="connsiteX132" fmla="*/ 6874 w 10000"/>
                    <a:gd name="connsiteY132" fmla="*/ 8460 h 10000"/>
                    <a:gd name="connsiteX133" fmla="*/ 6827 w 10000"/>
                    <a:gd name="connsiteY133" fmla="*/ 8837 h 10000"/>
                    <a:gd name="connsiteX134" fmla="*/ 6797 w 10000"/>
                    <a:gd name="connsiteY134" fmla="*/ 9238 h 10000"/>
                    <a:gd name="connsiteX135" fmla="*/ 6794 w 10000"/>
                    <a:gd name="connsiteY135" fmla="*/ 9286 h 10000"/>
                    <a:gd name="connsiteX136" fmla="*/ 6789 w 10000"/>
                    <a:gd name="connsiteY136" fmla="*/ 9358 h 10000"/>
                    <a:gd name="connsiteX137" fmla="*/ 6778 w 10000"/>
                    <a:gd name="connsiteY137" fmla="*/ 9439 h 10000"/>
                    <a:gd name="connsiteX138" fmla="*/ 6766 w 10000"/>
                    <a:gd name="connsiteY138" fmla="*/ 9535 h 10000"/>
                    <a:gd name="connsiteX139" fmla="*/ 6747 w 10000"/>
                    <a:gd name="connsiteY139" fmla="*/ 9623 h 10000"/>
                    <a:gd name="connsiteX140" fmla="*/ 6722 w 10000"/>
                    <a:gd name="connsiteY140" fmla="*/ 9719 h 10000"/>
                    <a:gd name="connsiteX141" fmla="*/ 6692 w 10000"/>
                    <a:gd name="connsiteY141" fmla="*/ 9816 h 10000"/>
                    <a:gd name="connsiteX142" fmla="*/ 6653 w 10000"/>
                    <a:gd name="connsiteY142" fmla="*/ 9880 h 10000"/>
                    <a:gd name="connsiteX143" fmla="*/ 6603 w 10000"/>
                    <a:gd name="connsiteY143" fmla="*/ 9944 h 10000"/>
                    <a:gd name="connsiteX144" fmla="*/ 6542 w 10000"/>
                    <a:gd name="connsiteY144" fmla="*/ 9976 h 10000"/>
                    <a:gd name="connsiteX145" fmla="*/ 6473 w 10000"/>
                    <a:gd name="connsiteY145" fmla="*/ 10000 h 10000"/>
                    <a:gd name="connsiteX146" fmla="*/ 2898 w 10000"/>
                    <a:gd name="connsiteY146" fmla="*/ 10000 h 10000"/>
                    <a:gd name="connsiteX147" fmla="*/ 2804 w 10000"/>
                    <a:gd name="connsiteY147" fmla="*/ 9976 h 10000"/>
                    <a:gd name="connsiteX148" fmla="*/ 2729 w 10000"/>
                    <a:gd name="connsiteY148" fmla="*/ 9944 h 10000"/>
                    <a:gd name="connsiteX149" fmla="*/ 2660 w 10000"/>
                    <a:gd name="connsiteY149" fmla="*/ 9880 h 10000"/>
                    <a:gd name="connsiteX150" fmla="*/ 2605 w 10000"/>
                    <a:gd name="connsiteY150" fmla="*/ 9800 h 10000"/>
                    <a:gd name="connsiteX151" fmla="*/ 2560 w 10000"/>
                    <a:gd name="connsiteY151" fmla="*/ 9711 h 10000"/>
                    <a:gd name="connsiteX152" fmla="*/ 2524 w 10000"/>
                    <a:gd name="connsiteY152" fmla="*/ 9623 h 10000"/>
                    <a:gd name="connsiteX153" fmla="*/ 2497 w 10000"/>
                    <a:gd name="connsiteY153" fmla="*/ 9527 h 10000"/>
                    <a:gd name="connsiteX154" fmla="*/ 2474 w 10000"/>
                    <a:gd name="connsiteY154" fmla="*/ 9431 h 10000"/>
                    <a:gd name="connsiteX155" fmla="*/ 2458 w 10000"/>
                    <a:gd name="connsiteY155" fmla="*/ 9350 h 10000"/>
                    <a:gd name="connsiteX156" fmla="*/ 2449 w 10000"/>
                    <a:gd name="connsiteY156" fmla="*/ 9270 h 10000"/>
                    <a:gd name="connsiteX157" fmla="*/ 2444 w 10000"/>
                    <a:gd name="connsiteY157" fmla="*/ 9222 h 10000"/>
                    <a:gd name="connsiteX158" fmla="*/ 2413 w 10000"/>
                    <a:gd name="connsiteY158" fmla="*/ 8821 h 10000"/>
                    <a:gd name="connsiteX159" fmla="*/ 2364 w 10000"/>
                    <a:gd name="connsiteY159" fmla="*/ 8452 h 10000"/>
                    <a:gd name="connsiteX160" fmla="*/ 2303 w 10000"/>
                    <a:gd name="connsiteY160" fmla="*/ 8091 h 10000"/>
                    <a:gd name="connsiteX161" fmla="*/ 2222 w 10000"/>
                    <a:gd name="connsiteY161" fmla="*/ 7771 h 10000"/>
                    <a:gd name="connsiteX162" fmla="*/ 2131 w 10000"/>
                    <a:gd name="connsiteY162" fmla="*/ 7474 h 10000"/>
                    <a:gd name="connsiteX163" fmla="*/ 2025 w 10000"/>
                    <a:gd name="connsiteY163" fmla="*/ 7209 h 10000"/>
                    <a:gd name="connsiteX164" fmla="*/ 1912 w 10000"/>
                    <a:gd name="connsiteY164" fmla="*/ 6993 h 10000"/>
                    <a:gd name="connsiteX165" fmla="*/ 1787 w 10000"/>
                    <a:gd name="connsiteY165" fmla="*/ 6808 h 10000"/>
                    <a:gd name="connsiteX166" fmla="*/ 1654 w 10000"/>
                    <a:gd name="connsiteY166" fmla="*/ 6688 h 10000"/>
                    <a:gd name="connsiteX167" fmla="*/ 1518 w 10000"/>
                    <a:gd name="connsiteY167" fmla="*/ 6600 h 10000"/>
                    <a:gd name="connsiteX168" fmla="*/ 1372 w 10000"/>
                    <a:gd name="connsiteY168" fmla="*/ 6576 h 10000"/>
                    <a:gd name="connsiteX169" fmla="*/ 1247 w 10000"/>
                    <a:gd name="connsiteY169" fmla="*/ 6592 h 10000"/>
                    <a:gd name="connsiteX170" fmla="*/ 1128 w 10000"/>
                    <a:gd name="connsiteY170" fmla="*/ 6656 h 10000"/>
                    <a:gd name="connsiteX171" fmla="*/ 1009 w 10000"/>
                    <a:gd name="connsiteY171" fmla="*/ 6744 h 10000"/>
                    <a:gd name="connsiteX172" fmla="*/ 895 w 10000"/>
                    <a:gd name="connsiteY172" fmla="*/ 6864 h 10000"/>
                    <a:gd name="connsiteX173" fmla="*/ 787 w 10000"/>
                    <a:gd name="connsiteY173" fmla="*/ 7025 h 10000"/>
                    <a:gd name="connsiteX174" fmla="*/ 690 w 10000"/>
                    <a:gd name="connsiteY174" fmla="*/ 7209 h 10000"/>
                    <a:gd name="connsiteX175" fmla="*/ 599 w 10000"/>
                    <a:gd name="connsiteY175" fmla="*/ 7426 h 10000"/>
                    <a:gd name="connsiteX176" fmla="*/ 518 w 10000"/>
                    <a:gd name="connsiteY176" fmla="*/ 7658 h 10000"/>
                    <a:gd name="connsiteX177" fmla="*/ 449 w 10000"/>
                    <a:gd name="connsiteY177" fmla="*/ 7923 h 10000"/>
                    <a:gd name="connsiteX178" fmla="*/ 393 w 10000"/>
                    <a:gd name="connsiteY178" fmla="*/ 8212 h 10000"/>
                    <a:gd name="connsiteX179" fmla="*/ 352 w 10000"/>
                    <a:gd name="connsiteY179" fmla="*/ 8516 h 10000"/>
                    <a:gd name="connsiteX180" fmla="*/ 327 w 10000"/>
                    <a:gd name="connsiteY180" fmla="*/ 8845 h 10000"/>
                    <a:gd name="connsiteX181" fmla="*/ 316 w 10000"/>
                    <a:gd name="connsiteY181" fmla="*/ 8990 h 10000"/>
                    <a:gd name="connsiteX182" fmla="*/ 288 w 10000"/>
                    <a:gd name="connsiteY182" fmla="*/ 9094 h 10000"/>
                    <a:gd name="connsiteX183" fmla="*/ 252 w 10000"/>
                    <a:gd name="connsiteY183" fmla="*/ 9166 h 10000"/>
                    <a:gd name="connsiteX184" fmla="*/ 205 w 10000"/>
                    <a:gd name="connsiteY184" fmla="*/ 9206 h 10000"/>
                    <a:gd name="connsiteX185" fmla="*/ 147 w 10000"/>
                    <a:gd name="connsiteY185" fmla="*/ 9206 h 10000"/>
                    <a:gd name="connsiteX186" fmla="*/ 144 w 10000"/>
                    <a:gd name="connsiteY186" fmla="*/ 9182 h 10000"/>
                    <a:gd name="connsiteX187" fmla="*/ 144 w 10000"/>
                    <a:gd name="connsiteY187" fmla="*/ 9118 h 10000"/>
                    <a:gd name="connsiteX188" fmla="*/ 141 w 10000"/>
                    <a:gd name="connsiteY188" fmla="*/ 9022 h 10000"/>
                    <a:gd name="connsiteX189" fmla="*/ 141 w 10000"/>
                    <a:gd name="connsiteY189" fmla="*/ 8893 h 10000"/>
                    <a:gd name="connsiteX190" fmla="*/ 141 w 10000"/>
                    <a:gd name="connsiteY190" fmla="*/ 8733 h 10000"/>
                    <a:gd name="connsiteX191" fmla="*/ 97 w 10000"/>
                    <a:gd name="connsiteY191" fmla="*/ 8709 h 10000"/>
                    <a:gd name="connsiteX192" fmla="*/ 58 w 10000"/>
                    <a:gd name="connsiteY192" fmla="*/ 8645 h 10000"/>
                    <a:gd name="connsiteX193" fmla="*/ 28 w 10000"/>
                    <a:gd name="connsiteY193" fmla="*/ 8549 h 10000"/>
                    <a:gd name="connsiteX194" fmla="*/ 6 w 10000"/>
                    <a:gd name="connsiteY194" fmla="*/ 8428 h 10000"/>
                    <a:gd name="connsiteX195" fmla="*/ 0 w 10000"/>
                    <a:gd name="connsiteY195" fmla="*/ 8300 h 10000"/>
                    <a:gd name="connsiteX196" fmla="*/ 8 w 10000"/>
                    <a:gd name="connsiteY196" fmla="*/ 8156 h 10000"/>
                    <a:gd name="connsiteX197" fmla="*/ 30 w 10000"/>
                    <a:gd name="connsiteY197" fmla="*/ 8043 h 10000"/>
                    <a:gd name="connsiteX198" fmla="*/ 61 w 10000"/>
                    <a:gd name="connsiteY198" fmla="*/ 7947 h 10000"/>
                    <a:gd name="connsiteX199" fmla="*/ 105 w 10000"/>
                    <a:gd name="connsiteY199" fmla="*/ 7883 h 10000"/>
                    <a:gd name="connsiteX200" fmla="*/ 152 w 10000"/>
                    <a:gd name="connsiteY200" fmla="*/ 7859 h 10000"/>
                    <a:gd name="connsiteX201" fmla="*/ 208 w 10000"/>
                    <a:gd name="connsiteY201" fmla="*/ 7859 h 10000"/>
                    <a:gd name="connsiteX202" fmla="*/ 263 w 10000"/>
                    <a:gd name="connsiteY202" fmla="*/ 7418 h 10000"/>
                    <a:gd name="connsiteX203" fmla="*/ 263 w 10000"/>
                    <a:gd name="connsiteY203" fmla="*/ 7233 h 10000"/>
                    <a:gd name="connsiteX204" fmla="*/ 263 w 10000"/>
                    <a:gd name="connsiteY204" fmla="*/ 7209 h 10000"/>
                    <a:gd name="connsiteX205" fmla="*/ 263 w 10000"/>
                    <a:gd name="connsiteY205" fmla="*/ 7193 h 10000"/>
                    <a:gd name="connsiteX206" fmla="*/ 263 w 10000"/>
                    <a:gd name="connsiteY206" fmla="*/ 6391 h 10000"/>
                    <a:gd name="connsiteX207" fmla="*/ 269 w 10000"/>
                    <a:gd name="connsiteY207" fmla="*/ 6271 h 10000"/>
                    <a:gd name="connsiteX208" fmla="*/ 288 w 10000"/>
                    <a:gd name="connsiteY208" fmla="*/ 6183 h 10000"/>
                    <a:gd name="connsiteX209" fmla="*/ 316 w 10000"/>
                    <a:gd name="connsiteY209" fmla="*/ 6103 h 10000"/>
                    <a:gd name="connsiteX210" fmla="*/ 346 w 10000"/>
                    <a:gd name="connsiteY210" fmla="*/ 6055 h 10000"/>
                    <a:gd name="connsiteX211" fmla="*/ 382 w 10000"/>
                    <a:gd name="connsiteY211" fmla="*/ 6014 h 10000"/>
                    <a:gd name="connsiteX212" fmla="*/ 424 w 10000"/>
                    <a:gd name="connsiteY212" fmla="*/ 5982 h 10000"/>
                    <a:gd name="connsiteX213" fmla="*/ 460 w 10000"/>
                    <a:gd name="connsiteY213" fmla="*/ 5966 h 10000"/>
                    <a:gd name="connsiteX214" fmla="*/ 490 w 10000"/>
                    <a:gd name="connsiteY214" fmla="*/ 5942 h 10000"/>
                    <a:gd name="connsiteX215" fmla="*/ 518 w 10000"/>
                    <a:gd name="connsiteY215" fmla="*/ 5934 h 10000"/>
                    <a:gd name="connsiteX216" fmla="*/ 535 w 10000"/>
                    <a:gd name="connsiteY216" fmla="*/ 5918 h 10000"/>
                    <a:gd name="connsiteX217" fmla="*/ 695 w 10000"/>
                    <a:gd name="connsiteY217" fmla="*/ 5493 h 10000"/>
                    <a:gd name="connsiteX218" fmla="*/ 798 w 10000"/>
                    <a:gd name="connsiteY218" fmla="*/ 5261 h 10000"/>
                    <a:gd name="connsiteX219" fmla="*/ 917 w 10000"/>
                    <a:gd name="connsiteY219" fmla="*/ 5044 h 10000"/>
                    <a:gd name="connsiteX220" fmla="*/ 1058 w 10000"/>
                    <a:gd name="connsiteY220" fmla="*/ 4812 h 10000"/>
                    <a:gd name="connsiteX221" fmla="*/ 1216 w 10000"/>
                    <a:gd name="connsiteY221" fmla="*/ 4603 h 10000"/>
                    <a:gd name="connsiteX222" fmla="*/ 1391 w 10000"/>
                    <a:gd name="connsiteY222" fmla="*/ 4403 h 10000"/>
                    <a:gd name="connsiteX223" fmla="*/ 1582 w 10000"/>
                    <a:gd name="connsiteY223" fmla="*/ 4218 h 10000"/>
                    <a:gd name="connsiteX224" fmla="*/ 1784 w 10000"/>
                    <a:gd name="connsiteY224" fmla="*/ 4050 h 10000"/>
                    <a:gd name="connsiteX225" fmla="*/ 1995 w 10000"/>
                    <a:gd name="connsiteY225" fmla="*/ 3913 h 10000"/>
                    <a:gd name="connsiteX226" fmla="*/ 2217 w 10000"/>
                    <a:gd name="connsiteY226" fmla="*/ 3785 h 10000"/>
                    <a:gd name="connsiteX227" fmla="*/ 2444 w 10000"/>
                    <a:gd name="connsiteY227" fmla="*/ 3697 h 10000"/>
                    <a:gd name="connsiteX228" fmla="*/ 2677 w 10000"/>
                    <a:gd name="connsiteY228" fmla="*/ 3633 h 10000"/>
                    <a:gd name="connsiteX229" fmla="*/ 2909 w 10000"/>
                    <a:gd name="connsiteY229" fmla="*/ 3609 h 10000"/>
                    <a:gd name="connsiteX230" fmla="*/ 2912 w 10000"/>
                    <a:gd name="connsiteY230" fmla="*/ 3609 h 10000"/>
                    <a:gd name="connsiteX231" fmla="*/ 2920 w 10000"/>
                    <a:gd name="connsiteY231" fmla="*/ 3609 h 10000"/>
                    <a:gd name="connsiteX232" fmla="*/ 2932 w 10000"/>
                    <a:gd name="connsiteY232" fmla="*/ 3609 h 10000"/>
                    <a:gd name="connsiteX233" fmla="*/ 2937 w 10000"/>
                    <a:gd name="connsiteY233" fmla="*/ 3609 h 10000"/>
                    <a:gd name="connsiteX234" fmla="*/ 2945 w 10000"/>
                    <a:gd name="connsiteY234" fmla="*/ 3609 h 10000"/>
                    <a:gd name="connsiteX235" fmla="*/ 2956 w 10000"/>
                    <a:gd name="connsiteY235" fmla="*/ 3593 h 10000"/>
                    <a:gd name="connsiteX236" fmla="*/ 2962 w 10000"/>
                    <a:gd name="connsiteY236" fmla="*/ 3577 h 10000"/>
                    <a:gd name="connsiteX237" fmla="*/ 2968 w 10000"/>
                    <a:gd name="connsiteY237" fmla="*/ 3545 h 10000"/>
                    <a:gd name="connsiteX238" fmla="*/ 2970 w 10000"/>
                    <a:gd name="connsiteY238" fmla="*/ 3528 h 10000"/>
                    <a:gd name="connsiteX239" fmla="*/ 3106 w 10000"/>
                    <a:gd name="connsiteY239" fmla="*/ 3055 h 10000"/>
                    <a:gd name="connsiteX240" fmla="*/ 3247 w 10000"/>
                    <a:gd name="connsiteY240" fmla="*/ 2606 h 10000"/>
                    <a:gd name="connsiteX241" fmla="*/ 3394 w 10000"/>
                    <a:gd name="connsiteY241" fmla="*/ 2197 h 10000"/>
                    <a:gd name="connsiteX242" fmla="*/ 3549 w 10000"/>
                    <a:gd name="connsiteY242" fmla="*/ 1820 h 10000"/>
                    <a:gd name="connsiteX243" fmla="*/ 3713 w 10000"/>
                    <a:gd name="connsiteY243" fmla="*/ 1476 h 10000"/>
                    <a:gd name="connsiteX244" fmla="*/ 3885 w 10000"/>
                    <a:gd name="connsiteY244" fmla="*/ 1179 h 10000"/>
                    <a:gd name="connsiteX245" fmla="*/ 4062 w 10000"/>
                    <a:gd name="connsiteY245" fmla="*/ 914 h 10000"/>
                    <a:gd name="connsiteX246" fmla="*/ 4245 w 10000"/>
                    <a:gd name="connsiteY246" fmla="*/ 674 h 10000"/>
                    <a:gd name="connsiteX247" fmla="*/ 4439 w 10000"/>
                    <a:gd name="connsiteY247" fmla="*/ 473 h 10000"/>
                    <a:gd name="connsiteX248" fmla="*/ 4630 w 10000"/>
                    <a:gd name="connsiteY248" fmla="*/ 321 h 10000"/>
                    <a:gd name="connsiteX249" fmla="*/ 4813 w 10000"/>
                    <a:gd name="connsiteY249" fmla="*/ 200 h 10000"/>
                    <a:gd name="connsiteX250" fmla="*/ 4993 w 10000"/>
                    <a:gd name="connsiteY250" fmla="*/ 112 h 10000"/>
                    <a:gd name="connsiteX251" fmla="*/ 5170 w 10000"/>
                    <a:gd name="connsiteY251" fmla="*/ 56 h 10000"/>
                    <a:gd name="connsiteX252" fmla="*/ 5339 w 10000"/>
                    <a:gd name="connsiteY252" fmla="*/ 24 h 10000"/>
                    <a:gd name="connsiteX253" fmla="*/ 5508 w 10000"/>
                    <a:gd name="connsiteY253" fmla="*/ 8 h 10000"/>
                    <a:gd name="connsiteX254" fmla="*/ 5672 w 10000"/>
                    <a:gd name="connsiteY254"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3286 w 10000"/>
                    <a:gd name="connsiteY21" fmla="*/ 3913 h 10000"/>
                    <a:gd name="connsiteX22" fmla="*/ 5492 w 10000"/>
                    <a:gd name="connsiteY22" fmla="*/ 754 h 10000"/>
                    <a:gd name="connsiteX23" fmla="*/ 5747 w 10000"/>
                    <a:gd name="connsiteY23" fmla="*/ 746 h 10000"/>
                    <a:gd name="connsiteX24" fmla="*/ 8185 w 10000"/>
                    <a:gd name="connsiteY24" fmla="*/ 3970 h 10000"/>
                    <a:gd name="connsiteX25" fmla="*/ 8229 w 10000"/>
                    <a:gd name="connsiteY25" fmla="*/ 3962 h 10000"/>
                    <a:gd name="connsiteX26" fmla="*/ 8260 w 10000"/>
                    <a:gd name="connsiteY26" fmla="*/ 3937 h 10000"/>
                    <a:gd name="connsiteX27" fmla="*/ 8274 w 10000"/>
                    <a:gd name="connsiteY27" fmla="*/ 3897 h 10000"/>
                    <a:gd name="connsiteX28" fmla="*/ 8282 w 10000"/>
                    <a:gd name="connsiteY28" fmla="*/ 3857 h 10000"/>
                    <a:gd name="connsiteX29" fmla="*/ 8282 w 10000"/>
                    <a:gd name="connsiteY29" fmla="*/ 3801 h 10000"/>
                    <a:gd name="connsiteX30" fmla="*/ 8277 w 10000"/>
                    <a:gd name="connsiteY30" fmla="*/ 3745 h 10000"/>
                    <a:gd name="connsiteX31" fmla="*/ 8268 w 10000"/>
                    <a:gd name="connsiteY31" fmla="*/ 3689 h 10000"/>
                    <a:gd name="connsiteX32" fmla="*/ 8257 w 10000"/>
                    <a:gd name="connsiteY32" fmla="*/ 3633 h 10000"/>
                    <a:gd name="connsiteX33" fmla="*/ 8243 w 10000"/>
                    <a:gd name="connsiteY33" fmla="*/ 3601 h 10000"/>
                    <a:gd name="connsiteX34" fmla="*/ 8235 w 10000"/>
                    <a:gd name="connsiteY34" fmla="*/ 3569 h 10000"/>
                    <a:gd name="connsiteX35" fmla="*/ 8232 w 10000"/>
                    <a:gd name="connsiteY35" fmla="*/ 3553 h 10000"/>
                    <a:gd name="connsiteX36" fmla="*/ 8060 w 10000"/>
                    <a:gd name="connsiteY36" fmla="*/ 3103 h 10000"/>
                    <a:gd name="connsiteX37" fmla="*/ 7889 w 10000"/>
                    <a:gd name="connsiteY37" fmla="*/ 2694 h 10000"/>
                    <a:gd name="connsiteX38" fmla="*/ 7717 w 10000"/>
                    <a:gd name="connsiteY38" fmla="*/ 2342 h 10000"/>
                    <a:gd name="connsiteX39" fmla="*/ 7545 w 10000"/>
                    <a:gd name="connsiteY39" fmla="*/ 2029 h 10000"/>
                    <a:gd name="connsiteX40" fmla="*/ 7370 w 10000"/>
                    <a:gd name="connsiteY40" fmla="*/ 1740 h 10000"/>
                    <a:gd name="connsiteX41" fmla="*/ 7193 w 10000"/>
                    <a:gd name="connsiteY41" fmla="*/ 1500 h 10000"/>
                    <a:gd name="connsiteX42" fmla="*/ 7007 w 10000"/>
                    <a:gd name="connsiteY42" fmla="*/ 1299 h 10000"/>
                    <a:gd name="connsiteX43" fmla="*/ 6822 w 10000"/>
                    <a:gd name="connsiteY43" fmla="*/ 1131 h 10000"/>
                    <a:gd name="connsiteX44" fmla="*/ 6625 w 10000"/>
                    <a:gd name="connsiteY44" fmla="*/ 986 h 10000"/>
                    <a:gd name="connsiteX45" fmla="*/ 6423 w 10000"/>
                    <a:gd name="connsiteY45" fmla="*/ 890 h 10000"/>
                    <a:gd name="connsiteX46" fmla="*/ 6207 w 10000"/>
                    <a:gd name="connsiteY46" fmla="*/ 810 h 10000"/>
                    <a:gd name="connsiteX47" fmla="*/ 5985 w 10000"/>
                    <a:gd name="connsiteY47" fmla="*/ 770 h 10000"/>
                    <a:gd name="connsiteX48" fmla="*/ 5747 w 10000"/>
                    <a:gd name="connsiteY48" fmla="*/ 746 h 10000"/>
                    <a:gd name="connsiteX49" fmla="*/ 5672 w 10000"/>
                    <a:gd name="connsiteY49" fmla="*/ 0 h 10000"/>
                    <a:gd name="connsiteX50" fmla="*/ 5907 w 10000"/>
                    <a:gd name="connsiteY50" fmla="*/ 16 h 10000"/>
                    <a:gd name="connsiteX51" fmla="*/ 6135 w 10000"/>
                    <a:gd name="connsiteY51" fmla="*/ 56 h 10000"/>
                    <a:gd name="connsiteX52" fmla="*/ 6348 w 10000"/>
                    <a:gd name="connsiteY52" fmla="*/ 112 h 10000"/>
                    <a:gd name="connsiteX53" fmla="*/ 6550 w 10000"/>
                    <a:gd name="connsiteY53" fmla="*/ 192 h 10000"/>
                    <a:gd name="connsiteX54" fmla="*/ 6747 w 10000"/>
                    <a:gd name="connsiteY54" fmla="*/ 313 h 10000"/>
                    <a:gd name="connsiteX55" fmla="*/ 6935 w 10000"/>
                    <a:gd name="connsiteY55" fmla="*/ 449 h 10000"/>
                    <a:gd name="connsiteX56" fmla="*/ 7113 w 10000"/>
                    <a:gd name="connsiteY56" fmla="*/ 617 h 10000"/>
                    <a:gd name="connsiteX57" fmla="*/ 7287 w 10000"/>
                    <a:gd name="connsiteY57" fmla="*/ 810 h 10000"/>
                    <a:gd name="connsiteX58" fmla="*/ 7456 w 10000"/>
                    <a:gd name="connsiteY58" fmla="*/ 1034 h 10000"/>
                    <a:gd name="connsiteX59" fmla="*/ 7614 w 10000"/>
                    <a:gd name="connsiteY59" fmla="*/ 1283 h 10000"/>
                    <a:gd name="connsiteX60" fmla="*/ 7775 w 10000"/>
                    <a:gd name="connsiteY60" fmla="*/ 1556 h 10000"/>
                    <a:gd name="connsiteX61" fmla="*/ 7933 w 10000"/>
                    <a:gd name="connsiteY61" fmla="*/ 1877 h 10000"/>
                    <a:gd name="connsiteX62" fmla="*/ 8094 w 10000"/>
                    <a:gd name="connsiteY62" fmla="*/ 2221 h 10000"/>
                    <a:gd name="connsiteX63" fmla="*/ 8257 w 10000"/>
                    <a:gd name="connsiteY63" fmla="*/ 2606 h 10000"/>
                    <a:gd name="connsiteX64" fmla="*/ 8418 w 10000"/>
                    <a:gd name="connsiteY64" fmla="*/ 3039 h 10000"/>
                    <a:gd name="connsiteX65" fmla="*/ 8584 w 10000"/>
                    <a:gd name="connsiteY65" fmla="*/ 3512 h 10000"/>
                    <a:gd name="connsiteX66" fmla="*/ 8756 w 10000"/>
                    <a:gd name="connsiteY66" fmla="*/ 4034 h 10000"/>
                    <a:gd name="connsiteX67" fmla="*/ 8933 w 10000"/>
                    <a:gd name="connsiteY67" fmla="*/ 4603 h 10000"/>
                    <a:gd name="connsiteX68" fmla="*/ 9077 w 10000"/>
                    <a:gd name="connsiteY68" fmla="*/ 5084 h 10000"/>
                    <a:gd name="connsiteX69" fmla="*/ 9213 w 10000"/>
                    <a:gd name="connsiteY69" fmla="*/ 5557 h 10000"/>
                    <a:gd name="connsiteX70" fmla="*/ 9332 w 10000"/>
                    <a:gd name="connsiteY70" fmla="*/ 5998 h 10000"/>
                    <a:gd name="connsiteX71" fmla="*/ 9446 w 10000"/>
                    <a:gd name="connsiteY71" fmla="*/ 6439 h 10000"/>
                    <a:gd name="connsiteX72" fmla="*/ 9546 w 10000"/>
                    <a:gd name="connsiteY72" fmla="*/ 6856 h 10000"/>
                    <a:gd name="connsiteX73" fmla="*/ 9643 w 10000"/>
                    <a:gd name="connsiteY73" fmla="*/ 7281 h 10000"/>
                    <a:gd name="connsiteX74" fmla="*/ 9731 w 10000"/>
                    <a:gd name="connsiteY74" fmla="*/ 7698 h 10000"/>
                    <a:gd name="connsiteX75" fmla="*/ 9764 w 10000"/>
                    <a:gd name="connsiteY75" fmla="*/ 7859 h 10000"/>
                    <a:gd name="connsiteX76" fmla="*/ 9795 w 10000"/>
                    <a:gd name="connsiteY76" fmla="*/ 7859 h 10000"/>
                    <a:gd name="connsiteX77" fmla="*/ 9842 w 10000"/>
                    <a:gd name="connsiteY77" fmla="*/ 7883 h 10000"/>
                    <a:gd name="connsiteX78" fmla="*/ 9884 w 10000"/>
                    <a:gd name="connsiteY78" fmla="*/ 7947 h 10000"/>
                    <a:gd name="connsiteX79" fmla="*/ 9917 w 10000"/>
                    <a:gd name="connsiteY79" fmla="*/ 8043 h 10000"/>
                    <a:gd name="connsiteX80" fmla="*/ 9939 w 10000"/>
                    <a:gd name="connsiteY80" fmla="*/ 8156 h 10000"/>
                    <a:gd name="connsiteX81" fmla="*/ 9945 w 10000"/>
                    <a:gd name="connsiteY81" fmla="*/ 8300 h 10000"/>
                    <a:gd name="connsiteX82" fmla="*/ 9942 w 10000"/>
                    <a:gd name="connsiteY82" fmla="*/ 8412 h 10000"/>
                    <a:gd name="connsiteX83" fmla="*/ 9928 w 10000"/>
                    <a:gd name="connsiteY83" fmla="*/ 8508 h 10000"/>
                    <a:gd name="connsiteX84" fmla="*/ 9903 w 10000"/>
                    <a:gd name="connsiteY84" fmla="*/ 8597 h 10000"/>
                    <a:gd name="connsiteX85" fmla="*/ 9947 w 10000"/>
                    <a:gd name="connsiteY85" fmla="*/ 8837 h 10000"/>
                    <a:gd name="connsiteX86" fmla="*/ 9989 w 10000"/>
                    <a:gd name="connsiteY86" fmla="*/ 9070 h 10000"/>
                    <a:gd name="connsiteX87" fmla="*/ 10000 w 10000"/>
                    <a:gd name="connsiteY87" fmla="*/ 9182 h 10000"/>
                    <a:gd name="connsiteX88" fmla="*/ 10000 w 10000"/>
                    <a:gd name="connsiteY88" fmla="*/ 9302 h 10000"/>
                    <a:gd name="connsiteX89" fmla="*/ 9989 w 10000"/>
                    <a:gd name="connsiteY89" fmla="*/ 9407 h 10000"/>
                    <a:gd name="connsiteX90" fmla="*/ 9964 w 10000"/>
                    <a:gd name="connsiteY90" fmla="*/ 9495 h 10000"/>
                    <a:gd name="connsiteX91" fmla="*/ 9933 w 10000"/>
                    <a:gd name="connsiteY91" fmla="*/ 9567 h 10000"/>
                    <a:gd name="connsiteX92" fmla="*/ 9906 w 10000"/>
                    <a:gd name="connsiteY92" fmla="*/ 9591 h 10000"/>
                    <a:gd name="connsiteX93" fmla="*/ 9881 w 10000"/>
                    <a:gd name="connsiteY93" fmla="*/ 9607 h 10000"/>
                    <a:gd name="connsiteX94" fmla="*/ 9845 w 10000"/>
                    <a:gd name="connsiteY94" fmla="*/ 9623 h 10000"/>
                    <a:gd name="connsiteX95" fmla="*/ 9792 w 10000"/>
                    <a:gd name="connsiteY95" fmla="*/ 9647 h 10000"/>
                    <a:gd name="connsiteX96" fmla="*/ 9723 w 10000"/>
                    <a:gd name="connsiteY96" fmla="*/ 9671 h 10000"/>
                    <a:gd name="connsiteX97" fmla="*/ 9643 w 10000"/>
                    <a:gd name="connsiteY97" fmla="*/ 9687 h 10000"/>
                    <a:gd name="connsiteX98" fmla="*/ 9546 w 10000"/>
                    <a:gd name="connsiteY98" fmla="*/ 9703 h 10000"/>
                    <a:gd name="connsiteX99" fmla="*/ 9443 w 10000"/>
                    <a:gd name="connsiteY99" fmla="*/ 9703 h 10000"/>
                    <a:gd name="connsiteX100" fmla="*/ 9341 w 10000"/>
                    <a:gd name="connsiteY100" fmla="*/ 9695 h 10000"/>
                    <a:gd name="connsiteX101" fmla="*/ 9255 w 10000"/>
                    <a:gd name="connsiteY101" fmla="*/ 9671 h 10000"/>
                    <a:gd name="connsiteX102" fmla="*/ 9183 w 10000"/>
                    <a:gd name="connsiteY102" fmla="*/ 9615 h 10000"/>
                    <a:gd name="connsiteX103" fmla="*/ 9122 w 10000"/>
                    <a:gd name="connsiteY103" fmla="*/ 9567 h 10000"/>
                    <a:gd name="connsiteX104" fmla="*/ 9072 w 10000"/>
                    <a:gd name="connsiteY104" fmla="*/ 9495 h 10000"/>
                    <a:gd name="connsiteX105" fmla="*/ 9027 w 10000"/>
                    <a:gd name="connsiteY105" fmla="*/ 9415 h 10000"/>
                    <a:gd name="connsiteX106" fmla="*/ 8994 w 10000"/>
                    <a:gd name="connsiteY106" fmla="*/ 9326 h 10000"/>
                    <a:gd name="connsiteX107" fmla="*/ 8969 w 10000"/>
                    <a:gd name="connsiteY107" fmla="*/ 9238 h 10000"/>
                    <a:gd name="connsiteX108" fmla="*/ 8953 w 10000"/>
                    <a:gd name="connsiteY108" fmla="*/ 9158 h 10000"/>
                    <a:gd name="connsiteX109" fmla="*/ 8936 w 10000"/>
                    <a:gd name="connsiteY109" fmla="*/ 9070 h 10000"/>
                    <a:gd name="connsiteX110" fmla="*/ 8928 w 10000"/>
                    <a:gd name="connsiteY110" fmla="*/ 8998 h 10000"/>
                    <a:gd name="connsiteX111" fmla="*/ 8922 w 10000"/>
                    <a:gd name="connsiteY111" fmla="*/ 8925 h 10000"/>
                    <a:gd name="connsiteX112" fmla="*/ 8878 w 10000"/>
                    <a:gd name="connsiteY112" fmla="*/ 8565 h 10000"/>
                    <a:gd name="connsiteX113" fmla="*/ 8825 w 10000"/>
                    <a:gd name="connsiteY113" fmla="*/ 8228 h 10000"/>
                    <a:gd name="connsiteX114" fmla="*/ 8759 w 10000"/>
                    <a:gd name="connsiteY114" fmla="*/ 7907 h 10000"/>
                    <a:gd name="connsiteX115" fmla="*/ 8678 w 10000"/>
                    <a:gd name="connsiteY115" fmla="*/ 7626 h 10000"/>
                    <a:gd name="connsiteX116" fmla="*/ 8587 w 10000"/>
                    <a:gd name="connsiteY116" fmla="*/ 7362 h 10000"/>
                    <a:gd name="connsiteX117" fmla="*/ 8487 w 10000"/>
                    <a:gd name="connsiteY117" fmla="*/ 7137 h 10000"/>
                    <a:gd name="connsiteX118" fmla="*/ 8379 w 10000"/>
                    <a:gd name="connsiteY118" fmla="*/ 6945 h 10000"/>
                    <a:gd name="connsiteX119" fmla="*/ 8260 w 10000"/>
                    <a:gd name="connsiteY119" fmla="*/ 6784 h 10000"/>
                    <a:gd name="connsiteX120" fmla="*/ 8135 w 10000"/>
                    <a:gd name="connsiteY120" fmla="*/ 6672 h 10000"/>
                    <a:gd name="connsiteX121" fmla="*/ 8005 w 10000"/>
                    <a:gd name="connsiteY121" fmla="*/ 6600 h 10000"/>
                    <a:gd name="connsiteX122" fmla="*/ 7869 w 10000"/>
                    <a:gd name="connsiteY122" fmla="*/ 6576 h 10000"/>
                    <a:gd name="connsiteX123" fmla="*/ 7722 w 10000"/>
                    <a:gd name="connsiteY123" fmla="*/ 6600 h 10000"/>
                    <a:gd name="connsiteX124" fmla="*/ 7584 w 10000"/>
                    <a:gd name="connsiteY124" fmla="*/ 6688 h 10000"/>
                    <a:gd name="connsiteX125" fmla="*/ 7451 w 10000"/>
                    <a:gd name="connsiteY125" fmla="*/ 6824 h 10000"/>
                    <a:gd name="connsiteX126" fmla="*/ 7326 w 10000"/>
                    <a:gd name="connsiteY126" fmla="*/ 7001 h 10000"/>
                    <a:gd name="connsiteX127" fmla="*/ 7210 w 10000"/>
                    <a:gd name="connsiteY127" fmla="*/ 7217 h 10000"/>
                    <a:gd name="connsiteX128" fmla="*/ 7110 w 10000"/>
                    <a:gd name="connsiteY128" fmla="*/ 7474 h 10000"/>
                    <a:gd name="connsiteX129" fmla="*/ 7019 w 10000"/>
                    <a:gd name="connsiteY129" fmla="*/ 7779 h 10000"/>
                    <a:gd name="connsiteX130" fmla="*/ 6938 w 10000"/>
                    <a:gd name="connsiteY130" fmla="*/ 8107 h 10000"/>
                    <a:gd name="connsiteX131" fmla="*/ 6874 w 10000"/>
                    <a:gd name="connsiteY131" fmla="*/ 8460 h 10000"/>
                    <a:gd name="connsiteX132" fmla="*/ 6827 w 10000"/>
                    <a:gd name="connsiteY132" fmla="*/ 8837 h 10000"/>
                    <a:gd name="connsiteX133" fmla="*/ 6797 w 10000"/>
                    <a:gd name="connsiteY133" fmla="*/ 9238 h 10000"/>
                    <a:gd name="connsiteX134" fmla="*/ 6794 w 10000"/>
                    <a:gd name="connsiteY134" fmla="*/ 9286 h 10000"/>
                    <a:gd name="connsiteX135" fmla="*/ 6789 w 10000"/>
                    <a:gd name="connsiteY135" fmla="*/ 9358 h 10000"/>
                    <a:gd name="connsiteX136" fmla="*/ 6778 w 10000"/>
                    <a:gd name="connsiteY136" fmla="*/ 9439 h 10000"/>
                    <a:gd name="connsiteX137" fmla="*/ 6766 w 10000"/>
                    <a:gd name="connsiteY137" fmla="*/ 9535 h 10000"/>
                    <a:gd name="connsiteX138" fmla="*/ 6747 w 10000"/>
                    <a:gd name="connsiteY138" fmla="*/ 9623 h 10000"/>
                    <a:gd name="connsiteX139" fmla="*/ 6722 w 10000"/>
                    <a:gd name="connsiteY139" fmla="*/ 9719 h 10000"/>
                    <a:gd name="connsiteX140" fmla="*/ 6692 w 10000"/>
                    <a:gd name="connsiteY140" fmla="*/ 9816 h 10000"/>
                    <a:gd name="connsiteX141" fmla="*/ 6653 w 10000"/>
                    <a:gd name="connsiteY141" fmla="*/ 9880 h 10000"/>
                    <a:gd name="connsiteX142" fmla="*/ 6603 w 10000"/>
                    <a:gd name="connsiteY142" fmla="*/ 9944 h 10000"/>
                    <a:gd name="connsiteX143" fmla="*/ 6542 w 10000"/>
                    <a:gd name="connsiteY143" fmla="*/ 9976 h 10000"/>
                    <a:gd name="connsiteX144" fmla="*/ 6473 w 10000"/>
                    <a:gd name="connsiteY144" fmla="*/ 10000 h 10000"/>
                    <a:gd name="connsiteX145" fmla="*/ 2898 w 10000"/>
                    <a:gd name="connsiteY145" fmla="*/ 10000 h 10000"/>
                    <a:gd name="connsiteX146" fmla="*/ 2804 w 10000"/>
                    <a:gd name="connsiteY146" fmla="*/ 9976 h 10000"/>
                    <a:gd name="connsiteX147" fmla="*/ 2729 w 10000"/>
                    <a:gd name="connsiteY147" fmla="*/ 9944 h 10000"/>
                    <a:gd name="connsiteX148" fmla="*/ 2660 w 10000"/>
                    <a:gd name="connsiteY148" fmla="*/ 9880 h 10000"/>
                    <a:gd name="connsiteX149" fmla="*/ 2605 w 10000"/>
                    <a:gd name="connsiteY149" fmla="*/ 9800 h 10000"/>
                    <a:gd name="connsiteX150" fmla="*/ 2560 w 10000"/>
                    <a:gd name="connsiteY150" fmla="*/ 9711 h 10000"/>
                    <a:gd name="connsiteX151" fmla="*/ 2524 w 10000"/>
                    <a:gd name="connsiteY151" fmla="*/ 9623 h 10000"/>
                    <a:gd name="connsiteX152" fmla="*/ 2497 w 10000"/>
                    <a:gd name="connsiteY152" fmla="*/ 9527 h 10000"/>
                    <a:gd name="connsiteX153" fmla="*/ 2474 w 10000"/>
                    <a:gd name="connsiteY153" fmla="*/ 9431 h 10000"/>
                    <a:gd name="connsiteX154" fmla="*/ 2458 w 10000"/>
                    <a:gd name="connsiteY154" fmla="*/ 9350 h 10000"/>
                    <a:gd name="connsiteX155" fmla="*/ 2449 w 10000"/>
                    <a:gd name="connsiteY155" fmla="*/ 9270 h 10000"/>
                    <a:gd name="connsiteX156" fmla="*/ 2444 w 10000"/>
                    <a:gd name="connsiteY156" fmla="*/ 9222 h 10000"/>
                    <a:gd name="connsiteX157" fmla="*/ 2413 w 10000"/>
                    <a:gd name="connsiteY157" fmla="*/ 8821 h 10000"/>
                    <a:gd name="connsiteX158" fmla="*/ 2364 w 10000"/>
                    <a:gd name="connsiteY158" fmla="*/ 8452 h 10000"/>
                    <a:gd name="connsiteX159" fmla="*/ 2303 w 10000"/>
                    <a:gd name="connsiteY159" fmla="*/ 8091 h 10000"/>
                    <a:gd name="connsiteX160" fmla="*/ 2222 w 10000"/>
                    <a:gd name="connsiteY160" fmla="*/ 7771 h 10000"/>
                    <a:gd name="connsiteX161" fmla="*/ 2131 w 10000"/>
                    <a:gd name="connsiteY161" fmla="*/ 7474 h 10000"/>
                    <a:gd name="connsiteX162" fmla="*/ 2025 w 10000"/>
                    <a:gd name="connsiteY162" fmla="*/ 7209 h 10000"/>
                    <a:gd name="connsiteX163" fmla="*/ 1912 w 10000"/>
                    <a:gd name="connsiteY163" fmla="*/ 6993 h 10000"/>
                    <a:gd name="connsiteX164" fmla="*/ 1787 w 10000"/>
                    <a:gd name="connsiteY164" fmla="*/ 6808 h 10000"/>
                    <a:gd name="connsiteX165" fmla="*/ 1654 w 10000"/>
                    <a:gd name="connsiteY165" fmla="*/ 6688 h 10000"/>
                    <a:gd name="connsiteX166" fmla="*/ 1518 w 10000"/>
                    <a:gd name="connsiteY166" fmla="*/ 6600 h 10000"/>
                    <a:gd name="connsiteX167" fmla="*/ 1372 w 10000"/>
                    <a:gd name="connsiteY167" fmla="*/ 6576 h 10000"/>
                    <a:gd name="connsiteX168" fmla="*/ 1247 w 10000"/>
                    <a:gd name="connsiteY168" fmla="*/ 6592 h 10000"/>
                    <a:gd name="connsiteX169" fmla="*/ 1128 w 10000"/>
                    <a:gd name="connsiteY169" fmla="*/ 6656 h 10000"/>
                    <a:gd name="connsiteX170" fmla="*/ 1009 w 10000"/>
                    <a:gd name="connsiteY170" fmla="*/ 6744 h 10000"/>
                    <a:gd name="connsiteX171" fmla="*/ 895 w 10000"/>
                    <a:gd name="connsiteY171" fmla="*/ 6864 h 10000"/>
                    <a:gd name="connsiteX172" fmla="*/ 787 w 10000"/>
                    <a:gd name="connsiteY172" fmla="*/ 7025 h 10000"/>
                    <a:gd name="connsiteX173" fmla="*/ 690 w 10000"/>
                    <a:gd name="connsiteY173" fmla="*/ 7209 h 10000"/>
                    <a:gd name="connsiteX174" fmla="*/ 599 w 10000"/>
                    <a:gd name="connsiteY174" fmla="*/ 7426 h 10000"/>
                    <a:gd name="connsiteX175" fmla="*/ 518 w 10000"/>
                    <a:gd name="connsiteY175" fmla="*/ 7658 h 10000"/>
                    <a:gd name="connsiteX176" fmla="*/ 449 w 10000"/>
                    <a:gd name="connsiteY176" fmla="*/ 7923 h 10000"/>
                    <a:gd name="connsiteX177" fmla="*/ 393 w 10000"/>
                    <a:gd name="connsiteY177" fmla="*/ 8212 h 10000"/>
                    <a:gd name="connsiteX178" fmla="*/ 352 w 10000"/>
                    <a:gd name="connsiteY178" fmla="*/ 8516 h 10000"/>
                    <a:gd name="connsiteX179" fmla="*/ 327 w 10000"/>
                    <a:gd name="connsiteY179" fmla="*/ 8845 h 10000"/>
                    <a:gd name="connsiteX180" fmla="*/ 316 w 10000"/>
                    <a:gd name="connsiteY180" fmla="*/ 8990 h 10000"/>
                    <a:gd name="connsiteX181" fmla="*/ 288 w 10000"/>
                    <a:gd name="connsiteY181" fmla="*/ 9094 h 10000"/>
                    <a:gd name="connsiteX182" fmla="*/ 252 w 10000"/>
                    <a:gd name="connsiteY182" fmla="*/ 9166 h 10000"/>
                    <a:gd name="connsiteX183" fmla="*/ 205 w 10000"/>
                    <a:gd name="connsiteY183" fmla="*/ 9206 h 10000"/>
                    <a:gd name="connsiteX184" fmla="*/ 147 w 10000"/>
                    <a:gd name="connsiteY184" fmla="*/ 9206 h 10000"/>
                    <a:gd name="connsiteX185" fmla="*/ 144 w 10000"/>
                    <a:gd name="connsiteY185" fmla="*/ 9182 h 10000"/>
                    <a:gd name="connsiteX186" fmla="*/ 144 w 10000"/>
                    <a:gd name="connsiteY186" fmla="*/ 9118 h 10000"/>
                    <a:gd name="connsiteX187" fmla="*/ 141 w 10000"/>
                    <a:gd name="connsiteY187" fmla="*/ 9022 h 10000"/>
                    <a:gd name="connsiteX188" fmla="*/ 141 w 10000"/>
                    <a:gd name="connsiteY188" fmla="*/ 8893 h 10000"/>
                    <a:gd name="connsiteX189" fmla="*/ 141 w 10000"/>
                    <a:gd name="connsiteY189" fmla="*/ 8733 h 10000"/>
                    <a:gd name="connsiteX190" fmla="*/ 97 w 10000"/>
                    <a:gd name="connsiteY190" fmla="*/ 8709 h 10000"/>
                    <a:gd name="connsiteX191" fmla="*/ 58 w 10000"/>
                    <a:gd name="connsiteY191" fmla="*/ 8645 h 10000"/>
                    <a:gd name="connsiteX192" fmla="*/ 28 w 10000"/>
                    <a:gd name="connsiteY192" fmla="*/ 8549 h 10000"/>
                    <a:gd name="connsiteX193" fmla="*/ 6 w 10000"/>
                    <a:gd name="connsiteY193" fmla="*/ 8428 h 10000"/>
                    <a:gd name="connsiteX194" fmla="*/ 0 w 10000"/>
                    <a:gd name="connsiteY194" fmla="*/ 8300 h 10000"/>
                    <a:gd name="connsiteX195" fmla="*/ 8 w 10000"/>
                    <a:gd name="connsiteY195" fmla="*/ 8156 h 10000"/>
                    <a:gd name="connsiteX196" fmla="*/ 30 w 10000"/>
                    <a:gd name="connsiteY196" fmla="*/ 8043 h 10000"/>
                    <a:gd name="connsiteX197" fmla="*/ 61 w 10000"/>
                    <a:gd name="connsiteY197" fmla="*/ 7947 h 10000"/>
                    <a:gd name="connsiteX198" fmla="*/ 105 w 10000"/>
                    <a:gd name="connsiteY198" fmla="*/ 7883 h 10000"/>
                    <a:gd name="connsiteX199" fmla="*/ 152 w 10000"/>
                    <a:gd name="connsiteY199" fmla="*/ 7859 h 10000"/>
                    <a:gd name="connsiteX200" fmla="*/ 208 w 10000"/>
                    <a:gd name="connsiteY200" fmla="*/ 7859 h 10000"/>
                    <a:gd name="connsiteX201" fmla="*/ 263 w 10000"/>
                    <a:gd name="connsiteY201" fmla="*/ 7418 h 10000"/>
                    <a:gd name="connsiteX202" fmla="*/ 263 w 10000"/>
                    <a:gd name="connsiteY202" fmla="*/ 7233 h 10000"/>
                    <a:gd name="connsiteX203" fmla="*/ 263 w 10000"/>
                    <a:gd name="connsiteY203" fmla="*/ 7209 h 10000"/>
                    <a:gd name="connsiteX204" fmla="*/ 263 w 10000"/>
                    <a:gd name="connsiteY204" fmla="*/ 7193 h 10000"/>
                    <a:gd name="connsiteX205" fmla="*/ 263 w 10000"/>
                    <a:gd name="connsiteY205" fmla="*/ 6391 h 10000"/>
                    <a:gd name="connsiteX206" fmla="*/ 269 w 10000"/>
                    <a:gd name="connsiteY206" fmla="*/ 6271 h 10000"/>
                    <a:gd name="connsiteX207" fmla="*/ 288 w 10000"/>
                    <a:gd name="connsiteY207" fmla="*/ 6183 h 10000"/>
                    <a:gd name="connsiteX208" fmla="*/ 316 w 10000"/>
                    <a:gd name="connsiteY208" fmla="*/ 6103 h 10000"/>
                    <a:gd name="connsiteX209" fmla="*/ 346 w 10000"/>
                    <a:gd name="connsiteY209" fmla="*/ 6055 h 10000"/>
                    <a:gd name="connsiteX210" fmla="*/ 382 w 10000"/>
                    <a:gd name="connsiteY210" fmla="*/ 6014 h 10000"/>
                    <a:gd name="connsiteX211" fmla="*/ 424 w 10000"/>
                    <a:gd name="connsiteY211" fmla="*/ 5982 h 10000"/>
                    <a:gd name="connsiteX212" fmla="*/ 460 w 10000"/>
                    <a:gd name="connsiteY212" fmla="*/ 5966 h 10000"/>
                    <a:gd name="connsiteX213" fmla="*/ 490 w 10000"/>
                    <a:gd name="connsiteY213" fmla="*/ 5942 h 10000"/>
                    <a:gd name="connsiteX214" fmla="*/ 518 w 10000"/>
                    <a:gd name="connsiteY214" fmla="*/ 5934 h 10000"/>
                    <a:gd name="connsiteX215" fmla="*/ 535 w 10000"/>
                    <a:gd name="connsiteY215" fmla="*/ 5918 h 10000"/>
                    <a:gd name="connsiteX216" fmla="*/ 695 w 10000"/>
                    <a:gd name="connsiteY216" fmla="*/ 5493 h 10000"/>
                    <a:gd name="connsiteX217" fmla="*/ 798 w 10000"/>
                    <a:gd name="connsiteY217" fmla="*/ 5261 h 10000"/>
                    <a:gd name="connsiteX218" fmla="*/ 917 w 10000"/>
                    <a:gd name="connsiteY218" fmla="*/ 5044 h 10000"/>
                    <a:gd name="connsiteX219" fmla="*/ 1058 w 10000"/>
                    <a:gd name="connsiteY219" fmla="*/ 4812 h 10000"/>
                    <a:gd name="connsiteX220" fmla="*/ 1216 w 10000"/>
                    <a:gd name="connsiteY220" fmla="*/ 4603 h 10000"/>
                    <a:gd name="connsiteX221" fmla="*/ 1391 w 10000"/>
                    <a:gd name="connsiteY221" fmla="*/ 4403 h 10000"/>
                    <a:gd name="connsiteX222" fmla="*/ 1582 w 10000"/>
                    <a:gd name="connsiteY222" fmla="*/ 4218 h 10000"/>
                    <a:gd name="connsiteX223" fmla="*/ 1784 w 10000"/>
                    <a:gd name="connsiteY223" fmla="*/ 4050 h 10000"/>
                    <a:gd name="connsiteX224" fmla="*/ 1995 w 10000"/>
                    <a:gd name="connsiteY224" fmla="*/ 3913 h 10000"/>
                    <a:gd name="connsiteX225" fmla="*/ 2217 w 10000"/>
                    <a:gd name="connsiteY225" fmla="*/ 3785 h 10000"/>
                    <a:gd name="connsiteX226" fmla="*/ 2444 w 10000"/>
                    <a:gd name="connsiteY226" fmla="*/ 3697 h 10000"/>
                    <a:gd name="connsiteX227" fmla="*/ 2677 w 10000"/>
                    <a:gd name="connsiteY227" fmla="*/ 3633 h 10000"/>
                    <a:gd name="connsiteX228" fmla="*/ 2909 w 10000"/>
                    <a:gd name="connsiteY228" fmla="*/ 3609 h 10000"/>
                    <a:gd name="connsiteX229" fmla="*/ 2912 w 10000"/>
                    <a:gd name="connsiteY229" fmla="*/ 3609 h 10000"/>
                    <a:gd name="connsiteX230" fmla="*/ 2920 w 10000"/>
                    <a:gd name="connsiteY230" fmla="*/ 3609 h 10000"/>
                    <a:gd name="connsiteX231" fmla="*/ 2932 w 10000"/>
                    <a:gd name="connsiteY231" fmla="*/ 3609 h 10000"/>
                    <a:gd name="connsiteX232" fmla="*/ 2937 w 10000"/>
                    <a:gd name="connsiteY232" fmla="*/ 3609 h 10000"/>
                    <a:gd name="connsiteX233" fmla="*/ 2945 w 10000"/>
                    <a:gd name="connsiteY233" fmla="*/ 3609 h 10000"/>
                    <a:gd name="connsiteX234" fmla="*/ 2956 w 10000"/>
                    <a:gd name="connsiteY234" fmla="*/ 3593 h 10000"/>
                    <a:gd name="connsiteX235" fmla="*/ 2962 w 10000"/>
                    <a:gd name="connsiteY235" fmla="*/ 3577 h 10000"/>
                    <a:gd name="connsiteX236" fmla="*/ 2968 w 10000"/>
                    <a:gd name="connsiteY236" fmla="*/ 3545 h 10000"/>
                    <a:gd name="connsiteX237" fmla="*/ 2970 w 10000"/>
                    <a:gd name="connsiteY237" fmla="*/ 3528 h 10000"/>
                    <a:gd name="connsiteX238" fmla="*/ 3106 w 10000"/>
                    <a:gd name="connsiteY238" fmla="*/ 3055 h 10000"/>
                    <a:gd name="connsiteX239" fmla="*/ 3247 w 10000"/>
                    <a:gd name="connsiteY239" fmla="*/ 2606 h 10000"/>
                    <a:gd name="connsiteX240" fmla="*/ 3394 w 10000"/>
                    <a:gd name="connsiteY240" fmla="*/ 2197 h 10000"/>
                    <a:gd name="connsiteX241" fmla="*/ 3549 w 10000"/>
                    <a:gd name="connsiteY241" fmla="*/ 1820 h 10000"/>
                    <a:gd name="connsiteX242" fmla="*/ 3713 w 10000"/>
                    <a:gd name="connsiteY242" fmla="*/ 1476 h 10000"/>
                    <a:gd name="connsiteX243" fmla="*/ 3885 w 10000"/>
                    <a:gd name="connsiteY243" fmla="*/ 1179 h 10000"/>
                    <a:gd name="connsiteX244" fmla="*/ 4062 w 10000"/>
                    <a:gd name="connsiteY244" fmla="*/ 914 h 10000"/>
                    <a:gd name="connsiteX245" fmla="*/ 4245 w 10000"/>
                    <a:gd name="connsiteY245" fmla="*/ 674 h 10000"/>
                    <a:gd name="connsiteX246" fmla="*/ 4439 w 10000"/>
                    <a:gd name="connsiteY246" fmla="*/ 473 h 10000"/>
                    <a:gd name="connsiteX247" fmla="*/ 4630 w 10000"/>
                    <a:gd name="connsiteY247" fmla="*/ 321 h 10000"/>
                    <a:gd name="connsiteX248" fmla="*/ 4813 w 10000"/>
                    <a:gd name="connsiteY248" fmla="*/ 200 h 10000"/>
                    <a:gd name="connsiteX249" fmla="*/ 4993 w 10000"/>
                    <a:gd name="connsiteY249" fmla="*/ 112 h 10000"/>
                    <a:gd name="connsiteX250" fmla="*/ 5170 w 10000"/>
                    <a:gd name="connsiteY250" fmla="*/ 56 h 10000"/>
                    <a:gd name="connsiteX251" fmla="*/ 5339 w 10000"/>
                    <a:gd name="connsiteY251" fmla="*/ 24 h 10000"/>
                    <a:gd name="connsiteX252" fmla="*/ 5508 w 10000"/>
                    <a:gd name="connsiteY252" fmla="*/ 8 h 10000"/>
                    <a:gd name="connsiteX253" fmla="*/ 5672 w 10000"/>
                    <a:gd name="connsiteY253"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60 w 10000"/>
                    <a:gd name="connsiteY25" fmla="*/ 3937 h 10000"/>
                    <a:gd name="connsiteX26" fmla="*/ 8274 w 10000"/>
                    <a:gd name="connsiteY26" fmla="*/ 3897 h 10000"/>
                    <a:gd name="connsiteX27" fmla="*/ 8282 w 10000"/>
                    <a:gd name="connsiteY27" fmla="*/ 3857 h 10000"/>
                    <a:gd name="connsiteX28" fmla="*/ 8282 w 10000"/>
                    <a:gd name="connsiteY28" fmla="*/ 3801 h 10000"/>
                    <a:gd name="connsiteX29" fmla="*/ 8277 w 10000"/>
                    <a:gd name="connsiteY29" fmla="*/ 3745 h 10000"/>
                    <a:gd name="connsiteX30" fmla="*/ 8268 w 10000"/>
                    <a:gd name="connsiteY30" fmla="*/ 3689 h 10000"/>
                    <a:gd name="connsiteX31" fmla="*/ 8257 w 10000"/>
                    <a:gd name="connsiteY31" fmla="*/ 3633 h 10000"/>
                    <a:gd name="connsiteX32" fmla="*/ 8243 w 10000"/>
                    <a:gd name="connsiteY32" fmla="*/ 3601 h 10000"/>
                    <a:gd name="connsiteX33" fmla="*/ 8235 w 10000"/>
                    <a:gd name="connsiteY33" fmla="*/ 3569 h 10000"/>
                    <a:gd name="connsiteX34" fmla="*/ 8232 w 10000"/>
                    <a:gd name="connsiteY34" fmla="*/ 3553 h 10000"/>
                    <a:gd name="connsiteX35" fmla="*/ 8060 w 10000"/>
                    <a:gd name="connsiteY35" fmla="*/ 3103 h 10000"/>
                    <a:gd name="connsiteX36" fmla="*/ 7889 w 10000"/>
                    <a:gd name="connsiteY36" fmla="*/ 2694 h 10000"/>
                    <a:gd name="connsiteX37" fmla="*/ 7717 w 10000"/>
                    <a:gd name="connsiteY37" fmla="*/ 2342 h 10000"/>
                    <a:gd name="connsiteX38" fmla="*/ 7545 w 10000"/>
                    <a:gd name="connsiteY38" fmla="*/ 2029 h 10000"/>
                    <a:gd name="connsiteX39" fmla="*/ 7370 w 10000"/>
                    <a:gd name="connsiteY39" fmla="*/ 1740 h 10000"/>
                    <a:gd name="connsiteX40" fmla="*/ 7193 w 10000"/>
                    <a:gd name="connsiteY40" fmla="*/ 1500 h 10000"/>
                    <a:gd name="connsiteX41" fmla="*/ 7007 w 10000"/>
                    <a:gd name="connsiteY41" fmla="*/ 1299 h 10000"/>
                    <a:gd name="connsiteX42" fmla="*/ 6822 w 10000"/>
                    <a:gd name="connsiteY42" fmla="*/ 1131 h 10000"/>
                    <a:gd name="connsiteX43" fmla="*/ 6625 w 10000"/>
                    <a:gd name="connsiteY43" fmla="*/ 986 h 10000"/>
                    <a:gd name="connsiteX44" fmla="*/ 6423 w 10000"/>
                    <a:gd name="connsiteY44" fmla="*/ 890 h 10000"/>
                    <a:gd name="connsiteX45" fmla="*/ 6207 w 10000"/>
                    <a:gd name="connsiteY45" fmla="*/ 810 h 10000"/>
                    <a:gd name="connsiteX46" fmla="*/ 5985 w 10000"/>
                    <a:gd name="connsiteY46" fmla="*/ 770 h 10000"/>
                    <a:gd name="connsiteX47" fmla="*/ 5747 w 10000"/>
                    <a:gd name="connsiteY47" fmla="*/ 746 h 10000"/>
                    <a:gd name="connsiteX48" fmla="*/ 5672 w 10000"/>
                    <a:gd name="connsiteY48" fmla="*/ 0 h 10000"/>
                    <a:gd name="connsiteX49" fmla="*/ 5907 w 10000"/>
                    <a:gd name="connsiteY49" fmla="*/ 16 h 10000"/>
                    <a:gd name="connsiteX50" fmla="*/ 6135 w 10000"/>
                    <a:gd name="connsiteY50" fmla="*/ 56 h 10000"/>
                    <a:gd name="connsiteX51" fmla="*/ 6348 w 10000"/>
                    <a:gd name="connsiteY51" fmla="*/ 112 h 10000"/>
                    <a:gd name="connsiteX52" fmla="*/ 6550 w 10000"/>
                    <a:gd name="connsiteY52" fmla="*/ 192 h 10000"/>
                    <a:gd name="connsiteX53" fmla="*/ 6747 w 10000"/>
                    <a:gd name="connsiteY53" fmla="*/ 313 h 10000"/>
                    <a:gd name="connsiteX54" fmla="*/ 6935 w 10000"/>
                    <a:gd name="connsiteY54" fmla="*/ 449 h 10000"/>
                    <a:gd name="connsiteX55" fmla="*/ 7113 w 10000"/>
                    <a:gd name="connsiteY55" fmla="*/ 617 h 10000"/>
                    <a:gd name="connsiteX56" fmla="*/ 7287 w 10000"/>
                    <a:gd name="connsiteY56" fmla="*/ 810 h 10000"/>
                    <a:gd name="connsiteX57" fmla="*/ 7456 w 10000"/>
                    <a:gd name="connsiteY57" fmla="*/ 1034 h 10000"/>
                    <a:gd name="connsiteX58" fmla="*/ 7614 w 10000"/>
                    <a:gd name="connsiteY58" fmla="*/ 1283 h 10000"/>
                    <a:gd name="connsiteX59" fmla="*/ 7775 w 10000"/>
                    <a:gd name="connsiteY59" fmla="*/ 1556 h 10000"/>
                    <a:gd name="connsiteX60" fmla="*/ 7933 w 10000"/>
                    <a:gd name="connsiteY60" fmla="*/ 1877 h 10000"/>
                    <a:gd name="connsiteX61" fmla="*/ 8094 w 10000"/>
                    <a:gd name="connsiteY61" fmla="*/ 2221 h 10000"/>
                    <a:gd name="connsiteX62" fmla="*/ 8257 w 10000"/>
                    <a:gd name="connsiteY62" fmla="*/ 2606 h 10000"/>
                    <a:gd name="connsiteX63" fmla="*/ 8418 w 10000"/>
                    <a:gd name="connsiteY63" fmla="*/ 3039 h 10000"/>
                    <a:gd name="connsiteX64" fmla="*/ 8584 w 10000"/>
                    <a:gd name="connsiteY64" fmla="*/ 3512 h 10000"/>
                    <a:gd name="connsiteX65" fmla="*/ 8756 w 10000"/>
                    <a:gd name="connsiteY65" fmla="*/ 4034 h 10000"/>
                    <a:gd name="connsiteX66" fmla="*/ 8933 w 10000"/>
                    <a:gd name="connsiteY66" fmla="*/ 4603 h 10000"/>
                    <a:gd name="connsiteX67" fmla="*/ 9077 w 10000"/>
                    <a:gd name="connsiteY67" fmla="*/ 5084 h 10000"/>
                    <a:gd name="connsiteX68" fmla="*/ 9213 w 10000"/>
                    <a:gd name="connsiteY68" fmla="*/ 5557 h 10000"/>
                    <a:gd name="connsiteX69" fmla="*/ 9332 w 10000"/>
                    <a:gd name="connsiteY69" fmla="*/ 5998 h 10000"/>
                    <a:gd name="connsiteX70" fmla="*/ 9446 w 10000"/>
                    <a:gd name="connsiteY70" fmla="*/ 6439 h 10000"/>
                    <a:gd name="connsiteX71" fmla="*/ 9546 w 10000"/>
                    <a:gd name="connsiteY71" fmla="*/ 6856 h 10000"/>
                    <a:gd name="connsiteX72" fmla="*/ 9643 w 10000"/>
                    <a:gd name="connsiteY72" fmla="*/ 7281 h 10000"/>
                    <a:gd name="connsiteX73" fmla="*/ 9731 w 10000"/>
                    <a:gd name="connsiteY73" fmla="*/ 7698 h 10000"/>
                    <a:gd name="connsiteX74" fmla="*/ 9764 w 10000"/>
                    <a:gd name="connsiteY74" fmla="*/ 7859 h 10000"/>
                    <a:gd name="connsiteX75" fmla="*/ 9795 w 10000"/>
                    <a:gd name="connsiteY75" fmla="*/ 7859 h 10000"/>
                    <a:gd name="connsiteX76" fmla="*/ 9842 w 10000"/>
                    <a:gd name="connsiteY76" fmla="*/ 7883 h 10000"/>
                    <a:gd name="connsiteX77" fmla="*/ 9884 w 10000"/>
                    <a:gd name="connsiteY77" fmla="*/ 7947 h 10000"/>
                    <a:gd name="connsiteX78" fmla="*/ 9917 w 10000"/>
                    <a:gd name="connsiteY78" fmla="*/ 8043 h 10000"/>
                    <a:gd name="connsiteX79" fmla="*/ 9939 w 10000"/>
                    <a:gd name="connsiteY79" fmla="*/ 8156 h 10000"/>
                    <a:gd name="connsiteX80" fmla="*/ 9945 w 10000"/>
                    <a:gd name="connsiteY80" fmla="*/ 8300 h 10000"/>
                    <a:gd name="connsiteX81" fmla="*/ 9942 w 10000"/>
                    <a:gd name="connsiteY81" fmla="*/ 8412 h 10000"/>
                    <a:gd name="connsiteX82" fmla="*/ 9928 w 10000"/>
                    <a:gd name="connsiteY82" fmla="*/ 8508 h 10000"/>
                    <a:gd name="connsiteX83" fmla="*/ 9903 w 10000"/>
                    <a:gd name="connsiteY83" fmla="*/ 8597 h 10000"/>
                    <a:gd name="connsiteX84" fmla="*/ 9947 w 10000"/>
                    <a:gd name="connsiteY84" fmla="*/ 8837 h 10000"/>
                    <a:gd name="connsiteX85" fmla="*/ 9989 w 10000"/>
                    <a:gd name="connsiteY85" fmla="*/ 9070 h 10000"/>
                    <a:gd name="connsiteX86" fmla="*/ 10000 w 10000"/>
                    <a:gd name="connsiteY86" fmla="*/ 9182 h 10000"/>
                    <a:gd name="connsiteX87" fmla="*/ 10000 w 10000"/>
                    <a:gd name="connsiteY87" fmla="*/ 9302 h 10000"/>
                    <a:gd name="connsiteX88" fmla="*/ 9989 w 10000"/>
                    <a:gd name="connsiteY88" fmla="*/ 9407 h 10000"/>
                    <a:gd name="connsiteX89" fmla="*/ 9964 w 10000"/>
                    <a:gd name="connsiteY89" fmla="*/ 9495 h 10000"/>
                    <a:gd name="connsiteX90" fmla="*/ 9933 w 10000"/>
                    <a:gd name="connsiteY90" fmla="*/ 9567 h 10000"/>
                    <a:gd name="connsiteX91" fmla="*/ 9906 w 10000"/>
                    <a:gd name="connsiteY91" fmla="*/ 9591 h 10000"/>
                    <a:gd name="connsiteX92" fmla="*/ 9881 w 10000"/>
                    <a:gd name="connsiteY92" fmla="*/ 9607 h 10000"/>
                    <a:gd name="connsiteX93" fmla="*/ 9845 w 10000"/>
                    <a:gd name="connsiteY93" fmla="*/ 9623 h 10000"/>
                    <a:gd name="connsiteX94" fmla="*/ 9792 w 10000"/>
                    <a:gd name="connsiteY94" fmla="*/ 9647 h 10000"/>
                    <a:gd name="connsiteX95" fmla="*/ 9723 w 10000"/>
                    <a:gd name="connsiteY95" fmla="*/ 9671 h 10000"/>
                    <a:gd name="connsiteX96" fmla="*/ 9643 w 10000"/>
                    <a:gd name="connsiteY96" fmla="*/ 9687 h 10000"/>
                    <a:gd name="connsiteX97" fmla="*/ 9546 w 10000"/>
                    <a:gd name="connsiteY97" fmla="*/ 9703 h 10000"/>
                    <a:gd name="connsiteX98" fmla="*/ 9443 w 10000"/>
                    <a:gd name="connsiteY98" fmla="*/ 9703 h 10000"/>
                    <a:gd name="connsiteX99" fmla="*/ 9341 w 10000"/>
                    <a:gd name="connsiteY99" fmla="*/ 9695 h 10000"/>
                    <a:gd name="connsiteX100" fmla="*/ 9255 w 10000"/>
                    <a:gd name="connsiteY100" fmla="*/ 9671 h 10000"/>
                    <a:gd name="connsiteX101" fmla="*/ 9183 w 10000"/>
                    <a:gd name="connsiteY101" fmla="*/ 9615 h 10000"/>
                    <a:gd name="connsiteX102" fmla="*/ 9122 w 10000"/>
                    <a:gd name="connsiteY102" fmla="*/ 9567 h 10000"/>
                    <a:gd name="connsiteX103" fmla="*/ 9072 w 10000"/>
                    <a:gd name="connsiteY103" fmla="*/ 9495 h 10000"/>
                    <a:gd name="connsiteX104" fmla="*/ 9027 w 10000"/>
                    <a:gd name="connsiteY104" fmla="*/ 9415 h 10000"/>
                    <a:gd name="connsiteX105" fmla="*/ 8994 w 10000"/>
                    <a:gd name="connsiteY105" fmla="*/ 9326 h 10000"/>
                    <a:gd name="connsiteX106" fmla="*/ 8969 w 10000"/>
                    <a:gd name="connsiteY106" fmla="*/ 9238 h 10000"/>
                    <a:gd name="connsiteX107" fmla="*/ 8953 w 10000"/>
                    <a:gd name="connsiteY107" fmla="*/ 9158 h 10000"/>
                    <a:gd name="connsiteX108" fmla="*/ 8936 w 10000"/>
                    <a:gd name="connsiteY108" fmla="*/ 9070 h 10000"/>
                    <a:gd name="connsiteX109" fmla="*/ 8928 w 10000"/>
                    <a:gd name="connsiteY109" fmla="*/ 8998 h 10000"/>
                    <a:gd name="connsiteX110" fmla="*/ 8922 w 10000"/>
                    <a:gd name="connsiteY110" fmla="*/ 8925 h 10000"/>
                    <a:gd name="connsiteX111" fmla="*/ 8878 w 10000"/>
                    <a:gd name="connsiteY111" fmla="*/ 8565 h 10000"/>
                    <a:gd name="connsiteX112" fmla="*/ 8825 w 10000"/>
                    <a:gd name="connsiteY112" fmla="*/ 8228 h 10000"/>
                    <a:gd name="connsiteX113" fmla="*/ 8759 w 10000"/>
                    <a:gd name="connsiteY113" fmla="*/ 7907 h 10000"/>
                    <a:gd name="connsiteX114" fmla="*/ 8678 w 10000"/>
                    <a:gd name="connsiteY114" fmla="*/ 7626 h 10000"/>
                    <a:gd name="connsiteX115" fmla="*/ 8587 w 10000"/>
                    <a:gd name="connsiteY115" fmla="*/ 7362 h 10000"/>
                    <a:gd name="connsiteX116" fmla="*/ 8487 w 10000"/>
                    <a:gd name="connsiteY116" fmla="*/ 7137 h 10000"/>
                    <a:gd name="connsiteX117" fmla="*/ 8379 w 10000"/>
                    <a:gd name="connsiteY117" fmla="*/ 6945 h 10000"/>
                    <a:gd name="connsiteX118" fmla="*/ 8260 w 10000"/>
                    <a:gd name="connsiteY118" fmla="*/ 6784 h 10000"/>
                    <a:gd name="connsiteX119" fmla="*/ 8135 w 10000"/>
                    <a:gd name="connsiteY119" fmla="*/ 6672 h 10000"/>
                    <a:gd name="connsiteX120" fmla="*/ 8005 w 10000"/>
                    <a:gd name="connsiteY120" fmla="*/ 6600 h 10000"/>
                    <a:gd name="connsiteX121" fmla="*/ 7869 w 10000"/>
                    <a:gd name="connsiteY121" fmla="*/ 6576 h 10000"/>
                    <a:gd name="connsiteX122" fmla="*/ 7722 w 10000"/>
                    <a:gd name="connsiteY122" fmla="*/ 6600 h 10000"/>
                    <a:gd name="connsiteX123" fmla="*/ 7584 w 10000"/>
                    <a:gd name="connsiteY123" fmla="*/ 6688 h 10000"/>
                    <a:gd name="connsiteX124" fmla="*/ 7451 w 10000"/>
                    <a:gd name="connsiteY124" fmla="*/ 6824 h 10000"/>
                    <a:gd name="connsiteX125" fmla="*/ 7326 w 10000"/>
                    <a:gd name="connsiteY125" fmla="*/ 7001 h 10000"/>
                    <a:gd name="connsiteX126" fmla="*/ 7210 w 10000"/>
                    <a:gd name="connsiteY126" fmla="*/ 7217 h 10000"/>
                    <a:gd name="connsiteX127" fmla="*/ 7110 w 10000"/>
                    <a:gd name="connsiteY127" fmla="*/ 7474 h 10000"/>
                    <a:gd name="connsiteX128" fmla="*/ 7019 w 10000"/>
                    <a:gd name="connsiteY128" fmla="*/ 7779 h 10000"/>
                    <a:gd name="connsiteX129" fmla="*/ 6938 w 10000"/>
                    <a:gd name="connsiteY129" fmla="*/ 8107 h 10000"/>
                    <a:gd name="connsiteX130" fmla="*/ 6874 w 10000"/>
                    <a:gd name="connsiteY130" fmla="*/ 8460 h 10000"/>
                    <a:gd name="connsiteX131" fmla="*/ 6827 w 10000"/>
                    <a:gd name="connsiteY131" fmla="*/ 8837 h 10000"/>
                    <a:gd name="connsiteX132" fmla="*/ 6797 w 10000"/>
                    <a:gd name="connsiteY132" fmla="*/ 9238 h 10000"/>
                    <a:gd name="connsiteX133" fmla="*/ 6794 w 10000"/>
                    <a:gd name="connsiteY133" fmla="*/ 9286 h 10000"/>
                    <a:gd name="connsiteX134" fmla="*/ 6789 w 10000"/>
                    <a:gd name="connsiteY134" fmla="*/ 9358 h 10000"/>
                    <a:gd name="connsiteX135" fmla="*/ 6778 w 10000"/>
                    <a:gd name="connsiteY135" fmla="*/ 9439 h 10000"/>
                    <a:gd name="connsiteX136" fmla="*/ 6766 w 10000"/>
                    <a:gd name="connsiteY136" fmla="*/ 9535 h 10000"/>
                    <a:gd name="connsiteX137" fmla="*/ 6747 w 10000"/>
                    <a:gd name="connsiteY137" fmla="*/ 9623 h 10000"/>
                    <a:gd name="connsiteX138" fmla="*/ 6722 w 10000"/>
                    <a:gd name="connsiteY138" fmla="*/ 9719 h 10000"/>
                    <a:gd name="connsiteX139" fmla="*/ 6692 w 10000"/>
                    <a:gd name="connsiteY139" fmla="*/ 9816 h 10000"/>
                    <a:gd name="connsiteX140" fmla="*/ 6653 w 10000"/>
                    <a:gd name="connsiteY140" fmla="*/ 9880 h 10000"/>
                    <a:gd name="connsiteX141" fmla="*/ 6603 w 10000"/>
                    <a:gd name="connsiteY141" fmla="*/ 9944 h 10000"/>
                    <a:gd name="connsiteX142" fmla="*/ 6542 w 10000"/>
                    <a:gd name="connsiteY142" fmla="*/ 9976 h 10000"/>
                    <a:gd name="connsiteX143" fmla="*/ 6473 w 10000"/>
                    <a:gd name="connsiteY143" fmla="*/ 10000 h 10000"/>
                    <a:gd name="connsiteX144" fmla="*/ 2898 w 10000"/>
                    <a:gd name="connsiteY144" fmla="*/ 10000 h 10000"/>
                    <a:gd name="connsiteX145" fmla="*/ 2804 w 10000"/>
                    <a:gd name="connsiteY145" fmla="*/ 9976 h 10000"/>
                    <a:gd name="connsiteX146" fmla="*/ 2729 w 10000"/>
                    <a:gd name="connsiteY146" fmla="*/ 9944 h 10000"/>
                    <a:gd name="connsiteX147" fmla="*/ 2660 w 10000"/>
                    <a:gd name="connsiteY147" fmla="*/ 9880 h 10000"/>
                    <a:gd name="connsiteX148" fmla="*/ 2605 w 10000"/>
                    <a:gd name="connsiteY148" fmla="*/ 9800 h 10000"/>
                    <a:gd name="connsiteX149" fmla="*/ 2560 w 10000"/>
                    <a:gd name="connsiteY149" fmla="*/ 9711 h 10000"/>
                    <a:gd name="connsiteX150" fmla="*/ 2524 w 10000"/>
                    <a:gd name="connsiteY150" fmla="*/ 9623 h 10000"/>
                    <a:gd name="connsiteX151" fmla="*/ 2497 w 10000"/>
                    <a:gd name="connsiteY151" fmla="*/ 9527 h 10000"/>
                    <a:gd name="connsiteX152" fmla="*/ 2474 w 10000"/>
                    <a:gd name="connsiteY152" fmla="*/ 9431 h 10000"/>
                    <a:gd name="connsiteX153" fmla="*/ 2458 w 10000"/>
                    <a:gd name="connsiteY153" fmla="*/ 9350 h 10000"/>
                    <a:gd name="connsiteX154" fmla="*/ 2449 w 10000"/>
                    <a:gd name="connsiteY154" fmla="*/ 9270 h 10000"/>
                    <a:gd name="connsiteX155" fmla="*/ 2444 w 10000"/>
                    <a:gd name="connsiteY155" fmla="*/ 9222 h 10000"/>
                    <a:gd name="connsiteX156" fmla="*/ 2413 w 10000"/>
                    <a:gd name="connsiteY156" fmla="*/ 8821 h 10000"/>
                    <a:gd name="connsiteX157" fmla="*/ 2364 w 10000"/>
                    <a:gd name="connsiteY157" fmla="*/ 8452 h 10000"/>
                    <a:gd name="connsiteX158" fmla="*/ 2303 w 10000"/>
                    <a:gd name="connsiteY158" fmla="*/ 8091 h 10000"/>
                    <a:gd name="connsiteX159" fmla="*/ 2222 w 10000"/>
                    <a:gd name="connsiteY159" fmla="*/ 7771 h 10000"/>
                    <a:gd name="connsiteX160" fmla="*/ 2131 w 10000"/>
                    <a:gd name="connsiteY160" fmla="*/ 7474 h 10000"/>
                    <a:gd name="connsiteX161" fmla="*/ 2025 w 10000"/>
                    <a:gd name="connsiteY161" fmla="*/ 7209 h 10000"/>
                    <a:gd name="connsiteX162" fmla="*/ 1912 w 10000"/>
                    <a:gd name="connsiteY162" fmla="*/ 6993 h 10000"/>
                    <a:gd name="connsiteX163" fmla="*/ 1787 w 10000"/>
                    <a:gd name="connsiteY163" fmla="*/ 6808 h 10000"/>
                    <a:gd name="connsiteX164" fmla="*/ 1654 w 10000"/>
                    <a:gd name="connsiteY164" fmla="*/ 6688 h 10000"/>
                    <a:gd name="connsiteX165" fmla="*/ 1518 w 10000"/>
                    <a:gd name="connsiteY165" fmla="*/ 6600 h 10000"/>
                    <a:gd name="connsiteX166" fmla="*/ 1372 w 10000"/>
                    <a:gd name="connsiteY166" fmla="*/ 6576 h 10000"/>
                    <a:gd name="connsiteX167" fmla="*/ 1247 w 10000"/>
                    <a:gd name="connsiteY167" fmla="*/ 6592 h 10000"/>
                    <a:gd name="connsiteX168" fmla="*/ 1128 w 10000"/>
                    <a:gd name="connsiteY168" fmla="*/ 6656 h 10000"/>
                    <a:gd name="connsiteX169" fmla="*/ 1009 w 10000"/>
                    <a:gd name="connsiteY169" fmla="*/ 6744 h 10000"/>
                    <a:gd name="connsiteX170" fmla="*/ 895 w 10000"/>
                    <a:gd name="connsiteY170" fmla="*/ 6864 h 10000"/>
                    <a:gd name="connsiteX171" fmla="*/ 787 w 10000"/>
                    <a:gd name="connsiteY171" fmla="*/ 7025 h 10000"/>
                    <a:gd name="connsiteX172" fmla="*/ 690 w 10000"/>
                    <a:gd name="connsiteY172" fmla="*/ 7209 h 10000"/>
                    <a:gd name="connsiteX173" fmla="*/ 599 w 10000"/>
                    <a:gd name="connsiteY173" fmla="*/ 7426 h 10000"/>
                    <a:gd name="connsiteX174" fmla="*/ 518 w 10000"/>
                    <a:gd name="connsiteY174" fmla="*/ 7658 h 10000"/>
                    <a:gd name="connsiteX175" fmla="*/ 449 w 10000"/>
                    <a:gd name="connsiteY175" fmla="*/ 7923 h 10000"/>
                    <a:gd name="connsiteX176" fmla="*/ 393 w 10000"/>
                    <a:gd name="connsiteY176" fmla="*/ 8212 h 10000"/>
                    <a:gd name="connsiteX177" fmla="*/ 352 w 10000"/>
                    <a:gd name="connsiteY177" fmla="*/ 8516 h 10000"/>
                    <a:gd name="connsiteX178" fmla="*/ 327 w 10000"/>
                    <a:gd name="connsiteY178" fmla="*/ 8845 h 10000"/>
                    <a:gd name="connsiteX179" fmla="*/ 316 w 10000"/>
                    <a:gd name="connsiteY179" fmla="*/ 8990 h 10000"/>
                    <a:gd name="connsiteX180" fmla="*/ 288 w 10000"/>
                    <a:gd name="connsiteY180" fmla="*/ 9094 h 10000"/>
                    <a:gd name="connsiteX181" fmla="*/ 252 w 10000"/>
                    <a:gd name="connsiteY181" fmla="*/ 9166 h 10000"/>
                    <a:gd name="connsiteX182" fmla="*/ 205 w 10000"/>
                    <a:gd name="connsiteY182" fmla="*/ 9206 h 10000"/>
                    <a:gd name="connsiteX183" fmla="*/ 147 w 10000"/>
                    <a:gd name="connsiteY183" fmla="*/ 9206 h 10000"/>
                    <a:gd name="connsiteX184" fmla="*/ 144 w 10000"/>
                    <a:gd name="connsiteY184" fmla="*/ 9182 h 10000"/>
                    <a:gd name="connsiteX185" fmla="*/ 144 w 10000"/>
                    <a:gd name="connsiteY185" fmla="*/ 9118 h 10000"/>
                    <a:gd name="connsiteX186" fmla="*/ 141 w 10000"/>
                    <a:gd name="connsiteY186" fmla="*/ 9022 h 10000"/>
                    <a:gd name="connsiteX187" fmla="*/ 141 w 10000"/>
                    <a:gd name="connsiteY187" fmla="*/ 8893 h 10000"/>
                    <a:gd name="connsiteX188" fmla="*/ 141 w 10000"/>
                    <a:gd name="connsiteY188" fmla="*/ 8733 h 10000"/>
                    <a:gd name="connsiteX189" fmla="*/ 97 w 10000"/>
                    <a:gd name="connsiteY189" fmla="*/ 8709 h 10000"/>
                    <a:gd name="connsiteX190" fmla="*/ 58 w 10000"/>
                    <a:gd name="connsiteY190" fmla="*/ 8645 h 10000"/>
                    <a:gd name="connsiteX191" fmla="*/ 28 w 10000"/>
                    <a:gd name="connsiteY191" fmla="*/ 8549 h 10000"/>
                    <a:gd name="connsiteX192" fmla="*/ 6 w 10000"/>
                    <a:gd name="connsiteY192" fmla="*/ 8428 h 10000"/>
                    <a:gd name="connsiteX193" fmla="*/ 0 w 10000"/>
                    <a:gd name="connsiteY193" fmla="*/ 8300 h 10000"/>
                    <a:gd name="connsiteX194" fmla="*/ 8 w 10000"/>
                    <a:gd name="connsiteY194" fmla="*/ 8156 h 10000"/>
                    <a:gd name="connsiteX195" fmla="*/ 30 w 10000"/>
                    <a:gd name="connsiteY195" fmla="*/ 8043 h 10000"/>
                    <a:gd name="connsiteX196" fmla="*/ 61 w 10000"/>
                    <a:gd name="connsiteY196" fmla="*/ 7947 h 10000"/>
                    <a:gd name="connsiteX197" fmla="*/ 105 w 10000"/>
                    <a:gd name="connsiteY197" fmla="*/ 7883 h 10000"/>
                    <a:gd name="connsiteX198" fmla="*/ 152 w 10000"/>
                    <a:gd name="connsiteY198" fmla="*/ 7859 h 10000"/>
                    <a:gd name="connsiteX199" fmla="*/ 208 w 10000"/>
                    <a:gd name="connsiteY199" fmla="*/ 7859 h 10000"/>
                    <a:gd name="connsiteX200" fmla="*/ 263 w 10000"/>
                    <a:gd name="connsiteY200" fmla="*/ 7418 h 10000"/>
                    <a:gd name="connsiteX201" fmla="*/ 263 w 10000"/>
                    <a:gd name="connsiteY201" fmla="*/ 7233 h 10000"/>
                    <a:gd name="connsiteX202" fmla="*/ 263 w 10000"/>
                    <a:gd name="connsiteY202" fmla="*/ 7209 h 10000"/>
                    <a:gd name="connsiteX203" fmla="*/ 263 w 10000"/>
                    <a:gd name="connsiteY203" fmla="*/ 7193 h 10000"/>
                    <a:gd name="connsiteX204" fmla="*/ 263 w 10000"/>
                    <a:gd name="connsiteY204" fmla="*/ 6391 h 10000"/>
                    <a:gd name="connsiteX205" fmla="*/ 269 w 10000"/>
                    <a:gd name="connsiteY205" fmla="*/ 6271 h 10000"/>
                    <a:gd name="connsiteX206" fmla="*/ 288 w 10000"/>
                    <a:gd name="connsiteY206" fmla="*/ 6183 h 10000"/>
                    <a:gd name="connsiteX207" fmla="*/ 316 w 10000"/>
                    <a:gd name="connsiteY207" fmla="*/ 6103 h 10000"/>
                    <a:gd name="connsiteX208" fmla="*/ 346 w 10000"/>
                    <a:gd name="connsiteY208" fmla="*/ 6055 h 10000"/>
                    <a:gd name="connsiteX209" fmla="*/ 382 w 10000"/>
                    <a:gd name="connsiteY209" fmla="*/ 6014 h 10000"/>
                    <a:gd name="connsiteX210" fmla="*/ 424 w 10000"/>
                    <a:gd name="connsiteY210" fmla="*/ 5982 h 10000"/>
                    <a:gd name="connsiteX211" fmla="*/ 460 w 10000"/>
                    <a:gd name="connsiteY211" fmla="*/ 5966 h 10000"/>
                    <a:gd name="connsiteX212" fmla="*/ 490 w 10000"/>
                    <a:gd name="connsiteY212" fmla="*/ 5942 h 10000"/>
                    <a:gd name="connsiteX213" fmla="*/ 518 w 10000"/>
                    <a:gd name="connsiteY213" fmla="*/ 5934 h 10000"/>
                    <a:gd name="connsiteX214" fmla="*/ 535 w 10000"/>
                    <a:gd name="connsiteY214" fmla="*/ 5918 h 10000"/>
                    <a:gd name="connsiteX215" fmla="*/ 695 w 10000"/>
                    <a:gd name="connsiteY215" fmla="*/ 5493 h 10000"/>
                    <a:gd name="connsiteX216" fmla="*/ 798 w 10000"/>
                    <a:gd name="connsiteY216" fmla="*/ 5261 h 10000"/>
                    <a:gd name="connsiteX217" fmla="*/ 917 w 10000"/>
                    <a:gd name="connsiteY217" fmla="*/ 5044 h 10000"/>
                    <a:gd name="connsiteX218" fmla="*/ 1058 w 10000"/>
                    <a:gd name="connsiteY218" fmla="*/ 4812 h 10000"/>
                    <a:gd name="connsiteX219" fmla="*/ 1216 w 10000"/>
                    <a:gd name="connsiteY219" fmla="*/ 4603 h 10000"/>
                    <a:gd name="connsiteX220" fmla="*/ 1391 w 10000"/>
                    <a:gd name="connsiteY220" fmla="*/ 4403 h 10000"/>
                    <a:gd name="connsiteX221" fmla="*/ 1582 w 10000"/>
                    <a:gd name="connsiteY221" fmla="*/ 4218 h 10000"/>
                    <a:gd name="connsiteX222" fmla="*/ 1784 w 10000"/>
                    <a:gd name="connsiteY222" fmla="*/ 4050 h 10000"/>
                    <a:gd name="connsiteX223" fmla="*/ 1995 w 10000"/>
                    <a:gd name="connsiteY223" fmla="*/ 3913 h 10000"/>
                    <a:gd name="connsiteX224" fmla="*/ 2217 w 10000"/>
                    <a:gd name="connsiteY224" fmla="*/ 3785 h 10000"/>
                    <a:gd name="connsiteX225" fmla="*/ 2444 w 10000"/>
                    <a:gd name="connsiteY225" fmla="*/ 3697 h 10000"/>
                    <a:gd name="connsiteX226" fmla="*/ 2677 w 10000"/>
                    <a:gd name="connsiteY226" fmla="*/ 3633 h 10000"/>
                    <a:gd name="connsiteX227" fmla="*/ 2909 w 10000"/>
                    <a:gd name="connsiteY227" fmla="*/ 3609 h 10000"/>
                    <a:gd name="connsiteX228" fmla="*/ 2912 w 10000"/>
                    <a:gd name="connsiteY228" fmla="*/ 3609 h 10000"/>
                    <a:gd name="connsiteX229" fmla="*/ 2920 w 10000"/>
                    <a:gd name="connsiteY229" fmla="*/ 3609 h 10000"/>
                    <a:gd name="connsiteX230" fmla="*/ 2932 w 10000"/>
                    <a:gd name="connsiteY230" fmla="*/ 3609 h 10000"/>
                    <a:gd name="connsiteX231" fmla="*/ 2937 w 10000"/>
                    <a:gd name="connsiteY231" fmla="*/ 3609 h 10000"/>
                    <a:gd name="connsiteX232" fmla="*/ 2945 w 10000"/>
                    <a:gd name="connsiteY232" fmla="*/ 3609 h 10000"/>
                    <a:gd name="connsiteX233" fmla="*/ 2956 w 10000"/>
                    <a:gd name="connsiteY233" fmla="*/ 3593 h 10000"/>
                    <a:gd name="connsiteX234" fmla="*/ 2962 w 10000"/>
                    <a:gd name="connsiteY234" fmla="*/ 3577 h 10000"/>
                    <a:gd name="connsiteX235" fmla="*/ 2968 w 10000"/>
                    <a:gd name="connsiteY235" fmla="*/ 3545 h 10000"/>
                    <a:gd name="connsiteX236" fmla="*/ 2970 w 10000"/>
                    <a:gd name="connsiteY236" fmla="*/ 3528 h 10000"/>
                    <a:gd name="connsiteX237" fmla="*/ 3106 w 10000"/>
                    <a:gd name="connsiteY237" fmla="*/ 3055 h 10000"/>
                    <a:gd name="connsiteX238" fmla="*/ 3247 w 10000"/>
                    <a:gd name="connsiteY238" fmla="*/ 2606 h 10000"/>
                    <a:gd name="connsiteX239" fmla="*/ 3394 w 10000"/>
                    <a:gd name="connsiteY239" fmla="*/ 2197 h 10000"/>
                    <a:gd name="connsiteX240" fmla="*/ 3549 w 10000"/>
                    <a:gd name="connsiteY240" fmla="*/ 1820 h 10000"/>
                    <a:gd name="connsiteX241" fmla="*/ 3713 w 10000"/>
                    <a:gd name="connsiteY241" fmla="*/ 1476 h 10000"/>
                    <a:gd name="connsiteX242" fmla="*/ 3885 w 10000"/>
                    <a:gd name="connsiteY242" fmla="*/ 1179 h 10000"/>
                    <a:gd name="connsiteX243" fmla="*/ 4062 w 10000"/>
                    <a:gd name="connsiteY243" fmla="*/ 914 h 10000"/>
                    <a:gd name="connsiteX244" fmla="*/ 4245 w 10000"/>
                    <a:gd name="connsiteY244" fmla="*/ 674 h 10000"/>
                    <a:gd name="connsiteX245" fmla="*/ 4439 w 10000"/>
                    <a:gd name="connsiteY245" fmla="*/ 473 h 10000"/>
                    <a:gd name="connsiteX246" fmla="*/ 4630 w 10000"/>
                    <a:gd name="connsiteY246" fmla="*/ 321 h 10000"/>
                    <a:gd name="connsiteX247" fmla="*/ 4813 w 10000"/>
                    <a:gd name="connsiteY247" fmla="*/ 200 h 10000"/>
                    <a:gd name="connsiteX248" fmla="*/ 4993 w 10000"/>
                    <a:gd name="connsiteY248" fmla="*/ 112 h 10000"/>
                    <a:gd name="connsiteX249" fmla="*/ 5170 w 10000"/>
                    <a:gd name="connsiteY249" fmla="*/ 56 h 10000"/>
                    <a:gd name="connsiteX250" fmla="*/ 5339 w 10000"/>
                    <a:gd name="connsiteY250" fmla="*/ 24 h 10000"/>
                    <a:gd name="connsiteX251" fmla="*/ 5508 w 10000"/>
                    <a:gd name="connsiteY251" fmla="*/ 8 h 10000"/>
                    <a:gd name="connsiteX252" fmla="*/ 5672 w 10000"/>
                    <a:gd name="connsiteY252" fmla="*/ 0 h 10000"/>
                    <a:gd name="connsiteX0" fmla="*/ 5492 w 10000"/>
                    <a:gd name="connsiteY0" fmla="*/ 754 h 10000"/>
                    <a:gd name="connsiteX1" fmla="*/ 5387 w 10000"/>
                    <a:gd name="connsiteY1" fmla="*/ 762 h 10000"/>
                    <a:gd name="connsiteX2" fmla="*/ 5273 w 10000"/>
                    <a:gd name="connsiteY2" fmla="*/ 778 h 10000"/>
                    <a:gd name="connsiteX3" fmla="*/ 5151 w 10000"/>
                    <a:gd name="connsiteY3" fmla="*/ 802 h 10000"/>
                    <a:gd name="connsiteX4" fmla="*/ 5021 w 10000"/>
                    <a:gd name="connsiteY4" fmla="*/ 850 h 10000"/>
                    <a:gd name="connsiteX5" fmla="*/ 4888 w 10000"/>
                    <a:gd name="connsiteY5" fmla="*/ 914 h 10000"/>
                    <a:gd name="connsiteX6" fmla="*/ 4749 w 10000"/>
                    <a:gd name="connsiteY6" fmla="*/ 1002 h 10000"/>
                    <a:gd name="connsiteX7" fmla="*/ 4605 w 10000"/>
                    <a:gd name="connsiteY7" fmla="*/ 1107 h 10000"/>
                    <a:gd name="connsiteX8" fmla="*/ 4458 w 10000"/>
                    <a:gd name="connsiteY8" fmla="*/ 1235 h 10000"/>
                    <a:gd name="connsiteX9" fmla="*/ 4306 w 10000"/>
                    <a:gd name="connsiteY9" fmla="*/ 1403 h 10000"/>
                    <a:gd name="connsiteX10" fmla="*/ 4156 w 10000"/>
                    <a:gd name="connsiteY10" fmla="*/ 1604 h 10000"/>
                    <a:gd name="connsiteX11" fmla="*/ 4004 w 10000"/>
                    <a:gd name="connsiteY11" fmla="*/ 1828 h 10000"/>
                    <a:gd name="connsiteX12" fmla="*/ 3854 w 10000"/>
                    <a:gd name="connsiteY12" fmla="*/ 2101 h 10000"/>
                    <a:gd name="connsiteX13" fmla="*/ 3705 w 10000"/>
                    <a:gd name="connsiteY13" fmla="*/ 2414 h 10000"/>
                    <a:gd name="connsiteX14" fmla="*/ 3552 w 10000"/>
                    <a:gd name="connsiteY14" fmla="*/ 2775 h 10000"/>
                    <a:gd name="connsiteX15" fmla="*/ 3408 w 10000"/>
                    <a:gd name="connsiteY15" fmla="*/ 3184 h 10000"/>
                    <a:gd name="connsiteX16" fmla="*/ 3267 w 10000"/>
                    <a:gd name="connsiteY16" fmla="*/ 3641 h 10000"/>
                    <a:gd name="connsiteX17" fmla="*/ 3264 w 10000"/>
                    <a:gd name="connsiteY17" fmla="*/ 3673 h 10000"/>
                    <a:gd name="connsiteX18" fmla="*/ 3261 w 10000"/>
                    <a:gd name="connsiteY18" fmla="*/ 3705 h 10000"/>
                    <a:gd name="connsiteX19" fmla="*/ 3261 w 10000"/>
                    <a:gd name="connsiteY19" fmla="*/ 3745 h 10000"/>
                    <a:gd name="connsiteX20" fmla="*/ 3267 w 10000"/>
                    <a:gd name="connsiteY20" fmla="*/ 3833 h 10000"/>
                    <a:gd name="connsiteX21" fmla="*/ 5492 w 10000"/>
                    <a:gd name="connsiteY21" fmla="*/ 754 h 10000"/>
                    <a:gd name="connsiteX22" fmla="*/ 5747 w 10000"/>
                    <a:gd name="connsiteY22" fmla="*/ 746 h 10000"/>
                    <a:gd name="connsiteX23" fmla="*/ 8185 w 10000"/>
                    <a:gd name="connsiteY23" fmla="*/ 3970 h 10000"/>
                    <a:gd name="connsiteX24" fmla="*/ 8229 w 10000"/>
                    <a:gd name="connsiteY24" fmla="*/ 3962 h 10000"/>
                    <a:gd name="connsiteX25" fmla="*/ 8274 w 10000"/>
                    <a:gd name="connsiteY25" fmla="*/ 3897 h 10000"/>
                    <a:gd name="connsiteX26" fmla="*/ 8282 w 10000"/>
                    <a:gd name="connsiteY26" fmla="*/ 3857 h 10000"/>
                    <a:gd name="connsiteX27" fmla="*/ 8282 w 10000"/>
                    <a:gd name="connsiteY27" fmla="*/ 3801 h 10000"/>
                    <a:gd name="connsiteX28" fmla="*/ 8277 w 10000"/>
                    <a:gd name="connsiteY28" fmla="*/ 3745 h 10000"/>
                    <a:gd name="connsiteX29" fmla="*/ 8268 w 10000"/>
                    <a:gd name="connsiteY29" fmla="*/ 3689 h 10000"/>
                    <a:gd name="connsiteX30" fmla="*/ 8257 w 10000"/>
                    <a:gd name="connsiteY30" fmla="*/ 3633 h 10000"/>
                    <a:gd name="connsiteX31" fmla="*/ 8243 w 10000"/>
                    <a:gd name="connsiteY31" fmla="*/ 3601 h 10000"/>
                    <a:gd name="connsiteX32" fmla="*/ 8235 w 10000"/>
                    <a:gd name="connsiteY32" fmla="*/ 3569 h 10000"/>
                    <a:gd name="connsiteX33" fmla="*/ 8232 w 10000"/>
                    <a:gd name="connsiteY33" fmla="*/ 3553 h 10000"/>
                    <a:gd name="connsiteX34" fmla="*/ 8060 w 10000"/>
                    <a:gd name="connsiteY34" fmla="*/ 3103 h 10000"/>
                    <a:gd name="connsiteX35" fmla="*/ 7889 w 10000"/>
                    <a:gd name="connsiteY35" fmla="*/ 2694 h 10000"/>
                    <a:gd name="connsiteX36" fmla="*/ 7717 w 10000"/>
                    <a:gd name="connsiteY36" fmla="*/ 2342 h 10000"/>
                    <a:gd name="connsiteX37" fmla="*/ 7545 w 10000"/>
                    <a:gd name="connsiteY37" fmla="*/ 2029 h 10000"/>
                    <a:gd name="connsiteX38" fmla="*/ 7370 w 10000"/>
                    <a:gd name="connsiteY38" fmla="*/ 1740 h 10000"/>
                    <a:gd name="connsiteX39" fmla="*/ 7193 w 10000"/>
                    <a:gd name="connsiteY39" fmla="*/ 1500 h 10000"/>
                    <a:gd name="connsiteX40" fmla="*/ 7007 w 10000"/>
                    <a:gd name="connsiteY40" fmla="*/ 1299 h 10000"/>
                    <a:gd name="connsiteX41" fmla="*/ 6822 w 10000"/>
                    <a:gd name="connsiteY41" fmla="*/ 1131 h 10000"/>
                    <a:gd name="connsiteX42" fmla="*/ 6625 w 10000"/>
                    <a:gd name="connsiteY42" fmla="*/ 986 h 10000"/>
                    <a:gd name="connsiteX43" fmla="*/ 6423 w 10000"/>
                    <a:gd name="connsiteY43" fmla="*/ 890 h 10000"/>
                    <a:gd name="connsiteX44" fmla="*/ 6207 w 10000"/>
                    <a:gd name="connsiteY44" fmla="*/ 810 h 10000"/>
                    <a:gd name="connsiteX45" fmla="*/ 5985 w 10000"/>
                    <a:gd name="connsiteY45" fmla="*/ 770 h 10000"/>
                    <a:gd name="connsiteX46" fmla="*/ 5747 w 10000"/>
                    <a:gd name="connsiteY46" fmla="*/ 746 h 10000"/>
                    <a:gd name="connsiteX47" fmla="*/ 5672 w 10000"/>
                    <a:gd name="connsiteY47" fmla="*/ 0 h 10000"/>
                    <a:gd name="connsiteX48" fmla="*/ 5907 w 10000"/>
                    <a:gd name="connsiteY48" fmla="*/ 16 h 10000"/>
                    <a:gd name="connsiteX49" fmla="*/ 6135 w 10000"/>
                    <a:gd name="connsiteY49" fmla="*/ 56 h 10000"/>
                    <a:gd name="connsiteX50" fmla="*/ 6348 w 10000"/>
                    <a:gd name="connsiteY50" fmla="*/ 112 h 10000"/>
                    <a:gd name="connsiteX51" fmla="*/ 6550 w 10000"/>
                    <a:gd name="connsiteY51" fmla="*/ 192 h 10000"/>
                    <a:gd name="connsiteX52" fmla="*/ 6747 w 10000"/>
                    <a:gd name="connsiteY52" fmla="*/ 313 h 10000"/>
                    <a:gd name="connsiteX53" fmla="*/ 6935 w 10000"/>
                    <a:gd name="connsiteY53" fmla="*/ 449 h 10000"/>
                    <a:gd name="connsiteX54" fmla="*/ 7113 w 10000"/>
                    <a:gd name="connsiteY54" fmla="*/ 617 h 10000"/>
                    <a:gd name="connsiteX55" fmla="*/ 7287 w 10000"/>
                    <a:gd name="connsiteY55" fmla="*/ 810 h 10000"/>
                    <a:gd name="connsiteX56" fmla="*/ 7456 w 10000"/>
                    <a:gd name="connsiteY56" fmla="*/ 1034 h 10000"/>
                    <a:gd name="connsiteX57" fmla="*/ 7614 w 10000"/>
                    <a:gd name="connsiteY57" fmla="*/ 1283 h 10000"/>
                    <a:gd name="connsiteX58" fmla="*/ 7775 w 10000"/>
                    <a:gd name="connsiteY58" fmla="*/ 1556 h 10000"/>
                    <a:gd name="connsiteX59" fmla="*/ 7933 w 10000"/>
                    <a:gd name="connsiteY59" fmla="*/ 1877 h 10000"/>
                    <a:gd name="connsiteX60" fmla="*/ 8094 w 10000"/>
                    <a:gd name="connsiteY60" fmla="*/ 2221 h 10000"/>
                    <a:gd name="connsiteX61" fmla="*/ 8257 w 10000"/>
                    <a:gd name="connsiteY61" fmla="*/ 2606 h 10000"/>
                    <a:gd name="connsiteX62" fmla="*/ 8418 w 10000"/>
                    <a:gd name="connsiteY62" fmla="*/ 3039 h 10000"/>
                    <a:gd name="connsiteX63" fmla="*/ 8584 w 10000"/>
                    <a:gd name="connsiteY63" fmla="*/ 3512 h 10000"/>
                    <a:gd name="connsiteX64" fmla="*/ 8756 w 10000"/>
                    <a:gd name="connsiteY64" fmla="*/ 4034 h 10000"/>
                    <a:gd name="connsiteX65" fmla="*/ 8933 w 10000"/>
                    <a:gd name="connsiteY65" fmla="*/ 4603 h 10000"/>
                    <a:gd name="connsiteX66" fmla="*/ 9077 w 10000"/>
                    <a:gd name="connsiteY66" fmla="*/ 5084 h 10000"/>
                    <a:gd name="connsiteX67" fmla="*/ 9213 w 10000"/>
                    <a:gd name="connsiteY67" fmla="*/ 5557 h 10000"/>
                    <a:gd name="connsiteX68" fmla="*/ 9332 w 10000"/>
                    <a:gd name="connsiteY68" fmla="*/ 5998 h 10000"/>
                    <a:gd name="connsiteX69" fmla="*/ 9446 w 10000"/>
                    <a:gd name="connsiteY69" fmla="*/ 6439 h 10000"/>
                    <a:gd name="connsiteX70" fmla="*/ 9546 w 10000"/>
                    <a:gd name="connsiteY70" fmla="*/ 6856 h 10000"/>
                    <a:gd name="connsiteX71" fmla="*/ 9643 w 10000"/>
                    <a:gd name="connsiteY71" fmla="*/ 7281 h 10000"/>
                    <a:gd name="connsiteX72" fmla="*/ 9731 w 10000"/>
                    <a:gd name="connsiteY72" fmla="*/ 7698 h 10000"/>
                    <a:gd name="connsiteX73" fmla="*/ 9764 w 10000"/>
                    <a:gd name="connsiteY73" fmla="*/ 7859 h 10000"/>
                    <a:gd name="connsiteX74" fmla="*/ 9795 w 10000"/>
                    <a:gd name="connsiteY74" fmla="*/ 7859 h 10000"/>
                    <a:gd name="connsiteX75" fmla="*/ 9842 w 10000"/>
                    <a:gd name="connsiteY75" fmla="*/ 7883 h 10000"/>
                    <a:gd name="connsiteX76" fmla="*/ 9884 w 10000"/>
                    <a:gd name="connsiteY76" fmla="*/ 7947 h 10000"/>
                    <a:gd name="connsiteX77" fmla="*/ 9917 w 10000"/>
                    <a:gd name="connsiteY77" fmla="*/ 8043 h 10000"/>
                    <a:gd name="connsiteX78" fmla="*/ 9939 w 10000"/>
                    <a:gd name="connsiteY78" fmla="*/ 8156 h 10000"/>
                    <a:gd name="connsiteX79" fmla="*/ 9945 w 10000"/>
                    <a:gd name="connsiteY79" fmla="*/ 8300 h 10000"/>
                    <a:gd name="connsiteX80" fmla="*/ 9942 w 10000"/>
                    <a:gd name="connsiteY80" fmla="*/ 8412 h 10000"/>
                    <a:gd name="connsiteX81" fmla="*/ 9928 w 10000"/>
                    <a:gd name="connsiteY81" fmla="*/ 8508 h 10000"/>
                    <a:gd name="connsiteX82" fmla="*/ 9903 w 10000"/>
                    <a:gd name="connsiteY82" fmla="*/ 8597 h 10000"/>
                    <a:gd name="connsiteX83" fmla="*/ 9947 w 10000"/>
                    <a:gd name="connsiteY83" fmla="*/ 8837 h 10000"/>
                    <a:gd name="connsiteX84" fmla="*/ 9989 w 10000"/>
                    <a:gd name="connsiteY84" fmla="*/ 9070 h 10000"/>
                    <a:gd name="connsiteX85" fmla="*/ 10000 w 10000"/>
                    <a:gd name="connsiteY85" fmla="*/ 9182 h 10000"/>
                    <a:gd name="connsiteX86" fmla="*/ 10000 w 10000"/>
                    <a:gd name="connsiteY86" fmla="*/ 9302 h 10000"/>
                    <a:gd name="connsiteX87" fmla="*/ 9989 w 10000"/>
                    <a:gd name="connsiteY87" fmla="*/ 9407 h 10000"/>
                    <a:gd name="connsiteX88" fmla="*/ 9964 w 10000"/>
                    <a:gd name="connsiteY88" fmla="*/ 9495 h 10000"/>
                    <a:gd name="connsiteX89" fmla="*/ 9933 w 10000"/>
                    <a:gd name="connsiteY89" fmla="*/ 9567 h 10000"/>
                    <a:gd name="connsiteX90" fmla="*/ 9906 w 10000"/>
                    <a:gd name="connsiteY90" fmla="*/ 9591 h 10000"/>
                    <a:gd name="connsiteX91" fmla="*/ 9881 w 10000"/>
                    <a:gd name="connsiteY91" fmla="*/ 9607 h 10000"/>
                    <a:gd name="connsiteX92" fmla="*/ 9845 w 10000"/>
                    <a:gd name="connsiteY92" fmla="*/ 9623 h 10000"/>
                    <a:gd name="connsiteX93" fmla="*/ 9792 w 10000"/>
                    <a:gd name="connsiteY93" fmla="*/ 9647 h 10000"/>
                    <a:gd name="connsiteX94" fmla="*/ 9723 w 10000"/>
                    <a:gd name="connsiteY94" fmla="*/ 9671 h 10000"/>
                    <a:gd name="connsiteX95" fmla="*/ 9643 w 10000"/>
                    <a:gd name="connsiteY95" fmla="*/ 9687 h 10000"/>
                    <a:gd name="connsiteX96" fmla="*/ 9546 w 10000"/>
                    <a:gd name="connsiteY96" fmla="*/ 9703 h 10000"/>
                    <a:gd name="connsiteX97" fmla="*/ 9443 w 10000"/>
                    <a:gd name="connsiteY97" fmla="*/ 9703 h 10000"/>
                    <a:gd name="connsiteX98" fmla="*/ 9341 w 10000"/>
                    <a:gd name="connsiteY98" fmla="*/ 9695 h 10000"/>
                    <a:gd name="connsiteX99" fmla="*/ 9255 w 10000"/>
                    <a:gd name="connsiteY99" fmla="*/ 9671 h 10000"/>
                    <a:gd name="connsiteX100" fmla="*/ 9183 w 10000"/>
                    <a:gd name="connsiteY100" fmla="*/ 9615 h 10000"/>
                    <a:gd name="connsiteX101" fmla="*/ 9122 w 10000"/>
                    <a:gd name="connsiteY101" fmla="*/ 9567 h 10000"/>
                    <a:gd name="connsiteX102" fmla="*/ 9072 w 10000"/>
                    <a:gd name="connsiteY102" fmla="*/ 9495 h 10000"/>
                    <a:gd name="connsiteX103" fmla="*/ 9027 w 10000"/>
                    <a:gd name="connsiteY103" fmla="*/ 9415 h 10000"/>
                    <a:gd name="connsiteX104" fmla="*/ 8994 w 10000"/>
                    <a:gd name="connsiteY104" fmla="*/ 9326 h 10000"/>
                    <a:gd name="connsiteX105" fmla="*/ 8969 w 10000"/>
                    <a:gd name="connsiteY105" fmla="*/ 9238 h 10000"/>
                    <a:gd name="connsiteX106" fmla="*/ 8953 w 10000"/>
                    <a:gd name="connsiteY106" fmla="*/ 9158 h 10000"/>
                    <a:gd name="connsiteX107" fmla="*/ 8936 w 10000"/>
                    <a:gd name="connsiteY107" fmla="*/ 9070 h 10000"/>
                    <a:gd name="connsiteX108" fmla="*/ 8928 w 10000"/>
                    <a:gd name="connsiteY108" fmla="*/ 8998 h 10000"/>
                    <a:gd name="connsiteX109" fmla="*/ 8922 w 10000"/>
                    <a:gd name="connsiteY109" fmla="*/ 8925 h 10000"/>
                    <a:gd name="connsiteX110" fmla="*/ 8878 w 10000"/>
                    <a:gd name="connsiteY110" fmla="*/ 8565 h 10000"/>
                    <a:gd name="connsiteX111" fmla="*/ 8825 w 10000"/>
                    <a:gd name="connsiteY111" fmla="*/ 8228 h 10000"/>
                    <a:gd name="connsiteX112" fmla="*/ 8759 w 10000"/>
                    <a:gd name="connsiteY112" fmla="*/ 7907 h 10000"/>
                    <a:gd name="connsiteX113" fmla="*/ 8678 w 10000"/>
                    <a:gd name="connsiteY113" fmla="*/ 7626 h 10000"/>
                    <a:gd name="connsiteX114" fmla="*/ 8587 w 10000"/>
                    <a:gd name="connsiteY114" fmla="*/ 7362 h 10000"/>
                    <a:gd name="connsiteX115" fmla="*/ 8487 w 10000"/>
                    <a:gd name="connsiteY115" fmla="*/ 7137 h 10000"/>
                    <a:gd name="connsiteX116" fmla="*/ 8379 w 10000"/>
                    <a:gd name="connsiteY116" fmla="*/ 6945 h 10000"/>
                    <a:gd name="connsiteX117" fmla="*/ 8260 w 10000"/>
                    <a:gd name="connsiteY117" fmla="*/ 6784 h 10000"/>
                    <a:gd name="connsiteX118" fmla="*/ 8135 w 10000"/>
                    <a:gd name="connsiteY118" fmla="*/ 6672 h 10000"/>
                    <a:gd name="connsiteX119" fmla="*/ 8005 w 10000"/>
                    <a:gd name="connsiteY119" fmla="*/ 6600 h 10000"/>
                    <a:gd name="connsiteX120" fmla="*/ 7869 w 10000"/>
                    <a:gd name="connsiteY120" fmla="*/ 6576 h 10000"/>
                    <a:gd name="connsiteX121" fmla="*/ 7722 w 10000"/>
                    <a:gd name="connsiteY121" fmla="*/ 6600 h 10000"/>
                    <a:gd name="connsiteX122" fmla="*/ 7584 w 10000"/>
                    <a:gd name="connsiteY122" fmla="*/ 6688 h 10000"/>
                    <a:gd name="connsiteX123" fmla="*/ 7451 w 10000"/>
                    <a:gd name="connsiteY123" fmla="*/ 6824 h 10000"/>
                    <a:gd name="connsiteX124" fmla="*/ 7326 w 10000"/>
                    <a:gd name="connsiteY124" fmla="*/ 7001 h 10000"/>
                    <a:gd name="connsiteX125" fmla="*/ 7210 w 10000"/>
                    <a:gd name="connsiteY125" fmla="*/ 7217 h 10000"/>
                    <a:gd name="connsiteX126" fmla="*/ 7110 w 10000"/>
                    <a:gd name="connsiteY126" fmla="*/ 7474 h 10000"/>
                    <a:gd name="connsiteX127" fmla="*/ 7019 w 10000"/>
                    <a:gd name="connsiteY127" fmla="*/ 7779 h 10000"/>
                    <a:gd name="connsiteX128" fmla="*/ 6938 w 10000"/>
                    <a:gd name="connsiteY128" fmla="*/ 8107 h 10000"/>
                    <a:gd name="connsiteX129" fmla="*/ 6874 w 10000"/>
                    <a:gd name="connsiteY129" fmla="*/ 8460 h 10000"/>
                    <a:gd name="connsiteX130" fmla="*/ 6827 w 10000"/>
                    <a:gd name="connsiteY130" fmla="*/ 8837 h 10000"/>
                    <a:gd name="connsiteX131" fmla="*/ 6797 w 10000"/>
                    <a:gd name="connsiteY131" fmla="*/ 9238 h 10000"/>
                    <a:gd name="connsiteX132" fmla="*/ 6794 w 10000"/>
                    <a:gd name="connsiteY132" fmla="*/ 9286 h 10000"/>
                    <a:gd name="connsiteX133" fmla="*/ 6789 w 10000"/>
                    <a:gd name="connsiteY133" fmla="*/ 9358 h 10000"/>
                    <a:gd name="connsiteX134" fmla="*/ 6778 w 10000"/>
                    <a:gd name="connsiteY134" fmla="*/ 9439 h 10000"/>
                    <a:gd name="connsiteX135" fmla="*/ 6766 w 10000"/>
                    <a:gd name="connsiteY135" fmla="*/ 9535 h 10000"/>
                    <a:gd name="connsiteX136" fmla="*/ 6747 w 10000"/>
                    <a:gd name="connsiteY136" fmla="*/ 9623 h 10000"/>
                    <a:gd name="connsiteX137" fmla="*/ 6722 w 10000"/>
                    <a:gd name="connsiteY137" fmla="*/ 9719 h 10000"/>
                    <a:gd name="connsiteX138" fmla="*/ 6692 w 10000"/>
                    <a:gd name="connsiteY138" fmla="*/ 9816 h 10000"/>
                    <a:gd name="connsiteX139" fmla="*/ 6653 w 10000"/>
                    <a:gd name="connsiteY139" fmla="*/ 9880 h 10000"/>
                    <a:gd name="connsiteX140" fmla="*/ 6603 w 10000"/>
                    <a:gd name="connsiteY140" fmla="*/ 9944 h 10000"/>
                    <a:gd name="connsiteX141" fmla="*/ 6542 w 10000"/>
                    <a:gd name="connsiteY141" fmla="*/ 9976 h 10000"/>
                    <a:gd name="connsiteX142" fmla="*/ 6473 w 10000"/>
                    <a:gd name="connsiteY142" fmla="*/ 10000 h 10000"/>
                    <a:gd name="connsiteX143" fmla="*/ 2898 w 10000"/>
                    <a:gd name="connsiteY143" fmla="*/ 10000 h 10000"/>
                    <a:gd name="connsiteX144" fmla="*/ 2804 w 10000"/>
                    <a:gd name="connsiteY144" fmla="*/ 9976 h 10000"/>
                    <a:gd name="connsiteX145" fmla="*/ 2729 w 10000"/>
                    <a:gd name="connsiteY145" fmla="*/ 9944 h 10000"/>
                    <a:gd name="connsiteX146" fmla="*/ 2660 w 10000"/>
                    <a:gd name="connsiteY146" fmla="*/ 9880 h 10000"/>
                    <a:gd name="connsiteX147" fmla="*/ 2605 w 10000"/>
                    <a:gd name="connsiteY147" fmla="*/ 9800 h 10000"/>
                    <a:gd name="connsiteX148" fmla="*/ 2560 w 10000"/>
                    <a:gd name="connsiteY148" fmla="*/ 9711 h 10000"/>
                    <a:gd name="connsiteX149" fmla="*/ 2524 w 10000"/>
                    <a:gd name="connsiteY149" fmla="*/ 9623 h 10000"/>
                    <a:gd name="connsiteX150" fmla="*/ 2497 w 10000"/>
                    <a:gd name="connsiteY150" fmla="*/ 9527 h 10000"/>
                    <a:gd name="connsiteX151" fmla="*/ 2474 w 10000"/>
                    <a:gd name="connsiteY151" fmla="*/ 9431 h 10000"/>
                    <a:gd name="connsiteX152" fmla="*/ 2458 w 10000"/>
                    <a:gd name="connsiteY152" fmla="*/ 9350 h 10000"/>
                    <a:gd name="connsiteX153" fmla="*/ 2449 w 10000"/>
                    <a:gd name="connsiteY153" fmla="*/ 9270 h 10000"/>
                    <a:gd name="connsiteX154" fmla="*/ 2444 w 10000"/>
                    <a:gd name="connsiteY154" fmla="*/ 9222 h 10000"/>
                    <a:gd name="connsiteX155" fmla="*/ 2413 w 10000"/>
                    <a:gd name="connsiteY155" fmla="*/ 8821 h 10000"/>
                    <a:gd name="connsiteX156" fmla="*/ 2364 w 10000"/>
                    <a:gd name="connsiteY156" fmla="*/ 8452 h 10000"/>
                    <a:gd name="connsiteX157" fmla="*/ 2303 w 10000"/>
                    <a:gd name="connsiteY157" fmla="*/ 8091 h 10000"/>
                    <a:gd name="connsiteX158" fmla="*/ 2222 w 10000"/>
                    <a:gd name="connsiteY158" fmla="*/ 7771 h 10000"/>
                    <a:gd name="connsiteX159" fmla="*/ 2131 w 10000"/>
                    <a:gd name="connsiteY159" fmla="*/ 7474 h 10000"/>
                    <a:gd name="connsiteX160" fmla="*/ 2025 w 10000"/>
                    <a:gd name="connsiteY160" fmla="*/ 7209 h 10000"/>
                    <a:gd name="connsiteX161" fmla="*/ 1912 w 10000"/>
                    <a:gd name="connsiteY161" fmla="*/ 6993 h 10000"/>
                    <a:gd name="connsiteX162" fmla="*/ 1787 w 10000"/>
                    <a:gd name="connsiteY162" fmla="*/ 6808 h 10000"/>
                    <a:gd name="connsiteX163" fmla="*/ 1654 w 10000"/>
                    <a:gd name="connsiteY163" fmla="*/ 6688 h 10000"/>
                    <a:gd name="connsiteX164" fmla="*/ 1518 w 10000"/>
                    <a:gd name="connsiteY164" fmla="*/ 6600 h 10000"/>
                    <a:gd name="connsiteX165" fmla="*/ 1372 w 10000"/>
                    <a:gd name="connsiteY165" fmla="*/ 6576 h 10000"/>
                    <a:gd name="connsiteX166" fmla="*/ 1247 w 10000"/>
                    <a:gd name="connsiteY166" fmla="*/ 6592 h 10000"/>
                    <a:gd name="connsiteX167" fmla="*/ 1128 w 10000"/>
                    <a:gd name="connsiteY167" fmla="*/ 6656 h 10000"/>
                    <a:gd name="connsiteX168" fmla="*/ 1009 w 10000"/>
                    <a:gd name="connsiteY168" fmla="*/ 6744 h 10000"/>
                    <a:gd name="connsiteX169" fmla="*/ 895 w 10000"/>
                    <a:gd name="connsiteY169" fmla="*/ 6864 h 10000"/>
                    <a:gd name="connsiteX170" fmla="*/ 787 w 10000"/>
                    <a:gd name="connsiteY170" fmla="*/ 7025 h 10000"/>
                    <a:gd name="connsiteX171" fmla="*/ 690 w 10000"/>
                    <a:gd name="connsiteY171" fmla="*/ 7209 h 10000"/>
                    <a:gd name="connsiteX172" fmla="*/ 599 w 10000"/>
                    <a:gd name="connsiteY172" fmla="*/ 7426 h 10000"/>
                    <a:gd name="connsiteX173" fmla="*/ 518 w 10000"/>
                    <a:gd name="connsiteY173" fmla="*/ 7658 h 10000"/>
                    <a:gd name="connsiteX174" fmla="*/ 449 w 10000"/>
                    <a:gd name="connsiteY174" fmla="*/ 7923 h 10000"/>
                    <a:gd name="connsiteX175" fmla="*/ 393 w 10000"/>
                    <a:gd name="connsiteY175" fmla="*/ 8212 h 10000"/>
                    <a:gd name="connsiteX176" fmla="*/ 352 w 10000"/>
                    <a:gd name="connsiteY176" fmla="*/ 8516 h 10000"/>
                    <a:gd name="connsiteX177" fmla="*/ 327 w 10000"/>
                    <a:gd name="connsiteY177" fmla="*/ 8845 h 10000"/>
                    <a:gd name="connsiteX178" fmla="*/ 316 w 10000"/>
                    <a:gd name="connsiteY178" fmla="*/ 8990 h 10000"/>
                    <a:gd name="connsiteX179" fmla="*/ 288 w 10000"/>
                    <a:gd name="connsiteY179" fmla="*/ 9094 h 10000"/>
                    <a:gd name="connsiteX180" fmla="*/ 252 w 10000"/>
                    <a:gd name="connsiteY180" fmla="*/ 9166 h 10000"/>
                    <a:gd name="connsiteX181" fmla="*/ 205 w 10000"/>
                    <a:gd name="connsiteY181" fmla="*/ 9206 h 10000"/>
                    <a:gd name="connsiteX182" fmla="*/ 147 w 10000"/>
                    <a:gd name="connsiteY182" fmla="*/ 9206 h 10000"/>
                    <a:gd name="connsiteX183" fmla="*/ 144 w 10000"/>
                    <a:gd name="connsiteY183" fmla="*/ 9182 h 10000"/>
                    <a:gd name="connsiteX184" fmla="*/ 144 w 10000"/>
                    <a:gd name="connsiteY184" fmla="*/ 9118 h 10000"/>
                    <a:gd name="connsiteX185" fmla="*/ 141 w 10000"/>
                    <a:gd name="connsiteY185" fmla="*/ 9022 h 10000"/>
                    <a:gd name="connsiteX186" fmla="*/ 141 w 10000"/>
                    <a:gd name="connsiteY186" fmla="*/ 8893 h 10000"/>
                    <a:gd name="connsiteX187" fmla="*/ 141 w 10000"/>
                    <a:gd name="connsiteY187" fmla="*/ 8733 h 10000"/>
                    <a:gd name="connsiteX188" fmla="*/ 97 w 10000"/>
                    <a:gd name="connsiteY188" fmla="*/ 8709 h 10000"/>
                    <a:gd name="connsiteX189" fmla="*/ 58 w 10000"/>
                    <a:gd name="connsiteY189" fmla="*/ 8645 h 10000"/>
                    <a:gd name="connsiteX190" fmla="*/ 28 w 10000"/>
                    <a:gd name="connsiteY190" fmla="*/ 8549 h 10000"/>
                    <a:gd name="connsiteX191" fmla="*/ 6 w 10000"/>
                    <a:gd name="connsiteY191" fmla="*/ 8428 h 10000"/>
                    <a:gd name="connsiteX192" fmla="*/ 0 w 10000"/>
                    <a:gd name="connsiteY192" fmla="*/ 8300 h 10000"/>
                    <a:gd name="connsiteX193" fmla="*/ 8 w 10000"/>
                    <a:gd name="connsiteY193" fmla="*/ 8156 h 10000"/>
                    <a:gd name="connsiteX194" fmla="*/ 30 w 10000"/>
                    <a:gd name="connsiteY194" fmla="*/ 8043 h 10000"/>
                    <a:gd name="connsiteX195" fmla="*/ 61 w 10000"/>
                    <a:gd name="connsiteY195" fmla="*/ 7947 h 10000"/>
                    <a:gd name="connsiteX196" fmla="*/ 105 w 10000"/>
                    <a:gd name="connsiteY196" fmla="*/ 7883 h 10000"/>
                    <a:gd name="connsiteX197" fmla="*/ 152 w 10000"/>
                    <a:gd name="connsiteY197" fmla="*/ 7859 h 10000"/>
                    <a:gd name="connsiteX198" fmla="*/ 208 w 10000"/>
                    <a:gd name="connsiteY198" fmla="*/ 7859 h 10000"/>
                    <a:gd name="connsiteX199" fmla="*/ 263 w 10000"/>
                    <a:gd name="connsiteY199" fmla="*/ 7418 h 10000"/>
                    <a:gd name="connsiteX200" fmla="*/ 263 w 10000"/>
                    <a:gd name="connsiteY200" fmla="*/ 7233 h 10000"/>
                    <a:gd name="connsiteX201" fmla="*/ 263 w 10000"/>
                    <a:gd name="connsiteY201" fmla="*/ 7209 h 10000"/>
                    <a:gd name="connsiteX202" fmla="*/ 263 w 10000"/>
                    <a:gd name="connsiteY202" fmla="*/ 7193 h 10000"/>
                    <a:gd name="connsiteX203" fmla="*/ 263 w 10000"/>
                    <a:gd name="connsiteY203" fmla="*/ 6391 h 10000"/>
                    <a:gd name="connsiteX204" fmla="*/ 269 w 10000"/>
                    <a:gd name="connsiteY204" fmla="*/ 6271 h 10000"/>
                    <a:gd name="connsiteX205" fmla="*/ 288 w 10000"/>
                    <a:gd name="connsiteY205" fmla="*/ 6183 h 10000"/>
                    <a:gd name="connsiteX206" fmla="*/ 316 w 10000"/>
                    <a:gd name="connsiteY206" fmla="*/ 6103 h 10000"/>
                    <a:gd name="connsiteX207" fmla="*/ 346 w 10000"/>
                    <a:gd name="connsiteY207" fmla="*/ 6055 h 10000"/>
                    <a:gd name="connsiteX208" fmla="*/ 382 w 10000"/>
                    <a:gd name="connsiteY208" fmla="*/ 6014 h 10000"/>
                    <a:gd name="connsiteX209" fmla="*/ 424 w 10000"/>
                    <a:gd name="connsiteY209" fmla="*/ 5982 h 10000"/>
                    <a:gd name="connsiteX210" fmla="*/ 460 w 10000"/>
                    <a:gd name="connsiteY210" fmla="*/ 5966 h 10000"/>
                    <a:gd name="connsiteX211" fmla="*/ 490 w 10000"/>
                    <a:gd name="connsiteY211" fmla="*/ 5942 h 10000"/>
                    <a:gd name="connsiteX212" fmla="*/ 518 w 10000"/>
                    <a:gd name="connsiteY212" fmla="*/ 5934 h 10000"/>
                    <a:gd name="connsiteX213" fmla="*/ 535 w 10000"/>
                    <a:gd name="connsiteY213" fmla="*/ 5918 h 10000"/>
                    <a:gd name="connsiteX214" fmla="*/ 695 w 10000"/>
                    <a:gd name="connsiteY214" fmla="*/ 5493 h 10000"/>
                    <a:gd name="connsiteX215" fmla="*/ 798 w 10000"/>
                    <a:gd name="connsiteY215" fmla="*/ 5261 h 10000"/>
                    <a:gd name="connsiteX216" fmla="*/ 917 w 10000"/>
                    <a:gd name="connsiteY216" fmla="*/ 5044 h 10000"/>
                    <a:gd name="connsiteX217" fmla="*/ 1058 w 10000"/>
                    <a:gd name="connsiteY217" fmla="*/ 4812 h 10000"/>
                    <a:gd name="connsiteX218" fmla="*/ 1216 w 10000"/>
                    <a:gd name="connsiteY218" fmla="*/ 4603 h 10000"/>
                    <a:gd name="connsiteX219" fmla="*/ 1391 w 10000"/>
                    <a:gd name="connsiteY219" fmla="*/ 4403 h 10000"/>
                    <a:gd name="connsiteX220" fmla="*/ 1582 w 10000"/>
                    <a:gd name="connsiteY220" fmla="*/ 4218 h 10000"/>
                    <a:gd name="connsiteX221" fmla="*/ 1784 w 10000"/>
                    <a:gd name="connsiteY221" fmla="*/ 4050 h 10000"/>
                    <a:gd name="connsiteX222" fmla="*/ 1995 w 10000"/>
                    <a:gd name="connsiteY222" fmla="*/ 3913 h 10000"/>
                    <a:gd name="connsiteX223" fmla="*/ 2217 w 10000"/>
                    <a:gd name="connsiteY223" fmla="*/ 3785 h 10000"/>
                    <a:gd name="connsiteX224" fmla="*/ 2444 w 10000"/>
                    <a:gd name="connsiteY224" fmla="*/ 3697 h 10000"/>
                    <a:gd name="connsiteX225" fmla="*/ 2677 w 10000"/>
                    <a:gd name="connsiteY225" fmla="*/ 3633 h 10000"/>
                    <a:gd name="connsiteX226" fmla="*/ 2909 w 10000"/>
                    <a:gd name="connsiteY226" fmla="*/ 3609 h 10000"/>
                    <a:gd name="connsiteX227" fmla="*/ 2912 w 10000"/>
                    <a:gd name="connsiteY227" fmla="*/ 3609 h 10000"/>
                    <a:gd name="connsiteX228" fmla="*/ 2920 w 10000"/>
                    <a:gd name="connsiteY228" fmla="*/ 3609 h 10000"/>
                    <a:gd name="connsiteX229" fmla="*/ 2932 w 10000"/>
                    <a:gd name="connsiteY229" fmla="*/ 3609 h 10000"/>
                    <a:gd name="connsiteX230" fmla="*/ 2937 w 10000"/>
                    <a:gd name="connsiteY230" fmla="*/ 3609 h 10000"/>
                    <a:gd name="connsiteX231" fmla="*/ 2945 w 10000"/>
                    <a:gd name="connsiteY231" fmla="*/ 3609 h 10000"/>
                    <a:gd name="connsiteX232" fmla="*/ 2956 w 10000"/>
                    <a:gd name="connsiteY232" fmla="*/ 3593 h 10000"/>
                    <a:gd name="connsiteX233" fmla="*/ 2962 w 10000"/>
                    <a:gd name="connsiteY233" fmla="*/ 3577 h 10000"/>
                    <a:gd name="connsiteX234" fmla="*/ 2968 w 10000"/>
                    <a:gd name="connsiteY234" fmla="*/ 3545 h 10000"/>
                    <a:gd name="connsiteX235" fmla="*/ 2970 w 10000"/>
                    <a:gd name="connsiteY235" fmla="*/ 3528 h 10000"/>
                    <a:gd name="connsiteX236" fmla="*/ 3106 w 10000"/>
                    <a:gd name="connsiteY236" fmla="*/ 3055 h 10000"/>
                    <a:gd name="connsiteX237" fmla="*/ 3247 w 10000"/>
                    <a:gd name="connsiteY237" fmla="*/ 2606 h 10000"/>
                    <a:gd name="connsiteX238" fmla="*/ 3394 w 10000"/>
                    <a:gd name="connsiteY238" fmla="*/ 2197 h 10000"/>
                    <a:gd name="connsiteX239" fmla="*/ 3549 w 10000"/>
                    <a:gd name="connsiteY239" fmla="*/ 1820 h 10000"/>
                    <a:gd name="connsiteX240" fmla="*/ 3713 w 10000"/>
                    <a:gd name="connsiteY240" fmla="*/ 1476 h 10000"/>
                    <a:gd name="connsiteX241" fmla="*/ 3885 w 10000"/>
                    <a:gd name="connsiteY241" fmla="*/ 1179 h 10000"/>
                    <a:gd name="connsiteX242" fmla="*/ 4062 w 10000"/>
                    <a:gd name="connsiteY242" fmla="*/ 914 h 10000"/>
                    <a:gd name="connsiteX243" fmla="*/ 4245 w 10000"/>
                    <a:gd name="connsiteY243" fmla="*/ 674 h 10000"/>
                    <a:gd name="connsiteX244" fmla="*/ 4439 w 10000"/>
                    <a:gd name="connsiteY244" fmla="*/ 473 h 10000"/>
                    <a:gd name="connsiteX245" fmla="*/ 4630 w 10000"/>
                    <a:gd name="connsiteY245" fmla="*/ 321 h 10000"/>
                    <a:gd name="connsiteX246" fmla="*/ 4813 w 10000"/>
                    <a:gd name="connsiteY246" fmla="*/ 200 h 10000"/>
                    <a:gd name="connsiteX247" fmla="*/ 4993 w 10000"/>
                    <a:gd name="connsiteY247" fmla="*/ 112 h 10000"/>
                    <a:gd name="connsiteX248" fmla="*/ 5170 w 10000"/>
                    <a:gd name="connsiteY248" fmla="*/ 56 h 10000"/>
                    <a:gd name="connsiteX249" fmla="*/ 5339 w 10000"/>
                    <a:gd name="connsiteY249" fmla="*/ 24 h 10000"/>
                    <a:gd name="connsiteX250" fmla="*/ 5508 w 10000"/>
                    <a:gd name="connsiteY250" fmla="*/ 8 h 10000"/>
                    <a:gd name="connsiteX251" fmla="*/ 5672 w 10000"/>
                    <a:gd name="connsiteY251"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0000" h="10000">
                      <a:moveTo>
                        <a:pt x="5492" y="754"/>
                      </a:moveTo>
                      <a:lnTo>
                        <a:pt x="5387" y="762"/>
                      </a:lnTo>
                      <a:lnTo>
                        <a:pt x="5273" y="778"/>
                      </a:lnTo>
                      <a:lnTo>
                        <a:pt x="5151" y="802"/>
                      </a:lnTo>
                      <a:lnTo>
                        <a:pt x="5021" y="850"/>
                      </a:lnTo>
                      <a:lnTo>
                        <a:pt x="4888" y="914"/>
                      </a:lnTo>
                      <a:lnTo>
                        <a:pt x="4749" y="1002"/>
                      </a:lnTo>
                      <a:lnTo>
                        <a:pt x="4605" y="1107"/>
                      </a:lnTo>
                      <a:lnTo>
                        <a:pt x="4458" y="1235"/>
                      </a:lnTo>
                      <a:lnTo>
                        <a:pt x="4306" y="1403"/>
                      </a:lnTo>
                      <a:lnTo>
                        <a:pt x="4156" y="1604"/>
                      </a:lnTo>
                      <a:lnTo>
                        <a:pt x="4004" y="1828"/>
                      </a:lnTo>
                      <a:lnTo>
                        <a:pt x="3854" y="2101"/>
                      </a:lnTo>
                      <a:cubicBezTo>
                        <a:pt x="3804" y="2205"/>
                        <a:pt x="3755" y="2310"/>
                        <a:pt x="3705" y="2414"/>
                      </a:cubicBezTo>
                      <a:lnTo>
                        <a:pt x="3552" y="2775"/>
                      </a:lnTo>
                      <a:lnTo>
                        <a:pt x="3408" y="3184"/>
                      </a:lnTo>
                      <a:lnTo>
                        <a:pt x="3267" y="3641"/>
                      </a:lnTo>
                      <a:cubicBezTo>
                        <a:pt x="3266" y="3652"/>
                        <a:pt x="3265" y="3662"/>
                        <a:pt x="3264" y="3673"/>
                      </a:cubicBezTo>
                      <a:cubicBezTo>
                        <a:pt x="3263" y="3684"/>
                        <a:pt x="3262" y="3694"/>
                        <a:pt x="3261" y="3705"/>
                      </a:cubicBezTo>
                      <a:lnTo>
                        <a:pt x="3261" y="3745"/>
                      </a:lnTo>
                      <a:cubicBezTo>
                        <a:pt x="3263" y="3774"/>
                        <a:pt x="3265" y="3804"/>
                        <a:pt x="3267" y="3833"/>
                      </a:cubicBezTo>
                      <a:cubicBezTo>
                        <a:pt x="3639" y="3335"/>
                        <a:pt x="5139" y="1266"/>
                        <a:pt x="5492" y="754"/>
                      </a:cubicBezTo>
                      <a:close/>
                      <a:moveTo>
                        <a:pt x="5747" y="746"/>
                      </a:moveTo>
                      <a:lnTo>
                        <a:pt x="8185" y="3970"/>
                      </a:lnTo>
                      <a:cubicBezTo>
                        <a:pt x="8200" y="3967"/>
                        <a:pt x="8214" y="3965"/>
                        <a:pt x="8229" y="3962"/>
                      </a:cubicBezTo>
                      <a:cubicBezTo>
                        <a:pt x="8244" y="3940"/>
                        <a:pt x="8259" y="3919"/>
                        <a:pt x="8274" y="3897"/>
                      </a:cubicBezTo>
                      <a:cubicBezTo>
                        <a:pt x="8277" y="3884"/>
                        <a:pt x="8279" y="3870"/>
                        <a:pt x="8282" y="3857"/>
                      </a:cubicBezTo>
                      <a:lnTo>
                        <a:pt x="8282" y="3801"/>
                      </a:lnTo>
                      <a:cubicBezTo>
                        <a:pt x="8280" y="3782"/>
                        <a:pt x="8279" y="3764"/>
                        <a:pt x="8277" y="3745"/>
                      </a:cubicBezTo>
                      <a:cubicBezTo>
                        <a:pt x="8274" y="3726"/>
                        <a:pt x="8271" y="3708"/>
                        <a:pt x="8268" y="3689"/>
                      </a:cubicBezTo>
                      <a:cubicBezTo>
                        <a:pt x="8264" y="3670"/>
                        <a:pt x="8261" y="3652"/>
                        <a:pt x="8257" y="3633"/>
                      </a:cubicBezTo>
                      <a:cubicBezTo>
                        <a:pt x="8252" y="3622"/>
                        <a:pt x="8248" y="3612"/>
                        <a:pt x="8243" y="3601"/>
                      </a:cubicBezTo>
                      <a:cubicBezTo>
                        <a:pt x="8240" y="3590"/>
                        <a:pt x="8238" y="3580"/>
                        <a:pt x="8235" y="3569"/>
                      </a:cubicBezTo>
                      <a:cubicBezTo>
                        <a:pt x="8234" y="3564"/>
                        <a:pt x="8233" y="3558"/>
                        <a:pt x="8232" y="3553"/>
                      </a:cubicBezTo>
                      <a:cubicBezTo>
                        <a:pt x="8175" y="3403"/>
                        <a:pt x="8117" y="3253"/>
                        <a:pt x="8060" y="3103"/>
                      </a:cubicBezTo>
                      <a:lnTo>
                        <a:pt x="7889" y="2694"/>
                      </a:lnTo>
                      <a:lnTo>
                        <a:pt x="7717" y="2342"/>
                      </a:lnTo>
                      <a:lnTo>
                        <a:pt x="7545" y="2029"/>
                      </a:lnTo>
                      <a:lnTo>
                        <a:pt x="7370" y="1740"/>
                      </a:lnTo>
                      <a:lnTo>
                        <a:pt x="7193" y="1500"/>
                      </a:lnTo>
                      <a:lnTo>
                        <a:pt x="7007" y="1299"/>
                      </a:lnTo>
                      <a:lnTo>
                        <a:pt x="6822" y="1131"/>
                      </a:lnTo>
                      <a:lnTo>
                        <a:pt x="6625" y="986"/>
                      </a:lnTo>
                      <a:lnTo>
                        <a:pt x="6423" y="890"/>
                      </a:lnTo>
                      <a:lnTo>
                        <a:pt x="6207" y="810"/>
                      </a:lnTo>
                      <a:lnTo>
                        <a:pt x="5985" y="770"/>
                      </a:lnTo>
                      <a:lnTo>
                        <a:pt x="5747" y="746"/>
                      </a:lnTo>
                      <a:close/>
                      <a:moveTo>
                        <a:pt x="5672" y="0"/>
                      </a:moveTo>
                      <a:lnTo>
                        <a:pt x="5907" y="16"/>
                      </a:lnTo>
                      <a:lnTo>
                        <a:pt x="6135" y="56"/>
                      </a:lnTo>
                      <a:lnTo>
                        <a:pt x="6348" y="112"/>
                      </a:lnTo>
                      <a:lnTo>
                        <a:pt x="6550" y="192"/>
                      </a:lnTo>
                      <a:lnTo>
                        <a:pt x="6747" y="313"/>
                      </a:lnTo>
                      <a:lnTo>
                        <a:pt x="6935" y="449"/>
                      </a:lnTo>
                      <a:lnTo>
                        <a:pt x="7113" y="617"/>
                      </a:lnTo>
                      <a:lnTo>
                        <a:pt x="7287" y="810"/>
                      </a:lnTo>
                      <a:cubicBezTo>
                        <a:pt x="7343" y="885"/>
                        <a:pt x="7400" y="959"/>
                        <a:pt x="7456" y="1034"/>
                      </a:cubicBezTo>
                      <a:lnTo>
                        <a:pt x="7614" y="1283"/>
                      </a:lnTo>
                      <a:cubicBezTo>
                        <a:pt x="7668" y="1374"/>
                        <a:pt x="7721" y="1465"/>
                        <a:pt x="7775" y="1556"/>
                      </a:cubicBezTo>
                      <a:cubicBezTo>
                        <a:pt x="7828" y="1663"/>
                        <a:pt x="7880" y="1770"/>
                        <a:pt x="7933" y="1877"/>
                      </a:cubicBezTo>
                      <a:lnTo>
                        <a:pt x="8094" y="2221"/>
                      </a:lnTo>
                      <a:lnTo>
                        <a:pt x="8257" y="2606"/>
                      </a:lnTo>
                      <a:cubicBezTo>
                        <a:pt x="8311" y="2750"/>
                        <a:pt x="8364" y="2895"/>
                        <a:pt x="8418" y="3039"/>
                      </a:cubicBezTo>
                      <a:cubicBezTo>
                        <a:pt x="8473" y="3197"/>
                        <a:pt x="8529" y="3354"/>
                        <a:pt x="8584" y="3512"/>
                      </a:cubicBezTo>
                      <a:cubicBezTo>
                        <a:pt x="8641" y="3686"/>
                        <a:pt x="8699" y="3860"/>
                        <a:pt x="8756" y="4034"/>
                      </a:cubicBezTo>
                      <a:lnTo>
                        <a:pt x="8933" y="4603"/>
                      </a:lnTo>
                      <a:lnTo>
                        <a:pt x="9077" y="5084"/>
                      </a:lnTo>
                      <a:cubicBezTo>
                        <a:pt x="9122" y="5242"/>
                        <a:pt x="9168" y="5399"/>
                        <a:pt x="9213" y="5557"/>
                      </a:cubicBezTo>
                      <a:cubicBezTo>
                        <a:pt x="9253" y="5704"/>
                        <a:pt x="9292" y="5851"/>
                        <a:pt x="9332" y="5998"/>
                      </a:cubicBezTo>
                      <a:lnTo>
                        <a:pt x="9446" y="6439"/>
                      </a:lnTo>
                      <a:cubicBezTo>
                        <a:pt x="9479" y="6578"/>
                        <a:pt x="9513" y="6717"/>
                        <a:pt x="9546" y="6856"/>
                      </a:cubicBezTo>
                      <a:cubicBezTo>
                        <a:pt x="9578" y="6998"/>
                        <a:pt x="9611" y="7139"/>
                        <a:pt x="9643" y="7281"/>
                      </a:cubicBezTo>
                      <a:cubicBezTo>
                        <a:pt x="9672" y="7420"/>
                        <a:pt x="9702" y="7559"/>
                        <a:pt x="9731" y="7698"/>
                      </a:cubicBezTo>
                      <a:cubicBezTo>
                        <a:pt x="9742" y="7752"/>
                        <a:pt x="9753" y="7805"/>
                        <a:pt x="9764" y="7859"/>
                      </a:cubicBezTo>
                      <a:lnTo>
                        <a:pt x="9795" y="7859"/>
                      </a:lnTo>
                      <a:cubicBezTo>
                        <a:pt x="9811" y="7867"/>
                        <a:pt x="9826" y="7875"/>
                        <a:pt x="9842" y="7883"/>
                      </a:cubicBezTo>
                      <a:cubicBezTo>
                        <a:pt x="9856" y="7904"/>
                        <a:pt x="9870" y="7926"/>
                        <a:pt x="9884" y="7947"/>
                      </a:cubicBezTo>
                      <a:lnTo>
                        <a:pt x="9917" y="8043"/>
                      </a:lnTo>
                      <a:cubicBezTo>
                        <a:pt x="9924" y="8081"/>
                        <a:pt x="9932" y="8118"/>
                        <a:pt x="9939" y="8156"/>
                      </a:cubicBezTo>
                      <a:lnTo>
                        <a:pt x="9945" y="8300"/>
                      </a:lnTo>
                      <a:cubicBezTo>
                        <a:pt x="9944" y="8337"/>
                        <a:pt x="9943" y="8375"/>
                        <a:pt x="9942" y="8412"/>
                      </a:cubicBezTo>
                      <a:cubicBezTo>
                        <a:pt x="9937" y="8444"/>
                        <a:pt x="9933" y="8476"/>
                        <a:pt x="9928" y="8508"/>
                      </a:cubicBezTo>
                      <a:cubicBezTo>
                        <a:pt x="9920" y="8538"/>
                        <a:pt x="9911" y="8567"/>
                        <a:pt x="9903" y="8597"/>
                      </a:cubicBezTo>
                      <a:cubicBezTo>
                        <a:pt x="9918" y="8677"/>
                        <a:pt x="9932" y="8757"/>
                        <a:pt x="9947" y="8837"/>
                      </a:cubicBezTo>
                      <a:cubicBezTo>
                        <a:pt x="9961" y="8915"/>
                        <a:pt x="9975" y="8992"/>
                        <a:pt x="9989" y="9070"/>
                      </a:cubicBezTo>
                      <a:cubicBezTo>
                        <a:pt x="9993" y="9107"/>
                        <a:pt x="9996" y="9145"/>
                        <a:pt x="10000" y="9182"/>
                      </a:cubicBezTo>
                      <a:lnTo>
                        <a:pt x="10000" y="9302"/>
                      </a:lnTo>
                      <a:cubicBezTo>
                        <a:pt x="9996" y="9337"/>
                        <a:pt x="9993" y="9372"/>
                        <a:pt x="9989" y="9407"/>
                      </a:cubicBezTo>
                      <a:cubicBezTo>
                        <a:pt x="9981" y="9436"/>
                        <a:pt x="9972" y="9466"/>
                        <a:pt x="9964" y="9495"/>
                      </a:cubicBezTo>
                      <a:cubicBezTo>
                        <a:pt x="9954" y="9519"/>
                        <a:pt x="9943" y="9543"/>
                        <a:pt x="9933" y="9567"/>
                      </a:cubicBezTo>
                      <a:lnTo>
                        <a:pt x="9906" y="9591"/>
                      </a:lnTo>
                      <a:cubicBezTo>
                        <a:pt x="9898" y="9596"/>
                        <a:pt x="9889" y="9602"/>
                        <a:pt x="9881" y="9607"/>
                      </a:cubicBezTo>
                      <a:cubicBezTo>
                        <a:pt x="9869" y="9612"/>
                        <a:pt x="9857" y="9618"/>
                        <a:pt x="9845" y="9623"/>
                      </a:cubicBezTo>
                      <a:lnTo>
                        <a:pt x="9792" y="9647"/>
                      </a:lnTo>
                      <a:lnTo>
                        <a:pt x="9723" y="9671"/>
                      </a:lnTo>
                      <a:cubicBezTo>
                        <a:pt x="9696" y="9676"/>
                        <a:pt x="9670" y="9682"/>
                        <a:pt x="9643" y="9687"/>
                      </a:cubicBezTo>
                      <a:lnTo>
                        <a:pt x="9546" y="9703"/>
                      </a:lnTo>
                      <a:lnTo>
                        <a:pt x="9443" y="9703"/>
                      </a:lnTo>
                      <a:lnTo>
                        <a:pt x="9341" y="9695"/>
                      </a:lnTo>
                      <a:lnTo>
                        <a:pt x="9255" y="9671"/>
                      </a:lnTo>
                      <a:cubicBezTo>
                        <a:pt x="9231" y="9652"/>
                        <a:pt x="9207" y="9634"/>
                        <a:pt x="9183" y="9615"/>
                      </a:cubicBezTo>
                      <a:cubicBezTo>
                        <a:pt x="9163" y="9599"/>
                        <a:pt x="9142" y="9583"/>
                        <a:pt x="9122" y="9567"/>
                      </a:cubicBezTo>
                      <a:cubicBezTo>
                        <a:pt x="9105" y="9543"/>
                        <a:pt x="9089" y="9519"/>
                        <a:pt x="9072" y="9495"/>
                      </a:cubicBezTo>
                      <a:cubicBezTo>
                        <a:pt x="9057" y="9468"/>
                        <a:pt x="9042" y="9442"/>
                        <a:pt x="9027" y="9415"/>
                      </a:cubicBezTo>
                      <a:cubicBezTo>
                        <a:pt x="9016" y="9385"/>
                        <a:pt x="9005" y="9356"/>
                        <a:pt x="8994" y="9326"/>
                      </a:cubicBezTo>
                      <a:cubicBezTo>
                        <a:pt x="8986" y="9297"/>
                        <a:pt x="8977" y="9267"/>
                        <a:pt x="8969" y="9238"/>
                      </a:cubicBezTo>
                      <a:cubicBezTo>
                        <a:pt x="8964" y="9211"/>
                        <a:pt x="8958" y="9185"/>
                        <a:pt x="8953" y="9158"/>
                      </a:cubicBezTo>
                      <a:cubicBezTo>
                        <a:pt x="8947" y="9129"/>
                        <a:pt x="8942" y="9099"/>
                        <a:pt x="8936" y="9070"/>
                      </a:cubicBezTo>
                      <a:cubicBezTo>
                        <a:pt x="8933" y="9046"/>
                        <a:pt x="8931" y="9022"/>
                        <a:pt x="8928" y="8998"/>
                      </a:cubicBezTo>
                      <a:cubicBezTo>
                        <a:pt x="8926" y="8974"/>
                        <a:pt x="8924" y="8949"/>
                        <a:pt x="8922" y="8925"/>
                      </a:cubicBezTo>
                      <a:cubicBezTo>
                        <a:pt x="8907" y="8805"/>
                        <a:pt x="8893" y="8685"/>
                        <a:pt x="8878" y="8565"/>
                      </a:cubicBezTo>
                      <a:cubicBezTo>
                        <a:pt x="8860" y="8453"/>
                        <a:pt x="8843" y="8340"/>
                        <a:pt x="8825" y="8228"/>
                      </a:cubicBezTo>
                      <a:lnTo>
                        <a:pt x="8759" y="7907"/>
                      </a:lnTo>
                      <a:cubicBezTo>
                        <a:pt x="8732" y="7813"/>
                        <a:pt x="8705" y="7720"/>
                        <a:pt x="8678" y="7626"/>
                      </a:cubicBezTo>
                      <a:cubicBezTo>
                        <a:pt x="8648" y="7538"/>
                        <a:pt x="8617" y="7450"/>
                        <a:pt x="8587" y="7362"/>
                      </a:cubicBezTo>
                      <a:cubicBezTo>
                        <a:pt x="8554" y="7287"/>
                        <a:pt x="8520" y="7212"/>
                        <a:pt x="8487" y="7137"/>
                      </a:cubicBezTo>
                      <a:lnTo>
                        <a:pt x="8379" y="6945"/>
                      </a:lnTo>
                      <a:lnTo>
                        <a:pt x="8260" y="6784"/>
                      </a:lnTo>
                      <a:cubicBezTo>
                        <a:pt x="8218" y="6747"/>
                        <a:pt x="8177" y="6709"/>
                        <a:pt x="8135" y="6672"/>
                      </a:cubicBezTo>
                      <a:lnTo>
                        <a:pt x="8005" y="6600"/>
                      </a:lnTo>
                      <a:lnTo>
                        <a:pt x="7869" y="6576"/>
                      </a:lnTo>
                      <a:lnTo>
                        <a:pt x="7722" y="6600"/>
                      </a:lnTo>
                      <a:lnTo>
                        <a:pt x="7584" y="6688"/>
                      </a:lnTo>
                      <a:lnTo>
                        <a:pt x="7451" y="6824"/>
                      </a:lnTo>
                      <a:cubicBezTo>
                        <a:pt x="7409" y="6883"/>
                        <a:pt x="7368" y="6942"/>
                        <a:pt x="7326" y="7001"/>
                      </a:cubicBezTo>
                      <a:cubicBezTo>
                        <a:pt x="7287" y="7073"/>
                        <a:pt x="7249" y="7145"/>
                        <a:pt x="7210" y="7217"/>
                      </a:cubicBezTo>
                      <a:cubicBezTo>
                        <a:pt x="7177" y="7303"/>
                        <a:pt x="7143" y="7388"/>
                        <a:pt x="7110" y="7474"/>
                      </a:cubicBezTo>
                      <a:cubicBezTo>
                        <a:pt x="7080" y="7576"/>
                        <a:pt x="7049" y="7677"/>
                        <a:pt x="7019" y="7779"/>
                      </a:cubicBezTo>
                      <a:cubicBezTo>
                        <a:pt x="6992" y="7888"/>
                        <a:pt x="6965" y="7998"/>
                        <a:pt x="6938" y="8107"/>
                      </a:cubicBezTo>
                      <a:cubicBezTo>
                        <a:pt x="6917" y="8225"/>
                        <a:pt x="6895" y="8342"/>
                        <a:pt x="6874" y="8460"/>
                      </a:cubicBezTo>
                      <a:cubicBezTo>
                        <a:pt x="6858" y="8586"/>
                        <a:pt x="6843" y="8711"/>
                        <a:pt x="6827" y="8837"/>
                      </a:cubicBezTo>
                      <a:cubicBezTo>
                        <a:pt x="6817" y="8971"/>
                        <a:pt x="6807" y="9104"/>
                        <a:pt x="6797" y="9238"/>
                      </a:cubicBezTo>
                      <a:lnTo>
                        <a:pt x="6794" y="9286"/>
                      </a:lnTo>
                      <a:cubicBezTo>
                        <a:pt x="6792" y="9310"/>
                        <a:pt x="6791" y="9334"/>
                        <a:pt x="6789" y="9358"/>
                      </a:cubicBezTo>
                      <a:cubicBezTo>
                        <a:pt x="6785" y="9385"/>
                        <a:pt x="6782" y="9412"/>
                        <a:pt x="6778" y="9439"/>
                      </a:cubicBezTo>
                      <a:lnTo>
                        <a:pt x="6766" y="9535"/>
                      </a:lnTo>
                      <a:cubicBezTo>
                        <a:pt x="6760" y="9564"/>
                        <a:pt x="6753" y="9594"/>
                        <a:pt x="6747" y="9623"/>
                      </a:cubicBezTo>
                      <a:cubicBezTo>
                        <a:pt x="6739" y="9655"/>
                        <a:pt x="6730" y="9687"/>
                        <a:pt x="6722" y="9719"/>
                      </a:cubicBezTo>
                      <a:cubicBezTo>
                        <a:pt x="6712" y="9751"/>
                        <a:pt x="6702" y="9784"/>
                        <a:pt x="6692" y="9816"/>
                      </a:cubicBezTo>
                      <a:cubicBezTo>
                        <a:pt x="6679" y="9837"/>
                        <a:pt x="6666" y="9859"/>
                        <a:pt x="6653" y="9880"/>
                      </a:cubicBezTo>
                      <a:cubicBezTo>
                        <a:pt x="6636" y="9901"/>
                        <a:pt x="6620" y="9923"/>
                        <a:pt x="6603" y="9944"/>
                      </a:cubicBezTo>
                      <a:cubicBezTo>
                        <a:pt x="6583" y="9955"/>
                        <a:pt x="6562" y="9965"/>
                        <a:pt x="6542" y="9976"/>
                      </a:cubicBezTo>
                      <a:lnTo>
                        <a:pt x="6473" y="10000"/>
                      </a:lnTo>
                      <a:lnTo>
                        <a:pt x="2898" y="10000"/>
                      </a:lnTo>
                      <a:lnTo>
                        <a:pt x="2804" y="9976"/>
                      </a:lnTo>
                      <a:cubicBezTo>
                        <a:pt x="2779" y="9965"/>
                        <a:pt x="2754" y="9955"/>
                        <a:pt x="2729" y="9944"/>
                      </a:cubicBezTo>
                      <a:cubicBezTo>
                        <a:pt x="2706" y="9923"/>
                        <a:pt x="2683" y="9901"/>
                        <a:pt x="2660" y="9880"/>
                      </a:cubicBezTo>
                      <a:cubicBezTo>
                        <a:pt x="2642" y="9853"/>
                        <a:pt x="2623" y="9827"/>
                        <a:pt x="2605" y="9800"/>
                      </a:cubicBezTo>
                      <a:cubicBezTo>
                        <a:pt x="2590" y="9770"/>
                        <a:pt x="2575" y="9741"/>
                        <a:pt x="2560" y="9711"/>
                      </a:cubicBezTo>
                      <a:cubicBezTo>
                        <a:pt x="2548" y="9682"/>
                        <a:pt x="2536" y="9652"/>
                        <a:pt x="2524" y="9623"/>
                      </a:cubicBezTo>
                      <a:lnTo>
                        <a:pt x="2497" y="9527"/>
                      </a:lnTo>
                      <a:cubicBezTo>
                        <a:pt x="2489" y="9495"/>
                        <a:pt x="2482" y="9463"/>
                        <a:pt x="2474" y="9431"/>
                      </a:cubicBezTo>
                      <a:cubicBezTo>
                        <a:pt x="2469" y="9404"/>
                        <a:pt x="2463" y="9377"/>
                        <a:pt x="2458" y="9350"/>
                      </a:cubicBezTo>
                      <a:cubicBezTo>
                        <a:pt x="2455" y="9323"/>
                        <a:pt x="2452" y="9297"/>
                        <a:pt x="2449" y="9270"/>
                      </a:cubicBezTo>
                      <a:cubicBezTo>
                        <a:pt x="2447" y="9254"/>
                        <a:pt x="2446" y="9238"/>
                        <a:pt x="2444" y="9222"/>
                      </a:cubicBezTo>
                      <a:cubicBezTo>
                        <a:pt x="2434" y="9088"/>
                        <a:pt x="2423" y="8955"/>
                        <a:pt x="2413" y="8821"/>
                      </a:cubicBezTo>
                      <a:cubicBezTo>
                        <a:pt x="2397" y="8698"/>
                        <a:pt x="2380" y="8575"/>
                        <a:pt x="2364" y="8452"/>
                      </a:cubicBezTo>
                      <a:cubicBezTo>
                        <a:pt x="2344" y="8332"/>
                        <a:pt x="2323" y="8211"/>
                        <a:pt x="2303" y="8091"/>
                      </a:cubicBezTo>
                      <a:cubicBezTo>
                        <a:pt x="2276" y="7984"/>
                        <a:pt x="2249" y="7878"/>
                        <a:pt x="2222" y="7771"/>
                      </a:cubicBezTo>
                      <a:cubicBezTo>
                        <a:pt x="2192" y="7672"/>
                        <a:pt x="2161" y="7573"/>
                        <a:pt x="2131" y="7474"/>
                      </a:cubicBezTo>
                      <a:cubicBezTo>
                        <a:pt x="2096" y="7386"/>
                        <a:pt x="2060" y="7297"/>
                        <a:pt x="2025" y="7209"/>
                      </a:cubicBezTo>
                      <a:cubicBezTo>
                        <a:pt x="1987" y="7137"/>
                        <a:pt x="1950" y="7065"/>
                        <a:pt x="1912" y="6993"/>
                      </a:cubicBezTo>
                      <a:lnTo>
                        <a:pt x="1787" y="6808"/>
                      </a:lnTo>
                      <a:lnTo>
                        <a:pt x="1654" y="6688"/>
                      </a:lnTo>
                      <a:lnTo>
                        <a:pt x="1518" y="6600"/>
                      </a:lnTo>
                      <a:lnTo>
                        <a:pt x="1372" y="6576"/>
                      </a:lnTo>
                      <a:lnTo>
                        <a:pt x="1247" y="6592"/>
                      </a:lnTo>
                      <a:cubicBezTo>
                        <a:pt x="1207" y="6613"/>
                        <a:pt x="1168" y="6635"/>
                        <a:pt x="1128" y="6656"/>
                      </a:cubicBezTo>
                      <a:cubicBezTo>
                        <a:pt x="1088" y="6685"/>
                        <a:pt x="1049" y="6715"/>
                        <a:pt x="1009" y="6744"/>
                      </a:cubicBezTo>
                      <a:lnTo>
                        <a:pt x="895" y="6864"/>
                      </a:lnTo>
                      <a:lnTo>
                        <a:pt x="787" y="7025"/>
                      </a:lnTo>
                      <a:lnTo>
                        <a:pt x="690" y="7209"/>
                      </a:lnTo>
                      <a:cubicBezTo>
                        <a:pt x="660" y="7281"/>
                        <a:pt x="629" y="7354"/>
                        <a:pt x="599" y="7426"/>
                      </a:cubicBezTo>
                      <a:cubicBezTo>
                        <a:pt x="572" y="7503"/>
                        <a:pt x="545" y="7581"/>
                        <a:pt x="518" y="7658"/>
                      </a:cubicBezTo>
                      <a:cubicBezTo>
                        <a:pt x="495" y="7746"/>
                        <a:pt x="472" y="7835"/>
                        <a:pt x="449" y="7923"/>
                      </a:cubicBezTo>
                      <a:cubicBezTo>
                        <a:pt x="430" y="8019"/>
                        <a:pt x="412" y="8116"/>
                        <a:pt x="393" y="8212"/>
                      </a:cubicBezTo>
                      <a:cubicBezTo>
                        <a:pt x="379" y="8313"/>
                        <a:pt x="366" y="8415"/>
                        <a:pt x="352" y="8516"/>
                      </a:cubicBezTo>
                      <a:cubicBezTo>
                        <a:pt x="344" y="8626"/>
                        <a:pt x="335" y="8735"/>
                        <a:pt x="327" y="8845"/>
                      </a:cubicBezTo>
                      <a:cubicBezTo>
                        <a:pt x="323" y="8893"/>
                        <a:pt x="320" y="8942"/>
                        <a:pt x="316" y="8990"/>
                      </a:cubicBezTo>
                      <a:cubicBezTo>
                        <a:pt x="307" y="9025"/>
                        <a:pt x="297" y="9059"/>
                        <a:pt x="288" y="9094"/>
                      </a:cubicBezTo>
                      <a:lnTo>
                        <a:pt x="252" y="9166"/>
                      </a:lnTo>
                      <a:cubicBezTo>
                        <a:pt x="236" y="9179"/>
                        <a:pt x="221" y="9193"/>
                        <a:pt x="205" y="9206"/>
                      </a:cubicBezTo>
                      <a:lnTo>
                        <a:pt x="147" y="9206"/>
                      </a:lnTo>
                      <a:lnTo>
                        <a:pt x="144" y="9182"/>
                      </a:lnTo>
                      <a:lnTo>
                        <a:pt x="144" y="9118"/>
                      </a:lnTo>
                      <a:lnTo>
                        <a:pt x="141" y="9022"/>
                      </a:lnTo>
                      <a:lnTo>
                        <a:pt x="141" y="8893"/>
                      </a:lnTo>
                      <a:lnTo>
                        <a:pt x="141" y="8733"/>
                      </a:lnTo>
                      <a:cubicBezTo>
                        <a:pt x="126" y="8725"/>
                        <a:pt x="112" y="8717"/>
                        <a:pt x="97" y="8709"/>
                      </a:cubicBezTo>
                      <a:cubicBezTo>
                        <a:pt x="84" y="8688"/>
                        <a:pt x="71" y="8666"/>
                        <a:pt x="58" y="8645"/>
                      </a:cubicBezTo>
                      <a:lnTo>
                        <a:pt x="28" y="8549"/>
                      </a:lnTo>
                      <a:cubicBezTo>
                        <a:pt x="21" y="8509"/>
                        <a:pt x="13" y="8468"/>
                        <a:pt x="6" y="8428"/>
                      </a:cubicBezTo>
                      <a:cubicBezTo>
                        <a:pt x="4" y="8385"/>
                        <a:pt x="2" y="8343"/>
                        <a:pt x="0" y="8300"/>
                      </a:cubicBezTo>
                      <a:cubicBezTo>
                        <a:pt x="3" y="8252"/>
                        <a:pt x="5" y="8204"/>
                        <a:pt x="8" y="8156"/>
                      </a:cubicBezTo>
                      <a:cubicBezTo>
                        <a:pt x="15" y="8118"/>
                        <a:pt x="23" y="8081"/>
                        <a:pt x="30" y="8043"/>
                      </a:cubicBezTo>
                      <a:cubicBezTo>
                        <a:pt x="40" y="8011"/>
                        <a:pt x="51" y="7979"/>
                        <a:pt x="61" y="7947"/>
                      </a:cubicBezTo>
                      <a:cubicBezTo>
                        <a:pt x="76" y="7926"/>
                        <a:pt x="90" y="7904"/>
                        <a:pt x="105" y="7883"/>
                      </a:cubicBezTo>
                      <a:cubicBezTo>
                        <a:pt x="121" y="7875"/>
                        <a:pt x="136" y="7867"/>
                        <a:pt x="152" y="7859"/>
                      </a:cubicBezTo>
                      <a:lnTo>
                        <a:pt x="208" y="7859"/>
                      </a:lnTo>
                      <a:cubicBezTo>
                        <a:pt x="226" y="7712"/>
                        <a:pt x="245" y="7565"/>
                        <a:pt x="263" y="7418"/>
                      </a:cubicBezTo>
                      <a:lnTo>
                        <a:pt x="263" y="7233"/>
                      </a:lnTo>
                      <a:lnTo>
                        <a:pt x="263" y="7209"/>
                      </a:lnTo>
                      <a:lnTo>
                        <a:pt x="263" y="7193"/>
                      </a:lnTo>
                      <a:lnTo>
                        <a:pt x="263" y="6391"/>
                      </a:lnTo>
                      <a:lnTo>
                        <a:pt x="269" y="6271"/>
                      </a:lnTo>
                      <a:cubicBezTo>
                        <a:pt x="275" y="6242"/>
                        <a:pt x="282" y="6212"/>
                        <a:pt x="288" y="6183"/>
                      </a:cubicBezTo>
                      <a:cubicBezTo>
                        <a:pt x="297" y="6156"/>
                        <a:pt x="307" y="6130"/>
                        <a:pt x="316" y="6103"/>
                      </a:cubicBezTo>
                      <a:lnTo>
                        <a:pt x="346" y="6055"/>
                      </a:lnTo>
                      <a:cubicBezTo>
                        <a:pt x="358" y="6041"/>
                        <a:pt x="370" y="6028"/>
                        <a:pt x="382" y="6014"/>
                      </a:cubicBezTo>
                      <a:cubicBezTo>
                        <a:pt x="396" y="6003"/>
                        <a:pt x="410" y="5993"/>
                        <a:pt x="424" y="5982"/>
                      </a:cubicBezTo>
                      <a:cubicBezTo>
                        <a:pt x="436" y="5977"/>
                        <a:pt x="448" y="5971"/>
                        <a:pt x="460" y="5966"/>
                      </a:cubicBezTo>
                      <a:lnTo>
                        <a:pt x="490" y="5942"/>
                      </a:lnTo>
                      <a:cubicBezTo>
                        <a:pt x="499" y="5939"/>
                        <a:pt x="509" y="5937"/>
                        <a:pt x="518" y="5934"/>
                      </a:cubicBezTo>
                      <a:cubicBezTo>
                        <a:pt x="524" y="5929"/>
                        <a:pt x="529" y="5923"/>
                        <a:pt x="535" y="5918"/>
                      </a:cubicBezTo>
                      <a:cubicBezTo>
                        <a:pt x="588" y="5776"/>
                        <a:pt x="642" y="5635"/>
                        <a:pt x="695" y="5493"/>
                      </a:cubicBezTo>
                      <a:cubicBezTo>
                        <a:pt x="729" y="5416"/>
                        <a:pt x="764" y="5338"/>
                        <a:pt x="798" y="5261"/>
                      </a:cubicBezTo>
                      <a:cubicBezTo>
                        <a:pt x="838" y="5189"/>
                        <a:pt x="877" y="5116"/>
                        <a:pt x="917" y="5044"/>
                      </a:cubicBezTo>
                      <a:lnTo>
                        <a:pt x="1058" y="4812"/>
                      </a:lnTo>
                      <a:lnTo>
                        <a:pt x="1216" y="4603"/>
                      </a:lnTo>
                      <a:cubicBezTo>
                        <a:pt x="1274" y="4536"/>
                        <a:pt x="1333" y="4470"/>
                        <a:pt x="1391" y="4403"/>
                      </a:cubicBezTo>
                      <a:lnTo>
                        <a:pt x="1582" y="4218"/>
                      </a:lnTo>
                      <a:lnTo>
                        <a:pt x="1784" y="4050"/>
                      </a:lnTo>
                      <a:lnTo>
                        <a:pt x="1995" y="3913"/>
                      </a:lnTo>
                      <a:lnTo>
                        <a:pt x="2217" y="3785"/>
                      </a:lnTo>
                      <a:lnTo>
                        <a:pt x="2444" y="3697"/>
                      </a:lnTo>
                      <a:lnTo>
                        <a:pt x="2677" y="3633"/>
                      </a:lnTo>
                      <a:lnTo>
                        <a:pt x="2909" y="3609"/>
                      </a:lnTo>
                      <a:lnTo>
                        <a:pt x="2912" y="3609"/>
                      </a:lnTo>
                      <a:lnTo>
                        <a:pt x="2920" y="3609"/>
                      </a:lnTo>
                      <a:lnTo>
                        <a:pt x="2932" y="3609"/>
                      </a:lnTo>
                      <a:lnTo>
                        <a:pt x="2937" y="3609"/>
                      </a:lnTo>
                      <a:lnTo>
                        <a:pt x="2945" y="3609"/>
                      </a:lnTo>
                      <a:cubicBezTo>
                        <a:pt x="2949" y="3604"/>
                        <a:pt x="2952" y="3598"/>
                        <a:pt x="2956" y="3593"/>
                      </a:cubicBezTo>
                      <a:cubicBezTo>
                        <a:pt x="2958" y="3588"/>
                        <a:pt x="2960" y="3582"/>
                        <a:pt x="2962" y="3577"/>
                      </a:cubicBezTo>
                      <a:cubicBezTo>
                        <a:pt x="2964" y="3566"/>
                        <a:pt x="2966" y="3556"/>
                        <a:pt x="2968" y="3545"/>
                      </a:cubicBezTo>
                      <a:cubicBezTo>
                        <a:pt x="2969" y="3539"/>
                        <a:pt x="2969" y="3534"/>
                        <a:pt x="2970" y="3528"/>
                      </a:cubicBezTo>
                      <a:cubicBezTo>
                        <a:pt x="3015" y="3370"/>
                        <a:pt x="3061" y="3213"/>
                        <a:pt x="3106" y="3055"/>
                      </a:cubicBezTo>
                      <a:lnTo>
                        <a:pt x="3247" y="2606"/>
                      </a:lnTo>
                      <a:lnTo>
                        <a:pt x="3394" y="2197"/>
                      </a:lnTo>
                      <a:lnTo>
                        <a:pt x="3549" y="1820"/>
                      </a:lnTo>
                      <a:lnTo>
                        <a:pt x="3713" y="1476"/>
                      </a:lnTo>
                      <a:cubicBezTo>
                        <a:pt x="3770" y="1377"/>
                        <a:pt x="3828" y="1278"/>
                        <a:pt x="3885" y="1179"/>
                      </a:cubicBezTo>
                      <a:lnTo>
                        <a:pt x="4062" y="914"/>
                      </a:lnTo>
                      <a:lnTo>
                        <a:pt x="4245" y="674"/>
                      </a:lnTo>
                      <a:lnTo>
                        <a:pt x="4439" y="473"/>
                      </a:lnTo>
                      <a:lnTo>
                        <a:pt x="4630" y="321"/>
                      </a:lnTo>
                      <a:lnTo>
                        <a:pt x="4813" y="200"/>
                      </a:lnTo>
                      <a:lnTo>
                        <a:pt x="4993" y="112"/>
                      </a:lnTo>
                      <a:lnTo>
                        <a:pt x="5170" y="56"/>
                      </a:lnTo>
                      <a:lnTo>
                        <a:pt x="5339" y="24"/>
                      </a:lnTo>
                      <a:lnTo>
                        <a:pt x="5508" y="8"/>
                      </a:lnTo>
                      <a:lnTo>
                        <a:pt x="5672" y="0"/>
                      </a:lnTo>
                      <a:close/>
                    </a:path>
                  </a:pathLst>
                </a:custGeom>
                <a:grp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69" name="Freeform 87"/>
                <p:cNvSpPr>
                  <a:spLocks noChangeArrowheads="1"/>
                </p:cNvSpPr>
                <p:nvPr/>
              </p:nvSpPr>
              <p:spPr bwMode="auto">
                <a:xfrm>
                  <a:off x="4860" y="1225"/>
                  <a:ext cx="11"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3" y="0"/>
                      </a:moveTo>
                      <a:lnTo>
                        <a:pt x="83" y="4"/>
                      </a:lnTo>
                      <a:lnTo>
                        <a:pt x="100" y="13"/>
                      </a:lnTo>
                      <a:lnTo>
                        <a:pt x="113" y="26"/>
                      </a:lnTo>
                      <a:lnTo>
                        <a:pt x="122" y="44"/>
                      </a:lnTo>
                      <a:lnTo>
                        <a:pt x="125" y="62"/>
                      </a:lnTo>
                      <a:lnTo>
                        <a:pt x="122" y="82"/>
                      </a:lnTo>
                      <a:lnTo>
                        <a:pt x="113" y="100"/>
                      </a:lnTo>
                      <a:lnTo>
                        <a:pt x="100" y="113"/>
                      </a:lnTo>
                      <a:lnTo>
                        <a:pt x="83" y="122"/>
                      </a:lnTo>
                      <a:lnTo>
                        <a:pt x="63" y="125"/>
                      </a:lnTo>
                      <a:lnTo>
                        <a:pt x="43" y="122"/>
                      </a:lnTo>
                      <a:lnTo>
                        <a:pt x="26" y="113"/>
                      </a:lnTo>
                      <a:lnTo>
                        <a:pt x="12" y="100"/>
                      </a:lnTo>
                      <a:lnTo>
                        <a:pt x="3" y="82"/>
                      </a:lnTo>
                      <a:lnTo>
                        <a:pt x="0" y="62"/>
                      </a:lnTo>
                      <a:lnTo>
                        <a:pt x="3" y="44"/>
                      </a:lnTo>
                      <a:lnTo>
                        <a:pt x="12" y="26"/>
                      </a:lnTo>
                      <a:lnTo>
                        <a:pt x="26" y="13"/>
                      </a:lnTo>
                      <a:lnTo>
                        <a:pt x="43" y="4"/>
                      </a:lnTo>
                      <a:lnTo>
                        <a:pt x="63" y="0"/>
                      </a:lnTo>
                      <a:close/>
                    </a:path>
                  </a:pathLst>
                </a:custGeom>
                <a:grp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70" name="Freeform 88"/>
                <p:cNvSpPr>
                  <a:spLocks noChangeArrowheads="1"/>
                </p:cNvSpPr>
                <p:nvPr/>
              </p:nvSpPr>
              <p:spPr bwMode="auto">
                <a:xfrm>
                  <a:off x="4837" y="1202"/>
                  <a:ext cx="57"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2" y="116"/>
                      </a:moveTo>
                      <a:lnTo>
                        <a:pt x="260" y="118"/>
                      </a:lnTo>
                      <a:lnTo>
                        <a:pt x="230" y="127"/>
                      </a:lnTo>
                      <a:lnTo>
                        <a:pt x="204" y="139"/>
                      </a:lnTo>
                      <a:lnTo>
                        <a:pt x="179" y="157"/>
                      </a:lnTo>
                      <a:lnTo>
                        <a:pt x="157" y="178"/>
                      </a:lnTo>
                      <a:lnTo>
                        <a:pt x="141" y="202"/>
                      </a:lnTo>
                      <a:lnTo>
                        <a:pt x="127" y="230"/>
                      </a:lnTo>
                      <a:lnTo>
                        <a:pt x="120" y="259"/>
                      </a:lnTo>
                      <a:lnTo>
                        <a:pt x="116" y="290"/>
                      </a:lnTo>
                      <a:lnTo>
                        <a:pt x="120" y="322"/>
                      </a:lnTo>
                      <a:lnTo>
                        <a:pt x="127" y="352"/>
                      </a:lnTo>
                      <a:lnTo>
                        <a:pt x="141" y="379"/>
                      </a:lnTo>
                      <a:lnTo>
                        <a:pt x="157" y="404"/>
                      </a:lnTo>
                      <a:lnTo>
                        <a:pt x="179" y="425"/>
                      </a:lnTo>
                      <a:lnTo>
                        <a:pt x="204" y="441"/>
                      </a:lnTo>
                      <a:lnTo>
                        <a:pt x="230" y="455"/>
                      </a:lnTo>
                      <a:lnTo>
                        <a:pt x="260" y="463"/>
                      </a:lnTo>
                      <a:lnTo>
                        <a:pt x="292" y="466"/>
                      </a:lnTo>
                      <a:lnTo>
                        <a:pt x="323" y="463"/>
                      </a:lnTo>
                      <a:lnTo>
                        <a:pt x="353" y="455"/>
                      </a:lnTo>
                      <a:lnTo>
                        <a:pt x="381" y="441"/>
                      </a:lnTo>
                      <a:lnTo>
                        <a:pt x="405" y="425"/>
                      </a:lnTo>
                      <a:lnTo>
                        <a:pt x="426" y="404"/>
                      </a:lnTo>
                      <a:lnTo>
                        <a:pt x="444" y="379"/>
                      </a:lnTo>
                      <a:lnTo>
                        <a:pt x="457" y="352"/>
                      </a:lnTo>
                      <a:lnTo>
                        <a:pt x="465" y="322"/>
                      </a:lnTo>
                      <a:lnTo>
                        <a:pt x="468" y="290"/>
                      </a:lnTo>
                      <a:lnTo>
                        <a:pt x="465" y="259"/>
                      </a:lnTo>
                      <a:lnTo>
                        <a:pt x="457" y="230"/>
                      </a:lnTo>
                      <a:lnTo>
                        <a:pt x="444" y="202"/>
                      </a:lnTo>
                      <a:lnTo>
                        <a:pt x="426" y="178"/>
                      </a:lnTo>
                      <a:lnTo>
                        <a:pt x="405" y="157"/>
                      </a:lnTo>
                      <a:lnTo>
                        <a:pt x="381" y="139"/>
                      </a:lnTo>
                      <a:lnTo>
                        <a:pt x="353" y="127"/>
                      </a:lnTo>
                      <a:lnTo>
                        <a:pt x="323" y="118"/>
                      </a:lnTo>
                      <a:lnTo>
                        <a:pt x="292" y="116"/>
                      </a:lnTo>
                      <a:close/>
                      <a:moveTo>
                        <a:pt x="292" y="0"/>
                      </a:moveTo>
                      <a:lnTo>
                        <a:pt x="335" y="3"/>
                      </a:lnTo>
                      <a:lnTo>
                        <a:pt x="376" y="12"/>
                      </a:lnTo>
                      <a:lnTo>
                        <a:pt x="415" y="27"/>
                      </a:lnTo>
                      <a:lnTo>
                        <a:pt x="450" y="46"/>
                      </a:lnTo>
                      <a:lnTo>
                        <a:pt x="484" y="72"/>
                      </a:lnTo>
                      <a:lnTo>
                        <a:pt x="512" y="100"/>
                      </a:lnTo>
                      <a:lnTo>
                        <a:pt x="537" y="132"/>
                      </a:lnTo>
                      <a:lnTo>
                        <a:pt x="557" y="168"/>
                      </a:lnTo>
                      <a:lnTo>
                        <a:pt x="571" y="206"/>
                      </a:lnTo>
                      <a:lnTo>
                        <a:pt x="580" y="248"/>
                      </a:lnTo>
                      <a:lnTo>
                        <a:pt x="583" y="290"/>
                      </a:lnTo>
                      <a:lnTo>
                        <a:pt x="580" y="333"/>
                      </a:lnTo>
                      <a:lnTo>
                        <a:pt x="571" y="374"/>
                      </a:lnTo>
                      <a:lnTo>
                        <a:pt x="557" y="413"/>
                      </a:lnTo>
                      <a:lnTo>
                        <a:pt x="537" y="449"/>
                      </a:lnTo>
                      <a:lnTo>
                        <a:pt x="512" y="481"/>
                      </a:lnTo>
                      <a:lnTo>
                        <a:pt x="484" y="510"/>
                      </a:lnTo>
                      <a:lnTo>
                        <a:pt x="450" y="535"/>
                      </a:lnTo>
                      <a:lnTo>
                        <a:pt x="415" y="555"/>
                      </a:lnTo>
                      <a:lnTo>
                        <a:pt x="376" y="569"/>
                      </a:lnTo>
                      <a:lnTo>
                        <a:pt x="335" y="578"/>
                      </a:lnTo>
                      <a:lnTo>
                        <a:pt x="292" y="582"/>
                      </a:lnTo>
                      <a:lnTo>
                        <a:pt x="249" y="578"/>
                      </a:lnTo>
                      <a:lnTo>
                        <a:pt x="208" y="569"/>
                      </a:lnTo>
                      <a:lnTo>
                        <a:pt x="169" y="555"/>
                      </a:lnTo>
                      <a:lnTo>
                        <a:pt x="133" y="535"/>
                      </a:lnTo>
                      <a:lnTo>
                        <a:pt x="101" y="510"/>
                      </a:lnTo>
                      <a:lnTo>
                        <a:pt x="72" y="481"/>
                      </a:lnTo>
                      <a:lnTo>
                        <a:pt x="48" y="449"/>
                      </a:lnTo>
                      <a:lnTo>
                        <a:pt x="28" y="413"/>
                      </a:lnTo>
                      <a:lnTo>
                        <a:pt x="12" y="374"/>
                      </a:lnTo>
                      <a:lnTo>
                        <a:pt x="3" y="333"/>
                      </a:lnTo>
                      <a:lnTo>
                        <a:pt x="0" y="290"/>
                      </a:lnTo>
                      <a:lnTo>
                        <a:pt x="3" y="248"/>
                      </a:lnTo>
                      <a:lnTo>
                        <a:pt x="12" y="206"/>
                      </a:lnTo>
                      <a:lnTo>
                        <a:pt x="28" y="168"/>
                      </a:lnTo>
                      <a:lnTo>
                        <a:pt x="48" y="132"/>
                      </a:lnTo>
                      <a:lnTo>
                        <a:pt x="72" y="100"/>
                      </a:lnTo>
                      <a:lnTo>
                        <a:pt x="101" y="72"/>
                      </a:lnTo>
                      <a:lnTo>
                        <a:pt x="133" y="46"/>
                      </a:lnTo>
                      <a:lnTo>
                        <a:pt x="169" y="27"/>
                      </a:lnTo>
                      <a:lnTo>
                        <a:pt x="208" y="12"/>
                      </a:lnTo>
                      <a:lnTo>
                        <a:pt x="249" y="3"/>
                      </a:lnTo>
                      <a:lnTo>
                        <a:pt x="292" y="0"/>
                      </a:lnTo>
                      <a:close/>
                    </a:path>
                  </a:pathLst>
                </a:custGeom>
                <a:grp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71" name="Freeform 89"/>
                <p:cNvSpPr>
                  <a:spLocks noChangeArrowheads="1"/>
                </p:cNvSpPr>
                <p:nvPr/>
              </p:nvSpPr>
              <p:spPr bwMode="auto">
                <a:xfrm>
                  <a:off x="4625" y="1225"/>
                  <a:ext cx="12" cy="11"/>
                </a:xfrm>
                <a:custGeom>
                  <a:avLst/>
                  <a:gdLst>
                    <a:gd name="T0" fmla="*/ 0 w 125"/>
                    <a:gd name="T1" fmla="*/ 0 h 125"/>
                    <a:gd name="T2" fmla="*/ 0 w 125"/>
                    <a:gd name="T3" fmla="*/ 0 h 125"/>
                    <a:gd name="T4" fmla="*/ 0 w 125"/>
                    <a:gd name="T5" fmla="*/ 0 h 125"/>
                    <a:gd name="T6" fmla="*/ 0 w 125"/>
                    <a:gd name="T7" fmla="*/ 0 h 125"/>
                    <a:gd name="T8" fmla="*/ 0 w 125"/>
                    <a:gd name="T9" fmla="*/ 0 h 125"/>
                    <a:gd name="T10" fmla="*/ 0 w 125"/>
                    <a:gd name="T11" fmla="*/ 0 h 125"/>
                    <a:gd name="T12" fmla="*/ 0 w 125"/>
                    <a:gd name="T13" fmla="*/ 0 h 125"/>
                    <a:gd name="T14" fmla="*/ 0 w 125"/>
                    <a:gd name="T15" fmla="*/ 0 h 125"/>
                    <a:gd name="T16" fmla="*/ 0 w 125"/>
                    <a:gd name="T17" fmla="*/ 0 h 125"/>
                    <a:gd name="T18" fmla="*/ 0 w 125"/>
                    <a:gd name="T19" fmla="*/ 0 h 125"/>
                    <a:gd name="T20" fmla="*/ 0 w 125"/>
                    <a:gd name="T21" fmla="*/ 0 h 125"/>
                    <a:gd name="T22" fmla="*/ 0 w 125"/>
                    <a:gd name="T23" fmla="*/ 0 h 125"/>
                    <a:gd name="T24" fmla="*/ 0 w 125"/>
                    <a:gd name="T25" fmla="*/ 0 h 125"/>
                    <a:gd name="T26" fmla="*/ 0 w 125"/>
                    <a:gd name="T27" fmla="*/ 0 h 125"/>
                    <a:gd name="T28" fmla="*/ 0 w 125"/>
                    <a:gd name="T29" fmla="*/ 0 h 125"/>
                    <a:gd name="T30" fmla="*/ 0 w 125"/>
                    <a:gd name="T31" fmla="*/ 0 h 125"/>
                    <a:gd name="T32" fmla="*/ 0 w 125"/>
                    <a:gd name="T33" fmla="*/ 0 h 125"/>
                    <a:gd name="T34" fmla="*/ 0 w 125"/>
                    <a:gd name="T35" fmla="*/ 0 h 125"/>
                    <a:gd name="T36" fmla="*/ 0 w 125"/>
                    <a:gd name="T37" fmla="*/ 0 h 125"/>
                    <a:gd name="T38" fmla="*/ 0 w 125"/>
                    <a:gd name="T39" fmla="*/ 0 h 125"/>
                    <a:gd name="T40" fmla="*/ 0 w 125"/>
                    <a:gd name="T41" fmla="*/ 0 h 12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25"/>
                    <a:gd name="T64" fmla="*/ 0 h 125"/>
                    <a:gd name="T65" fmla="*/ 125 w 125"/>
                    <a:gd name="T66" fmla="*/ 125 h 12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25" h="125">
                      <a:moveTo>
                        <a:pt x="62" y="0"/>
                      </a:moveTo>
                      <a:lnTo>
                        <a:pt x="81" y="4"/>
                      </a:lnTo>
                      <a:lnTo>
                        <a:pt x="99" y="13"/>
                      </a:lnTo>
                      <a:lnTo>
                        <a:pt x="112" y="26"/>
                      </a:lnTo>
                      <a:lnTo>
                        <a:pt x="121" y="44"/>
                      </a:lnTo>
                      <a:lnTo>
                        <a:pt x="125" y="62"/>
                      </a:lnTo>
                      <a:lnTo>
                        <a:pt x="121" y="82"/>
                      </a:lnTo>
                      <a:lnTo>
                        <a:pt x="112" y="100"/>
                      </a:lnTo>
                      <a:lnTo>
                        <a:pt x="99" y="113"/>
                      </a:lnTo>
                      <a:lnTo>
                        <a:pt x="81" y="122"/>
                      </a:lnTo>
                      <a:lnTo>
                        <a:pt x="62" y="125"/>
                      </a:lnTo>
                      <a:lnTo>
                        <a:pt x="43" y="122"/>
                      </a:lnTo>
                      <a:lnTo>
                        <a:pt x="25" y="113"/>
                      </a:lnTo>
                      <a:lnTo>
                        <a:pt x="12" y="100"/>
                      </a:lnTo>
                      <a:lnTo>
                        <a:pt x="3" y="82"/>
                      </a:lnTo>
                      <a:lnTo>
                        <a:pt x="0" y="62"/>
                      </a:lnTo>
                      <a:lnTo>
                        <a:pt x="3" y="44"/>
                      </a:lnTo>
                      <a:lnTo>
                        <a:pt x="12" y="26"/>
                      </a:lnTo>
                      <a:lnTo>
                        <a:pt x="25" y="13"/>
                      </a:lnTo>
                      <a:lnTo>
                        <a:pt x="43" y="4"/>
                      </a:lnTo>
                      <a:lnTo>
                        <a:pt x="62" y="0"/>
                      </a:lnTo>
                      <a:close/>
                    </a:path>
                  </a:pathLst>
                </a:custGeom>
                <a:grp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sp>
              <p:nvSpPr>
                <p:cNvPr id="72" name="Freeform 90"/>
                <p:cNvSpPr>
                  <a:spLocks noChangeArrowheads="1"/>
                </p:cNvSpPr>
                <p:nvPr/>
              </p:nvSpPr>
              <p:spPr bwMode="auto">
                <a:xfrm>
                  <a:off x="4602" y="1202"/>
                  <a:ext cx="58" cy="57"/>
                </a:xfrm>
                <a:custGeom>
                  <a:avLst/>
                  <a:gdLst>
                    <a:gd name="T0" fmla="*/ 0 w 583"/>
                    <a:gd name="T1" fmla="*/ 0 h 582"/>
                    <a:gd name="T2" fmla="*/ 0 w 583"/>
                    <a:gd name="T3" fmla="*/ 0 h 582"/>
                    <a:gd name="T4" fmla="*/ 0 w 583"/>
                    <a:gd name="T5" fmla="*/ 0 h 582"/>
                    <a:gd name="T6" fmla="*/ 0 w 583"/>
                    <a:gd name="T7" fmla="*/ 0 h 582"/>
                    <a:gd name="T8" fmla="*/ 0 w 583"/>
                    <a:gd name="T9" fmla="*/ 0 h 582"/>
                    <a:gd name="T10" fmla="*/ 0 w 583"/>
                    <a:gd name="T11" fmla="*/ 0 h 582"/>
                    <a:gd name="T12" fmla="*/ 0 w 583"/>
                    <a:gd name="T13" fmla="*/ 0 h 582"/>
                    <a:gd name="T14" fmla="*/ 0 w 583"/>
                    <a:gd name="T15" fmla="*/ 0 h 582"/>
                    <a:gd name="T16" fmla="*/ 0 w 583"/>
                    <a:gd name="T17" fmla="*/ 0 h 582"/>
                    <a:gd name="T18" fmla="*/ 0 w 583"/>
                    <a:gd name="T19" fmla="*/ 0 h 582"/>
                    <a:gd name="T20" fmla="*/ 0 w 583"/>
                    <a:gd name="T21" fmla="*/ 0 h 582"/>
                    <a:gd name="T22" fmla="*/ 0 w 583"/>
                    <a:gd name="T23" fmla="*/ 0 h 582"/>
                    <a:gd name="T24" fmla="*/ 0 w 583"/>
                    <a:gd name="T25" fmla="*/ 0 h 582"/>
                    <a:gd name="T26" fmla="*/ 0 w 583"/>
                    <a:gd name="T27" fmla="*/ 0 h 582"/>
                    <a:gd name="T28" fmla="*/ 0 w 583"/>
                    <a:gd name="T29" fmla="*/ 0 h 582"/>
                    <a:gd name="T30" fmla="*/ 0 w 583"/>
                    <a:gd name="T31" fmla="*/ 0 h 582"/>
                    <a:gd name="T32" fmla="*/ 0 w 583"/>
                    <a:gd name="T33" fmla="*/ 0 h 582"/>
                    <a:gd name="T34" fmla="*/ 0 w 583"/>
                    <a:gd name="T35" fmla="*/ 0 h 582"/>
                    <a:gd name="T36" fmla="*/ 0 w 583"/>
                    <a:gd name="T37" fmla="*/ 0 h 582"/>
                    <a:gd name="T38" fmla="*/ 0 w 583"/>
                    <a:gd name="T39" fmla="*/ 0 h 582"/>
                    <a:gd name="T40" fmla="*/ 0 w 583"/>
                    <a:gd name="T41" fmla="*/ 0 h 582"/>
                    <a:gd name="T42" fmla="*/ 0 w 583"/>
                    <a:gd name="T43" fmla="*/ 0 h 582"/>
                    <a:gd name="T44" fmla="*/ 0 w 583"/>
                    <a:gd name="T45" fmla="*/ 0 h 582"/>
                    <a:gd name="T46" fmla="*/ 0 w 583"/>
                    <a:gd name="T47" fmla="*/ 0 h 582"/>
                    <a:gd name="T48" fmla="*/ 0 w 583"/>
                    <a:gd name="T49" fmla="*/ 0 h 582"/>
                    <a:gd name="T50" fmla="*/ 0 w 583"/>
                    <a:gd name="T51" fmla="*/ 0 h 582"/>
                    <a:gd name="T52" fmla="*/ 0 w 583"/>
                    <a:gd name="T53" fmla="*/ 0 h 582"/>
                    <a:gd name="T54" fmla="*/ 0 w 583"/>
                    <a:gd name="T55" fmla="*/ 0 h 582"/>
                    <a:gd name="T56" fmla="*/ 0 w 583"/>
                    <a:gd name="T57" fmla="*/ 0 h 582"/>
                    <a:gd name="T58" fmla="*/ 0 w 583"/>
                    <a:gd name="T59" fmla="*/ 0 h 582"/>
                    <a:gd name="T60" fmla="*/ 0 w 583"/>
                    <a:gd name="T61" fmla="*/ 0 h 582"/>
                    <a:gd name="T62" fmla="*/ 0 w 583"/>
                    <a:gd name="T63" fmla="*/ 0 h 582"/>
                    <a:gd name="T64" fmla="*/ 0 w 583"/>
                    <a:gd name="T65" fmla="*/ 0 h 582"/>
                    <a:gd name="T66" fmla="*/ 0 w 583"/>
                    <a:gd name="T67" fmla="*/ 0 h 582"/>
                    <a:gd name="T68" fmla="*/ 0 w 583"/>
                    <a:gd name="T69" fmla="*/ 0 h 582"/>
                    <a:gd name="T70" fmla="*/ 0 w 583"/>
                    <a:gd name="T71" fmla="*/ 0 h 582"/>
                    <a:gd name="T72" fmla="*/ 0 w 583"/>
                    <a:gd name="T73" fmla="*/ 0 h 582"/>
                    <a:gd name="T74" fmla="*/ 0 w 583"/>
                    <a:gd name="T75" fmla="*/ 0 h 582"/>
                    <a:gd name="T76" fmla="*/ 0 w 583"/>
                    <a:gd name="T77" fmla="*/ 0 h 582"/>
                    <a:gd name="T78" fmla="*/ 0 w 583"/>
                    <a:gd name="T79" fmla="*/ 0 h 582"/>
                    <a:gd name="T80" fmla="*/ 0 w 583"/>
                    <a:gd name="T81" fmla="*/ 0 h 58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83"/>
                    <a:gd name="T124" fmla="*/ 0 h 582"/>
                    <a:gd name="T125" fmla="*/ 583 w 583"/>
                    <a:gd name="T126" fmla="*/ 582 h 58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83" h="582">
                      <a:moveTo>
                        <a:pt x="291" y="116"/>
                      </a:moveTo>
                      <a:lnTo>
                        <a:pt x="260" y="118"/>
                      </a:lnTo>
                      <a:lnTo>
                        <a:pt x="230" y="127"/>
                      </a:lnTo>
                      <a:lnTo>
                        <a:pt x="202" y="139"/>
                      </a:lnTo>
                      <a:lnTo>
                        <a:pt x="178" y="157"/>
                      </a:lnTo>
                      <a:lnTo>
                        <a:pt x="157" y="178"/>
                      </a:lnTo>
                      <a:lnTo>
                        <a:pt x="139" y="202"/>
                      </a:lnTo>
                      <a:lnTo>
                        <a:pt x="127" y="230"/>
                      </a:lnTo>
                      <a:lnTo>
                        <a:pt x="118" y="259"/>
                      </a:lnTo>
                      <a:lnTo>
                        <a:pt x="116" y="290"/>
                      </a:lnTo>
                      <a:lnTo>
                        <a:pt x="118" y="322"/>
                      </a:lnTo>
                      <a:lnTo>
                        <a:pt x="127" y="352"/>
                      </a:lnTo>
                      <a:lnTo>
                        <a:pt x="139" y="379"/>
                      </a:lnTo>
                      <a:lnTo>
                        <a:pt x="157" y="404"/>
                      </a:lnTo>
                      <a:lnTo>
                        <a:pt x="178" y="425"/>
                      </a:lnTo>
                      <a:lnTo>
                        <a:pt x="202" y="441"/>
                      </a:lnTo>
                      <a:lnTo>
                        <a:pt x="230" y="455"/>
                      </a:lnTo>
                      <a:lnTo>
                        <a:pt x="260" y="463"/>
                      </a:lnTo>
                      <a:lnTo>
                        <a:pt x="291" y="466"/>
                      </a:lnTo>
                      <a:lnTo>
                        <a:pt x="323" y="463"/>
                      </a:lnTo>
                      <a:lnTo>
                        <a:pt x="353" y="455"/>
                      </a:lnTo>
                      <a:lnTo>
                        <a:pt x="379" y="441"/>
                      </a:lnTo>
                      <a:lnTo>
                        <a:pt x="405" y="425"/>
                      </a:lnTo>
                      <a:lnTo>
                        <a:pt x="426" y="404"/>
                      </a:lnTo>
                      <a:lnTo>
                        <a:pt x="442" y="379"/>
                      </a:lnTo>
                      <a:lnTo>
                        <a:pt x="455" y="352"/>
                      </a:lnTo>
                      <a:lnTo>
                        <a:pt x="464" y="322"/>
                      </a:lnTo>
                      <a:lnTo>
                        <a:pt x="466" y="290"/>
                      </a:lnTo>
                      <a:lnTo>
                        <a:pt x="464" y="259"/>
                      </a:lnTo>
                      <a:lnTo>
                        <a:pt x="455" y="230"/>
                      </a:lnTo>
                      <a:lnTo>
                        <a:pt x="442" y="202"/>
                      </a:lnTo>
                      <a:lnTo>
                        <a:pt x="426" y="178"/>
                      </a:lnTo>
                      <a:lnTo>
                        <a:pt x="405" y="157"/>
                      </a:lnTo>
                      <a:lnTo>
                        <a:pt x="379" y="139"/>
                      </a:lnTo>
                      <a:lnTo>
                        <a:pt x="353" y="127"/>
                      </a:lnTo>
                      <a:lnTo>
                        <a:pt x="323" y="118"/>
                      </a:lnTo>
                      <a:lnTo>
                        <a:pt x="291" y="116"/>
                      </a:lnTo>
                      <a:close/>
                      <a:moveTo>
                        <a:pt x="291" y="0"/>
                      </a:moveTo>
                      <a:lnTo>
                        <a:pt x="334" y="3"/>
                      </a:lnTo>
                      <a:lnTo>
                        <a:pt x="375" y="12"/>
                      </a:lnTo>
                      <a:lnTo>
                        <a:pt x="413" y="27"/>
                      </a:lnTo>
                      <a:lnTo>
                        <a:pt x="450" y="46"/>
                      </a:lnTo>
                      <a:lnTo>
                        <a:pt x="482" y="72"/>
                      </a:lnTo>
                      <a:lnTo>
                        <a:pt x="511" y="100"/>
                      </a:lnTo>
                      <a:lnTo>
                        <a:pt x="535" y="132"/>
                      </a:lnTo>
                      <a:lnTo>
                        <a:pt x="555" y="168"/>
                      </a:lnTo>
                      <a:lnTo>
                        <a:pt x="570" y="206"/>
                      </a:lnTo>
                      <a:lnTo>
                        <a:pt x="579" y="248"/>
                      </a:lnTo>
                      <a:lnTo>
                        <a:pt x="583" y="290"/>
                      </a:lnTo>
                      <a:lnTo>
                        <a:pt x="579" y="333"/>
                      </a:lnTo>
                      <a:lnTo>
                        <a:pt x="570" y="374"/>
                      </a:lnTo>
                      <a:lnTo>
                        <a:pt x="555" y="413"/>
                      </a:lnTo>
                      <a:lnTo>
                        <a:pt x="535" y="449"/>
                      </a:lnTo>
                      <a:lnTo>
                        <a:pt x="511" y="481"/>
                      </a:lnTo>
                      <a:lnTo>
                        <a:pt x="482" y="510"/>
                      </a:lnTo>
                      <a:lnTo>
                        <a:pt x="450" y="535"/>
                      </a:lnTo>
                      <a:lnTo>
                        <a:pt x="413" y="555"/>
                      </a:lnTo>
                      <a:lnTo>
                        <a:pt x="375" y="569"/>
                      </a:lnTo>
                      <a:lnTo>
                        <a:pt x="334" y="578"/>
                      </a:lnTo>
                      <a:lnTo>
                        <a:pt x="291" y="582"/>
                      </a:lnTo>
                      <a:lnTo>
                        <a:pt x="254" y="579"/>
                      </a:lnTo>
                      <a:lnTo>
                        <a:pt x="219" y="573"/>
                      </a:lnTo>
                      <a:lnTo>
                        <a:pt x="178" y="558"/>
                      </a:lnTo>
                      <a:lnTo>
                        <a:pt x="140" y="540"/>
                      </a:lnTo>
                      <a:lnTo>
                        <a:pt x="106" y="515"/>
                      </a:lnTo>
                      <a:lnTo>
                        <a:pt x="75" y="487"/>
                      </a:lnTo>
                      <a:lnTo>
                        <a:pt x="49" y="454"/>
                      </a:lnTo>
                      <a:lnTo>
                        <a:pt x="28" y="417"/>
                      </a:lnTo>
                      <a:lnTo>
                        <a:pt x="13" y="377"/>
                      </a:lnTo>
                      <a:lnTo>
                        <a:pt x="3" y="336"/>
                      </a:lnTo>
                      <a:lnTo>
                        <a:pt x="0" y="290"/>
                      </a:lnTo>
                      <a:lnTo>
                        <a:pt x="3" y="246"/>
                      </a:lnTo>
                      <a:lnTo>
                        <a:pt x="13" y="204"/>
                      </a:lnTo>
                      <a:lnTo>
                        <a:pt x="28" y="164"/>
                      </a:lnTo>
                      <a:lnTo>
                        <a:pt x="49" y="128"/>
                      </a:lnTo>
                      <a:lnTo>
                        <a:pt x="75" y="95"/>
                      </a:lnTo>
                      <a:lnTo>
                        <a:pt x="106" y="66"/>
                      </a:lnTo>
                      <a:lnTo>
                        <a:pt x="140" y="42"/>
                      </a:lnTo>
                      <a:lnTo>
                        <a:pt x="178" y="22"/>
                      </a:lnTo>
                      <a:lnTo>
                        <a:pt x="219" y="9"/>
                      </a:lnTo>
                      <a:lnTo>
                        <a:pt x="254" y="2"/>
                      </a:lnTo>
                      <a:lnTo>
                        <a:pt x="291" y="0"/>
                      </a:lnTo>
                      <a:close/>
                    </a:path>
                  </a:pathLst>
                </a:custGeom>
                <a:grpFill/>
                <a:ln w="9525">
                  <a:noFill/>
                  <a:round/>
                  <a:headEnd/>
                  <a:tailEnd/>
                </a:ln>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rgbClr val="1F497D"/>
                    </a:solidFill>
                    <a:effectLst/>
                    <a:uLnTx/>
                    <a:uFillTx/>
                    <a:latin typeface="Calibri"/>
                  </a:endParaRPr>
                </a:p>
              </p:txBody>
            </p:sp>
          </p:grpSp>
          <p:sp>
            <p:nvSpPr>
              <p:cNvPr id="67" name="Oval 66"/>
              <p:cNvSpPr/>
              <p:nvPr/>
            </p:nvSpPr>
            <p:spPr>
              <a:xfrm>
                <a:off x="4217275" y="3805562"/>
                <a:ext cx="949527" cy="436928"/>
              </a:xfrm>
              <a:prstGeom prst="ellipse">
                <a:avLst/>
              </a:prstGeom>
              <a:solidFill>
                <a:srgbClr val="58595B"/>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100" b="0" i="0" u="none" strike="noStrike" kern="0" cap="none" spc="0" normalizeH="0" baseline="0" noProof="0" dirty="0">
                  <a:ln>
                    <a:noFill/>
                  </a:ln>
                  <a:solidFill>
                    <a:srgbClr val="FFFFFF"/>
                  </a:solidFill>
                  <a:effectLst/>
                  <a:uLnTx/>
                  <a:uFillTx/>
                  <a:latin typeface="Calibri"/>
                  <a:ea typeface="+mn-ea"/>
                  <a:cs typeface="+mn-cs"/>
                </a:endParaRPr>
              </a:p>
            </p:txBody>
          </p:sp>
        </p:grpSp>
        <p:grpSp>
          <p:nvGrpSpPr>
            <p:cNvPr id="58" name="Group 4"/>
            <p:cNvGrpSpPr>
              <a:grpSpLocks noChangeAspect="1"/>
            </p:cNvGrpSpPr>
            <p:nvPr/>
          </p:nvGrpSpPr>
          <p:grpSpPr bwMode="gray">
            <a:xfrm>
              <a:off x="4699099" y="3979588"/>
              <a:ext cx="63478" cy="120148"/>
              <a:chOff x="2547" y="1111"/>
              <a:chExt cx="484" cy="915"/>
            </a:xfrm>
          </p:grpSpPr>
          <p:sp>
            <p:nvSpPr>
              <p:cNvPr id="59" name="Freeform 6"/>
              <p:cNvSpPr>
                <a:spLocks noChangeAspect="1"/>
              </p:cNvSpPr>
              <p:nvPr/>
            </p:nvSpPr>
            <p:spPr bwMode="gray">
              <a:xfrm>
                <a:off x="2708" y="1843"/>
                <a:ext cx="75" cy="54"/>
              </a:xfrm>
              <a:custGeom>
                <a:avLst/>
                <a:gdLst/>
                <a:ahLst/>
                <a:cxnLst>
                  <a:cxn ang="0">
                    <a:pos x="16" y="40"/>
                  </a:cxn>
                  <a:cxn ang="0">
                    <a:pos x="16" y="40"/>
                  </a:cxn>
                  <a:cxn ang="0">
                    <a:pos x="0" y="54"/>
                  </a:cxn>
                  <a:cxn ang="0">
                    <a:pos x="79" y="22"/>
                  </a:cxn>
                  <a:cxn ang="0">
                    <a:pos x="81" y="0"/>
                  </a:cxn>
                  <a:cxn ang="0">
                    <a:pos x="16" y="40"/>
                  </a:cxn>
                </a:cxnLst>
                <a:rect l="0" t="0" r="r" b="b"/>
                <a:pathLst>
                  <a:path w="81" h="66">
                    <a:moveTo>
                      <a:pt x="16" y="40"/>
                    </a:moveTo>
                    <a:lnTo>
                      <a:pt x="16" y="40"/>
                    </a:lnTo>
                    <a:lnTo>
                      <a:pt x="0" y="54"/>
                    </a:lnTo>
                    <a:cubicBezTo>
                      <a:pt x="35" y="66"/>
                      <a:pt x="72" y="42"/>
                      <a:pt x="79" y="22"/>
                    </a:cubicBezTo>
                    <a:lnTo>
                      <a:pt x="81" y="0"/>
                    </a:lnTo>
                    <a:cubicBezTo>
                      <a:pt x="54" y="6"/>
                      <a:pt x="27" y="19"/>
                      <a:pt x="16" y="40"/>
                    </a:cubicBezTo>
                    <a:close/>
                  </a:path>
                </a:pathLst>
              </a:custGeom>
              <a:solidFill>
                <a:srgbClr val="2F469C"/>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ndParaRPr>
              </a:p>
            </p:txBody>
          </p:sp>
          <p:sp>
            <p:nvSpPr>
              <p:cNvPr id="60" name="Freeform 7"/>
              <p:cNvSpPr>
                <a:spLocks noChangeAspect="1"/>
              </p:cNvSpPr>
              <p:nvPr/>
            </p:nvSpPr>
            <p:spPr bwMode="gray">
              <a:xfrm>
                <a:off x="2869" y="1972"/>
                <a:ext cx="65" cy="54"/>
              </a:xfrm>
              <a:custGeom>
                <a:avLst/>
                <a:gdLst/>
                <a:ahLst/>
                <a:cxnLst>
                  <a:cxn ang="0">
                    <a:pos x="27" y="1"/>
                  </a:cxn>
                  <a:cxn ang="0">
                    <a:pos x="27" y="1"/>
                  </a:cxn>
                  <a:cxn ang="0">
                    <a:pos x="0" y="0"/>
                  </a:cxn>
                  <a:cxn ang="0">
                    <a:pos x="33" y="58"/>
                  </a:cxn>
                  <a:cxn ang="0">
                    <a:pos x="53" y="63"/>
                  </a:cxn>
                  <a:cxn ang="0">
                    <a:pos x="27" y="1"/>
                  </a:cxn>
                </a:cxnLst>
                <a:rect l="0" t="0" r="r" b="b"/>
                <a:pathLst>
                  <a:path w="81" h="63">
                    <a:moveTo>
                      <a:pt x="27" y="1"/>
                    </a:moveTo>
                    <a:lnTo>
                      <a:pt x="27" y="1"/>
                    </a:lnTo>
                    <a:lnTo>
                      <a:pt x="0" y="0"/>
                    </a:lnTo>
                    <a:cubicBezTo>
                      <a:pt x="0" y="24"/>
                      <a:pt x="8" y="43"/>
                      <a:pt x="33" y="58"/>
                    </a:cubicBezTo>
                    <a:lnTo>
                      <a:pt x="53" y="63"/>
                    </a:lnTo>
                    <a:cubicBezTo>
                      <a:pt x="81" y="39"/>
                      <a:pt x="44" y="15"/>
                      <a:pt x="27" y="1"/>
                    </a:cubicBezTo>
                    <a:close/>
                  </a:path>
                </a:pathLst>
              </a:custGeom>
              <a:solidFill>
                <a:srgbClr val="2F469C"/>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ndParaRPr>
              </a:p>
            </p:txBody>
          </p:sp>
          <p:sp>
            <p:nvSpPr>
              <p:cNvPr id="61" name="Freeform 8"/>
              <p:cNvSpPr>
                <a:spLocks noChangeAspect="1"/>
              </p:cNvSpPr>
              <p:nvPr/>
            </p:nvSpPr>
            <p:spPr bwMode="gray">
              <a:xfrm>
                <a:off x="2622" y="1413"/>
                <a:ext cx="86" cy="75"/>
              </a:xfrm>
              <a:custGeom>
                <a:avLst/>
                <a:gdLst/>
                <a:ahLst/>
                <a:cxnLst>
                  <a:cxn ang="0">
                    <a:pos x="20" y="50"/>
                  </a:cxn>
                  <a:cxn ang="0">
                    <a:pos x="20" y="50"/>
                  </a:cxn>
                  <a:cxn ang="0">
                    <a:pos x="0" y="64"/>
                  </a:cxn>
                  <a:cxn ang="0">
                    <a:pos x="89" y="27"/>
                  </a:cxn>
                  <a:cxn ang="0">
                    <a:pos x="96" y="0"/>
                  </a:cxn>
                  <a:cxn ang="0">
                    <a:pos x="20" y="50"/>
                  </a:cxn>
                </a:cxnLst>
                <a:rect l="0" t="0" r="r" b="b"/>
                <a:pathLst>
                  <a:path w="96" h="79">
                    <a:moveTo>
                      <a:pt x="20" y="50"/>
                    </a:moveTo>
                    <a:lnTo>
                      <a:pt x="20" y="50"/>
                    </a:lnTo>
                    <a:lnTo>
                      <a:pt x="0" y="64"/>
                    </a:lnTo>
                    <a:cubicBezTo>
                      <a:pt x="41" y="79"/>
                      <a:pt x="75" y="57"/>
                      <a:pt x="89" y="27"/>
                    </a:cubicBezTo>
                    <a:lnTo>
                      <a:pt x="96" y="0"/>
                    </a:lnTo>
                    <a:cubicBezTo>
                      <a:pt x="63" y="8"/>
                      <a:pt x="38" y="8"/>
                      <a:pt x="20" y="50"/>
                    </a:cubicBezTo>
                    <a:close/>
                  </a:path>
                </a:pathLst>
              </a:custGeom>
              <a:solidFill>
                <a:srgbClr val="2F469C"/>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ndParaRPr>
              </a:p>
            </p:txBody>
          </p:sp>
          <p:sp>
            <p:nvSpPr>
              <p:cNvPr id="62" name="Freeform 9"/>
              <p:cNvSpPr>
                <a:spLocks noChangeAspect="1"/>
              </p:cNvSpPr>
              <p:nvPr/>
            </p:nvSpPr>
            <p:spPr bwMode="gray">
              <a:xfrm>
                <a:off x="2568" y="1563"/>
                <a:ext cx="75" cy="76"/>
              </a:xfrm>
              <a:custGeom>
                <a:avLst/>
                <a:gdLst/>
                <a:ahLst/>
                <a:cxnLst>
                  <a:cxn ang="0">
                    <a:pos x="77" y="22"/>
                  </a:cxn>
                  <a:cxn ang="0">
                    <a:pos x="77" y="22"/>
                  </a:cxn>
                  <a:cxn ang="0">
                    <a:pos x="71" y="0"/>
                  </a:cxn>
                  <a:cxn ang="0">
                    <a:pos x="0" y="44"/>
                  </a:cxn>
                  <a:cxn ang="0">
                    <a:pos x="0" y="62"/>
                  </a:cxn>
                  <a:cxn ang="0">
                    <a:pos x="77" y="22"/>
                  </a:cxn>
                </a:cxnLst>
                <a:rect l="0" t="0" r="r" b="b"/>
                <a:pathLst>
                  <a:path w="77" h="77">
                    <a:moveTo>
                      <a:pt x="77" y="22"/>
                    </a:moveTo>
                    <a:lnTo>
                      <a:pt x="77" y="22"/>
                    </a:lnTo>
                    <a:lnTo>
                      <a:pt x="71" y="0"/>
                    </a:lnTo>
                    <a:cubicBezTo>
                      <a:pt x="38" y="7"/>
                      <a:pt x="14" y="19"/>
                      <a:pt x="0" y="44"/>
                    </a:cubicBezTo>
                    <a:lnTo>
                      <a:pt x="0" y="62"/>
                    </a:lnTo>
                    <a:cubicBezTo>
                      <a:pt x="42" y="77"/>
                      <a:pt x="64" y="40"/>
                      <a:pt x="77" y="22"/>
                    </a:cubicBezTo>
                    <a:close/>
                  </a:path>
                </a:pathLst>
              </a:custGeom>
              <a:solidFill>
                <a:srgbClr val="2F469C"/>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ndParaRPr>
              </a:p>
            </p:txBody>
          </p:sp>
          <p:sp>
            <p:nvSpPr>
              <p:cNvPr id="63" name="Freeform 10"/>
              <p:cNvSpPr>
                <a:spLocks noChangeAspect="1"/>
              </p:cNvSpPr>
              <p:nvPr/>
            </p:nvSpPr>
            <p:spPr bwMode="gray">
              <a:xfrm>
                <a:off x="2547" y="1725"/>
                <a:ext cx="86" cy="64"/>
              </a:xfrm>
              <a:custGeom>
                <a:avLst/>
                <a:gdLst/>
                <a:ahLst/>
                <a:cxnLst>
                  <a:cxn ang="0">
                    <a:pos x="0" y="52"/>
                  </a:cxn>
                  <a:cxn ang="0">
                    <a:pos x="0" y="52"/>
                  </a:cxn>
                  <a:cxn ang="0">
                    <a:pos x="14" y="60"/>
                  </a:cxn>
                  <a:cxn ang="0">
                    <a:pos x="73" y="23"/>
                  </a:cxn>
                  <a:cxn ang="0">
                    <a:pos x="90" y="8"/>
                  </a:cxn>
                  <a:cxn ang="0">
                    <a:pos x="0" y="52"/>
                  </a:cxn>
                </a:cxnLst>
                <a:rect l="0" t="0" r="r" b="b"/>
                <a:pathLst>
                  <a:path w="90" h="74">
                    <a:moveTo>
                      <a:pt x="0" y="52"/>
                    </a:moveTo>
                    <a:lnTo>
                      <a:pt x="0" y="52"/>
                    </a:lnTo>
                    <a:lnTo>
                      <a:pt x="14" y="60"/>
                    </a:lnTo>
                    <a:cubicBezTo>
                      <a:pt x="59" y="74"/>
                      <a:pt x="62" y="38"/>
                      <a:pt x="73" y="23"/>
                    </a:cubicBezTo>
                    <a:lnTo>
                      <a:pt x="90" y="8"/>
                    </a:lnTo>
                    <a:cubicBezTo>
                      <a:pt x="48" y="0"/>
                      <a:pt x="11" y="31"/>
                      <a:pt x="0" y="52"/>
                    </a:cubicBezTo>
                    <a:close/>
                  </a:path>
                </a:pathLst>
              </a:custGeom>
              <a:solidFill>
                <a:srgbClr val="2F469C"/>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ndParaRPr>
              </a:p>
            </p:txBody>
          </p:sp>
          <p:sp>
            <p:nvSpPr>
              <p:cNvPr id="64" name="Freeform 11"/>
              <p:cNvSpPr>
                <a:spLocks noChangeAspect="1"/>
              </p:cNvSpPr>
              <p:nvPr/>
            </p:nvSpPr>
            <p:spPr bwMode="gray">
              <a:xfrm>
                <a:off x="2773" y="1176"/>
                <a:ext cx="86" cy="75"/>
              </a:xfrm>
              <a:custGeom>
                <a:avLst/>
                <a:gdLst/>
                <a:ahLst/>
                <a:cxnLst>
                  <a:cxn ang="0">
                    <a:pos x="16" y="4"/>
                  </a:cxn>
                  <a:cxn ang="0">
                    <a:pos x="16" y="4"/>
                  </a:cxn>
                  <a:cxn ang="0">
                    <a:pos x="0" y="12"/>
                  </a:cxn>
                  <a:cxn ang="0">
                    <a:pos x="86" y="49"/>
                  </a:cxn>
                  <a:cxn ang="0">
                    <a:pos x="88" y="22"/>
                  </a:cxn>
                  <a:cxn ang="0">
                    <a:pos x="16" y="4"/>
                  </a:cxn>
                </a:cxnLst>
                <a:rect l="0" t="0" r="r" b="b"/>
                <a:pathLst>
                  <a:path w="88" h="72">
                    <a:moveTo>
                      <a:pt x="16" y="4"/>
                    </a:moveTo>
                    <a:lnTo>
                      <a:pt x="16" y="4"/>
                    </a:lnTo>
                    <a:lnTo>
                      <a:pt x="0" y="12"/>
                    </a:lnTo>
                    <a:cubicBezTo>
                      <a:pt x="4" y="40"/>
                      <a:pt x="70" y="72"/>
                      <a:pt x="86" y="49"/>
                    </a:cubicBezTo>
                    <a:lnTo>
                      <a:pt x="88" y="22"/>
                    </a:lnTo>
                    <a:cubicBezTo>
                      <a:pt x="67" y="8"/>
                      <a:pt x="45" y="0"/>
                      <a:pt x="16" y="4"/>
                    </a:cubicBezTo>
                    <a:close/>
                  </a:path>
                </a:pathLst>
              </a:custGeom>
              <a:solidFill>
                <a:srgbClr val="2F469C"/>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ndParaRPr>
              </a:p>
            </p:txBody>
          </p:sp>
          <p:sp>
            <p:nvSpPr>
              <p:cNvPr id="65" name="Freeform 12"/>
              <p:cNvSpPr>
                <a:spLocks noChangeAspect="1"/>
              </p:cNvSpPr>
              <p:nvPr/>
            </p:nvSpPr>
            <p:spPr bwMode="gray">
              <a:xfrm>
                <a:off x="2955" y="1111"/>
                <a:ext cx="76" cy="87"/>
              </a:xfrm>
              <a:custGeom>
                <a:avLst/>
                <a:gdLst/>
                <a:ahLst/>
                <a:cxnLst>
                  <a:cxn ang="0">
                    <a:pos x="46" y="7"/>
                  </a:cxn>
                  <a:cxn ang="0">
                    <a:pos x="46" y="7"/>
                  </a:cxn>
                  <a:cxn ang="0">
                    <a:pos x="21" y="0"/>
                  </a:cxn>
                  <a:cxn ang="0">
                    <a:pos x="14" y="66"/>
                  </a:cxn>
                  <a:cxn ang="0">
                    <a:pos x="27" y="92"/>
                  </a:cxn>
                  <a:cxn ang="0">
                    <a:pos x="46" y="7"/>
                  </a:cxn>
                </a:cxnLst>
                <a:rect l="0" t="0" r="r" b="b"/>
                <a:pathLst>
                  <a:path w="86" h="92">
                    <a:moveTo>
                      <a:pt x="46" y="7"/>
                    </a:moveTo>
                    <a:lnTo>
                      <a:pt x="46" y="7"/>
                    </a:lnTo>
                    <a:lnTo>
                      <a:pt x="21" y="0"/>
                    </a:lnTo>
                    <a:cubicBezTo>
                      <a:pt x="7" y="19"/>
                      <a:pt x="0" y="33"/>
                      <a:pt x="14" y="66"/>
                    </a:cubicBezTo>
                    <a:lnTo>
                      <a:pt x="27" y="92"/>
                    </a:lnTo>
                    <a:cubicBezTo>
                      <a:pt x="57" y="63"/>
                      <a:pt x="86" y="36"/>
                      <a:pt x="46" y="7"/>
                    </a:cubicBezTo>
                    <a:close/>
                  </a:path>
                </a:pathLst>
              </a:custGeom>
              <a:solidFill>
                <a:srgbClr val="2F469C"/>
              </a:solidFill>
              <a:ln w="0">
                <a:noFill/>
                <a:prstDash val="solid"/>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1F497D"/>
                  </a:solidFill>
                  <a:effectLst/>
                  <a:uLnTx/>
                  <a:uFillTx/>
                  <a:latin typeface="Calibri"/>
                </a:endParaRPr>
              </a:p>
            </p:txBody>
          </p:sp>
        </p:grpSp>
      </p:grpSp>
      <p:cxnSp>
        <p:nvCxnSpPr>
          <p:cNvPr id="73" name="Straight Connector 72"/>
          <p:cNvCxnSpPr>
            <a:stCxn id="75" idx="4"/>
          </p:cNvCxnSpPr>
          <p:nvPr/>
        </p:nvCxnSpPr>
        <p:spPr>
          <a:xfrm flipH="1">
            <a:off x="9532433" y="3423185"/>
            <a:ext cx="288320" cy="949421"/>
          </a:xfrm>
          <a:prstGeom prst="line">
            <a:avLst/>
          </a:prstGeom>
          <a:noFill/>
          <a:ln w="9525" cap="rnd" cmpd="sng" algn="ctr">
            <a:solidFill>
              <a:srgbClr val="58595B"/>
            </a:solidFill>
            <a:prstDash val="solid"/>
            <a:tailEnd type="oval" w="lg" len="lg"/>
          </a:ln>
          <a:effectLst/>
        </p:spPr>
      </p:cxnSp>
      <p:sp>
        <p:nvSpPr>
          <p:cNvPr id="74" name="Oval 73"/>
          <p:cNvSpPr/>
          <p:nvPr/>
        </p:nvSpPr>
        <p:spPr>
          <a:xfrm>
            <a:off x="10872449" y="2360484"/>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Less than one week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5" name="Oval 74"/>
          <p:cNvSpPr/>
          <p:nvPr/>
        </p:nvSpPr>
        <p:spPr>
          <a:xfrm>
            <a:off x="9348339" y="2421029"/>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1" i="0" u="none" strike="noStrike" kern="0" cap="none" spc="0" normalizeH="0" baseline="0" noProof="0" dirty="0">
                <a:ln>
                  <a:noFill/>
                </a:ln>
                <a:solidFill>
                  <a:srgbClr val="FFFFFF"/>
                </a:solidFill>
                <a:effectLst/>
                <a:uLnTx/>
                <a:uFillTx/>
                <a:latin typeface="Calibri"/>
                <a:ea typeface="+mn-ea"/>
                <a:cs typeface="+mn-cs"/>
              </a:rPr>
              <a:t>1-3 weeks before departure</a:t>
            </a:r>
          </a:p>
        </p:txBody>
      </p:sp>
      <p:sp>
        <p:nvSpPr>
          <p:cNvPr id="76" name="Oval 75"/>
          <p:cNvSpPr/>
          <p:nvPr/>
        </p:nvSpPr>
        <p:spPr>
          <a:xfrm>
            <a:off x="8272248" y="1802927"/>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1 month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7" name="Oval 76"/>
          <p:cNvSpPr/>
          <p:nvPr/>
        </p:nvSpPr>
        <p:spPr>
          <a:xfrm>
            <a:off x="6920863" y="2267366"/>
            <a:ext cx="944828" cy="1002156"/>
          </a:xfrm>
          <a:prstGeom prst="ellipse">
            <a:avLst/>
          </a:prstGeom>
          <a:solidFill>
            <a:srgbClr val="ED6737"/>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8" name="Oval 77"/>
          <p:cNvSpPr/>
          <p:nvPr/>
        </p:nvSpPr>
        <p:spPr>
          <a:xfrm>
            <a:off x="5461261" y="2104213"/>
            <a:ext cx="944828" cy="1002156"/>
          </a:xfrm>
          <a:prstGeom prst="ellipse">
            <a:avLst/>
          </a:prstGeom>
          <a:solidFill>
            <a:srgbClr val="A8CCDD"/>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3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79" name="Oval 78"/>
          <p:cNvSpPr/>
          <p:nvPr/>
        </p:nvSpPr>
        <p:spPr>
          <a:xfrm>
            <a:off x="4019536" y="2187506"/>
            <a:ext cx="944828" cy="1002156"/>
          </a:xfrm>
          <a:prstGeom prst="ellipse">
            <a:avLst/>
          </a:prstGeom>
          <a:solidFill>
            <a:srgbClr val="1F497D"/>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4-6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0" name="Oval 79"/>
          <p:cNvSpPr/>
          <p:nvPr/>
        </p:nvSpPr>
        <p:spPr>
          <a:xfrm>
            <a:off x="1387340" y="2468598"/>
            <a:ext cx="944828" cy="1002156"/>
          </a:xfrm>
          <a:prstGeom prst="ellipse">
            <a:avLst/>
          </a:prstGeom>
          <a:solidFill>
            <a:srgbClr val="FBB040"/>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More than one year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sp>
        <p:nvSpPr>
          <p:cNvPr id="81" name="Oval 80"/>
          <p:cNvSpPr/>
          <p:nvPr/>
        </p:nvSpPr>
        <p:spPr>
          <a:xfrm>
            <a:off x="2726197" y="2468598"/>
            <a:ext cx="944828" cy="1002156"/>
          </a:xfrm>
          <a:prstGeom prst="ellipse">
            <a:avLst/>
          </a:prstGeom>
          <a:solidFill>
            <a:srgbClr val="008E94"/>
          </a:solid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FFFFFF"/>
                </a:solidFill>
                <a:effectLst/>
                <a:uLnTx/>
                <a:uFillTx/>
                <a:latin typeface="Calibri"/>
                <a:ea typeface="+mn-ea"/>
                <a:cs typeface="+mn-cs"/>
              </a:rPr>
              <a:t>Up to 6-12 months before departure</a:t>
            </a:r>
            <a:endParaRPr kumimoji="0" lang="en-GB" sz="900" b="1" i="0" u="none" strike="noStrike" kern="0" cap="none" spc="0" normalizeH="0" baseline="0" noProof="0" dirty="0">
              <a:ln>
                <a:noFill/>
              </a:ln>
              <a:solidFill>
                <a:srgbClr val="FFFFFF"/>
              </a:solidFill>
              <a:effectLst/>
              <a:uLnTx/>
              <a:uFillTx/>
              <a:latin typeface="Calibri"/>
              <a:ea typeface="+mn-ea"/>
              <a:cs typeface="+mn-cs"/>
            </a:endParaRPr>
          </a:p>
        </p:txBody>
      </p:sp>
      <p:cxnSp>
        <p:nvCxnSpPr>
          <p:cNvPr id="82" name="Straight Connector 81"/>
          <p:cNvCxnSpPr>
            <a:stCxn id="74" idx="4"/>
          </p:cNvCxnSpPr>
          <p:nvPr/>
        </p:nvCxnSpPr>
        <p:spPr>
          <a:xfrm flipH="1">
            <a:off x="10773750" y="3362640"/>
            <a:ext cx="571113" cy="1391167"/>
          </a:xfrm>
          <a:prstGeom prst="line">
            <a:avLst/>
          </a:prstGeom>
          <a:noFill/>
          <a:ln w="9525" cap="rnd" cmpd="sng" algn="ctr">
            <a:solidFill>
              <a:srgbClr val="58595B"/>
            </a:solidFill>
            <a:prstDash val="solid"/>
            <a:tailEnd type="oval" w="lg" len="lg"/>
          </a:ln>
          <a:effectLst/>
        </p:spPr>
      </p:cxnSp>
      <p:cxnSp>
        <p:nvCxnSpPr>
          <p:cNvPr id="83" name="Straight Connector 82"/>
          <p:cNvCxnSpPr>
            <a:stCxn id="76" idx="4"/>
          </p:cNvCxnSpPr>
          <p:nvPr/>
        </p:nvCxnSpPr>
        <p:spPr>
          <a:xfrm flipH="1">
            <a:off x="8419725" y="2805083"/>
            <a:ext cx="324937" cy="1263580"/>
          </a:xfrm>
          <a:prstGeom prst="line">
            <a:avLst/>
          </a:prstGeom>
          <a:noFill/>
          <a:ln w="9525" cap="rnd" cmpd="sng" algn="ctr">
            <a:solidFill>
              <a:srgbClr val="58595B"/>
            </a:solidFill>
            <a:prstDash val="solid"/>
            <a:tailEnd type="oval" w="lg" len="lg"/>
          </a:ln>
          <a:effectLst/>
        </p:spPr>
      </p:cxnSp>
      <p:cxnSp>
        <p:nvCxnSpPr>
          <p:cNvPr id="84" name="Straight Connector 83"/>
          <p:cNvCxnSpPr>
            <a:stCxn id="77" idx="4"/>
          </p:cNvCxnSpPr>
          <p:nvPr/>
        </p:nvCxnSpPr>
        <p:spPr>
          <a:xfrm flipH="1">
            <a:off x="7226639" y="3269522"/>
            <a:ext cx="166638" cy="688692"/>
          </a:xfrm>
          <a:prstGeom prst="line">
            <a:avLst/>
          </a:prstGeom>
          <a:noFill/>
          <a:ln w="9525" cap="rnd" cmpd="sng" algn="ctr">
            <a:solidFill>
              <a:srgbClr val="58595B"/>
            </a:solidFill>
            <a:prstDash val="solid"/>
            <a:tailEnd type="oval" w="lg" len="lg"/>
          </a:ln>
          <a:effectLst/>
        </p:spPr>
      </p:cxnSp>
      <p:cxnSp>
        <p:nvCxnSpPr>
          <p:cNvPr id="85" name="Straight Connector 84"/>
          <p:cNvCxnSpPr>
            <a:stCxn id="78" idx="4"/>
          </p:cNvCxnSpPr>
          <p:nvPr/>
        </p:nvCxnSpPr>
        <p:spPr>
          <a:xfrm>
            <a:off x="5933675" y="3106369"/>
            <a:ext cx="133586" cy="890402"/>
          </a:xfrm>
          <a:prstGeom prst="line">
            <a:avLst/>
          </a:prstGeom>
          <a:noFill/>
          <a:ln w="9525" cap="rnd" cmpd="sng" algn="ctr">
            <a:solidFill>
              <a:srgbClr val="58595B"/>
            </a:solidFill>
            <a:prstDash val="solid"/>
            <a:tailEnd type="oval" w="lg" len="lg"/>
          </a:ln>
          <a:effectLst/>
        </p:spPr>
      </p:cxnSp>
      <p:cxnSp>
        <p:nvCxnSpPr>
          <p:cNvPr id="86" name="Straight Connector 85"/>
          <p:cNvCxnSpPr>
            <a:stCxn id="79" idx="4"/>
          </p:cNvCxnSpPr>
          <p:nvPr/>
        </p:nvCxnSpPr>
        <p:spPr>
          <a:xfrm>
            <a:off x="4491950" y="3189662"/>
            <a:ext cx="403783" cy="727225"/>
          </a:xfrm>
          <a:prstGeom prst="line">
            <a:avLst/>
          </a:prstGeom>
          <a:noFill/>
          <a:ln w="9525" cap="rnd" cmpd="sng" algn="ctr">
            <a:solidFill>
              <a:srgbClr val="58595B"/>
            </a:solidFill>
            <a:prstDash val="solid"/>
            <a:tailEnd type="oval" w="lg" len="lg"/>
          </a:ln>
          <a:effectLst/>
        </p:spPr>
      </p:cxnSp>
      <p:cxnSp>
        <p:nvCxnSpPr>
          <p:cNvPr id="87" name="Straight Connector 86"/>
          <p:cNvCxnSpPr>
            <a:stCxn id="81" idx="4"/>
          </p:cNvCxnSpPr>
          <p:nvPr/>
        </p:nvCxnSpPr>
        <p:spPr>
          <a:xfrm>
            <a:off x="3198611" y="3470754"/>
            <a:ext cx="547521" cy="1100601"/>
          </a:xfrm>
          <a:prstGeom prst="line">
            <a:avLst/>
          </a:prstGeom>
          <a:noFill/>
          <a:ln w="9525" cap="rnd" cmpd="sng" algn="ctr">
            <a:solidFill>
              <a:srgbClr val="58595B"/>
            </a:solidFill>
            <a:prstDash val="solid"/>
            <a:tailEnd type="oval" w="lg" len="lg"/>
          </a:ln>
          <a:effectLst/>
        </p:spPr>
      </p:cxnSp>
      <p:cxnSp>
        <p:nvCxnSpPr>
          <p:cNvPr id="88" name="Straight Connector 87"/>
          <p:cNvCxnSpPr>
            <a:stCxn id="80" idx="4"/>
          </p:cNvCxnSpPr>
          <p:nvPr/>
        </p:nvCxnSpPr>
        <p:spPr>
          <a:xfrm>
            <a:off x="1859754" y="3470754"/>
            <a:ext cx="719028" cy="1561574"/>
          </a:xfrm>
          <a:prstGeom prst="line">
            <a:avLst/>
          </a:prstGeom>
          <a:noFill/>
          <a:ln w="9525" cap="rnd" cmpd="sng" algn="ctr">
            <a:solidFill>
              <a:srgbClr val="58595B"/>
            </a:solidFill>
            <a:prstDash val="solid"/>
            <a:tailEnd type="oval" w="lg" len="lg"/>
          </a:ln>
          <a:effectLst/>
        </p:spPr>
      </p:cxnSp>
      <p:sp>
        <p:nvSpPr>
          <p:cNvPr id="89" name="TextBox 88"/>
          <p:cNvSpPr txBox="1"/>
          <p:nvPr/>
        </p:nvSpPr>
        <p:spPr>
          <a:xfrm rot="21093207">
            <a:off x="9650686" y="5884030"/>
            <a:ext cx="1518603" cy="275836"/>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dirty="0">
                <a:solidFill>
                  <a:schemeClr val="bg1">
                    <a:lumMod val="50000"/>
                  </a:schemeClr>
                </a:solidFill>
              </a:rPr>
              <a:t>«Last minute 18%»</a:t>
            </a:r>
          </a:p>
        </p:txBody>
      </p:sp>
      <p:sp>
        <p:nvSpPr>
          <p:cNvPr id="90" name="TextBox 89"/>
          <p:cNvSpPr txBox="1"/>
          <p:nvPr/>
        </p:nvSpPr>
        <p:spPr>
          <a:xfrm rot="488276">
            <a:off x="5351088" y="5807825"/>
            <a:ext cx="2193018" cy="275836"/>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dirty="0">
                <a:solidFill>
                  <a:schemeClr val="bg1">
                    <a:lumMod val="50000"/>
                  </a:schemeClr>
                </a:solidFill>
              </a:rPr>
              <a:t>«Main decision period 69%»</a:t>
            </a:r>
          </a:p>
        </p:txBody>
      </p:sp>
      <p:sp>
        <p:nvSpPr>
          <p:cNvPr id="91" name="TextBox 90"/>
          <p:cNvSpPr txBox="1"/>
          <p:nvPr/>
        </p:nvSpPr>
        <p:spPr>
          <a:xfrm rot="21145574">
            <a:off x="1727793" y="5866936"/>
            <a:ext cx="1861966" cy="275836"/>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en-US" sz="1200" b="1" dirty="0">
                <a:solidFill>
                  <a:schemeClr val="bg1">
                    <a:lumMod val="50000"/>
                  </a:schemeClr>
                </a:solidFill>
              </a:rPr>
              <a:t>«Influence period 10%»</a:t>
            </a:r>
          </a:p>
        </p:txBody>
      </p:sp>
      <p:sp>
        <p:nvSpPr>
          <p:cNvPr id="101" name="TextBox 100"/>
          <p:cNvSpPr txBox="1"/>
          <p:nvPr/>
        </p:nvSpPr>
        <p:spPr>
          <a:xfrm>
            <a:off x="11184383" y="7118521"/>
            <a:ext cx="2056186" cy="241980"/>
          </a:xfrm>
          <a:prstGeom prst="rect">
            <a:avLst/>
          </a:prstGeom>
          <a:noFill/>
        </p:spPr>
        <p:txBody>
          <a:bodyPr wrap="none" lIns="72000" tIns="36000" rIns="72000" bIns="36000" rtlCol="0">
            <a:spAutoFit/>
          </a:bodyPr>
          <a:lstStyle/>
          <a:p>
            <a:pPr>
              <a:lnSpc>
                <a:spcPct val="110000"/>
              </a:lnSpc>
              <a:spcBef>
                <a:spcPts val="2400"/>
              </a:spcBef>
              <a:buClr>
                <a:schemeClr val="bg2"/>
              </a:buClr>
            </a:pPr>
            <a:r>
              <a:rPr lang="nb-NO" sz="1000" b="1" i="1" dirty="0"/>
              <a:t>Base: all respondents, n=12.000</a:t>
            </a:r>
          </a:p>
        </p:txBody>
      </p:sp>
    </p:spTree>
    <p:extLst>
      <p:ext uri="{BB962C8B-B14F-4D97-AF65-F5344CB8AC3E}">
        <p14:creationId xmlns:p14="http://schemas.microsoft.com/office/powerpoint/2010/main" val="256933200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343"/>
            <a:ext cx="8455951" cy="374398"/>
          </a:xfrm>
        </p:spPr>
        <p:txBody>
          <a:bodyPr/>
          <a:lstStyle/>
          <a:p>
            <a:r>
              <a:rPr lang="en-US" dirty="0"/>
              <a:t>The Danes visit us most often and they keep coming back</a:t>
            </a:r>
          </a:p>
        </p:txBody>
      </p:sp>
      <p:sp>
        <p:nvSpPr>
          <p:cNvPr id="4" name="Title 3"/>
          <p:cNvSpPr>
            <a:spLocks noGrp="1"/>
          </p:cNvSpPr>
          <p:nvPr>
            <p:ph type="title"/>
          </p:nvPr>
        </p:nvSpPr>
        <p:spPr>
          <a:xfrm>
            <a:off x="540000" y="540000"/>
            <a:ext cx="6354399" cy="553998"/>
          </a:xfrm>
        </p:spPr>
        <p:txBody>
          <a:bodyPr/>
          <a:lstStyle/>
          <a:p>
            <a:r>
              <a:rPr lang="en-US" dirty="0"/>
              <a:t>Ever visited this country?</a:t>
            </a:r>
          </a:p>
        </p:txBody>
      </p:sp>
      <p:graphicFrame>
        <p:nvGraphicFramePr>
          <p:cNvPr id="10" name="Chart 9"/>
          <p:cNvGraphicFramePr/>
          <p:nvPr>
            <p:extLst/>
          </p:nvPr>
        </p:nvGraphicFramePr>
        <p:xfrm>
          <a:off x="2239962" y="1836415"/>
          <a:ext cx="8959850" cy="4968553"/>
        </p:xfrm>
        <a:graphic>
          <a:graphicData uri="http://schemas.openxmlformats.org/drawingml/2006/chart">
            <c:chart xmlns:c="http://schemas.openxmlformats.org/drawingml/2006/chart" xmlns:r="http://schemas.openxmlformats.org/officeDocument/2006/relationships" r:id="rId2"/>
          </a:graphicData>
        </a:graphic>
      </p:graphicFrame>
      <p:sp>
        <p:nvSpPr>
          <p:cNvPr id="11" name="Arrow: Right 10"/>
          <p:cNvSpPr/>
          <p:nvPr/>
        </p:nvSpPr>
        <p:spPr bwMode="gray">
          <a:xfrm>
            <a:off x="2074181" y="5004767"/>
            <a:ext cx="560635" cy="216024"/>
          </a:xfrm>
          <a:prstGeom prst="rightArrow">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9" name="Table 8"/>
          <p:cNvGraphicFramePr>
            <a:graphicFrameLocks noGrp="1"/>
          </p:cNvGraphicFramePr>
          <p:nvPr>
            <p:extLst/>
          </p:nvPr>
        </p:nvGraphicFramePr>
        <p:xfrm>
          <a:off x="8880127" y="4716735"/>
          <a:ext cx="3733801" cy="2295525"/>
        </p:xfrm>
        <a:graphic>
          <a:graphicData uri="http://schemas.openxmlformats.org/drawingml/2006/table">
            <a:tbl>
              <a:tblPr/>
              <a:tblGrid>
                <a:gridCol w="798064">
                  <a:extLst>
                    <a:ext uri="{9D8B030D-6E8A-4147-A177-3AD203B41FA5}">
                      <a16:colId xmlns:a16="http://schemas.microsoft.com/office/drawing/2014/main" val="2599105551"/>
                    </a:ext>
                  </a:extLst>
                </a:gridCol>
                <a:gridCol w="978579">
                  <a:extLst>
                    <a:ext uri="{9D8B030D-6E8A-4147-A177-3AD203B41FA5}">
                      <a16:colId xmlns:a16="http://schemas.microsoft.com/office/drawing/2014/main" val="779694971"/>
                    </a:ext>
                  </a:extLst>
                </a:gridCol>
                <a:gridCol w="978579">
                  <a:extLst>
                    <a:ext uri="{9D8B030D-6E8A-4147-A177-3AD203B41FA5}">
                      <a16:colId xmlns:a16="http://schemas.microsoft.com/office/drawing/2014/main" val="2401519972"/>
                    </a:ext>
                  </a:extLst>
                </a:gridCol>
                <a:gridCol w="978579">
                  <a:extLst>
                    <a:ext uri="{9D8B030D-6E8A-4147-A177-3AD203B41FA5}">
                      <a16:colId xmlns:a16="http://schemas.microsoft.com/office/drawing/2014/main" val="3146580760"/>
                    </a:ext>
                  </a:extLst>
                </a:gridCol>
              </a:tblGrid>
              <a:tr h="190500">
                <a:tc>
                  <a:txBody>
                    <a:bodyPr/>
                    <a:lstStyle/>
                    <a:p>
                      <a:pPr algn="l" fontAlgn="ctr"/>
                      <a:r>
                        <a:rPr lang="nb-NO" sz="1100" b="0" i="0" u="none" strike="noStrike">
                          <a:effectLst/>
                          <a:latin typeface="Calibri" panose="020F0502020204030204" pitchFamily="34" charset="0"/>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Ever visited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visits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Repeat ratio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extLst>
                  <a:ext uri="{0D108BD9-81ED-4DB2-BD59-A6C34878D82A}">
                    <a16:rowId xmlns:a16="http://schemas.microsoft.com/office/drawing/2014/main" val="4233566836"/>
                  </a:ext>
                </a:extLst>
              </a:tr>
              <a:tr h="190500">
                <a:tc>
                  <a:txBody>
                    <a:bodyPr/>
                    <a:lstStyle/>
                    <a:p>
                      <a:pPr algn="l" fontAlgn="ctr"/>
                      <a:r>
                        <a:rPr lang="nb-NO" sz="1100" b="1" i="0" u="none" strike="noStrike">
                          <a:effectLst/>
                          <a:latin typeface="Calibri" panose="020F0502020204030204" pitchFamily="34" charset="0"/>
                        </a:rPr>
                        <a:t>Global</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dirty="0">
                          <a:effectLst/>
                          <a:latin typeface="Calibri" panose="020F0502020204030204" pitchFamily="34" charset="0"/>
                        </a:rPr>
                        <a:t>32 %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nb-NO" sz="1100" b="0" i="0" u="none" strike="noStrike">
                          <a:effectLst/>
                          <a:latin typeface="Calibri" panose="020F0502020204030204" pitchFamily="34" charset="0"/>
                        </a:rPr>
                        <a:t>18 %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nb-NO" sz="1100" b="0" i="0" u="none" strike="noStrike">
                          <a:effectLst/>
                          <a:latin typeface="Calibri" panose="020F0502020204030204" pitchFamily="34" charset="0"/>
                        </a:rPr>
                        <a:t>55 %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4632553"/>
                  </a:ext>
                </a:extLst>
              </a:tr>
              <a:tr h="190500">
                <a:tc>
                  <a:txBody>
                    <a:bodyPr/>
                    <a:lstStyle/>
                    <a:p>
                      <a:pPr algn="l" fontAlgn="ctr"/>
                      <a:r>
                        <a:rPr lang="nb-NO" sz="1100" b="1" i="0" u="none" strike="noStrike">
                          <a:effectLst/>
                          <a:latin typeface="Calibri" panose="020F0502020204030204" pitchFamily="34" charset="0"/>
                        </a:rPr>
                        <a:t>US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43 %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84036503"/>
                  </a:ext>
                </a:extLst>
              </a:tr>
              <a:tr h="190500">
                <a:tc>
                  <a:txBody>
                    <a:bodyPr/>
                    <a:lstStyle/>
                    <a:p>
                      <a:pPr algn="l" fontAlgn="ctr"/>
                      <a:r>
                        <a:rPr lang="nb-NO" sz="1100" b="1" i="0" u="none" strike="noStrike">
                          <a:effectLst/>
                          <a:latin typeface="Calibri" panose="020F0502020204030204" pitchFamily="34" charset="0"/>
                        </a:rPr>
                        <a:t>UK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30 %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9273228"/>
                  </a:ext>
                </a:extLst>
              </a:tr>
              <a:tr h="190500">
                <a:tc>
                  <a:txBody>
                    <a:bodyPr/>
                    <a:lstStyle/>
                    <a:p>
                      <a:pPr algn="l" fontAlgn="ctr"/>
                      <a:r>
                        <a:rPr lang="nb-NO" sz="1100" b="1" i="0" u="none" strike="noStrike">
                          <a:effectLst/>
                          <a:latin typeface="Calibri" panose="020F0502020204030204" pitchFamily="34" charset="0"/>
                        </a:rPr>
                        <a:t>Denmark</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81 %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62 %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5095135"/>
                  </a:ext>
                </a:extLst>
              </a:tr>
              <a:tr h="190500">
                <a:tc>
                  <a:txBody>
                    <a:bodyPr/>
                    <a:lstStyle/>
                    <a:p>
                      <a:pPr algn="l" fontAlgn="ctr"/>
                      <a:r>
                        <a:rPr lang="nb-NO" sz="1100" b="1" i="0" u="none" strike="noStrike">
                          <a:effectLst/>
                          <a:latin typeface="Calibri" panose="020F0502020204030204" pitchFamily="34" charset="0"/>
                        </a:rPr>
                        <a:t>Sweden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79 %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ctr"/>
                      <a:r>
                        <a:rPr lang="nb-NO" sz="1100" b="0" i="0" u="none" strike="noStrike">
                          <a:effectLst/>
                          <a:latin typeface="Calibri" panose="020F0502020204030204" pitchFamily="34" charset="0"/>
                        </a:rPr>
                        <a:t>56 %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CF72"/>
                    </a:solidFill>
                  </a:tcPr>
                </a:tc>
                <a:tc>
                  <a:txBody>
                    <a:bodyPr/>
                    <a:lstStyle/>
                    <a:p>
                      <a:pPr algn="ctr" fontAlgn="b"/>
                      <a:r>
                        <a:rPr lang="nb-NO" sz="1100" b="0" i="0" u="none" strike="noStrike">
                          <a:effectLst/>
                          <a:latin typeface="Calibri" panose="020F0502020204030204" pitchFamily="34" charset="0"/>
                        </a:rPr>
                        <a:t>71 %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75756849"/>
                  </a:ext>
                </a:extLst>
              </a:tr>
              <a:tr h="190500">
                <a:tc>
                  <a:txBody>
                    <a:bodyPr/>
                    <a:lstStyle/>
                    <a:p>
                      <a:pPr algn="l" fontAlgn="ctr"/>
                      <a:r>
                        <a:rPr lang="nb-NO" sz="1100" b="1" i="0" u="none" strike="noStrike">
                          <a:effectLst/>
                          <a:latin typeface="Calibri" panose="020F0502020204030204" pitchFamily="34" charset="0"/>
                        </a:rPr>
                        <a:t>China</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36 %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09875493"/>
                  </a:ext>
                </a:extLst>
              </a:tr>
              <a:tr h="190500">
                <a:tc>
                  <a:txBody>
                    <a:bodyPr/>
                    <a:lstStyle/>
                    <a:p>
                      <a:pPr algn="l" fontAlgn="ctr"/>
                      <a:r>
                        <a:rPr lang="nb-NO" sz="1100" b="1" i="0" u="none" strike="noStrike">
                          <a:effectLst/>
                          <a:latin typeface="Calibri" panose="020F0502020204030204" pitchFamily="34" charset="0"/>
                        </a:rPr>
                        <a:t>Spain</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28 %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97393652"/>
                  </a:ext>
                </a:extLst>
              </a:tr>
              <a:tr h="190500">
                <a:tc>
                  <a:txBody>
                    <a:bodyPr/>
                    <a:lstStyle/>
                    <a:p>
                      <a:pPr algn="l" fontAlgn="ctr"/>
                      <a:r>
                        <a:rPr lang="nb-NO" sz="1100" b="1" i="0" u="none" strike="noStrike">
                          <a:effectLst/>
                          <a:latin typeface="Calibri" panose="020F0502020204030204" pitchFamily="34" charset="0"/>
                        </a:rPr>
                        <a:t>Italy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17 %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4 %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25 %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63150967"/>
                  </a:ext>
                </a:extLst>
              </a:tr>
              <a:tr h="190500">
                <a:tc>
                  <a:txBody>
                    <a:bodyPr/>
                    <a:lstStyle/>
                    <a:p>
                      <a:pPr algn="l" fontAlgn="ctr"/>
                      <a:r>
                        <a:rPr lang="nb-NO" sz="1100" b="1" i="0" u="none" strike="noStrike">
                          <a:effectLst/>
                          <a:latin typeface="Calibri" panose="020F0502020204030204" pitchFamily="34" charset="0"/>
                        </a:rPr>
                        <a:t>Netherlands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9 %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35 %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6985398"/>
                  </a:ext>
                </a:extLst>
              </a:tr>
              <a:tr h="190500">
                <a:tc>
                  <a:txBody>
                    <a:bodyPr/>
                    <a:lstStyle/>
                    <a:p>
                      <a:pPr algn="l" fontAlgn="ctr"/>
                      <a:r>
                        <a:rPr lang="nb-NO" sz="1100" b="1" i="0" u="none" strike="noStrike">
                          <a:effectLst/>
                          <a:latin typeface="Calibri" panose="020F0502020204030204" pitchFamily="34" charset="0"/>
                        </a:rPr>
                        <a:t>France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15 %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a:effectLst/>
                          <a:latin typeface="Calibri" panose="020F0502020204030204" pitchFamily="34" charset="0"/>
                        </a:rPr>
                        <a:t>19 %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7759855"/>
                  </a:ext>
                </a:extLst>
              </a:tr>
              <a:tr h="200025">
                <a:tc>
                  <a:txBody>
                    <a:bodyPr/>
                    <a:lstStyle/>
                    <a:p>
                      <a:pPr algn="l" fontAlgn="ctr"/>
                      <a:r>
                        <a:rPr lang="nb-NO" sz="1100" b="1" i="0" u="none" strike="noStrike">
                          <a:effectLst/>
                          <a:latin typeface="Calibri" panose="020F0502020204030204" pitchFamily="34" charset="0"/>
                        </a:rPr>
                        <a:t>Germany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7EE"/>
                    </a:solidFill>
                  </a:tcPr>
                </a:tc>
                <a:tc>
                  <a:txBody>
                    <a:bodyPr/>
                    <a:lstStyle/>
                    <a:p>
                      <a:pPr algn="ctr" fontAlgn="ctr"/>
                      <a:r>
                        <a:rPr lang="nb-NO" sz="1100" b="0" i="0" u="none" strike="noStrike">
                          <a:effectLst/>
                          <a:latin typeface="Calibri" panose="020F0502020204030204" pitchFamily="34" charset="0"/>
                        </a:rPr>
                        <a:t>26 %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ctr"/>
                      <a:r>
                        <a:rPr lang="nb-NO" sz="1100" b="0" i="0" u="none" strike="noStrike">
                          <a:effectLst/>
                          <a:latin typeface="Calibri" panose="020F0502020204030204" pitchFamily="34" charset="0"/>
                        </a:rPr>
                        <a:t>10 %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06B50"/>
                    </a:solidFill>
                  </a:tcPr>
                </a:tc>
                <a:tc>
                  <a:txBody>
                    <a:bodyPr/>
                    <a:lstStyle/>
                    <a:p>
                      <a:pPr algn="ctr" fontAlgn="b"/>
                      <a:r>
                        <a:rPr lang="nb-NO" sz="1100" b="0" i="0" u="none" strike="noStrike" dirty="0">
                          <a:effectLst/>
                          <a:latin typeface="Calibri" panose="020F0502020204030204" pitchFamily="34" charset="0"/>
                        </a:rPr>
                        <a:t>39 %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164290"/>
                  </a:ext>
                </a:extLst>
              </a:tr>
            </a:tbl>
          </a:graphicData>
        </a:graphic>
      </p:graphicFrame>
    </p:spTree>
    <p:extLst>
      <p:ext uri="{BB962C8B-B14F-4D97-AF65-F5344CB8AC3E}">
        <p14:creationId xmlns:p14="http://schemas.microsoft.com/office/powerpoint/2010/main" val="355381355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203933"/>
            <a:ext cx="11247997" cy="374398"/>
          </a:xfrm>
        </p:spPr>
        <p:txBody>
          <a:bodyPr/>
          <a:lstStyle/>
          <a:p>
            <a:r>
              <a:rPr lang="en-US" dirty="0"/>
              <a:t>China, US and Italy has shorter planning horizon than the rest of the markets</a:t>
            </a:r>
          </a:p>
        </p:txBody>
      </p:sp>
      <p:sp>
        <p:nvSpPr>
          <p:cNvPr id="4" name="Title 3"/>
          <p:cNvSpPr>
            <a:spLocks noGrp="1"/>
          </p:cNvSpPr>
          <p:nvPr>
            <p:ph type="title"/>
          </p:nvPr>
        </p:nvSpPr>
        <p:spPr>
          <a:xfrm>
            <a:off x="540000" y="540000"/>
            <a:ext cx="7349286" cy="553998"/>
          </a:xfrm>
        </p:spPr>
        <p:txBody>
          <a:bodyPr/>
          <a:lstStyle/>
          <a:p>
            <a:r>
              <a:rPr lang="en-US" dirty="0"/>
              <a:t>A note on planning horizons</a:t>
            </a:r>
          </a:p>
        </p:txBody>
      </p:sp>
      <p:graphicFrame>
        <p:nvGraphicFramePr>
          <p:cNvPr id="6" name="Table 5"/>
          <p:cNvGraphicFramePr>
            <a:graphicFrameLocks noGrp="1"/>
          </p:cNvGraphicFramePr>
          <p:nvPr>
            <p:extLst>
              <p:ext uri="{D42A27DB-BD31-4B8C-83A1-F6EECF244321}">
                <p14:modId xmlns:p14="http://schemas.microsoft.com/office/powerpoint/2010/main" val="1799857098"/>
              </p:ext>
            </p:extLst>
          </p:nvPr>
        </p:nvGraphicFramePr>
        <p:xfrm>
          <a:off x="815231" y="2196455"/>
          <a:ext cx="11449270" cy="3012664"/>
        </p:xfrm>
        <a:graphic>
          <a:graphicData uri="http://schemas.openxmlformats.org/drawingml/2006/table">
            <a:tbl>
              <a:tblPr/>
              <a:tblGrid>
                <a:gridCol w="3157824">
                  <a:extLst>
                    <a:ext uri="{9D8B030D-6E8A-4147-A177-3AD203B41FA5}">
                      <a16:colId xmlns:a16="http://schemas.microsoft.com/office/drawing/2014/main" val="4086044566"/>
                    </a:ext>
                  </a:extLst>
                </a:gridCol>
                <a:gridCol w="552188">
                  <a:extLst>
                    <a:ext uri="{9D8B030D-6E8A-4147-A177-3AD203B41FA5}">
                      <a16:colId xmlns:a16="http://schemas.microsoft.com/office/drawing/2014/main" val="2949174784"/>
                    </a:ext>
                  </a:extLst>
                </a:gridCol>
                <a:gridCol w="452967">
                  <a:extLst>
                    <a:ext uri="{9D8B030D-6E8A-4147-A177-3AD203B41FA5}">
                      <a16:colId xmlns:a16="http://schemas.microsoft.com/office/drawing/2014/main" val="269316339"/>
                    </a:ext>
                  </a:extLst>
                </a:gridCol>
                <a:gridCol w="811027">
                  <a:extLst>
                    <a:ext uri="{9D8B030D-6E8A-4147-A177-3AD203B41FA5}">
                      <a16:colId xmlns:a16="http://schemas.microsoft.com/office/drawing/2014/main" val="2724813775"/>
                    </a:ext>
                  </a:extLst>
                </a:gridCol>
                <a:gridCol w="815339">
                  <a:extLst>
                    <a:ext uri="{9D8B030D-6E8A-4147-A177-3AD203B41FA5}">
                      <a16:colId xmlns:a16="http://schemas.microsoft.com/office/drawing/2014/main" val="3839699176"/>
                    </a:ext>
                  </a:extLst>
                </a:gridCol>
                <a:gridCol w="742002">
                  <a:extLst>
                    <a:ext uri="{9D8B030D-6E8A-4147-A177-3AD203B41FA5}">
                      <a16:colId xmlns:a16="http://schemas.microsoft.com/office/drawing/2014/main" val="3529919531"/>
                    </a:ext>
                  </a:extLst>
                </a:gridCol>
                <a:gridCol w="552188">
                  <a:extLst>
                    <a:ext uri="{9D8B030D-6E8A-4147-A177-3AD203B41FA5}">
                      <a16:colId xmlns:a16="http://schemas.microsoft.com/office/drawing/2014/main" val="2892210749"/>
                    </a:ext>
                  </a:extLst>
                </a:gridCol>
                <a:gridCol w="534933">
                  <a:extLst>
                    <a:ext uri="{9D8B030D-6E8A-4147-A177-3AD203B41FA5}">
                      <a16:colId xmlns:a16="http://schemas.microsoft.com/office/drawing/2014/main" val="1239395909"/>
                    </a:ext>
                  </a:extLst>
                </a:gridCol>
                <a:gridCol w="1087120">
                  <a:extLst>
                    <a:ext uri="{9D8B030D-6E8A-4147-A177-3AD203B41FA5}">
                      <a16:colId xmlns:a16="http://schemas.microsoft.com/office/drawing/2014/main" val="3071463689"/>
                    </a:ext>
                  </a:extLst>
                </a:gridCol>
                <a:gridCol w="1087120">
                  <a:extLst>
                    <a:ext uri="{9D8B030D-6E8A-4147-A177-3AD203B41FA5}">
                      <a16:colId xmlns:a16="http://schemas.microsoft.com/office/drawing/2014/main" val="2482510139"/>
                    </a:ext>
                  </a:extLst>
                </a:gridCol>
                <a:gridCol w="828281">
                  <a:extLst>
                    <a:ext uri="{9D8B030D-6E8A-4147-A177-3AD203B41FA5}">
                      <a16:colId xmlns:a16="http://schemas.microsoft.com/office/drawing/2014/main" val="2299571875"/>
                    </a:ext>
                  </a:extLst>
                </a:gridCol>
                <a:gridCol w="828281">
                  <a:extLst>
                    <a:ext uri="{9D8B030D-6E8A-4147-A177-3AD203B41FA5}">
                      <a16:colId xmlns:a16="http://schemas.microsoft.com/office/drawing/2014/main" val="4217776914"/>
                    </a:ext>
                  </a:extLst>
                </a:gridCol>
              </a:tblGrid>
              <a:tr h="432049">
                <a:tc gridSpan="12">
                  <a:txBody>
                    <a:bodyPr/>
                    <a:lstStyle/>
                    <a:p>
                      <a:pPr algn="l" fontAlgn="ctr"/>
                      <a:r>
                        <a:rPr lang="en-US" sz="1600" b="1" i="0" u="none" strike="noStrike" dirty="0">
                          <a:effectLst/>
                          <a:latin typeface="Calibri" panose="020F0502020204030204" pitchFamily="34" charset="0"/>
                        </a:rPr>
                        <a:t>How long before your departure did you settle for this trip on this occasion?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3592980889"/>
                  </a:ext>
                </a:extLst>
              </a:tr>
              <a:tr h="360040">
                <a:tc rowSpan="2">
                  <a:txBody>
                    <a:bodyPr/>
                    <a:lstStyle/>
                    <a:p>
                      <a:pPr algn="l" fontAlgn="ctr"/>
                      <a:endParaRPr lang="nb-NO" sz="1400" b="0" i="0" u="none" strike="noStrike" dirty="0">
                        <a:effectLst/>
                        <a:latin typeface="Calibri" panose="020F0502020204030204" pitchFamily="34" charset="0"/>
                      </a:endParaRP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gridSpan="10">
                  <a:txBody>
                    <a:bodyPr/>
                    <a:lstStyle/>
                    <a:p>
                      <a:pPr algn="ctr" fontAlgn="ctr"/>
                      <a:r>
                        <a:rPr lang="nb-NO" sz="1400" b="1" i="0" u="none" strike="noStrike" dirty="0">
                          <a:effectLst/>
                          <a:latin typeface="Calibri" panose="020F0502020204030204" pitchFamily="34" charset="0"/>
                        </a:rPr>
                        <a:t>Market</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tc hMerge="1">
                  <a:txBody>
                    <a:bodyPr/>
                    <a:lstStyle/>
                    <a:p>
                      <a:endParaRPr lang="nb-NO"/>
                    </a:p>
                  </a:txBody>
                  <a:tcPr/>
                </a:tc>
                <a:extLst>
                  <a:ext uri="{0D108BD9-81ED-4DB2-BD59-A6C34878D82A}">
                    <a16:rowId xmlns:a16="http://schemas.microsoft.com/office/drawing/2014/main" val="2881436554"/>
                  </a:ext>
                </a:extLst>
              </a:tr>
              <a:tr h="317225">
                <a:tc vMerge="1">
                  <a:txBody>
                    <a:bodyPr/>
                    <a:lstStyle/>
                    <a:p>
                      <a:endParaRPr lang="nb-NO"/>
                    </a:p>
                  </a:txBody>
                  <a:tcPr/>
                </a:tc>
                <a:tc>
                  <a:txBody>
                    <a:bodyPr/>
                    <a:lstStyle/>
                    <a:p>
                      <a:pPr algn="ctr" fontAlgn="ctr"/>
                      <a:r>
                        <a:rPr lang="nb-NO" sz="1400" b="1" i="0" u="none" strike="noStrike" dirty="0">
                          <a:effectLst/>
                          <a:latin typeface="Calibri" panose="020F0502020204030204" pitchFamily="34" charset="0"/>
                        </a:rPr>
                        <a:t>Global</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UK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Denmark</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Sweden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China</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Spain</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Italy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Netherlands</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France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400" b="1" i="0" u="none" strike="noStrike" dirty="0">
                          <a:effectLst/>
                          <a:latin typeface="Calibri" panose="020F0502020204030204" pitchFamily="34" charset="0"/>
                        </a:rPr>
                        <a:t>Germany</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3509447542"/>
                  </a:ext>
                </a:extLst>
              </a:tr>
              <a:tr h="317225">
                <a:tc>
                  <a:txBody>
                    <a:bodyPr/>
                    <a:lstStyle/>
                    <a:p>
                      <a:pPr algn="l" fontAlgn="ctr"/>
                      <a:r>
                        <a:rPr lang="nb-NO" sz="1400" b="0" i="0" u="none" strike="noStrike" dirty="0">
                          <a:effectLst/>
                          <a:latin typeface="Calibri" panose="020F0502020204030204" pitchFamily="34" charset="0"/>
                        </a:rPr>
                        <a:t>Antall intervju</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2134</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2192</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2258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2280</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2213</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2168</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2179</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2205</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2141</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994740865"/>
                  </a:ext>
                </a:extLst>
              </a:tr>
              <a:tr h="317225">
                <a:tc>
                  <a:txBody>
                    <a:bodyPr/>
                    <a:lstStyle/>
                    <a:p>
                      <a:pPr algn="l" fontAlgn="ctr"/>
                      <a:r>
                        <a:rPr lang="en-US" sz="1400" b="0" i="0" u="none" strike="noStrike" dirty="0">
                          <a:effectLst/>
                          <a:latin typeface="Calibri" panose="020F0502020204030204" pitchFamily="34" charset="0"/>
                        </a:rPr>
                        <a:t>Less than 3 weeks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3289554650"/>
                  </a:ext>
                </a:extLst>
              </a:tr>
              <a:tr h="317225">
                <a:tc>
                  <a:txBody>
                    <a:bodyPr/>
                    <a:lstStyle/>
                    <a:p>
                      <a:pPr algn="l" fontAlgn="ctr"/>
                      <a:r>
                        <a:rPr lang="en-US" sz="1400" b="0" i="0" u="none" strike="noStrike" dirty="0">
                          <a:effectLst/>
                          <a:latin typeface="Calibri" panose="020F0502020204030204" pitchFamily="34" charset="0"/>
                        </a:rPr>
                        <a:t>Up to 3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49 %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64 %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63 %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50 %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44 %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673458247"/>
                  </a:ext>
                </a:extLst>
              </a:tr>
              <a:tr h="317225">
                <a:tc>
                  <a:txBody>
                    <a:bodyPr/>
                    <a:lstStyle/>
                    <a:p>
                      <a:pPr algn="l" fontAlgn="ctr"/>
                      <a:r>
                        <a:rPr lang="en-US" sz="1400" b="0" i="0" u="none" strike="noStrike" dirty="0">
                          <a:effectLst/>
                          <a:latin typeface="Calibri" panose="020F0502020204030204" pitchFamily="34" charset="0"/>
                        </a:rPr>
                        <a:t>Up to 4-12 months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28 %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5 %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6 %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41 %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42 %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050108714"/>
                  </a:ext>
                </a:extLst>
              </a:tr>
              <a:tr h="317225">
                <a:tc>
                  <a:txBody>
                    <a:bodyPr/>
                    <a:lstStyle/>
                    <a:p>
                      <a:pPr algn="l" fontAlgn="ctr"/>
                      <a:r>
                        <a:rPr lang="en-US" sz="1400" b="0" i="0" u="none" strike="noStrike" dirty="0">
                          <a:effectLst/>
                          <a:latin typeface="Calibri" panose="020F0502020204030204" pitchFamily="34" charset="0"/>
                        </a:rPr>
                        <a:t>More than one year before departure</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3414040662"/>
                  </a:ext>
                </a:extLst>
              </a:tr>
              <a:tr h="317225">
                <a:tc>
                  <a:txBody>
                    <a:bodyPr/>
                    <a:lstStyle/>
                    <a:p>
                      <a:pPr algn="l" fontAlgn="ctr"/>
                      <a:r>
                        <a:rPr lang="nb-NO" sz="1400" b="0" i="0" u="none" strike="noStrike" dirty="0">
                          <a:effectLst/>
                          <a:latin typeface="Calibri" panose="020F0502020204030204" pitchFamily="34" charset="0"/>
                        </a:rPr>
                        <a:t>Don’t know</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3 %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0 %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400" b="0" i="0" u="none" strike="noStrike" dirty="0">
                          <a:effectLst/>
                          <a:latin typeface="Calibri" panose="020F0502020204030204" pitchFamily="34" charset="0"/>
                        </a:rPr>
                        <a:t>7 %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1 %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400" b="0" i="0" u="none" strike="noStrike" dirty="0">
                          <a:effectLst/>
                          <a:latin typeface="Calibri" panose="020F0502020204030204" pitchFamily="34" charset="0"/>
                        </a:rPr>
                        <a:t>2 %</a:t>
                      </a:r>
                    </a:p>
                  </a:txBody>
                  <a:tcPr marL="9525" marR="9525" marT="9525"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494850372"/>
                  </a:ext>
                </a:extLst>
              </a:tr>
            </a:tbl>
          </a:graphicData>
        </a:graphic>
      </p:graphicFrame>
      <p:sp>
        <p:nvSpPr>
          <p:cNvPr id="7" name="TextBox 6"/>
          <p:cNvSpPr txBox="1"/>
          <p:nvPr/>
        </p:nvSpPr>
        <p:spPr>
          <a:xfrm>
            <a:off x="815231" y="5580831"/>
            <a:ext cx="11449271" cy="885233"/>
          </a:xfrm>
          <a:prstGeom prst="rect">
            <a:avLst/>
          </a:prstGeom>
          <a:noFill/>
        </p:spPr>
        <p:txBody>
          <a:bodyPr wrap="square" lIns="72000" tIns="36000" rIns="72000" bIns="36000" rtlCol="0">
            <a:spAutoFit/>
          </a:bodyPr>
          <a:lstStyle/>
          <a:p>
            <a:pPr algn="ctr">
              <a:lnSpc>
                <a:spcPct val="110000"/>
              </a:lnSpc>
              <a:spcBef>
                <a:spcPts val="2400"/>
              </a:spcBef>
              <a:buClr>
                <a:schemeClr val="bg2"/>
              </a:buClr>
            </a:pPr>
            <a:r>
              <a:rPr lang="en-US" sz="2400" b="1" i="1" dirty="0"/>
              <a:t>These differences will have impact on when to </a:t>
            </a:r>
            <a:br>
              <a:rPr lang="en-US" sz="2400" b="1" i="1" dirty="0"/>
            </a:br>
            <a:r>
              <a:rPr lang="en-US" sz="2400" b="1" i="1" dirty="0"/>
              <a:t>deploy marketing campaigns in the different markets</a:t>
            </a:r>
          </a:p>
        </p:txBody>
      </p:sp>
    </p:spTree>
    <p:extLst>
      <p:ext uri="{BB962C8B-B14F-4D97-AF65-F5344CB8AC3E}">
        <p14:creationId xmlns:p14="http://schemas.microsoft.com/office/powerpoint/2010/main" val="257143491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3</a:t>
            </a:r>
          </a:p>
        </p:txBody>
      </p:sp>
      <p:sp>
        <p:nvSpPr>
          <p:cNvPr id="15" name="Text Placeholder 3"/>
          <p:cNvSpPr txBox="1">
            <a:spLocks/>
          </p:cNvSpPr>
          <p:nvPr/>
        </p:nvSpPr>
        <p:spPr bwMode="gray">
          <a:xfrm>
            <a:off x="565547" y="3339589"/>
            <a:ext cx="805843"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Why</a:t>
            </a:r>
          </a:p>
        </p:txBody>
      </p:sp>
      <p:sp>
        <p:nvSpPr>
          <p:cNvPr id="16" name="Text Placeholder 3"/>
          <p:cNvSpPr txBox="1">
            <a:spLocks/>
          </p:cNvSpPr>
          <p:nvPr/>
        </p:nvSpPr>
        <p:spPr bwMode="gray">
          <a:xfrm>
            <a:off x="565547" y="3785889"/>
            <a:ext cx="926069"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What</a:t>
            </a:r>
          </a:p>
        </p:txBody>
      </p:sp>
      <p:sp>
        <p:nvSpPr>
          <p:cNvPr id="9" name="Title 1"/>
          <p:cNvSpPr txBox="1">
            <a:spLocks/>
          </p:cNvSpPr>
          <p:nvPr/>
        </p:nvSpPr>
        <p:spPr bwMode="gray">
          <a:xfrm>
            <a:off x="576209" y="1971162"/>
            <a:ext cx="362339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MOTIVATIONAL</a:t>
            </a:r>
          </a:p>
        </p:txBody>
      </p:sp>
      <p:sp>
        <p:nvSpPr>
          <p:cNvPr id="10" name="Title 1"/>
          <p:cNvSpPr txBox="1">
            <a:spLocks/>
          </p:cNvSpPr>
          <p:nvPr/>
        </p:nvSpPr>
        <p:spPr bwMode="gray">
          <a:xfrm>
            <a:off x="566638" y="2639460"/>
            <a:ext cx="262485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a:buClr>
                <a:schemeClr val="bg1"/>
              </a:buClr>
            </a:pPr>
            <a:r>
              <a:rPr lang="en-GB" b="1" dirty="0"/>
              <a:t>SEGMENTS</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828285"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r>
              <a:rPr lang="en-GB" dirty="0"/>
              <a:t>Who</a:t>
            </a:r>
          </a:p>
        </p:txBody>
      </p:sp>
    </p:spTree>
    <p:extLst>
      <p:ext uri="{BB962C8B-B14F-4D97-AF65-F5344CB8AC3E}">
        <p14:creationId xmlns:p14="http://schemas.microsoft.com/office/powerpoint/2010/main" val="225140531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169340" y="180230"/>
            <a:ext cx="13097907" cy="7203981"/>
          </a:xfrm>
          <a:prstGeom prst="rect">
            <a:avLst/>
          </a:prstGeom>
        </p:spPr>
      </p:pic>
      <p:sp>
        <p:nvSpPr>
          <p:cNvPr id="3" name="Content Placeholder 2"/>
          <p:cNvSpPr>
            <a:spLocks noGrp="1"/>
          </p:cNvSpPr>
          <p:nvPr>
            <p:ph sz="quarter" idx="10"/>
          </p:nvPr>
        </p:nvSpPr>
        <p:spPr>
          <a:xfrm>
            <a:off x="9240167" y="396255"/>
            <a:ext cx="3888432" cy="6840759"/>
          </a:xfrm>
          <a:solidFill>
            <a:srgbClr val="FFFFFF">
              <a:alpha val="60000"/>
            </a:srgbClr>
          </a:solidFill>
        </p:spPr>
        <p:txBody>
          <a:bodyPr lIns="180000" tIns="180000" rIns="180000" bIns="180000" anchor="ctr">
            <a:noAutofit/>
          </a:bodyPr>
          <a:lstStyle/>
          <a:p>
            <a:pPr marL="0" indent="0">
              <a:spcAft>
                <a:spcPts val="2400"/>
              </a:spcAft>
              <a:buNone/>
            </a:pPr>
            <a:r>
              <a:rPr lang="en-US" sz="1800" dirty="0"/>
              <a:t>The vision is </a:t>
            </a:r>
            <a:r>
              <a:rPr lang="en-US" sz="1800" b="1" dirty="0">
                <a:solidFill>
                  <a:srgbClr val="D35C09"/>
                </a:solidFill>
              </a:rPr>
              <a:t>«we give local ideas global opportunities»</a:t>
            </a:r>
          </a:p>
          <a:p>
            <a:pPr marL="0" indent="0">
              <a:spcAft>
                <a:spcPts val="2400"/>
              </a:spcAft>
              <a:buNone/>
            </a:pPr>
            <a:r>
              <a:rPr lang="en-US" sz="1800" dirty="0"/>
              <a:t>Norway has </a:t>
            </a:r>
            <a:r>
              <a:rPr lang="en-US" sz="1800" b="1" dirty="0">
                <a:solidFill>
                  <a:srgbClr val="D35C09"/>
                </a:solidFill>
              </a:rPr>
              <a:t>unique advantages </a:t>
            </a:r>
            <a:r>
              <a:rPr lang="en-US" sz="1800" dirty="0"/>
              <a:t>both in terms of natural resources and modern infrastructure that provides a great number of possibilities for tourists.</a:t>
            </a:r>
          </a:p>
          <a:p>
            <a:pPr marL="0" indent="0">
              <a:spcAft>
                <a:spcPts val="2400"/>
              </a:spcAft>
              <a:buNone/>
            </a:pPr>
            <a:r>
              <a:rPr lang="en-US" sz="1800" dirty="0"/>
              <a:t>Innovation Norway manages not only one brand but the sum of all the brands that make up the destination Norway. </a:t>
            </a:r>
          </a:p>
          <a:p>
            <a:pPr marL="0" indent="0">
              <a:spcAft>
                <a:spcPts val="2400"/>
              </a:spcAft>
              <a:buNone/>
            </a:pPr>
            <a:r>
              <a:rPr lang="en-US" sz="1800" dirty="0"/>
              <a:t>Some of these are </a:t>
            </a:r>
            <a:r>
              <a:rPr lang="en-US" sz="1800" b="1" dirty="0">
                <a:solidFill>
                  <a:srgbClr val="D35C09"/>
                </a:solidFill>
              </a:rPr>
              <a:t>iconic brands </a:t>
            </a:r>
            <a:r>
              <a:rPr lang="en-US" sz="1800" dirty="0"/>
              <a:t>on a global scale. </a:t>
            </a:r>
          </a:p>
          <a:p>
            <a:pPr marL="0" indent="0">
              <a:spcAft>
                <a:spcPts val="2400"/>
              </a:spcAft>
              <a:buNone/>
            </a:pPr>
            <a:r>
              <a:rPr lang="en-US" sz="1800" dirty="0"/>
              <a:t>The challenge is to secure a strong position for all of these so that the sum is stronger than individual part</a:t>
            </a:r>
            <a:r>
              <a:rPr lang="en-GB" sz="1800" dirty="0"/>
              <a:t>s, creating </a:t>
            </a:r>
            <a:r>
              <a:rPr lang="en-GB" sz="1800" b="1" dirty="0">
                <a:solidFill>
                  <a:srgbClr val="D35C09"/>
                </a:solidFill>
              </a:rPr>
              <a:t>truly global </a:t>
            </a:r>
            <a:r>
              <a:rPr lang="en-GB" sz="1800" dirty="0"/>
              <a:t>power.</a:t>
            </a:r>
            <a:endParaRPr lang="en-GB" sz="1800" b="1" dirty="0">
              <a:solidFill>
                <a:srgbClr val="D35C09"/>
              </a:solidFill>
            </a:endParaRPr>
          </a:p>
        </p:txBody>
      </p:sp>
      <p:sp>
        <p:nvSpPr>
          <p:cNvPr id="2" name="Title 1"/>
          <p:cNvSpPr>
            <a:spLocks noGrp="1"/>
          </p:cNvSpPr>
          <p:nvPr>
            <p:ph type="title"/>
          </p:nvPr>
        </p:nvSpPr>
        <p:spPr>
          <a:xfrm>
            <a:off x="585095" y="3959829"/>
            <a:ext cx="3688541" cy="553998"/>
          </a:xfrm>
        </p:spPr>
        <p:txBody>
          <a:bodyPr/>
          <a:lstStyle/>
          <a:p>
            <a:r>
              <a:rPr lang="en-GB" dirty="0"/>
              <a:t>Norway a true</a:t>
            </a:r>
            <a:endParaRPr lang="en-GB" b="1" dirty="0"/>
          </a:p>
        </p:txBody>
      </p:sp>
      <p:sp>
        <p:nvSpPr>
          <p:cNvPr id="4" name="Title 1"/>
          <p:cNvSpPr txBox="1">
            <a:spLocks/>
          </p:cNvSpPr>
          <p:nvPr/>
        </p:nvSpPr>
        <p:spPr bwMode="gray">
          <a:xfrm>
            <a:off x="585095" y="4594785"/>
            <a:ext cx="3682385"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b="1" dirty="0"/>
              <a:t>Global brand</a:t>
            </a: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206146"/>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9"/>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bwMode="gray">
          <a:xfrm>
            <a:off x="167159" y="180231"/>
            <a:ext cx="13105456" cy="7200899"/>
          </a:xfrm>
          <a:prstGeom prst="rect">
            <a:avLst/>
          </a:prstGeom>
          <a:solidFill>
            <a:schemeClr val="bg1">
              <a:lumMod val="95000"/>
            </a:schemeClr>
          </a:solidFill>
        </p:spPr>
      </p:pic>
      <p:sp>
        <p:nvSpPr>
          <p:cNvPr id="16" name="Title 4"/>
          <p:cNvSpPr txBox="1">
            <a:spLocks/>
          </p:cNvSpPr>
          <p:nvPr/>
        </p:nvSpPr>
        <p:spPr bwMode="gray">
          <a:xfrm>
            <a:off x="7698273" y="719874"/>
            <a:ext cx="4876878" cy="553998"/>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FontTx/>
              <a:buNone/>
              <a:defRPr lang="en-GB" sz="3600" b="0" kern="1200" cap="all" baseline="0" dirty="0">
                <a:solidFill>
                  <a:schemeClr val="bg1"/>
                </a:solidFill>
                <a:latin typeface="+mj-lt"/>
                <a:ea typeface="+mn-ea"/>
                <a:cs typeface="+mn-cs"/>
              </a:defRPr>
            </a:lvl1pPr>
          </a:lstStyle>
          <a:p>
            <a:r>
              <a:rPr lang="en-GB" dirty="0"/>
              <a:t>9 distinct segments</a:t>
            </a:r>
          </a:p>
        </p:txBody>
      </p:sp>
      <p:sp>
        <p:nvSpPr>
          <p:cNvPr id="2" name="Rectangle 1"/>
          <p:cNvSpPr/>
          <p:nvPr/>
        </p:nvSpPr>
        <p:spPr bwMode="gray">
          <a:xfrm>
            <a:off x="1216863" y="1459938"/>
            <a:ext cx="2520000" cy="1800249"/>
          </a:xfrm>
          <a:prstGeom prst="rect">
            <a:avLst/>
          </a:prstGeom>
          <a:blipFill>
            <a:blip r:embed="rId3" cstate="email">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PLAYFUL LIBERATON</a:t>
            </a:r>
          </a:p>
        </p:txBody>
      </p:sp>
      <p:sp>
        <p:nvSpPr>
          <p:cNvPr id="20" name="Rectangle 19"/>
          <p:cNvSpPr/>
          <p:nvPr/>
        </p:nvSpPr>
        <p:spPr bwMode="gray">
          <a:xfrm>
            <a:off x="4155327" y="1459938"/>
            <a:ext cx="2520000" cy="1800000"/>
          </a:xfrm>
          <a:prstGeom prst="rect">
            <a:avLst/>
          </a:prstGeom>
          <a:blipFill>
            <a:blip r:embed="rId5" cstate="email">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SOCIAL IMMERSION</a:t>
            </a:r>
          </a:p>
        </p:txBody>
      </p:sp>
      <p:sp>
        <p:nvSpPr>
          <p:cNvPr id="21" name="Rectangle 20"/>
          <p:cNvSpPr/>
          <p:nvPr/>
        </p:nvSpPr>
        <p:spPr bwMode="gray">
          <a:xfrm>
            <a:off x="7093791" y="1459938"/>
            <a:ext cx="2520000" cy="1800000"/>
          </a:xfrm>
          <a:prstGeom prst="rect">
            <a:avLst/>
          </a:prstGeom>
          <a:blipFill>
            <a:blip r:embed="rId7" cstate="email">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SHARING &amp; CARING</a:t>
            </a:r>
          </a:p>
        </p:txBody>
      </p:sp>
      <p:sp>
        <p:nvSpPr>
          <p:cNvPr id="23" name="Rectangle 22"/>
          <p:cNvSpPr/>
          <p:nvPr/>
        </p:nvSpPr>
        <p:spPr bwMode="gray">
          <a:xfrm>
            <a:off x="1216863" y="3436366"/>
            <a:ext cx="2520000" cy="1800000"/>
          </a:xfrm>
          <a:prstGeom prst="rect">
            <a:avLst/>
          </a:prstGeom>
          <a:blipFill>
            <a:blip r:embed="rId9" cstate="email">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CONTROL</a:t>
            </a:r>
          </a:p>
        </p:txBody>
      </p:sp>
      <p:sp>
        <p:nvSpPr>
          <p:cNvPr id="24" name="Rectangle 23"/>
          <p:cNvSpPr/>
          <p:nvPr/>
        </p:nvSpPr>
        <p:spPr bwMode="gray">
          <a:xfrm>
            <a:off x="4155327" y="3457148"/>
            <a:ext cx="2520000" cy="1800000"/>
          </a:xfrm>
          <a:prstGeom prst="rect">
            <a:avLst/>
          </a:prstGeom>
          <a:blipFill>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BROADENING MY CULTURAL</a:t>
            </a:r>
            <a:br>
              <a:rPr lang="nb-NO" sz="2400" dirty="0">
                <a:solidFill>
                  <a:schemeClr val="bg1"/>
                </a:solidFill>
                <a:effectLst>
                  <a:outerShdw blurRad="38100" dist="38100" dir="2700000" algn="tl">
                    <a:srgbClr val="000000">
                      <a:alpha val="43137"/>
                    </a:srgbClr>
                  </a:outerShdw>
                </a:effectLst>
              </a:rPr>
            </a:br>
            <a:r>
              <a:rPr lang="nb-NO" sz="2400" dirty="0">
                <a:solidFill>
                  <a:schemeClr val="bg1"/>
                </a:solidFill>
                <a:effectLst>
                  <a:outerShdw blurRad="38100" dist="38100" dir="2700000" algn="tl">
                    <a:srgbClr val="000000">
                      <a:alpha val="43137"/>
                    </a:srgbClr>
                  </a:outerShdw>
                </a:effectLst>
              </a:rPr>
              <a:t>HORIZON</a:t>
            </a:r>
          </a:p>
        </p:txBody>
      </p:sp>
      <p:sp>
        <p:nvSpPr>
          <p:cNvPr id="25" name="Rectangle 24"/>
          <p:cNvSpPr/>
          <p:nvPr/>
        </p:nvSpPr>
        <p:spPr bwMode="gray">
          <a:xfrm>
            <a:off x="7116071" y="3482504"/>
            <a:ext cx="2520000" cy="1800000"/>
          </a:xfrm>
          <a:prstGeom prst="rect">
            <a:avLst/>
          </a:prstGeom>
          <a:blipFill>
            <a:blip r:embed="rId13" cstate="email">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US" sz="2400" cap="all" dirty="0">
                <a:solidFill>
                  <a:schemeClr val="bg1"/>
                </a:solidFill>
                <a:effectLst>
                  <a:outerShdw blurRad="38100" dist="38100" dir="2700000" algn="tl">
                    <a:srgbClr val="000000">
                      <a:alpha val="43137"/>
                    </a:srgbClr>
                  </a:outerShdw>
                </a:effectLst>
              </a:rPr>
              <a:t>ADVENTURES IN the world of natural beauty</a:t>
            </a:r>
            <a:endParaRPr lang="nb-NO" sz="2400" cap="all" dirty="0">
              <a:solidFill>
                <a:schemeClr val="bg1"/>
              </a:solidFill>
              <a:effectLst>
                <a:outerShdw blurRad="38100" dist="38100" dir="2700000" algn="tl">
                  <a:srgbClr val="000000">
                    <a:alpha val="43137"/>
                  </a:srgbClr>
                </a:outerShdw>
              </a:effectLst>
            </a:endParaRPr>
          </a:p>
        </p:txBody>
      </p:sp>
      <p:sp>
        <p:nvSpPr>
          <p:cNvPr id="10" name="Rectangle 9"/>
          <p:cNvSpPr/>
          <p:nvPr/>
        </p:nvSpPr>
        <p:spPr bwMode="gray">
          <a:xfrm>
            <a:off x="10032255" y="1459938"/>
            <a:ext cx="2520000" cy="1800000"/>
          </a:xfrm>
          <a:prstGeom prst="rect">
            <a:avLst/>
          </a:prstGeom>
          <a:blipFill>
            <a:blip r:embed="rId15" cstate="email">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ESCAPE</a:t>
            </a:r>
          </a:p>
        </p:txBody>
      </p:sp>
      <p:sp>
        <p:nvSpPr>
          <p:cNvPr id="11" name="Rectangle 10"/>
          <p:cNvSpPr/>
          <p:nvPr/>
        </p:nvSpPr>
        <p:spPr bwMode="gray">
          <a:xfrm>
            <a:off x="10024119" y="3482504"/>
            <a:ext cx="2520000" cy="1800000"/>
          </a:xfrm>
          <a:prstGeom prst="rect">
            <a:avLst/>
          </a:prstGeom>
          <a:blipFill>
            <a:blip r:embed="rId17" cstate="email">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EXTRAVAGANT INDULGENCE</a:t>
            </a:r>
          </a:p>
        </p:txBody>
      </p:sp>
      <p:sp>
        <p:nvSpPr>
          <p:cNvPr id="12" name="Rectangle 11"/>
          <p:cNvSpPr/>
          <p:nvPr/>
        </p:nvSpPr>
        <p:spPr bwMode="gray">
          <a:xfrm>
            <a:off x="1216863" y="5365007"/>
            <a:ext cx="2520000" cy="1800000"/>
          </a:xfrm>
          <a:prstGeom prst="rect">
            <a:avLst/>
          </a:prstGeom>
          <a:blipFill>
            <a:blip r:embed="rId19" cstate="email">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a:ext>
              </a:extLst>
            </a:blip>
            <a:stretch>
              <a:fillRect/>
            </a:stretch>
          </a:bli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nb-NO" sz="2400" dirty="0">
                <a:solidFill>
                  <a:schemeClr val="bg1"/>
                </a:solidFill>
                <a:effectLst>
                  <a:outerShdw blurRad="38100" dist="38100" dir="2700000" algn="tl">
                    <a:srgbClr val="000000">
                      <a:alpha val="43137"/>
                    </a:srgbClr>
                  </a:outerShdw>
                </a:effectLst>
              </a:rPr>
              <a:t>ENERGY</a:t>
            </a:r>
          </a:p>
        </p:txBody>
      </p:sp>
    </p:spTree>
    <p:extLst>
      <p:ext uri="{BB962C8B-B14F-4D97-AF65-F5344CB8AC3E}">
        <p14:creationId xmlns:p14="http://schemas.microsoft.com/office/powerpoint/2010/main" val="348912957"/>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540000"/>
            <a:ext cx="6611935" cy="553998"/>
          </a:xfrm>
        </p:spPr>
        <p:txBody>
          <a:bodyPr>
            <a:normAutofit/>
          </a:bodyPr>
          <a:lstStyle/>
          <a:p>
            <a:r>
              <a:rPr lang="en-GB" dirty="0"/>
              <a:t>Segment overview and size</a:t>
            </a:r>
          </a:p>
        </p:txBody>
      </p:sp>
      <p:sp>
        <p:nvSpPr>
          <p:cNvPr id="18" name="Rectangle 17"/>
          <p:cNvSpPr/>
          <p:nvPr/>
        </p:nvSpPr>
        <p:spPr>
          <a:xfrm>
            <a:off x="4493669" y="4019959"/>
            <a:ext cx="2266747" cy="43359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1" name="Rectangle 20"/>
          <p:cNvSpPr/>
          <p:nvPr/>
        </p:nvSpPr>
        <p:spPr>
          <a:xfrm>
            <a:off x="6776863" y="4019959"/>
            <a:ext cx="2266747" cy="433593"/>
          </a:xfrm>
          <a:prstGeom prst="rect">
            <a:avLst/>
          </a:prstGeom>
          <a:solidFill>
            <a:schemeClr val="bg1">
              <a:lumMod val="65000"/>
              <a:alpha val="60000"/>
            </a:schemeClr>
          </a:solidFill>
          <a:ln w="9525" cap="flat" cmpd="sng" algn="ctr">
            <a:noFill/>
            <a:prstDash val="solid"/>
          </a:ln>
          <a:effectLst/>
        </p:spPr>
        <p:txBody>
          <a:bodyPr lIns="182880" r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2" name="Rectangle 21"/>
          <p:cNvSpPr/>
          <p:nvPr/>
        </p:nvSpPr>
        <p:spPr>
          <a:xfrm rot="5400000">
            <a:off x="5695465" y="2947737"/>
            <a:ext cx="2146348" cy="414483"/>
          </a:xfrm>
          <a:prstGeom prst="rect">
            <a:avLst/>
          </a:prstGeom>
          <a:solidFill>
            <a:schemeClr val="bg1">
              <a:lumMod val="65000"/>
              <a:alpha val="60000"/>
            </a:schemeClr>
          </a:solidFill>
          <a:ln w="9525" cap="flat" cmpd="sng" algn="ctr">
            <a:noFill/>
            <a:prstDash val="solid"/>
          </a:ln>
          <a:effectLst/>
        </p:spPr>
        <p:txBody>
          <a:bodyPr rIns="18288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4" name="Rectangle 23"/>
          <p:cNvSpPr/>
          <p:nvPr/>
        </p:nvSpPr>
        <p:spPr>
          <a:xfrm rot="5400000">
            <a:off x="5691456" y="5115300"/>
            <a:ext cx="2154365" cy="414483"/>
          </a:xfrm>
          <a:prstGeom prst="rect">
            <a:avLst/>
          </a:prstGeom>
          <a:solidFill>
            <a:schemeClr val="bg1">
              <a:lumMod val="65000"/>
              <a:alpha val="60000"/>
            </a:schemeClr>
          </a:solidFill>
          <a:ln w="9525" cap="flat" cmpd="sng" algn="ctr">
            <a:noFill/>
            <a:prstDash val="solid"/>
          </a:ln>
          <a:effectLst/>
        </p:spPr>
        <p:txBody>
          <a:bodyPr lIns="18288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all" spc="0" normalizeH="0" baseline="0" noProof="0" dirty="0">
              <a:ln>
                <a:noFill/>
              </a:ln>
              <a:solidFill>
                <a:prstClr val="black"/>
              </a:solidFill>
              <a:effectLst/>
              <a:uLnTx/>
              <a:uFillTx/>
              <a:latin typeface="Century Gothic"/>
              <a:ea typeface="+mn-ea"/>
              <a:cs typeface="Century Gothic"/>
            </a:endParaRPr>
          </a:p>
        </p:txBody>
      </p:sp>
      <p:sp>
        <p:nvSpPr>
          <p:cNvPr id="25" name="Oval 24"/>
          <p:cNvSpPr>
            <a:spLocks/>
          </p:cNvSpPr>
          <p:nvPr/>
        </p:nvSpPr>
        <p:spPr>
          <a:xfrm>
            <a:off x="8543138" y="3705128"/>
            <a:ext cx="1128290" cy="1063253"/>
          </a:xfrm>
          <a:prstGeom prst="ellipse">
            <a:avLst/>
          </a:prstGeom>
          <a:solidFill>
            <a:schemeClr val="accent3">
              <a:lumMod val="50000"/>
            </a:schemeClr>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SHARING &amp; CARING</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10%</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6" name="Oval 25"/>
          <p:cNvSpPr>
            <a:spLocks/>
          </p:cNvSpPr>
          <p:nvPr/>
        </p:nvSpPr>
        <p:spPr>
          <a:xfrm>
            <a:off x="3735594" y="3656235"/>
            <a:ext cx="1128290" cy="1063253"/>
          </a:xfrm>
          <a:prstGeom prst="ellipse">
            <a:avLst/>
          </a:prstGeom>
          <a:solidFill>
            <a:srgbClr val="9966FF"/>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00" kern="0" cap="all" dirty="0">
                <a:ln w="76200">
                  <a:noFill/>
                </a:ln>
                <a:solidFill>
                  <a:prstClr val="white"/>
                </a:solidFill>
                <a:cs typeface="Century Gothic"/>
              </a:rPr>
              <a:t>EXTRAVAGANT INDULGENCE</a:t>
            </a:r>
          </a:p>
          <a:p>
            <a:pPr lvl="0" algn="ctr" defTabSz="914400">
              <a:defRPr/>
            </a:pPr>
            <a:r>
              <a:rPr kumimoji="0" lang="en-US" sz="900" b="1" i="0" u="none" strike="noStrike" kern="0" cap="all" spc="0" normalizeH="0" baseline="0" noProof="0" dirty="0">
                <a:ln w="76200">
                  <a:noFill/>
                </a:ln>
                <a:solidFill>
                  <a:prstClr val="white"/>
                </a:solidFill>
                <a:effectLst/>
                <a:uLnTx/>
                <a:uFillTx/>
                <a:ea typeface="+mn-ea"/>
                <a:cs typeface="Century Gothic"/>
              </a:rPr>
              <a:t>12%</a:t>
            </a:r>
            <a:endParaRPr kumimoji="0" lang="en-US" sz="900" b="1" i="0" u="none" strike="noStrike" kern="0" cap="all" spc="0" normalizeH="0" baseline="0" noProof="0" dirty="0">
              <a:ln w="76200">
                <a:noFill/>
              </a:ln>
              <a:solidFill>
                <a:sysClr val="windowText" lastClr="000000"/>
              </a:solidFill>
              <a:effectLst/>
              <a:uLnTx/>
              <a:uFillTx/>
              <a:ea typeface="+mn-ea"/>
              <a:cs typeface="Century Gothic"/>
            </a:endParaRPr>
          </a:p>
        </p:txBody>
      </p:sp>
      <p:sp>
        <p:nvSpPr>
          <p:cNvPr id="27" name="Oval 26"/>
          <p:cNvSpPr>
            <a:spLocks/>
          </p:cNvSpPr>
          <p:nvPr/>
        </p:nvSpPr>
        <p:spPr>
          <a:xfrm>
            <a:off x="7712525" y="2399150"/>
            <a:ext cx="1128290" cy="1063253"/>
          </a:xfrm>
          <a:prstGeom prst="ellipse">
            <a:avLst/>
          </a:prstGeom>
          <a:solidFill>
            <a:srgbClr val="F4C81D"/>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SOCIAL IMMER</a:t>
            </a:r>
            <a:r>
              <a:rPr kumimoji="0" lang="en-US" sz="1000" b="1" i="0" u="none" strike="noStrike" kern="0" cap="none" spc="0" normalizeH="0" baseline="0" noProof="0" dirty="0">
                <a:ln w="76200">
                  <a:noFill/>
                </a:ln>
                <a:solidFill>
                  <a:prstClr val="white"/>
                </a:solidFill>
                <a:effectLst/>
                <a:uLnTx/>
                <a:uFillTx/>
                <a:cs typeface="Century Gothic"/>
              </a:rPr>
              <a:t>SION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11%</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28" name="Oval 27"/>
          <p:cNvSpPr>
            <a:spLocks/>
          </p:cNvSpPr>
          <p:nvPr/>
        </p:nvSpPr>
        <p:spPr>
          <a:xfrm>
            <a:off x="4401189" y="2298293"/>
            <a:ext cx="1128290" cy="1063253"/>
          </a:xfrm>
          <a:prstGeom prst="ellipse">
            <a:avLst/>
          </a:prstGeom>
          <a:solidFill>
            <a:srgbClr val="D50D08"/>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all" spc="0" normalizeH="0" baseline="0" noProof="0" dirty="0">
                <a:ln w="76200">
                  <a:noFill/>
                </a:ln>
                <a:solidFill>
                  <a:prstClr val="white"/>
                </a:solidFill>
                <a:effectLst/>
                <a:uLnTx/>
                <a:uFillTx/>
                <a:ea typeface="+mn-ea"/>
                <a:cs typeface="Century Gothic"/>
              </a:rPr>
              <a:t>Energy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cap="all" dirty="0">
                <a:ln w="76200">
                  <a:noFill/>
                </a:ln>
                <a:solidFill>
                  <a:prstClr val="white"/>
                </a:solidFill>
                <a:cs typeface="Century Gothic"/>
              </a:rPr>
              <a:t>9%</a:t>
            </a:r>
            <a:endParaRPr kumimoji="0" lang="en-US" sz="1000" b="1" i="0" u="none" strike="noStrike" kern="0" cap="all" spc="0" normalizeH="0" baseline="0" noProof="0" dirty="0">
              <a:ln w="76200">
                <a:noFill/>
              </a:ln>
              <a:solidFill>
                <a:prstClr val="white"/>
              </a:solidFill>
              <a:effectLst/>
              <a:uLnTx/>
              <a:uFillTx/>
              <a:ea typeface="+mn-ea"/>
              <a:cs typeface="Century Gothic"/>
            </a:endParaRPr>
          </a:p>
        </p:txBody>
      </p:sp>
      <p:sp>
        <p:nvSpPr>
          <p:cNvPr id="29" name="Oval 28"/>
          <p:cNvSpPr>
            <a:spLocks/>
          </p:cNvSpPr>
          <p:nvPr/>
        </p:nvSpPr>
        <p:spPr>
          <a:xfrm>
            <a:off x="8046455" y="5194960"/>
            <a:ext cx="1128290" cy="1063253"/>
          </a:xfrm>
          <a:prstGeom prst="ellipse">
            <a:avLst/>
          </a:prstGeom>
          <a:solidFill>
            <a:srgbClr val="00B0F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ESCAPE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12%</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0" name="Oval 29"/>
          <p:cNvSpPr>
            <a:spLocks/>
          </p:cNvSpPr>
          <p:nvPr/>
        </p:nvSpPr>
        <p:spPr>
          <a:xfrm>
            <a:off x="4965334" y="5595070"/>
            <a:ext cx="1128290" cy="1063253"/>
          </a:xfrm>
          <a:prstGeom prst="ellipse">
            <a:avLst/>
          </a:prstGeom>
          <a:solidFill>
            <a:srgbClr val="92D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i="0" u="none" strike="noStrike" kern="0" cap="all" spc="0" normalizeH="0" baseline="0" noProof="0" dirty="0">
                <a:ln w="76200">
                  <a:noFill/>
                </a:ln>
                <a:solidFill>
                  <a:prstClr val="white"/>
                </a:solidFill>
                <a:effectLst/>
                <a:uLnTx/>
                <a:uFillTx/>
                <a:cs typeface="Century Gothic"/>
              </a:rPr>
              <a:t>Broadening my CULTURAL horizon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50" b="1" kern="0" cap="all" dirty="0">
                <a:ln w="76200">
                  <a:noFill/>
                </a:ln>
                <a:solidFill>
                  <a:prstClr val="white"/>
                </a:solidFill>
                <a:cs typeface="Century Gothic"/>
              </a:rPr>
              <a:t>12%</a:t>
            </a:r>
            <a:endParaRPr kumimoji="0" lang="en-US" sz="950" b="1" i="0" u="none" strike="noStrike" kern="0" cap="all" spc="0" normalizeH="0" baseline="0" noProof="0" dirty="0">
              <a:ln w="76200">
                <a:noFill/>
              </a:ln>
              <a:solidFill>
                <a:prstClr val="white"/>
              </a:solidFill>
              <a:effectLst/>
              <a:uLnTx/>
              <a:uFillTx/>
              <a:cs typeface="Century Gothic"/>
            </a:endParaRPr>
          </a:p>
        </p:txBody>
      </p:sp>
      <p:sp>
        <p:nvSpPr>
          <p:cNvPr id="31" name="Oval 30"/>
          <p:cNvSpPr>
            <a:spLocks/>
          </p:cNvSpPr>
          <p:nvPr/>
        </p:nvSpPr>
        <p:spPr>
          <a:xfrm>
            <a:off x="6196271" y="1664229"/>
            <a:ext cx="1128290" cy="1063253"/>
          </a:xfrm>
          <a:prstGeom prst="ellipse">
            <a:avLst/>
          </a:prstGeom>
          <a:solidFill>
            <a:srgbClr val="F9500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PLAYFUL</a:t>
            </a:r>
            <a:r>
              <a:rPr kumimoji="0" lang="en-US" sz="1000" i="0" u="none" strike="noStrike" kern="0" cap="none" spc="0" normalizeH="0" noProof="0" dirty="0">
                <a:ln w="76200">
                  <a:noFill/>
                </a:ln>
                <a:solidFill>
                  <a:prstClr val="white"/>
                </a:solidFill>
                <a:effectLst/>
                <a:uLnTx/>
                <a:uFillTx/>
                <a:cs typeface="Century Gothic"/>
              </a:rPr>
              <a:t> </a:t>
            </a:r>
            <a:r>
              <a:rPr kumimoji="0" lang="en-US" sz="1000" i="0" u="none" strike="noStrike" kern="0" cap="none" spc="0" normalizeH="0" baseline="0" noProof="0" dirty="0">
                <a:ln w="76200">
                  <a:noFill/>
                </a:ln>
                <a:solidFill>
                  <a:prstClr val="white"/>
                </a:solidFill>
                <a:effectLst/>
                <a:uLnTx/>
                <a:uFillTx/>
                <a:cs typeface="Century Gothic"/>
              </a:rPr>
              <a:t>LIBERATION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9%</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2" name="Oval 31"/>
          <p:cNvSpPr>
            <a:spLocks/>
          </p:cNvSpPr>
          <p:nvPr/>
        </p:nvSpPr>
        <p:spPr>
          <a:xfrm>
            <a:off x="6219387" y="5757786"/>
            <a:ext cx="1128290" cy="1063253"/>
          </a:xfrm>
          <a:prstGeom prst="ellipse">
            <a:avLst/>
          </a:prstGeom>
          <a:solidFill>
            <a:schemeClr val="tx1"/>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i="0" u="none" strike="noStrike" kern="0" cap="none" spc="0" normalizeH="0" baseline="0" noProof="0" dirty="0">
                <a:ln w="76200">
                  <a:noFill/>
                </a:ln>
                <a:solidFill>
                  <a:prstClr val="white"/>
                </a:solidFill>
                <a:effectLst/>
                <a:uLnTx/>
                <a:uFillTx/>
                <a:cs typeface="Century Gothic"/>
              </a:rPr>
              <a:t>CONTROL</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kern="0" dirty="0">
                <a:ln w="76200">
                  <a:noFill/>
                </a:ln>
                <a:solidFill>
                  <a:prstClr val="white"/>
                </a:solidFill>
                <a:cs typeface="Century Gothic"/>
              </a:rPr>
              <a:t>10%</a:t>
            </a:r>
            <a:endParaRPr kumimoji="0" lang="en-US" sz="1000" b="1" i="0" u="none" strike="noStrike" kern="0" cap="none" spc="0" normalizeH="0" baseline="0" noProof="0" dirty="0">
              <a:ln w="76200">
                <a:noFill/>
              </a:ln>
              <a:solidFill>
                <a:prstClr val="white"/>
              </a:solidFill>
              <a:effectLst/>
              <a:uLnTx/>
              <a:uFillTx/>
              <a:cs typeface="Century Gothic"/>
            </a:endParaRPr>
          </a:p>
        </p:txBody>
      </p:sp>
      <p:sp>
        <p:nvSpPr>
          <p:cNvPr id="33" name="Ellipse 43"/>
          <p:cNvSpPr/>
          <p:nvPr/>
        </p:nvSpPr>
        <p:spPr>
          <a:xfrm>
            <a:off x="5869378" y="3504733"/>
            <a:ext cx="1744367" cy="1511645"/>
          </a:xfrm>
          <a:prstGeom prst="ellipse">
            <a:avLst/>
          </a:prstGeom>
          <a:solidFill>
            <a:sysClr val="window" lastClr="FFFFFF"/>
          </a:solidFill>
          <a:ln w="25400" cap="flat" cmpd="sng" algn="ctr">
            <a:noFill/>
            <a:prstDash val="solid"/>
          </a:ln>
          <a:effectLst>
            <a:outerShdw blurRad="44450" dist="27940" dir="5400000" algn="ctr">
              <a:srgbClr val="000000">
                <a:alpha val="32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0" cap="none" spc="0" normalizeH="0" baseline="0" noProof="0" dirty="0">
                <a:ln>
                  <a:noFill/>
                </a:ln>
                <a:solidFill>
                  <a:prstClr val="black"/>
                </a:solidFill>
                <a:effectLst/>
                <a:uLnTx/>
                <a:uFillTx/>
                <a:latin typeface="Calibri"/>
                <a:ea typeface="+mn-ea"/>
                <a:cs typeface="+mn-cs"/>
              </a:rPr>
              <a:t>HOLIDAYS ABROAD</a:t>
            </a:r>
            <a:endParaRPr kumimoji="0" lang="en-US" sz="1400" b="0" i="0" u="none" strike="noStrike" kern="0" cap="none" spc="0" normalizeH="0" baseline="0" noProof="0" dirty="0">
              <a:ln>
                <a:noFill/>
              </a:ln>
              <a:solidFill>
                <a:prstClr val="black"/>
              </a:solidFill>
              <a:effectLst/>
              <a:uLnTx/>
              <a:uFillTx/>
              <a:latin typeface="Calibri"/>
              <a:ea typeface="+mn-ea"/>
              <a:cs typeface="+mn-cs"/>
            </a:endParaRPr>
          </a:p>
        </p:txBody>
      </p:sp>
      <p:sp>
        <p:nvSpPr>
          <p:cNvPr id="34" name="Rectangle 33"/>
          <p:cNvSpPr/>
          <p:nvPr/>
        </p:nvSpPr>
        <p:spPr>
          <a:xfrm>
            <a:off x="3983583" y="1260351"/>
            <a:ext cx="5543829" cy="538609"/>
          </a:xfrm>
          <a:prstGeom prst="rect">
            <a:avLst/>
          </a:prstGeom>
        </p:spPr>
        <p:txBody>
          <a:bodyPr wrap="square">
            <a:spAutoFit/>
          </a:bodyPr>
          <a:lstStyle/>
          <a:p>
            <a:pPr lvl="0" algn="ctr" defTabSz="914400">
              <a:defRPr/>
            </a:pPr>
            <a:r>
              <a:rPr lang="en-US" sz="1000" b="1" kern="0" cap="all" dirty="0">
                <a:solidFill>
                  <a:srgbClr val="F95000"/>
                </a:solidFill>
                <a:cs typeface="Century Gothic"/>
              </a:rPr>
              <a:t>Playful Liberation is all about maximizing the pleasure I get out of a holiday and enjoying myself without worrying about the consequences</a:t>
            </a:r>
            <a:br>
              <a:rPr kumimoji="0" lang="en-US" sz="1050" b="1" i="0" u="none" strike="noStrike" kern="0" cap="all" spc="0" normalizeH="0" baseline="0" noProof="0" dirty="0">
                <a:ln>
                  <a:noFill/>
                </a:ln>
                <a:solidFill>
                  <a:srgbClr val="D50D08"/>
                </a:solidFill>
                <a:effectLst/>
                <a:uLnTx/>
                <a:uFillTx/>
                <a:cs typeface="Century Gothic"/>
              </a:rPr>
            </a:br>
            <a:endParaRPr kumimoji="0" lang="en-US" sz="900" b="0" i="0" u="none" strike="noStrike" kern="1200" cap="none" spc="0" normalizeH="0" baseline="0" noProof="0" dirty="0">
              <a:ln>
                <a:noFill/>
              </a:ln>
              <a:solidFill>
                <a:srgbClr val="161612"/>
              </a:solidFill>
              <a:effectLst/>
              <a:uLnTx/>
              <a:uFillTx/>
            </a:endParaRPr>
          </a:p>
        </p:txBody>
      </p:sp>
      <p:sp>
        <p:nvSpPr>
          <p:cNvPr id="35" name="TextBox 34"/>
          <p:cNvSpPr txBox="1"/>
          <p:nvPr/>
        </p:nvSpPr>
        <p:spPr>
          <a:xfrm>
            <a:off x="9043610" y="2460899"/>
            <a:ext cx="3560484" cy="400110"/>
          </a:xfrm>
          <a:prstGeom prst="rect">
            <a:avLst/>
          </a:prstGeom>
          <a:noFill/>
        </p:spPr>
        <p:txBody>
          <a:bodyPr wrap="square" rtlCol="0">
            <a:spAutoFit/>
          </a:bodyPr>
          <a:lstStyle/>
          <a:p>
            <a:pPr lvl="0" defTabSz="914400">
              <a:defRPr/>
            </a:pPr>
            <a:r>
              <a:rPr lang="en-US" sz="1000" b="1" kern="0" cap="all" dirty="0">
                <a:solidFill>
                  <a:srgbClr val="FFC000"/>
                </a:solidFill>
                <a:cs typeface="Century Gothic"/>
              </a:rPr>
              <a:t>Social immersion is all about wanting to be harmoniously connected with other people. </a:t>
            </a:r>
            <a:endParaRPr kumimoji="0" lang="en-US" sz="900" b="0" i="0" u="none" strike="noStrike" kern="1200" cap="none" spc="0" normalizeH="0" baseline="0" noProof="0" dirty="0">
              <a:ln>
                <a:noFill/>
              </a:ln>
              <a:solidFill>
                <a:srgbClr val="161612"/>
              </a:solidFill>
              <a:effectLst/>
              <a:uLnTx/>
              <a:uFillTx/>
            </a:endParaRPr>
          </a:p>
        </p:txBody>
      </p:sp>
      <p:sp>
        <p:nvSpPr>
          <p:cNvPr id="36" name="TextBox 35"/>
          <p:cNvSpPr txBox="1"/>
          <p:nvPr/>
        </p:nvSpPr>
        <p:spPr>
          <a:xfrm>
            <a:off x="9671428" y="3946713"/>
            <a:ext cx="3457171" cy="553998"/>
          </a:xfrm>
          <a:prstGeom prst="rect">
            <a:avLst/>
          </a:prstGeom>
          <a:noFill/>
        </p:spPr>
        <p:txBody>
          <a:bodyPr wrap="square" rtlCol="0">
            <a:spAutoFit/>
          </a:bodyPr>
          <a:lstStyle/>
          <a:p>
            <a:pPr lvl="0" defTabSz="914400">
              <a:defRPr/>
            </a:pPr>
            <a:r>
              <a:rPr lang="en-US" sz="1000" b="1" kern="0" cap="all" dirty="0">
                <a:solidFill>
                  <a:srgbClr val="D35C09">
                    <a:lumMod val="50000"/>
                  </a:srgbClr>
                </a:solidFill>
                <a:cs typeface="Century Gothic"/>
              </a:rPr>
              <a:t>Sharing &amp; caring is all about spoiling my loved ones, intensify the relationship and Create precious moments of togetherness</a:t>
            </a:r>
          </a:p>
        </p:txBody>
      </p:sp>
      <p:sp>
        <p:nvSpPr>
          <p:cNvPr id="37" name="TextBox 36"/>
          <p:cNvSpPr txBox="1"/>
          <p:nvPr/>
        </p:nvSpPr>
        <p:spPr>
          <a:xfrm>
            <a:off x="9399731" y="5484085"/>
            <a:ext cx="3704500" cy="400110"/>
          </a:xfrm>
          <a:prstGeom prst="rect">
            <a:avLst/>
          </a:prstGeom>
          <a:noFill/>
        </p:spPr>
        <p:txBody>
          <a:bodyPr wrap="square" rtlCol="0">
            <a:spAutoFit/>
          </a:bodyPr>
          <a:lstStyle/>
          <a:p>
            <a:pPr lvl="0" defTabSz="914400">
              <a:defRPr/>
            </a:pPr>
            <a:r>
              <a:rPr lang="en-US" sz="1000" b="1" kern="0" cap="all" dirty="0">
                <a:solidFill>
                  <a:srgbClr val="00B0F0"/>
                </a:solidFill>
                <a:cs typeface="Century Gothic"/>
              </a:rPr>
              <a:t>Escape is about the experience of retreat, tranquility and quietness</a:t>
            </a:r>
            <a:endParaRPr kumimoji="0" lang="en-US" sz="900" b="0" i="0" u="none" strike="noStrike" kern="1200" cap="none" spc="0" normalizeH="0" baseline="0" noProof="0" dirty="0">
              <a:ln>
                <a:noFill/>
              </a:ln>
              <a:solidFill>
                <a:srgbClr val="161612"/>
              </a:solidFill>
              <a:effectLst/>
              <a:uLnTx/>
              <a:uFillTx/>
            </a:endParaRPr>
          </a:p>
        </p:txBody>
      </p:sp>
      <p:sp>
        <p:nvSpPr>
          <p:cNvPr id="38" name="TextBox 37"/>
          <p:cNvSpPr txBox="1"/>
          <p:nvPr/>
        </p:nvSpPr>
        <p:spPr>
          <a:xfrm>
            <a:off x="5084414" y="6908913"/>
            <a:ext cx="3403321" cy="400110"/>
          </a:xfrm>
          <a:prstGeom prst="rect">
            <a:avLst/>
          </a:prstGeom>
          <a:noFill/>
        </p:spPr>
        <p:txBody>
          <a:bodyPr wrap="square" rtlCol="0">
            <a:spAutoFit/>
          </a:bodyPr>
          <a:lstStyle/>
          <a:p>
            <a:pPr lvl="0" algn="ctr" defTabSz="914400">
              <a:defRPr/>
            </a:pPr>
            <a:r>
              <a:rPr lang="en-US" sz="1000" b="1" kern="0" cap="all" dirty="0">
                <a:solidFill>
                  <a:srgbClr val="000000"/>
                </a:solidFill>
                <a:cs typeface="Century Gothic"/>
              </a:rPr>
              <a:t>Control is about avoiding surprises and seek the familiar instead of the unknown.</a:t>
            </a:r>
            <a:endParaRPr kumimoji="0" lang="en-US" sz="900" b="0" i="0" u="none" strike="noStrike" kern="1200" cap="none" spc="0" normalizeH="0" baseline="0" noProof="0" dirty="0">
              <a:ln>
                <a:noFill/>
              </a:ln>
              <a:solidFill>
                <a:srgbClr val="161612"/>
              </a:solidFill>
              <a:effectLst/>
              <a:uLnTx/>
              <a:uFillTx/>
            </a:endParaRPr>
          </a:p>
        </p:txBody>
      </p:sp>
      <p:sp>
        <p:nvSpPr>
          <p:cNvPr id="39" name="TextBox 38"/>
          <p:cNvSpPr txBox="1"/>
          <p:nvPr/>
        </p:nvSpPr>
        <p:spPr>
          <a:xfrm>
            <a:off x="1659227" y="6124807"/>
            <a:ext cx="3366415" cy="707886"/>
          </a:xfrm>
          <a:prstGeom prst="rect">
            <a:avLst/>
          </a:prstGeom>
          <a:noFill/>
        </p:spPr>
        <p:txBody>
          <a:bodyPr wrap="square" rtlCol="0">
            <a:spAutoFit/>
          </a:bodyPr>
          <a:lstStyle/>
          <a:p>
            <a:pPr lvl="0" defTabSz="914400">
              <a:defRPr/>
            </a:pPr>
            <a:r>
              <a:rPr lang="en-US" sz="1000" b="1" kern="0" cap="all" dirty="0">
                <a:solidFill>
                  <a:srgbClr val="92D050"/>
                </a:solidFill>
                <a:cs typeface="Century Gothic"/>
              </a:rPr>
              <a:t>The segment reflects the need to learn about a foreign culture, stand out from the crowd. Something to talk about when coming home.</a:t>
            </a:r>
            <a:endParaRPr kumimoji="0" lang="en-US" sz="900" b="0" i="0" u="none" strike="noStrike" kern="1200" cap="none" spc="0" normalizeH="0" baseline="0" noProof="0" dirty="0">
              <a:ln>
                <a:noFill/>
              </a:ln>
              <a:solidFill>
                <a:srgbClr val="92D050"/>
              </a:solidFill>
              <a:effectLst/>
              <a:uLnTx/>
              <a:uFillTx/>
            </a:endParaRPr>
          </a:p>
        </p:txBody>
      </p:sp>
      <p:sp>
        <p:nvSpPr>
          <p:cNvPr id="40" name="TextBox 39"/>
          <p:cNvSpPr txBox="1"/>
          <p:nvPr/>
        </p:nvSpPr>
        <p:spPr>
          <a:xfrm>
            <a:off x="497708" y="3833918"/>
            <a:ext cx="3250362" cy="707886"/>
          </a:xfrm>
          <a:prstGeom prst="rect">
            <a:avLst/>
          </a:prstGeom>
          <a:noFill/>
        </p:spPr>
        <p:txBody>
          <a:bodyPr wrap="square" rtlCol="0">
            <a:spAutoFit/>
          </a:bodyPr>
          <a:lstStyle/>
          <a:p>
            <a:pPr lvl="0" defTabSz="914400">
              <a:defRPr/>
            </a:pPr>
            <a:r>
              <a:rPr lang="en-US" sz="1000" b="1" kern="0" cap="all" dirty="0">
                <a:solidFill>
                  <a:srgbClr val="9966FF"/>
                </a:solidFill>
                <a:cs typeface="Century Gothic"/>
              </a:rPr>
              <a:t>EXTRAVAGANT INDULGENCE</a:t>
            </a:r>
          </a:p>
          <a:p>
            <a:pPr lvl="0" defTabSz="914400">
              <a:defRPr/>
            </a:pPr>
            <a:r>
              <a:rPr lang="en-US" sz="1000" b="1" kern="0" cap="all" dirty="0">
                <a:solidFill>
                  <a:srgbClr val="9966FF"/>
                </a:solidFill>
                <a:cs typeface="Century Gothic"/>
              </a:rPr>
              <a:t>is about the need to indulge in some luxury. Find those romantic spots that really creates a feeling of extravagance. </a:t>
            </a:r>
            <a:endParaRPr kumimoji="0" lang="en-US" sz="900" b="0" i="0" u="none" strike="noStrike" kern="1200" cap="none" spc="0" normalizeH="0" baseline="0" noProof="0" dirty="0">
              <a:ln>
                <a:noFill/>
              </a:ln>
              <a:solidFill>
                <a:srgbClr val="161612"/>
              </a:solidFill>
              <a:effectLst/>
              <a:uLnTx/>
              <a:uFillTx/>
            </a:endParaRPr>
          </a:p>
        </p:txBody>
      </p:sp>
      <p:sp>
        <p:nvSpPr>
          <p:cNvPr id="41" name="TextBox 40"/>
          <p:cNvSpPr txBox="1"/>
          <p:nvPr/>
        </p:nvSpPr>
        <p:spPr>
          <a:xfrm>
            <a:off x="807669" y="2461529"/>
            <a:ext cx="3590271" cy="553998"/>
          </a:xfrm>
          <a:prstGeom prst="rect">
            <a:avLst/>
          </a:prstGeom>
          <a:noFill/>
        </p:spPr>
        <p:txBody>
          <a:bodyPr wrap="square" rtlCol="0">
            <a:spAutoFit/>
          </a:bodyPr>
          <a:lstStyle/>
          <a:p>
            <a:pPr lvl="0" defTabSz="914400">
              <a:defRPr/>
            </a:pPr>
            <a:r>
              <a:rPr lang="en-US" sz="1000" b="1" kern="0" cap="all" dirty="0">
                <a:solidFill>
                  <a:srgbClr val="FF0000"/>
                </a:solidFill>
                <a:cs typeface="Century Gothic"/>
              </a:rPr>
              <a:t>Energy is about adventure, being active, testing your boundaries and discovering new things. It taps into the need to be energized. </a:t>
            </a:r>
            <a:endParaRPr kumimoji="0" lang="en-US" sz="900" b="0" i="0" u="none" strike="noStrike" kern="1200" cap="none" spc="0" normalizeH="0" baseline="0" noProof="0" dirty="0">
              <a:ln>
                <a:noFill/>
              </a:ln>
              <a:solidFill>
                <a:srgbClr val="161612"/>
              </a:solidFill>
              <a:effectLst/>
              <a:uLnTx/>
              <a:uFillTx/>
            </a:endParaRPr>
          </a:p>
        </p:txBody>
      </p:sp>
      <p:sp>
        <p:nvSpPr>
          <p:cNvPr id="42" name="Oval 41"/>
          <p:cNvSpPr>
            <a:spLocks/>
          </p:cNvSpPr>
          <p:nvPr/>
        </p:nvSpPr>
        <p:spPr>
          <a:xfrm>
            <a:off x="4058733" y="4820942"/>
            <a:ext cx="1128290" cy="1063253"/>
          </a:xfrm>
          <a:prstGeom prst="ellipse">
            <a:avLst/>
          </a:prstGeom>
          <a:solidFill>
            <a:srgbClr val="00B050"/>
          </a:solidFill>
          <a:ln w="57150" cap="flat" cmpd="sng" algn="ctr">
            <a:solidFill>
              <a:schemeClr val="lt1"/>
            </a:solidFill>
            <a:prstDash val="solid"/>
            <a:round/>
            <a:headEnd type="none" w="med" len="med"/>
            <a:tailEnd type="none" w="med" len="med"/>
          </a:ln>
        </p:spPr>
        <p:style>
          <a:lnRef idx="3">
            <a:schemeClr val="lt1"/>
          </a:lnRef>
          <a:fillRef idx="1">
            <a:schemeClr val="accent1"/>
          </a:fillRef>
          <a:effectRef idx="1">
            <a:schemeClr val="accent1"/>
          </a:effectRef>
          <a:fontRef idx="minor">
            <a:schemeClr val="lt1"/>
          </a:fontRef>
        </p:style>
        <p:txBody>
          <a:bodyPr lIns="0" tIns="0" rIns="0" bIns="0" rtlCol="0" anchor="ctr"/>
          <a:lstStyle/>
          <a:p>
            <a:pPr lvl="0" algn="ctr" defTabSz="914400">
              <a:defRPr/>
            </a:pPr>
            <a:r>
              <a:rPr lang="en-US" sz="950" kern="0" cap="all" dirty="0">
                <a:ln w="76200">
                  <a:noFill/>
                </a:ln>
                <a:solidFill>
                  <a:prstClr val="white"/>
                </a:solidFill>
                <a:cs typeface="Century Gothic"/>
              </a:rPr>
              <a:t>ADVENTURES IN  THE WORLD OF NATURAL BEAUTY</a:t>
            </a:r>
          </a:p>
          <a:p>
            <a:pPr lvl="0" algn="ctr" defTabSz="914400">
              <a:defRPr/>
            </a:pPr>
            <a:r>
              <a:rPr lang="en-US" sz="950" b="1" kern="0" cap="all" dirty="0">
                <a:ln w="76200">
                  <a:noFill/>
                </a:ln>
                <a:solidFill>
                  <a:prstClr val="white"/>
                </a:solidFill>
                <a:cs typeface="Century Gothic"/>
              </a:rPr>
              <a:t>15%</a:t>
            </a:r>
          </a:p>
        </p:txBody>
      </p:sp>
      <p:sp>
        <p:nvSpPr>
          <p:cNvPr id="43" name="TextBox 42"/>
          <p:cNvSpPr txBox="1"/>
          <p:nvPr/>
        </p:nvSpPr>
        <p:spPr>
          <a:xfrm>
            <a:off x="589901" y="4929308"/>
            <a:ext cx="3366415" cy="1015663"/>
          </a:xfrm>
          <a:prstGeom prst="rect">
            <a:avLst/>
          </a:prstGeom>
          <a:noFill/>
        </p:spPr>
        <p:txBody>
          <a:bodyPr wrap="square" rtlCol="0">
            <a:spAutoFit/>
          </a:bodyPr>
          <a:lstStyle/>
          <a:p>
            <a:pPr lvl="0" defTabSz="914400">
              <a:defRPr/>
            </a:pPr>
            <a:r>
              <a:rPr lang="en-US" sz="1000" b="1" kern="0" cap="all" dirty="0">
                <a:solidFill>
                  <a:srgbClr val="00B050"/>
                </a:solidFill>
                <a:cs typeface="Century Gothic"/>
              </a:rPr>
              <a:t>The segment reflects the need to see something new, something spectacular like a natural phenomenon. It also connects with the need to immerse in unspoiled nature and travel to a destination not ruined by tourism.</a:t>
            </a:r>
            <a:endParaRPr kumimoji="0" lang="en-US" sz="900" b="0" i="0" u="none" strike="noStrike" kern="1200" cap="none" spc="0" normalizeH="0" baseline="0" noProof="0" dirty="0">
              <a:ln>
                <a:noFill/>
              </a:ln>
              <a:solidFill>
                <a:srgbClr val="00B050"/>
              </a:solidFill>
              <a:effectLst/>
              <a:uLnTx/>
              <a:uFillTx/>
            </a:endParaRPr>
          </a:p>
        </p:txBody>
      </p:sp>
      <p:sp>
        <p:nvSpPr>
          <p:cNvPr id="44" name="Rectangle 43"/>
          <p:cNvSpPr/>
          <p:nvPr/>
        </p:nvSpPr>
        <p:spPr>
          <a:xfrm>
            <a:off x="10608319" y="6599899"/>
            <a:ext cx="2596646" cy="784830"/>
          </a:xfrm>
          <a:prstGeom prst="rect">
            <a:avLst/>
          </a:prstGeom>
        </p:spPr>
        <p:txBody>
          <a:bodyPr wrap="square">
            <a:spAutoFit/>
          </a:bodyPr>
          <a:lstStyle/>
          <a:p>
            <a:r>
              <a:rPr lang="en-US" sz="900" b="1" i="1" dirty="0"/>
              <a:t>*  Share of overnight stays: </a:t>
            </a:r>
            <a:r>
              <a:rPr lang="en-US" sz="900" dirty="0"/>
              <a:t>The segment volume is derived from the number of overnight stays on each occasion. The figures on the slide shows  the share of overnight stays on all holidays</a:t>
            </a:r>
            <a:endParaRPr lang="en-US" sz="900" b="1" i="1" dirty="0"/>
          </a:p>
        </p:txBody>
      </p:sp>
    </p:spTree>
    <p:extLst>
      <p:ext uri="{BB962C8B-B14F-4D97-AF65-F5344CB8AC3E}">
        <p14:creationId xmlns:p14="http://schemas.microsoft.com/office/powerpoint/2010/main" val="4001439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12330714" cy="553998"/>
          </a:xfrm>
        </p:spPr>
        <p:txBody>
          <a:bodyPr/>
          <a:lstStyle/>
          <a:p>
            <a:r>
              <a:rPr lang="en-US" dirty="0"/>
              <a:t>Segment size* per market – large local differences</a:t>
            </a:r>
          </a:p>
        </p:txBody>
      </p:sp>
      <p:graphicFrame>
        <p:nvGraphicFramePr>
          <p:cNvPr id="5" name="Chart 4"/>
          <p:cNvGraphicFramePr/>
          <p:nvPr>
            <p:extLst>
              <p:ext uri="{D42A27DB-BD31-4B8C-83A1-F6EECF244321}">
                <p14:modId xmlns:p14="http://schemas.microsoft.com/office/powerpoint/2010/main" val="190249569"/>
              </p:ext>
            </p:extLst>
          </p:nvPr>
        </p:nvGraphicFramePr>
        <p:xfrm>
          <a:off x="743223" y="1116335"/>
          <a:ext cx="11737304" cy="5760640"/>
        </p:xfrm>
        <a:graphic>
          <a:graphicData uri="http://schemas.openxmlformats.org/drawingml/2006/chart">
            <c:chart xmlns:c="http://schemas.openxmlformats.org/drawingml/2006/chart" xmlns:r="http://schemas.openxmlformats.org/officeDocument/2006/relationships" r:id="rId2"/>
          </a:graphicData>
        </a:graphic>
      </p:graphicFrame>
      <p:sp>
        <p:nvSpPr>
          <p:cNvPr id="4" name="BaseLabel"/>
          <p:cNvSpPr txBox="1">
            <a:spLocks/>
          </p:cNvSpPr>
          <p:nvPr/>
        </p:nvSpPr>
        <p:spPr>
          <a:xfrm>
            <a:off x="7295951" y="6904359"/>
            <a:ext cx="5725015" cy="404664"/>
          </a:xfrm>
          <a:prstGeom prst="rect">
            <a:avLst/>
          </a:prstGeom>
        </p:spPr>
        <p:txBody>
          <a:bodyPr wrap="square" lIns="0" tIns="0" rIns="0" bIns="0" anchor="ctr" anchorCtr="0">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1100" b="0" i="1" dirty="0">
                <a:solidFill>
                  <a:srgbClr val="1F497D"/>
                </a:solidFill>
                <a:latin typeface="+mn-lt"/>
              </a:rPr>
              <a:t>*  Share of overnight stays: The segment volume is derived from the number of overnight stays on each occasion. The figures on the slide shows the share of overnight stays on all holidays.</a:t>
            </a:r>
          </a:p>
        </p:txBody>
      </p:sp>
    </p:spTree>
    <p:extLst>
      <p:ext uri="{BB962C8B-B14F-4D97-AF65-F5344CB8AC3E}">
        <p14:creationId xmlns:p14="http://schemas.microsoft.com/office/powerpoint/2010/main" val="273963581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40000" y="540000"/>
            <a:ext cx="9176838" cy="553998"/>
          </a:xfrm>
        </p:spPr>
        <p:txBody>
          <a:bodyPr/>
          <a:lstStyle/>
          <a:p>
            <a:r>
              <a:rPr lang="en-US" dirty="0"/>
              <a:t>Segments share of occasion – global</a:t>
            </a:r>
            <a:endParaRPr lang="nb-NO" dirty="0"/>
          </a:p>
        </p:txBody>
      </p:sp>
      <p:sp>
        <p:nvSpPr>
          <p:cNvPr id="5" name="Title 2"/>
          <p:cNvSpPr txBox="1">
            <a:spLocks/>
          </p:cNvSpPr>
          <p:nvPr/>
        </p:nvSpPr>
        <p:spPr bwMode="gray">
          <a:xfrm>
            <a:off x="540000" y="1156134"/>
            <a:ext cx="4420536" cy="553998"/>
          </a:xfrm>
          <a:prstGeom prst="rect">
            <a:avLst/>
          </a:prstGeom>
          <a:solidFill>
            <a:schemeClr val="accent3"/>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dirty="0"/>
              <a:t>- all destinations</a:t>
            </a:r>
            <a:endParaRPr lang="nb-NO" dirty="0"/>
          </a:p>
        </p:txBody>
      </p:sp>
      <p:graphicFrame>
        <p:nvGraphicFramePr>
          <p:cNvPr id="2" name="Table 1"/>
          <p:cNvGraphicFramePr>
            <a:graphicFrameLocks noGrp="1"/>
          </p:cNvGraphicFramePr>
          <p:nvPr>
            <p:extLst>
              <p:ext uri="{D42A27DB-BD31-4B8C-83A1-F6EECF244321}">
                <p14:modId xmlns:p14="http://schemas.microsoft.com/office/powerpoint/2010/main" val="2043472661"/>
              </p:ext>
            </p:extLst>
          </p:nvPr>
        </p:nvGraphicFramePr>
        <p:xfrm>
          <a:off x="550864" y="1772269"/>
          <a:ext cx="12306298" cy="4569174"/>
        </p:xfrm>
        <a:graphic>
          <a:graphicData uri="http://schemas.openxmlformats.org/drawingml/2006/table">
            <a:tbl>
              <a:tblPr/>
              <a:tblGrid>
                <a:gridCol w="2917048">
                  <a:extLst>
                    <a:ext uri="{9D8B030D-6E8A-4147-A177-3AD203B41FA5}">
                      <a16:colId xmlns:a16="http://schemas.microsoft.com/office/drawing/2014/main" val="2897209025"/>
                    </a:ext>
                  </a:extLst>
                </a:gridCol>
                <a:gridCol w="938925">
                  <a:extLst>
                    <a:ext uri="{9D8B030D-6E8A-4147-A177-3AD203B41FA5}">
                      <a16:colId xmlns:a16="http://schemas.microsoft.com/office/drawing/2014/main" val="3818363276"/>
                    </a:ext>
                  </a:extLst>
                </a:gridCol>
                <a:gridCol w="938925">
                  <a:extLst>
                    <a:ext uri="{9D8B030D-6E8A-4147-A177-3AD203B41FA5}">
                      <a16:colId xmlns:a16="http://schemas.microsoft.com/office/drawing/2014/main" val="509720093"/>
                    </a:ext>
                  </a:extLst>
                </a:gridCol>
                <a:gridCol w="938925">
                  <a:extLst>
                    <a:ext uri="{9D8B030D-6E8A-4147-A177-3AD203B41FA5}">
                      <a16:colId xmlns:a16="http://schemas.microsoft.com/office/drawing/2014/main" val="409363618"/>
                    </a:ext>
                  </a:extLst>
                </a:gridCol>
                <a:gridCol w="938925">
                  <a:extLst>
                    <a:ext uri="{9D8B030D-6E8A-4147-A177-3AD203B41FA5}">
                      <a16:colId xmlns:a16="http://schemas.microsoft.com/office/drawing/2014/main" val="3534506135"/>
                    </a:ext>
                  </a:extLst>
                </a:gridCol>
                <a:gridCol w="938925">
                  <a:extLst>
                    <a:ext uri="{9D8B030D-6E8A-4147-A177-3AD203B41FA5}">
                      <a16:colId xmlns:a16="http://schemas.microsoft.com/office/drawing/2014/main" val="248424523"/>
                    </a:ext>
                  </a:extLst>
                </a:gridCol>
                <a:gridCol w="938925">
                  <a:extLst>
                    <a:ext uri="{9D8B030D-6E8A-4147-A177-3AD203B41FA5}">
                      <a16:colId xmlns:a16="http://schemas.microsoft.com/office/drawing/2014/main" val="2931737766"/>
                    </a:ext>
                  </a:extLst>
                </a:gridCol>
                <a:gridCol w="938925">
                  <a:extLst>
                    <a:ext uri="{9D8B030D-6E8A-4147-A177-3AD203B41FA5}">
                      <a16:colId xmlns:a16="http://schemas.microsoft.com/office/drawing/2014/main" val="2606960646"/>
                    </a:ext>
                  </a:extLst>
                </a:gridCol>
                <a:gridCol w="938925">
                  <a:extLst>
                    <a:ext uri="{9D8B030D-6E8A-4147-A177-3AD203B41FA5}">
                      <a16:colId xmlns:a16="http://schemas.microsoft.com/office/drawing/2014/main" val="1033648397"/>
                    </a:ext>
                  </a:extLst>
                </a:gridCol>
                <a:gridCol w="938925">
                  <a:extLst>
                    <a:ext uri="{9D8B030D-6E8A-4147-A177-3AD203B41FA5}">
                      <a16:colId xmlns:a16="http://schemas.microsoft.com/office/drawing/2014/main" val="3224623127"/>
                    </a:ext>
                  </a:extLst>
                </a:gridCol>
                <a:gridCol w="938925">
                  <a:extLst>
                    <a:ext uri="{9D8B030D-6E8A-4147-A177-3AD203B41FA5}">
                      <a16:colId xmlns:a16="http://schemas.microsoft.com/office/drawing/2014/main" val="1417991806"/>
                    </a:ext>
                  </a:extLst>
                </a:gridCol>
              </a:tblGrid>
              <a:tr h="731067">
                <a:tc>
                  <a:txBody>
                    <a:bodyPr/>
                    <a:lstStyle/>
                    <a:p>
                      <a:pPr algn="l" fontAlgn="ctr"/>
                      <a:r>
                        <a:rPr lang="nb-NO" sz="1100" b="0" i="0" u="none" strike="noStrike">
                          <a:effectLst/>
                          <a:latin typeface="Calibri" panose="020F0502020204030204" pitchFamily="34" charset="0"/>
                        </a:rPr>
                        <a:t>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Total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PLAYFUL LIBERATON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SOCIAL IMMERSION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SHARING &amp; CARING</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ESCAPE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CONTROL</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BROADENING MY CULTURAL HORIZON</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en-US" sz="1100" b="1" i="0" u="none" strike="noStrike" dirty="0">
                          <a:effectLst/>
                          <a:latin typeface="Calibri" panose="020F0502020204030204" pitchFamily="34" charset="0"/>
                        </a:rPr>
                        <a:t>ADVENTURES IN THE WORLD OF NATURAL BEAUTY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dirty="0">
                          <a:effectLst/>
                          <a:latin typeface="Calibri" panose="020F0502020204030204" pitchFamily="34" charset="0"/>
                        </a:rPr>
                        <a:t>EXTRAVAGANT INDULGENCE</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tc>
                  <a:txBody>
                    <a:bodyPr/>
                    <a:lstStyle/>
                    <a:p>
                      <a:pPr algn="ctr" fontAlgn="ctr"/>
                      <a:r>
                        <a:rPr lang="nb-NO" sz="1100" b="1" i="0" u="none" strike="noStrike">
                          <a:effectLst/>
                          <a:latin typeface="Calibri" panose="020F0502020204030204" pitchFamily="34" charset="0"/>
                        </a:rPr>
                        <a:t>ENERGY</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DD7EE"/>
                    </a:solidFill>
                  </a:tcPr>
                </a:tc>
                <a:extLst>
                  <a:ext uri="{0D108BD9-81ED-4DB2-BD59-A6C34878D82A}">
                    <a16:rowId xmlns:a16="http://schemas.microsoft.com/office/drawing/2014/main" val="2712762835"/>
                  </a:ext>
                </a:extLst>
              </a:tr>
              <a:tr h="182767">
                <a:tc>
                  <a:txBody>
                    <a:bodyPr/>
                    <a:lstStyle/>
                    <a:p>
                      <a:pPr algn="l" fontAlgn="ctr"/>
                      <a:r>
                        <a:rPr lang="en-US" sz="1100" b="0" i="0" u="none" strike="noStrike" noProof="0" dirty="0">
                          <a:effectLst/>
                          <a:latin typeface="Calibri" panose="020F0502020204030204" pitchFamily="34" charset="0"/>
                        </a:rPr>
                        <a:t># interviews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21928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2217</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2202</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2265</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2574</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2471</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2828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2528</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2780</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2063</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93453936"/>
                  </a:ext>
                </a:extLst>
              </a:tr>
              <a:tr h="182767">
                <a:tc>
                  <a:txBody>
                    <a:bodyPr/>
                    <a:lstStyle/>
                    <a:p>
                      <a:pPr algn="l" fontAlgn="ctr"/>
                      <a:r>
                        <a:rPr lang="en-US" sz="1100" b="0" i="0" u="none" strike="noStrike" noProof="0" dirty="0">
                          <a:effectLst/>
                          <a:latin typeface="Calibri" panose="020F0502020204030204" pitchFamily="34" charset="0"/>
                        </a:rPr>
                        <a:t>Visits to historic sites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66 %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2170730826"/>
                  </a:ext>
                </a:extLst>
              </a:tr>
              <a:tr h="182767">
                <a:tc>
                  <a:txBody>
                    <a:bodyPr/>
                    <a:lstStyle/>
                    <a:p>
                      <a:pPr algn="l" fontAlgn="ctr"/>
                      <a:r>
                        <a:rPr lang="en-US" sz="1100" b="0" i="0" u="none" strike="noStrike" noProof="0" dirty="0">
                          <a:effectLst/>
                          <a:latin typeface="Calibri" panose="020F0502020204030204" pitchFamily="34" charset="0"/>
                        </a:rPr>
                        <a:t>Sun and beach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63 %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12617187"/>
                  </a:ext>
                </a:extLst>
              </a:tr>
              <a:tr h="365534">
                <a:tc>
                  <a:txBody>
                    <a:bodyPr/>
                    <a:lstStyle/>
                    <a:p>
                      <a:pPr algn="l" fontAlgn="ctr"/>
                      <a:r>
                        <a:rPr lang="en-US" sz="1100" b="0" i="0" u="none" strike="noStrike" noProof="0" dirty="0">
                          <a:effectLst/>
                          <a:latin typeface="Calibri" panose="020F0502020204030204" pitchFamily="34" charset="0"/>
                        </a:rPr>
                        <a:t>Holiday to experience nature, scenery and wildlife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68 %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463642291"/>
                  </a:ext>
                </a:extLst>
              </a:tr>
              <a:tr h="182767">
                <a:tc>
                  <a:txBody>
                    <a:bodyPr/>
                    <a:lstStyle/>
                    <a:p>
                      <a:pPr algn="l" fontAlgn="ctr"/>
                      <a:r>
                        <a:rPr lang="en-US" sz="1100" b="0" i="0" u="none" strike="noStrike" noProof="0" dirty="0">
                          <a:effectLst/>
                          <a:latin typeface="Calibri" panose="020F0502020204030204" pitchFamily="34" charset="0"/>
                        </a:rPr>
                        <a:t>Sightseeing/round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961646924"/>
                  </a:ext>
                </a:extLst>
              </a:tr>
              <a:tr h="182767">
                <a:tc>
                  <a:txBody>
                    <a:bodyPr/>
                    <a:lstStyle/>
                    <a:p>
                      <a:pPr algn="l" fontAlgn="ctr"/>
                      <a:r>
                        <a:rPr lang="en-US" sz="1100" b="0" i="0" u="none" strike="noStrike" noProof="0" dirty="0">
                          <a:effectLst/>
                          <a:latin typeface="Calibri" panose="020F0502020204030204" pitchFamily="34" charset="0"/>
                        </a:rPr>
                        <a:t>Cultural experience (focus on art, theatre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804491587"/>
                  </a:ext>
                </a:extLst>
              </a:tr>
              <a:tr h="365534">
                <a:tc>
                  <a:txBody>
                    <a:bodyPr/>
                    <a:lstStyle/>
                    <a:p>
                      <a:pPr algn="l" fontAlgn="ctr"/>
                      <a:r>
                        <a:rPr lang="en-US" sz="1100" b="0" i="0" u="none" strike="noStrike" noProof="0" dirty="0">
                          <a:effectLst/>
                          <a:latin typeface="Calibri" panose="020F0502020204030204" pitchFamily="34" charset="0"/>
                        </a:rPr>
                        <a:t>City break (focusing on cultural, shopping, Club, restaurant visits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43 %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865347068"/>
                  </a:ext>
                </a:extLst>
              </a:tr>
              <a:tr h="182767">
                <a:tc>
                  <a:txBody>
                    <a:bodyPr/>
                    <a:lstStyle/>
                    <a:p>
                      <a:pPr algn="l" fontAlgn="ctr"/>
                      <a:r>
                        <a:rPr lang="en-US" sz="1100" b="0" i="0" u="none" strike="noStrike" noProof="0" dirty="0">
                          <a:effectLst/>
                          <a:latin typeface="Calibri" panose="020F0502020204030204" pitchFamily="34" charset="0"/>
                        </a:rPr>
                        <a:t>Visiting friends and relatives</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32 %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011879895"/>
                  </a:ext>
                </a:extLst>
              </a:tr>
              <a:tr h="182767">
                <a:tc>
                  <a:txBody>
                    <a:bodyPr/>
                    <a:lstStyle/>
                    <a:p>
                      <a:pPr algn="l" fontAlgn="ctr"/>
                      <a:r>
                        <a:rPr lang="en-US" sz="1100" b="0" i="0" u="none" strike="noStrike" noProof="0" dirty="0">
                          <a:effectLst/>
                          <a:latin typeface="Calibri" panose="020F0502020204030204" pitchFamily="34" charset="0"/>
                        </a:rPr>
                        <a:t>Culinary trip</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804917799"/>
                  </a:ext>
                </a:extLst>
              </a:tr>
              <a:tr h="182767">
                <a:tc>
                  <a:txBody>
                    <a:bodyPr/>
                    <a:lstStyle/>
                    <a:p>
                      <a:pPr algn="l" fontAlgn="ctr"/>
                      <a:r>
                        <a:rPr lang="en-US" sz="1100" b="0" i="0" u="none" strike="noStrike" noProof="0" dirty="0">
                          <a:effectLst/>
                          <a:latin typeface="Calibri" panose="020F0502020204030204" pitchFamily="34" charset="0"/>
                        </a:rPr>
                        <a:t>Party</a:t>
                      </a:r>
                      <a:r>
                        <a:rPr lang="en-US" sz="1100" b="0" i="0" u="none" strike="noStrike" baseline="0" noProof="0" dirty="0">
                          <a:effectLst/>
                          <a:latin typeface="Calibri" panose="020F0502020204030204" pitchFamily="34" charset="0"/>
                        </a:rPr>
                        <a:t> &amp; </a:t>
                      </a:r>
                      <a:r>
                        <a:rPr lang="en-US" sz="1100" b="0" i="0" u="none" strike="noStrike" noProof="0" dirty="0">
                          <a:effectLst/>
                          <a:latin typeface="Calibri" panose="020F0502020204030204" pitchFamily="34" charset="0"/>
                        </a:rPr>
                        <a:t>fun</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21 %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3129042809"/>
                  </a:ext>
                </a:extLst>
              </a:tr>
              <a:tr h="182767">
                <a:tc>
                  <a:txBody>
                    <a:bodyPr/>
                    <a:lstStyle/>
                    <a:p>
                      <a:pPr algn="l" fontAlgn="ctr"/>
                      <a:r>
                        <a:rPr lang="en-US" sz="1100" b="0" i="0" u="none" strike="noStrike" noProof="0" dirty="0">
                          <a:effectLst/>
                          <a:latin typeface="Calibri" panose="020F0502020204030204" pitchFamily="34" charset="0"/>
                        </a:rPr>
                        <a:t>Sports/active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1781604953"/>
                  </a:ext>
                </a:extLst>
              </a:tr>
              <a:tr h="365534">
                <a:tc>
                  <a:txBody>
                    <a:bodyPr/>
                    <a:lstStyle/>
                    <a:p>
                      <a:pPr algn="l" fontAlgn="ctr"/>
                      <a:r>
                        <a:rPr lang="en-US" sz="1100" b="0" i="0" u="none" strike="noStrike" noProof="0" dirty="0">
                          <a:effectLst/>
                          <a:latin typeface="Calibri" panose="020F0502020204030204" pitchFamily="34" charset="0"/>
                        </a:rPr>
                        <a:t>Travel to cottage/holiday home (hired/own/borrowed cottage/holiday home)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021279758"/>
                  </a:ext>
                </a:extLst>
              </a:tr>
              <a:tr h="182767">
                <a:tc>
                  <a:txBody>
                    <a:bodyPr/>
                    <a:lstStyle/>
                    <a:p>
                      <a:pPr algn="l" fontAlgn="ctr"/>
                      <a:r>
                        <a:rPr lang="en-US" sz="1100" b="0" i="0" u="none" strike="noStrike" noProof="0" dirty="0">
                          <a:effectLst/>
                          <a:latin typeface="Calibri" panose="020F0502020204030204" pitchFamily="34" charset="0"/>
                        </a:rPr>
                        <a:t>Ski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2298721149"/>
                  </a:ext>
                </a:extLst>
              </a:tr>
              <a:tr h="182767">
                <a:tc>
                  <a:txBody>
                    <a:bodyPr/>
                    <a:lstStyle/>
                    <a:p>
                      <a:pPr algn="l" fontAlgn="ctr"/>
                      <a:r>
                        <a:rPr lang="en-US" sz="1100" b="0" i="0" u="none" strike="noStrike" noProof="0" dirty="0">
                          <a:effectLst/>
                          <a:latin typeface="Calibri" panose="020F0502020204030204" pitchFamily="34" charset="0"/>
                        </a:rPr>
                        <a:t>Event holiday (festivals, sports etc.)</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1594825480"/>
                  </a:ext>
                </a:extLst>
              </a:tr>
              <a:tr h="182767">
                <a:tc>
                  <a:txBody>
                    <a:bodyPr/>
                    <a:lstStyle/>
                    <a:p>
                      <a:pPr algn="l" fontAlgn="ctr"/>
                      <a:r>
                        <a:rPr lang="en-US" sz="1100" b="0" i="0" u="none" strike="noStrike" noProof="0" dirty="0">
                          <a:effectLst/>
                          <a:latin typeface="Calibri" panose="020F0502020204030204" pitchFamily="34" charset="0"/>
                        </a:rPr>
                        <a:t>Countryside holiday</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11 %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2535561116"/>
                  </a:ext>
                </a:extLst>
              </a:tr>
              <a:tr h="182767">
                <a:tc>
                  <a:txBody>
                    <a:bodyPr/>
                    <a:lstStyle/>
                    <a:p>
                      <a:pPr algn="l" fontAlgn="ctr"/>
                      <a:r>
                        <a:rPr lang="en-US" sz="1100" b="0" i="0" u="none" strike="noStrike" noProof="0" dirty="0">
                          <a:effectLst/>
                          <a:latin typeface="Calibri" panose="020F0502020204030204" pitchFamily="34" charset="0"/>
                        </a:rPr>
                        <a:t>Health travel</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extLst>
                  <a:ext uri="{0D108BD9-81ED-4DB2-BD59-A6C34878D82A}">
                    <a16:rowId xmlns:a16="http://schemas.microsoft.com/office/drawing/2014/main" val="4279268175"/>
                  </a:ext>
                </a:extLst>
              </a:tr>
              <a:tr h="182767">
                <a:tc>
                  <a:txBody>
                    <a:bodyPr/>
                    <a:lstStyle/>
                    <a:p>
                      <a:pPr algn="l" fontAlgn="ctr"/>
                      <a:r>
                        <a:rPr lang="en-US" sz="1100" b="0" i="0" u="none" strike="noStrike" noProof="0" dirty="0">
                          <a:effectLst/>
                          <a:latin typeface="Calibri" panose="020F0502020204030204" pitchFamily="34" charset="0"/>
                        </a:rPr>
                        <a:t>Other type of winter holiday with snow</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4 %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12 %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2 %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13 %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a:effectLst/>
                          <a:latin typeface="Calibri" panose="020F0502020204030204" pitchFamily="34" charset="0"/>
                        </a:rPr>
                        <a:t>10 %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extLst>
                  <a:ext uri="{0D108BD9-81ED-4DB2-BD59-A6C34878D82A}">
                    <a16:rowId xmlns:a16="http://schemas.microsoft.com/office/drawing/2014/main" val="672732788"/>
                  </a:ext>
                </a:extLst>
              </a:tr>
              <a:tr h="182767">
                <a:tc>
                  <a:txBody>
                    <a:bodyPr/>
                    <a:lstStyle/>
                    <a:p>
                      <a:pPr algn="l" fontAlgn="ctr"/>
                      <a:r>
                        <a:rPr lang="en-US" sz="1100" b="0" i="0" u="none" strike="noStrike" noProof="0" dirty="0">
                          <a:effectLst/>
                          <a:latin typeface="Calibri" panose="020F0502020204030204" pitchFamily="34" charset="0"/>
                        </a:rPr>
                        <a:t>Cruise</a:t>
                      </a:r>
                    </a:p>
                  </a:txBody>
                  <a:tcPr marL="72000"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tc>
                  <a:txBody>
                    <a:bodyPr/>
                    <a:lstStyle/>
                    <a:p>
                      <a:pPr algn="r" fontAlgn="ctr"/>
                      <a:r>
                        <a:rPr lang="nb-NO" sz="1100" b="0" i="0" u="none" strike="noStrike">
                          <a:effectLst/>
                          <a:latin typeface="Calibri" panose="020F0502020204030204" pitchFamily="34" charset="0"/>
                        </a:rPr>
                        <a:t>6 %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7 %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8 %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tcPr>
                </a:tc>
                <a:tc>
                  <a:txBody>
                    <a:bodyPr/>
                    <a:lstStyle/>
                    <a:p>
                      <a:pPr algn="r" fontAlgn="ctr"/>
                      <a:r>
                        <a:rPr lang="nb-NO" sz="1100" b="0" i="0" u="none" strike="noStrike">
                          <a:effectLst/>
                          <a:latin typeface="Calibri" panose="020F0502020204030204" pitchFamily="34" charset="0"/>
                        </a:rPr>
                        <a:t>9 %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B1CF72"/>
                    </a:solidFill>
                  </a:tcPr>
                </a:tc>
                <a:tc>
                  <a:txBody>
                    <a:bodyPr/>
                    <a:lstStyle/>
                    <a:p>
                      <a:pPr algn="r" fontAlgn="ctr"/>
                      <a:r>
                        <a:rPr lang="nb-NO" sz="1100" b="0" i="0" u="none" strike="noStrike" dirty="0">
                          <a:effectLst/>
                          <a:latin typeface="Calibri" panose="020F0502020204030204" pitchFamily="34" charset="0"/>
                        </a:rPr>
                        <a:t>5 %</a:t>
                      </a:r>
                    </a:p>
                  </a:txBody>
                  <a:tcPr marL="9138" marR="9138" marT="9138" marB="0" anchor="ctr">
                    <a:lnL w="6350" cap="flat" cmpd="sng" algn="ctr">
                      <a:solidFill>
                        <a:srgbClr val="79B0D4"/>
                      </a:solidFill>
                      <a:prstDash val="solid"/>
                      <a:round/>
                      <a:headEnd type="none" w="med" len="med"/>
                      <a:tailEnd type="none" w="med" len="med"/>
                    </a:lnL>
                    <a:lnR w="6350" cap="flat" cmpd="sng" algn="ctr">
                      <a:solidFill>
                        <a:srgbClr val="79B0D4"/>
                      </a:solidFill>
                      <a:prstDash val="solid"/>
                      <a:round/>
                      <a:headEnd type="none" w="med" len="med"/>
                      <a:tailEnd type="none" w="med" len="med"/>
                    </a:lnR>
                    <a:lnT w="6350" cap="flat" cmpd="sng" algn="ctr">
                      <a:solidFill>
                        <a:srgbClr val="79B0D4"/>
                      </a:solidFill>
                      <a:prstDash val="solid"/>
                      <a:round/>
                      <a:headEnd type="none" w="med" len="med"/>
                      <a:tailEnd type="none" w="med" len="med"/>
                    </a:lnT>
                    <a:lnB w="6350" cap="flat" cmpd="sng" algn="ctr">
                      <a:solidFill>
                        <a:srgbClr val="79B0D4"/>
                      </a:solidFill>
                      <a:prstDash val="solid"/>
                      <a:round/>
                      <a:headEnd type="none" w="med" len="med"/>
                      <a:tailEnd type="none" w="med" len="med"/>
                    </a:lnB>
                    <a:solidFill>
                      <a:srgbClr val="F06B50"/>
                    </a:solidFill>
                  </a:tcPr>
                </a:tc>
                <a:extLst>
                  <a:ext uri="{0D108BD9-81ED-4DB2-BD59-A6C34878D82A}">
                    <a16:rowId xmlns:a16="http://schemas.microsoft.com/office/drawing/2014/main" val="4189130442"/>
                  </a:ext>
                </a:extLst>
              </a:tr>
            </a:tbl>
          </a:graphicData>
        </a:graphic>
      </p:graphicFrame>
    </p:spTree>
    <p:extLst>
      <p:ext uri="{BB962C8B-B14F-4D97-AF65-F5344CB8AC3E}">
        <p14:creationId xmlns:p14="http://schemas.microsoft.com/office/powerpoint/2010/main" val="246175677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dirty="0"/>
          </a:p>
        </p:txBody>
      </p:sp>
      <p:pic>
        <p:nvPicPr>
          <p:cNvPr id="3" name="Picture Placeholder 8"/>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169374" y="179389"/>
            <a:ext cx="13101024" cy="7200899"/>
          </a:xfrm>
          <a:prstGeom prst="rect">
            <a:avLst/>
          </a:prstGeom>
        </p:spPr>
      </p:pic>
      <p:sp>
        <p:nvSpPr>
          <p:cNvPr id="4" name="Title 3"/>
          <p:cNvSpPr txBox="1">
            <a:spLocks/>
          </p:cNvSpPr>
          <p:nvPr/>
        </p:nvSpPr>
        <p:spPr bwMode="gray">
          <a:xfrm>
            <a:off x="459467" y="540271"/>
            <a:ext cx="10489248" cy="492443"/>
          </a:xfrm>
          <a:prstGeom prst="rect">
            <a:avLst/>
          </a:prstGeom>
          <a:solidFill>
            <a:schemeClr val="accent1"/>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r>
              <a:rPr lang="en-US" sz="3200" dirty="0"/>
              <a:t>Major changes in the segmentation VS LAST TIME</a:t>
            </a:r>
          </a:p>
        </p:txBody>
      </p:sp>
      <p:sp>
        <p:nvSpPr>
          <p:cNvPr id="5" name="TextBox 4"/>
          <p:cNvSpPr txBox="1"/>
          <p:nvPr/>
        </p:nvSpPr>
        <p:spPr>
          <a:xfrm>
            <a:off x="1039041" y="5580831"/>
            <a:ext cx="8705182"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THE PREVIOUS RED AND GREEN SEGMENTS ARE DIVIDED</a:t>
            </a:r>
            <a:br>
              <a:rPr lang="nb-NO" sz="1800" b="1" dirty="0">
                <a:solidFill>
                  <a:schemeClr val="accent1"/>
                </a:solidFill>
              </a:rPr>
            </a:br>
            <a:r>
              <a:rPr lang="en-US" sz="1600" dirty="0"/>
              <a:t>In stead of a pure “Exploration” segment and one “Broadening my horizon” segment,  we have a red segment (Energy), all about activity and a two green segments (Exploring the world of natural beauty) all about unspoiled nature, and “Broadening my cultural horizon” all about experiencing culture. </a:t>
            </a:r>
          </a:p>
        </p:txBody>
      </p:sp>
      <p:cxnSp>
        <p:nvCxnSpPr>
          <p:cNvPr id="6" name="Straight Connector 5"/>
          <p:cNvCxnSpPr/>
          <p:nvPr/>
        </p:nvCxnSpPr>
        <p:spPr>
          <a:xfrm>
            <a:off x="967034" y="5639594"/>
            <a:ext cx="0" cy="129614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77817" y="2014635"/>
            <a:ext cx="4754428" cy="118993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nb-NO" sz="1800" b="1" dirty="0">
                <a:solidFill>
                  <a:schemeClr val="accent1"/>
                </a:solidFill>
              </a:rPr>
              <a:t>NUMBER OF SEGMENTS</a:t>
            </a:r>
            <a:br>
              <a:rPr lang="nb-NO" sz="1800" b="1" dirty="0">
                <a:solidFill>
                  <a:schemeClr val="accent1"/>
                </a:solidFill>
              </a:rPr>
            </a:br>
            <a:r>
              <a:rPr lang="en-US" sz="1600" dirty="0"/>
              <a:t>This time we have 9 decent sized segments, last there were 8. I.e. we see a more fragmented picture of holiday needs this time.</a:t>
            </a:r>
          </a:p>
        </p:txBody>
      </p:sp>
      <p:cxnSp>
        <p:nvCxnSpPr>
          <p:cNvPr id="8" name="Straight Connector 7"/>
          <p:cNvCxnSpPr/>
          <p:nvPr/>
        </p:nvCxnSpPr>
        <p:spPr>
          <a:xfrm>
            <a:off x="705809" y="2027718"/>
            <a:ext cx="0" cy="1176849"/>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687439" y="3713655"/>
            <a:ext cx="6896723" cy="1460775"/>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US" sz="1800" b="1" dirty="0">
                <a:solidFill>
                  <a:schemeClr val="accent1"/>
                </a:solidFill>
              </a:rPr>
              <a:t>NEW MEANING OF THE BLUE SEGMENT</a:t>
            </a:r>
            <a:br>
              <a:rPr lang="en-US" sz="1800" b="1" dirty="0">
                <a:solidFill>
                  <a:schemeClr val="accent1"/>
                </a:solidFill>
              </a:rPr>
            </a:br>
            <a:r>
              <a:rPr lang="en-US" sz="1600" dirty="0"/>
              <a:t>In the last segmentation the meaning of the blue segment was more in the direction of a «spa center» experience. This time it’s more about retreating to a quiet place. This could be a quite fisherman's cottage in Lofoten or a cabin in the mountains. </a:t>
            </a:r>
          </a:p>
        </p:txBody>
      </p:sp>
      <p:cxnSp>
        <p:nvCxnSpPr>
          <p:cNvPr id="10" name="Straight Connector 9"/>
          <p:cNvCxnSpPr/>
          <p:nvPr/>
        </p:nvCxnSpPr>
        <p:spPr>
          <a:xfrm>
            <a:off x="2595584" y="3763677"/>
            <a:ext cx="0" cy="130367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Title 3"/>
          <p:cNvSpPr txBox="1">
            <a:spLocks/>
          </p:cNvSpPr>
          <p:nvPr/>
        </p:nvSpPr>
        <p:spPr bwMode="gray">
          <a:xfrm>
            <a:off x="540000" y="1112725"/>
            <a:ext cx="167320" cy="492443"/>
          </a:xfrm>
          <a:prstGeom prst="rect">
            <a:avLst/>
          </a:prstGeom>
          <a:solidFill>
            <a:schemeClr val="bg1">
              <a:lumMod val="75000"/>
            </a:schemeClr>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smtClean="0">
                <a:solidFill>
                  <a:schemeClr val="bg1"/>
                </a:solidFill>
                <a:latin typeface="+mj-lt"/>
                <a:ea typeface="+mn-ea"/>
                <a:cs typeface="+mn-cs"/>
              </a:defRPr>
            </a:lvl1pPr>
          </a:lstStyle>
          <a:p>
            <a:endParaRPr lang="en-GB" sz="3200" dirty="0"/>
          </a:p>
        </p:txBody>
      </p:sp>
      <p:pic>
        <p:nvPicPr>
          <p:cNvPr id="17" name="Picture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722887" y="6804967"/>
            <a:ext cx="491577" cy="396000"/>
          </a:xfrm>
          <a:prstGeom prst="rect">
            <a:avLst/>
          </a:prstGeom>
        </p:spPr>
      </p:pic>
      <p:pic>
        <p:nvPicPr>
          <p:cNvPr id="1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1047946" y="6992536"/>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9890141"/>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79389"/>
            <a:ext cx="13105456" cy="7200899"/>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15" name="Oval 14"/>
          <p:cNvSpPr/>
          <p:nvPr/>
        </p:nvSpPr>
        <p:spPr bwMode="gray">
          <a:xfrm>
            <a:off x="547513" y="2102300"/>
            <a:ext cx="3168352" cy="3168352"/>
          </a:xfrm>
          <a:prstGeom prst="ellipse">
            <a:avLst/>
          </a:prstGeom>
          <a:solidFill>
            <a:srgbClr val="FFFFFF">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GB" sz="2000" dirty="0">
              <a:solidFill>
                <a:schemeClr val="bg1"/>
              </a:solidFill>
            </a:endParaRPr>
          </a:p>
        </p:txBody>
      </p:sp>
      <p:sp>
        <p:nvSpPr>
          <p:cNvPr id="6" name="Oval 5"/>
          <p:cNvSpPr/>
          <p:nvPr/>
        </p:nvSpPr>
        <p:spPr bwMode="gray">
          <a:xfrm>
            <a:off x="1871811" y="705872"/>
            <a:ext cx="3168352" cy="3168352"/>
          </a:xfrm>
          <a:prstGeom prst="ellipse">
            <a:avLst/>
          </a:prstGeom>
          <a:solidFill>
            <a:srgbClr val="FF6600">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800" b="1" dirty="0">
                <a:solidFill>
                  <a:schemeClr val="bg1"/>
                </a:solidFill>
              </a:rPr>
              <a:t>PLAYFUL LIBERATION</a:t>
            </a:r>
          </a:p>
        </p:txBody>
      </p:sp>
      <p:sp>
        <p:nvSpPr>
          <p:cNvPr id="10" name="TextBox 9"/>
          <p:cNvSpPr txBox="1"/>
          <p:nvPr/>
        </p:nvSpPr>
        <p:spPr>
          <a:xfrm>
            <a:off x="3767559" y="3889777"/>
            <a:ext cx="2592288"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PARTY AND FUN</a:t>
            </a:r>
          </a:p>
        </p:txBody>
      </p:sp>
      <p:sp>
        <p:nvSpPr>
          <p:cNvPr id="9" name="TextBox 8"/>
          <p:cNvSpPr txBox="1"/>
          <p:nvPr/>
        </p:nvSpPr>
        <p:spPr>
          <a:xfrm>
            <a:off x="743223" y="3889778"/>
            <a:ext cx="2404899" cy="377402"/>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1800" dirty="0">
                <a:solidFill>
                  <a:schemeClr val="bg1"/>
                </a:solidFill>
                <a:effectLst>
                  <a:outerShdw blurRad="38100" dist="38100" dir="2700000" algn="tl">
                    <a:srgbClr val="000000">
                      <a:alpha val="43137"/>
                    </a:srgbClr>
                  </a:outerShdw>
                </a:effectLst>
              </a:rPr>
              <a:t>PLAYFUL AND FRESH</a:t>
            </a:r>
          </a:p>
        </p:txBody>
      </p:sp>
      <p:sp>
        <p:nvSpPr>
          <p:cNvPr id="2" name="TextBox 1"/>
          <p:cNvSpPr txBox="1"/>
          <p:nvPr/>
        </p:nvSpPr>
        <p:spPr>
          <a:xfrm>
            <a:off x="7103948" y="454745"/>
            <a:ext cx="5952643" cy="4103487"/>
          </a:xfrm>
          <a:prstGeom prst="rect">
            <a:avLst/>
          </a:prstGeom>
          <a:solidFill>
            <a:srgbClr val="FFFFFF">
              <a:alpha val="77000"/>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Playful Liberation is all about </a:t>
            </a:r>
            <a:r>
              <a:rPr lang="en-US" sz="2400" b="1" dirty="0">
                <a:solidFill>
                  <a:srgbClr val="FF8631"/>
                </a:solidFill>
                <a:cs typeface="Arial" pitchFamily="34" charset="0"/>
              </a:rPr>
              <a:t>maximizing the pleasure </a:t>
            </a:r>
            <a:r>
              <a:rPr lang="en-US" sz="2400" dirty="0">
                <a:cs typeface="Arial" pitchFamily="34" charset="0"/>
              </a:rPr>
              <a:t>I get out of a holiday and </a:t>
            </a:r>
            <a:r>
              <a:rPr lang="en-US" sz="2400" b="1" dirty="0">
                <a:solidFill>
                  <a:srgbClr val="FF8631"/>
                </a:solidFill>
                <a:cs typeface="Arial" pitchFamily="34" charset="0"/>
              </a:rPr>
              <a:t>enjoying</a:t>
            </a:r>
            <a:r>
              <a:rPr lang="en-US" sz="2400" dirty="0">
                <a:cs typeface="Arial" pitchFamily="34" charset="0"/>
              </a:rPr>
              <a:t> myself </a:t>
            </a:r>
            <a:r>
              <a:rPr lang="en-US" sz="2400" b="1" dirty="0">
                <a:solidFill>
                  <a:srgbClr val="FF8631"/>
                </a:solidFill>
                <a:cs typeface="Arial" pitchFamily="34" charset="0"/>
              </a:rPr>
              <a:t>without worrying </a:t>
            </a:r>
            <a:r>
              <a:rPr lang="en-US" sz="2400" dirty="0">
                <a:cs typeface="Arial" pitchFamily="34" charset="0"/>
              </a:rPr>
              <a:t>about the consequences. I go a little crazy, overindulge myself and </a:t>
            </a:r>
            <a:r>
              <a:rPr lang="en-US" sz="2400" b="1" dirty="0">
                <a:solidFill>
                  <a:srgbClr val="FF8631"/>
                </a:solidFill>
                <a:cs typeface="Arial" pitchFamily="34" charset="0"/>
              </a:rPr>
              <a:t>lose all inhibitions</a:t>
            </a:r>
            <a:r>
              <a:rPr lang="en-US" sz="2400" dirty="0">
                <a:cs typeface="Arial" pitchFamily="34" charset="0"/>
              </a:rPr>
              <a:t>. I am spontaneous, follow my instincts and live for the moment. The purpose of the holiday is abundance and enjoyment. It is </a:t>
            </a:r>
            <a:r>
              <a:rPr lang="en-US" sz="2400" b="1" dirty="0">
                <a:solidFill>
                  <a:srgbClr val="FF8631"/>
                </a:solidFill>
                <a:cs typeface="Arial" pitchFamily="34" charset="0"/>
              </a:rPr>
              <a:t>impulsive</a:t>
            </a:r>
            <a:r>
              <a:rPr lang="en-US" sz="2400" dirty="0">
                <a:cs typeface="Arial" pitchFamily="34" charset="0"/>
              </a:rPr>
              <a:t> and sometimes excessive or </a:t>
            </a:r>
            <a:r>
              <a:rPr lang="en-US" sz="2400" b="1" dirty="0">
                <a:solidFill>
                  <a:srgbClr val="FF8631"/>
                </a:solidFill>
                <a:cs typeface="Arial" pitchFamily="34" charset="0"/>
              </a:rPr>
              <a:t>even manic</a:t>
            </a:r>
            <a:r>
              <a:rPr lang="en-US" sz="2400" dirty="0">
                <a:cs typeface="Arial" pitchFamily="34" charset="0"/>
              </a:rPr>
              <a:t>. </a:t>
            </a:r>
          </a:p>
        </p:txBody>
      </p:sp>
      <p:cxnSp>
        <p:nvCxnSpPr>
          <p:cNvPr id="4" name="Straight Connector 3"/>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7587902"/>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8497" y="1044327"/>
            <a:ext cx="5667323"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endParaRPr lang="nb-NO" sz="4703" dirty="0"/>
          </a:p>
        </p:txBody>
      </p:sp>
      <p:sp>
        <p:nvSpPr>
          <p:cNvPr id="8" name="TextBox 7"/>
          <p:cNvSpPr txBox="1"/>
          <p:nvPr/>
        </p:nvSpPr>
        <p:spPr>
          <a:xfrm>
            <a:off x="5569753" y="1322571"/>
            <a:ext cx="2963100" cy="4086375"/>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6600"/>
                </a:solidFill>
              </a:rPr>
              <a:t>completely liberated</a:t>
            </a:r>
            <a:r>
              <a:rPr lang="en-US" sz="1396" kern="0" dirty="0">
                <a:solidFill>
                  <a:sysClr val="windowText" lastClr="000000"/>
                </a:solidFill>
              </a:rPr>
              <a:t>. Give </a:t>
            </a:r>
            <a:r>
              <a:rPr lang="en-US" sz="1396" b="1" kern="0" dirty="0">
                <a:solidFill>
                  <a:srgbClr val="FF6600"/>
                </a:solidFill>
              </a:rPr>
              <a:t>new energy </a:t>
            </a:r>
            <a:r>
              <a:rPr lang="en-US" sz="1396" kern="0" dirty="0">
                <a:solidFill>
                  <a:sysClr val="windowText" lastClr="000000"/>
                </a:solidFill>
              </a:rPr>
              <a:t>and allow me to </a:t>
            </a:r>
            <a:r>
              <a:rPr lang="en-US" sz="1396" b="1" kern="0" dirty="0">
                <a:solidFill>
                  <a:srgbClr val="FF6600"/>
                </a:solidFill>
              </a:rPr>
              <a:t>pamper myself</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a:t>
            </a:r>
            <a:r>
              <a:rPr lang="en-US" sz="1400" b="1" kern="0" dirty="0">
                <a:solidFill>
                  <a:srgbClr val="FF6600"/>
                </a:solidFill>
              </a:rPr>
              <a:t>good beaches</a:t>
            </a:r>
            <a:r>
              <a:rPr lang="en-US" sz="1400" kern="0" dirty="0">
                <a:solidFill>
                  <a:sysClr val="windowText" lastClr="000000"/>
                </a:solidFill>
              </a:rPr>
              <a:t>, </a:t>
            </a:r>
            <a:r>
              <a:rPr lang="en-US" sz="1400" b="1" kern="0" dirty="0">
                <a:solidFill>
                  <a:srgbClr val="FF6600"/>
                </a:solidFill>
              </a:rPr>
              <a:t>good service </a:t>
            </a:r>
            <a:r>
              <a:rPr lang="en-US" sz="1400" kern="0" dirty="0">
                <a:solidFill>
                  <a:sysClr val="windowText" lastClr="000000"/>
                </a:solidFill>
              </a:rPr>
              <a:t>and </a:t>
            </a:r>
            <a:r>
              <a:rPr lang="en-US" sz="1400" b="1" kern="0" dirty="0">
                <a:solidFill>
                  <a:srgbClr val="FF6600"/>
                </a:solidFill>
              </a:rPr>
              <a:t>great shopping</a:t>
            </a:r>
            <a:r>
              <a:rPr lang="en-US" sz="1400" kern="0" dirty="0">
                <a:solidFill>
                  <a:sysClr val="windowText" lastClr="000000"/>
                </a:solidFill>
              </a:rPr>
              <a:t>. </a:t>
            </a:r>
          </a:p>
          <a:p>
            <a:pPr marL="7001" algn="just" defTabSz="1343985">
              <a:defRPr/>
            </a:pPr>
            <a:endParaRPr lang="en-US" sz="1400" kern="0" dirty="0">
              <a:solidFill>
                <a:sysClr val="windowText" lastClr="000000"/>
              </a:solidFill>
            </a:endParaRPr>
          </a:p>
          <a:p>
            <a:pPr marL="7001" algn="just" defTabSz="1343985">
              <a:defRPr/>
            </a:pPr>
            <a:r>
              <a:rPr lang="en-US" sz="1400" kern="0" dirty="0">
                <a:solidFill>
                  <a:sysClr val="windowText" lastClr="000000"/>
                </a:solidFill>
              </a:rPr>
              <a:t>Of course I need relaxation, but I also need to experience </a:t>
            </a:r>
            <a:r>
              <a:rPr lang="en-US" sz="1400" b="1" kern="0" dirty="0">
                <a:solidFill>
                  <a:srgbClr val="FF6600"/>
                </a:solidFill>
              </a:rPr>
              <a:t>nightlife</a:t>
            </a:r>
            <a:r>
              <a:rPr lang="en-US" sz="1400" kern="0" dirty="0">
                <a:solidFill>
                  <a:sysClr val="windowText" lastClr="000000"/>
                </a:solidFill>
              </a:rPr>
              <a:t>, visit some </a:t>
            </a:r>
            <a:r>
              <a:rPr lang="en-US" sz="1400" b="1" kern="0" dirty="0">
                <a:solidFill>
                  <a:srgbClr val="FF6600"/>
                </a:solidFill>
              </a:rPr>
              <a:t>amusement park </a:t>
            </a:r>
            <a:r>
              <a:rPr lang="en-US" sz="1400" kern="0" dirty="0">
                <a:solidFill>
                  <a:sysClr val="windowText" lastClr="000000"/>
                </a:solidFill>
              </a:rPr>
              <a:t>and maybe some </a:t>
            </a:r>
            <a:r>
              <a:rPr lang="en-US" sz="1400" b="1" kern="0" dirty="0">
                <a:solidFill>
                  <a:srgbClr val="FF6600"/>
                </a:solidFill>
              </a:rPr>
              <a:t>spa facilities</a:t>
            </a:r>
            <a:r>
              <a:rPr lang="en-US" sz="1400" kern="0" dirty="0">
                <a:solidFill>
                  <a:sysClr val="windowText" lastClr="000000"/>
                </a:solidFill>
              </a:rPr>
              <a:t>.</a:t>
            </a:r>
          </a:p>
        </p:txBody>
      </p:sp>
      <p:sp>
        <p:nvSpPr>
          <p:cNvPr id="9" name="TextBox 8"/>
          <p:cNvSpPr txBox="1"/>
          <p:nvPr/>
        </p:nvSpPr>
        <p:spPr>
          <a:xfrm>
            <a:off x="9350835" y="1322570"/>
            <a:ext cx="2963100" cy="343683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6600"/>
                </a:solidFill>
              </a:rPr>
              <a:t>playful</a:t>
            </a:r>
            <a:r>
              <a:rPr lang="en-US" sz="1396" kern="0" dirty="0">
                <a:solidFill>
                  <a:sysClr val="windowText" lastClr="000000"/>
                </a:solidFill>
              </a:rPr>
              <a:t> and </a:t>
            </a:r>
            <a:r>
              <a:rPr lang="en-US" sz="1396" b="1" kern="0" dirty="0">
                <a:solidFill>
                  <a:srgbClr val="FF6600"/>
                </a:solidFill>
              </a:rPr>
              <a:t>fresh</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t>
            </a:r>
            <a:r>
              <a:rPr lang="en-US" sz="1396" b="1" kern="0" dirty="0">
                <a:solidFill>
                  <a:srgbClr val="FF6600"/>
                </a:solidFill>
              </a:rPr>
              <a:t>likes to party</a:t>
            </a:r>
            <a:r>
              <a:rPr lang="en-US" sz="1396" kern="0" dirty="0">
                <a:solidFill>
                  <a:sysClr val="windowText" lastClr="000000"/>
                </a:solidFill>
              </a:rPr>
              <a:t>. The kind that wants to </a:t>
            </a:r>
            <a:r>
              <a:rPr lang="en-US" sz="1396" b="1" kern="0" dirty="0">
                <a:solidFill>
                  <a:srgbClr val="FF6600"/>
                </a:solidFill>
              </a:rPr>
              <a:t>have as much fun as possible </a:t>
            </a:r>
            <a:r>
              <a:rPr lang="en-US" sz="1396" kern="0" dirty="0">
                <a:solidFill>
                  <a:sysClr val="windowText" lastClr="000000"/>
                </a:solidFill>
              </a:rPr>
              <a:t>in life. More or less people that like to do things </a:t>
            </a:r>
            <a:r>
              <a:rPr lang="en-US" sz="1396" b="1" kern="0" dirty="0">
                <a:solidFill>
                  <a:srgbClr val="FF6600"/>
                </a:solidFill>
              </a:rPr>
              <a:t>spontaneously, impulsively</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54</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6600"/>
                  </a:solidFill>
                  <a:latin typeface="Arial Rounded MT Bold"/>
                </a:rPr>
                <a:t>46</a:t>
              </a:r>
              <a:r>
                <a:rPr lang="da-DK" sz="1470" b="1" kern="0" dirty="0">
                  <a:solidFill>
                    <a:srgbClr val="FF6600"/>
                  </a:solidFill>
                  <a:latin typeface="Arial Rounded MT Bold"/>
                </a:rPr>
                <a:t>%</a:t>
              </a:r>
              <a:endParaRPr lang="da-DK" sz="1764" b="1" kern="0" dirty="0">
                <a:solidFill>
                  <a:srgbClr val="FF66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FF6600"/>
                  </a:solidFill>
                  <a:latin typeface="Arial Rounded MT Bold"/>
                </a:rPr>
                <a:t>58</a:t>
              </a:r>
              <a:r>
                <a:rPr lang="da-DK" sz="1617" b="1" kern="0" dirty="0">
                  <a:solidFill>
                    <a:srgbClr val="FF6600"/>
                  </a:solidFill>
                  <a:latin typeface="Arial Rounded MT Bold"/>
                </a:rPr>
                <a:t>%</a:t>
              </a:r>
              <a:r>
                <a:rPr lang="da-DK" sz="2646" b="1" kern="0" dirty="0">
                  <a:solidFill>
                    <a:srgbClr val="FF6600"/>
                  </a:solidFill>
                  <a:latin typeface="Arial Rounded MT Bold"/>
                </a:rPr>
                <a:t> </a:t>
              </a:r>
            </a:p>
            <a:p>
              <a:pPr marL="7001" algn="ctr" defTabSz="1343985">
                <a:defRPr/>
              </a:pPr>
              <a:r>
                <a:rPr lang="da-DK" sz="1029" kern="0" dirty="0">
                  <a:solidFill>
                    <a:srgbClr val="FF6600"/>
                  </a:solidFill>
                  <a:latin typeface="Arial Rounded MT Bold"/>
                </a:rPr>
                <a:t>ARE BELOW</a:t>
              </a:r>
            </a:p>
            <a:p>
              <a:pPr marL="7001" algn="ctr" defTabSz="1343985">
                <a:defRPr/>
              </a:pPr>
              <a:r>
                <a:rPr lang="da-DK" sz="1323" b="1" kern="0" dirty="0">
                  <a:solidFill>
                    <a:srgbClr val="FF6600"/>
                  </a:solidFill>
                  <a:latin typeface="Arial Rounded MT Bold"/>
                </a:rPr>
                <a:t>40 </a:t>
              </a:r>
              <a:r>
                <a:rPr lang="da-DK" sz="1029" kern="0" dirty="0">
                  <a:solidFill>
                    <a:srgbClr val="FF6600"/>
                  </a:solidFill>
                  <a:latin typeface="Arial Rounded MT Bold"/>
                </a:rPr>
                <a:t>YEARS</a:t>
              </a:r>
              <a:endParaRPr lang="da-DK" sz="1176" kern="0" dirty="0">
                <a:solidFill>
                  <a:srgbClr val="FF66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6600"/>
                  </a:solidFill>
                  <a:latin typeface="Arial Rounded MT Bold"/>
                </a:rPr>
                <a:t>SHARE OF OVERNIGHT STAYS</a:t>
              </a:r>
            </a:p>
            <a:p>
              <a:pPr marL="7001" algn="ctr" defTabSz="1343985">
                <a:defRPr/>
              </a:pPr>
              <a:r>
                <a:rPr lang="da-DK" sz="2058" kern="0" dirty="0">
                  <a:solidFill>
                    <a:srgbClr val="FF6600"/>
                  </a:solidFill>
                  <a:latin typeface="Arial Rounded MT Bold"/>
                </a:rPr>
                <a:t>9</a:t>
              </a:r>
              <a:r>
                <a:rPr lang="da-DK" sz="1470" b="1" kern="0" dirty="0">
                  <a:solidFill>
                    <a:srgbClr val="FF6600"/>
                  </a:solidFill>
                  <a:latin typeface="Arial Rounded MT Bold"/>
                </a:rPr>
                <a:t>%</a:t>
              </a:r>
              <a:endParaRPr lang="da-DK" sz="1176" kern="0" dirty="0">
                <a:solidFill>
                  <a:srgbClr val="FF6600"/>
                </a:solidFill>
                <a:latin typeface="Arial Rounded MT Bold"/>
              </a:endParaRPr>
            </a:p>
          </p:txBody>
        </p:sp>
      </p:grpSp>
      <p:sp>
        <p:nvSpPr>
          <p:cNvPr id="61" name="Oval 60"/>
          <p:cNvSpPr/>
          <p:nvPr/>
        </p:nvSpPr>
        <p:spPr>
          <a:xfrm>
            <a:off x="-409658" y="1691683"/>
            <a:ext cx="3673161" cy="3444494"/>
          </a:xfrm>
          <a:prstGeom prst="ellipse">
            <a:avLst/>
          </a:prstGeom>
          <a:solidFill>
            <a:srgbClr val="FF66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let go. Enjoy life to the fullest and feel completely liberated. I need to refill my energy and pamper myself. Its all about me.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nvPr>
        </p:nvGraphicFramePr>
        <p:xfrm>
          <a:off x="10760268" y="5754827"/>
          <a:ext cx="2433654" cy="158038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1518947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PLAYFUL LIBERATION</a:t>
            </a:r>
          </a:p>
        </p:txBody>
      </p:sp>
      <p:sp>
        <p:nvSpPr>
          <p:cNvPr id="12" name="TextBox 11"/>
          <p:cNvSpPr txBox="1"/>
          <p:nvPr/>
        </p:nvSpPr>
        <p:spPr>
          <a:xfrm>
            <a:off x="670095" y="1703969"/>
            <a:ext cx="3439313" cy="1445909"/>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Of course you will find the typical </a:t>
            </a:r>
            <a:r>
              <a:rPr lang="en-GB" sz="1600" b="1" kern="0" dirty="0">
                <a:solidFill>
                  <a:srgbClr val="FF6600"/>
                </a:solidFill>
              </a:rPr>
              <a:t>sun and beach</a:t>
            </a:r>
            <a:r>
              <a:rPr lang="en-GB" sz="1600" kern="0" dirty="0">
                <a:solidFill>
                  <a:sysClr val="windowText" lastClr="000000"/>
                </a:solidFill>
              </a:rPr>
              <a:t> </a:t>
            </a:r>
            <a:r>
              <a:rPr lang="en-GB" sz="1396" kern="0" dirty="0">
                <a:solidFill>
                  <a:sysClr val="windowText" lastClr="000000"/>
                </a:solidFill>
              </a:rPr>
              <a:t>vacation in this segment, but you will also find </a:t>
            </a:r>
            <a:r>
              <a:rPr lang="en-GB" sz="1600" b="1" kern="0" dirty="0">
                <a:solidFill>
                  <a:srgbClr val="FF6600"/>
                </a:solidFill>
              </a:rPr>
              <a:t>ski holidays </a:t>
            </a:r>
            <a:r>
              <a:rPr lang="en-GB" sz="1396" kern="0" dirty="0">
                <a:solidFill>
                  <a:sysClr val="windowText" lastClr="000000"/>
                </a:solidFill>
              </a:rPr>
              <a:t>and </a:t>
            </a:r>
            <a:r>
              <a:rPr lang="en-GB" sz="1600" b="1" kern="0" dirty="0">
                <a:solidFill>
                  <a:srgbClr val="FF6600"/>
                </a:solidFill>
              </a:rPr>
              <a:t>culinary trips</a:t>
            </a:r>
            <a:r>
              <a:rPr lang="en-GB" sz="1600" kern="0" dirty="0">
                <a:solidFill>
                  <a:sysClr val="windowText" lastClr="000000"/>
                </a:solidFill>
              </a:rPr>
              <a:t>.</a:t>
            </a:r>
            <a:r>
              <a:rPr lang="en-GB" sz="1396" kern="0" dirty="0">
                <a:solidFill>
                  <a:sysClr val="windowText" lastClr="000000"/>
                </a:solidFill>
              </a:rPr>
              <a:t> Although, most of the time it’s all about </a:t>
            </a:r>
            <a:r>
              <a:rPr lang="en-GB" sz="1600" b="1" kern="0" dirty="0">
                <a:solidFill>
                  <a:srgbClr val="FF6600"/>
                </a:solidFill>
              </a:rPr>
              <a:t>party and fun</a:t>
            </a:r>
            <a:r>
              <a:rPr lang="en-GB" sz="1396" kern="0" dirty="0">
                <a:solidFill>
                  <a:sysClr val="windowText" lastClr="000000"/>
                </a:solidFill>
              </a:rPr>
              <a:t>!</a:t>
            </a:r>
          </a:p>
        </p:txBody>
      </p:sp>
      <p:sp>
        <p:nvSpPr>
          <p:cNvPr id="13" name="TextBox 12"/>
          <p:cNvSpPr txBox="1"/>
          <p:nvPr/>
        </p:nvSpPr>
        <p:spPr>
          <a:xfrm>
            <a:off x="670095" y="4511727"/>
            <a:ext cx="3439313" cy="1907573"/>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are </a:t>
            </a:r>
            <a:r>
              <a:rPr lang="en-GB" sz="1600" b="1" kern="0" dirty="0">
                <a:solidFill>
                  <a:srgbClr val="FF6600"/>
                </a:solidFill>
              </a:rPr>
              <a:t>spontaneous</a:t>
            </a:r>
            <a:r>
              <a:rPr lang="en-GB" sz="1400" b="1" kern="0" dirty="0">
                <a:solidFill>
                  <a:srgbClr val="FF6600"/>
                </a:solidFill>
              </a:rPr>
              <a:t> </a:t>
            </a:r>
            <a:r>
              <a:rPr lang="en-GB" sz="1600" b="1" kern="0" dirty="0">
                <a:solidFill>
                  <a:srgbClr val="FF6600"/>
                </a:solidFill>
              </a:rPr>
              <a:t>travellers</a:t>
            </a:r>
            <a:r>
              <a:rPr lang="en-GB" sz="1400" kern="0" dirty="0">
                <a:solidFill>
                  <a:sysClr val="windowText" lastClr="000000"/>
                </a:solidFill>
              </a:rPr>
              <a:t>. They have their favourite spots, but they are driven by the </a:t>
            </a:r>
            <a:r>
              <a:rPr lang="en-GB" sz="1400" b="1" kern="0" dirty="0">
                <a:solidFill>
                  <a:srgbClr val="FF6600"/>
                </a:solidFill>
              </a:rPr>
              <a:t>“</a:t>
            </a:r>
            <a:r>
              <a:rPr lang="en-GB" sz="1600" b="1" kern="0" dirty="0">
                <a:solidFill>
                  <a:srgbClr val="FF6600"/>
                </a:solidFill>
              </a:rPr>
              <a:t>feel good factor”</a:t>
            </a:r>
            <a:r>
              <a:rPr lang="en-GB" sz="1600" kern="0" dirty="0">
                <a:solidFill>
                  <a:sysClr val="windowText" lastClr="000000"/>
                </a:solidFill>
              </a:rPr>
              <a:t> </a:t>
            </a:r>
            <a:r>
              <a:rPr lang="en-GB" sz="1400" kern="0" dirty="0">
                <a:solidFill>
                  <a:sysClr val="windowText" lastClr="000000"/>
                </a:solidFill>
              </a:rPr>
              <a:t>of what they see in social media or at booking sites. They want to travel to places that are </a:t>
            </a:r>
            <a:r>
              <a:rPr lang="en-GB" sz="1600" b="1" kern="0" dirty="0">
                <a:solidFill>
                  <a:srgbClr val="FF6600"/>
                </a:solidFill>
              </a:rPr>
              <a:t>approachable</a:t>
            </a:r>
            <a:r>
              <a:rPr lang="en-GB" sz="1400" kern="0" dirty="0">
                <a:solidFill>
                  <a:sysClr val="windowText" lastClr="000000"/>
                </a:solidFill>
              </a:rPr>
              <a:t>, </a:t>
            </a:r>
            <a:r>
              <a:rPr lang="en-GB" sz="1600" b="1" kern="0" dirty="0">
                <a:solidFill>
                  <a:srgbClr val="FF6600"/>
                </a:solidFill>
              </a:rPr>
              <a:t>fresh</a:t>
            </a:r>
            <a:r>
              <a:rPr lang="en-GB" sz="1400" kern="0" dirty="0">
                <a:solidFill>
                  <a:sysClr val="windowText" lastClr="000000"/>
                </a:solidFill>
              </a:rPr>
              <a:t> and </a:t>
            </a:r>
            <a:r>
              <a:rPr lang="en-GB" sz="1600" b="1" kern="0" dirty="0">
                <a:solidFill>
                  <a:srgbClr val="FF6600"/>
                </a:solidFill>
              </a:rPr>
              <a:t>playful</a:t>
            </a:r>
            <a:r>
              <a:rPr lang="en-GB" sz="1400" kern="0" dirty="0">
                <a:solidFill>
                  <a:sysClr val="windowText" lastClr="000000"/>
                </a:solidFill>
              </a:rPr>
              <a:t>. </a:t>
            </a:r>
            <a:endParaRPr lang="en-GB" sz="1400" kern="0" dirty="0">
              <a:solidFill>
                <a:srgbClr val="FF0000"/>
              </a:solidFill>
            </a:endParaRPr>
          </a:p>
        </p:txBody>
      </p:sp>
      <p:sp>
        <p:nvSpPr>
          <p:cNvPr id="16" name="TextBox 15"/>
          <p:cNvSpPr txBox="1"/>
          <p:nvPr/>
        </p:nvSpPr>
        <p:spPr>
          <a:xfrm>
            <a:off x="4989172" y="4491716"/>
            <a:ext cx="3439313" cy="2830903"/>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600" b="1" kern="0" dirty="0">
                <a:solidFill>
                  <a:srgbClr val="FF6600"/>
                </a:solidFill>
              </a:rPr>
              <a:t>don’t spend a lot of time planning</a:t>
            </a:r>
            <a:r>
              <a:rPr lang="en-GB" sz="1400" kern="0" dirty="0">
                <a:solidFill>
                  <a:sysClr val="windowText" lastClr="000000"/>
                </a:solidFill>
              </a:rPr>
              <a:t> where to go. Most of them settle for the trip </a:t>
            </a:r>
            <a:r>
              <a:rPr lang="en-GB" sz="1600" b="1" kern="0" dirty="0">
                <a:solidFill>
                  <a:srgbClr val="FF6600"/>
                </a:solidFill>
              </a:rPr>
              <a:t>less than four weeks</a:t>
            </a:r>
            <a:r>
              <a:rPr lang="en-GB" sz="1400" b="1" kern="0" dirty="0">
                <a:solidFill>
                  <a:srgbClr val="FF6600"/>
                </a:solidFill>
              </a:rPr>
              <a:t> </a:t>
            </a:r>
            <a:r>
              <a:rPr lang="en-GB" sz="1400" kern="0" dirty="0">
                <a:solidFill>
                  <a:sysClr val="windowText" lastClr="000000"/>
                </a:solidFill>
              </a:rPr>
              <a:t>before they go. They act on what catches their eye in </a:t>
            </a:r>
            <a:r>
              <a:rPr lang="en-GB" sz="1600" b="1" kern="0" dirty="0">
                <a:solidFill>
                  <a:srgbClr val="FF6600"/>
                </a:solidFill>
              </a:rPr>
              <a:t>social media </a:t>
            </a:r>
            <a:r>
              <a:rPr lang="en-GB" sz="1400" kern="0" dirty="0">
                <a:solidFill>
                  <a:sysClr val="windowText" lastClr="000000"/>
                </a:solidFill>
              </a:rPr>
              <a:t>or on </a:t>
            </a:r>
            <a:r>
              <a:rPr lang="en-GB" sz="1600" b="1" kern="0" dirty="0">
                <a:solidFill>
                  <a:srgbClr val="FF6600"/>
                </a:solidFill>
              </a:rPr>
              <a:t>booking sites</a:t>
            </a:r>
            <a:r>
              <a:rPr lang="en-GB" sz="1400" kern="0" dirty="0">
                <a:solidFill>
                  <a:sysClr val="windowText" lastClr="000000"/>
                </a:solidFill>
              </a:rPr>
              <a:t>. It’s more like “in the spur of the moment”, a </a:t>
            </a:r>
            <a:r>
              <a:rPr lang="en-GB" sz="1600" kern="0" dirty="0">
                <a:solidFill>
                  <a:sysClr val="windowText" lastClr="000000"/>
                </a:solidFill>
              </a:rPr>
              <a:t>typical </a:t>
            </a:r>
            <a:r>
              <a:rPr lang="en-GB" sz="1600" b="1" kern="0" dirty="0">
                <a:solidFill>
                  <a:srgbClr val="FF6600"/>
                </a:solidFill>
              </a:rPr>
              <a:t>“last minute booker”</a:t>
            </a:r>
            <a:r>
              <a:rPr lang="en-GB" sz="1400" kern="0" dirty="0">
                <a:solidFill>
                  <a:sysClr val="windowText" lastClr="000000"/>
                </a:solidFill>
              </a:rPr>
              <a:t>. They would rather stay at home than travel without friends, and will often end up going somewhere if their friends tell them.</a:t>
            </a:r>
          </a:p>
        </p:txBody>
      </p:sp>
      <p:sp>
        <p:nvSpPr>
          <p:cNvPr id="17" name="TextBox 16"/>
          <p:cNvSpPr txBox="1"/>
          <p:nvPr/>
        </p:nvSpPr>
        <p:spPr>
          <a:xfrm>
            <a:off x="5015679" y="1703969"/>
            <a:ext cx="3439313" cy="116891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FEEL GOOD</a:t>
            </a:r>
            <a:endParaRPr lang="en-GB" sz="1396" kern="0" dirty="0">
              <a:solidFill>
                <a:sysClr val="windowText" lastClr="000000"/>
              </a:solidFill>
            </a:endParaRPr>
          </a:p>
          <a:p>
            <a:pPr marL="4763" algn="just" defTabSz="914400">
              <a:defRPr/>
            </a:pPr>
            <a:r>
              <a:rPr lang="en-US" sz="1400" kern="0" dirty="0">
                <a:solidFill>
                  <a:sysClr val="windowText" lastClr="000000"/>
                </a:solidFill>
              </a:rPr>
              <a:t>Of course I need relaxation, but I also need to experience </a:t>
            </a:r>
            <a:r>
              <a:rPr lang="en-US" sz="1600" b="1" kern="0" dirty="0">
                <a:solidFill>
                  <a:srgbClr val="FF6600"/>
                </a:solidFill>
              </a:rPr>
              <a:t>nightlife</a:t>
            </a:r>
            <a:r>
              <a:rPr lang="en-US" sz="1400" kern="0" dirty="0">
                <a:solidFill>
                  <a:sysClr val="windowText" lastClr="000000"/>
                </a:solidFill>
              </a:rPr>
              <a:t>, visit some </a:t>
            </a:r>
            <a:r>
              <a:rPr lang="en-US" sz="1600" b="1" kern="0" dirty="0">
                <a:solidFill>
                  <a:srgbClr val="FF6600"/>
                </a:solidFill>
              </a:rPr>
              <a:t>amusement park </a:t>
            </a:r>
            <a:r>
              <a:rPr lang="en-US" sz="1400" kern="0" dirty="0">
                <a:solidFill>
                  <a:sysClr val="windowText" lastClr="000000"/>
                </a:solidFill>
              </a:rPr>
              <a:t>and maybe some </a:t>
            </a:r>
            <a:r>
              <a:rPr lang="en-US" sz="1600" b="1" kern="0" dirty="0">
                <a:solidFill>
                  <a:srgbClr val="FF6600"/>
                </a:solidFill>
              </a:rPr>
              <a:t>spa facilities</a:t>
            </a:r>
            <a:r>
              <a:rPr lang="en-US" sz="1600" kern="0" dirty="0">
                <a:solidFill>
                  <a:sysClr val="windowText" lastClr="000000"/>
                </a:solidFill>
              </a:rPr>
              <a:t>. </a:t>
            </a:r>
            <a:endParaRPr lang="en-GB" sz="1396" kern="0" dirty="0">
              <a:solidFill>
                <a:sysClr val="windowText" lastClr="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62449" y="4524060"/>
            <a:ext cx="2875369" cy="2254290"/>
          </a:xfrm>
          <a:prstGeom prst="rect">
            <a:avLst/>
          </a:prstGeom>
        </p:spPr>
      </p:pic>
      <p:sp>
        <p:nvSpPr>
          <p:cNvPr id="19" name="TextBox 18"/>
          <p:cNvSpPr txBox="1"/>
          <p:nvPr/>
        </p:nvSpPr>
        <p:spPr>
          <a:xfrm>
            <a:off x="9380478" y="1703969"/>
            <a:ext cx="3439313" cy="1784463"/>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brands/destinations which wish to position themselves as </a:t>
            </a:r>
            <a:r>
              <a:rPr lang="en-US" sz="1600" b="1" kern="0" dirty="0">
                <a:solidFill>
                  <a:srgbClr val="FF6600"/>
                </a:solidFill>
              </a:rPr>
              <a:t>hedonistic</a:t>
            </a:r>
            <a:r>
              <a:rPr lang="en-US" sz="1400" kern="0" dirty="0">
                <a:solidFill>
                  <a:sysClr val="windowText" lastClr="000000"/>
                </a:solidFill>
              </a:rPr>
              <a:t> and</a:t>
            </a:r>
            <a:r>
              <a:rPr lang="en-US" sz="1600" kern="0" dirty="0">
                <a:solidFill>
                  <a:sysClr val="windowText" lastClr="000000"/>
                </a:solidFill>
              </a:rPr>
              <a:t> </a:t>
            </a:r>
            <a:r>
              <a:rPr lang="en-US" sz="1600" b="1" kern="0" dirty="0">
                <a:solidFill>
                  <a:srgbClr val="FF6600"/>
                </a:solidFill>
              </a:rPr>
              <a:t>pleasure-seeking</a:t>
            </a:r>
            <a:r>
              <a:rPr lang="en-US" sz="1400" kern="0" dirty="0">
                <a:solidFill>
                  <a:sysClr val="windowText" lastClr="000000"/>
                </a:solidFill>
              </a:rPr>
              <a:t> (or giving); and for brands which will position themselves in the space of sensuality, sexuality and sensory enjoyment.</a:t>
            </a:r>
            <a:endParaRPr lang="en-GB" sz="1396" kern="0" dirty="0">
              <a:solidFill>
                <a:sysClr val="windowText" lastClr="000000"/>
              </a:solidFill>
            </a:endParaRPr>
          </a:p>
        </p:txBody>
      </p:sp>
    </p:spTree>
    <p:extLst>
      <p:ext uri="{BB962C8B-B14F-4D97-AF65-F5344CB8AC3E}">
        <p14:creationId xmlns:p14="http://schemas.microsoft.com/office/powerpoint/2010/main" val="2959837951"/>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40000" y="540000"/>
            <a:ext cx="11378723" cy="553998"/>
          </a:xfrm>
          <a:solidFill>
            <a:srgbClr val="FF6600"/>
          </a:solidFill>
        </p:spPr>
        <p:txBody>
          <a:bodyPr/>
          <a:lstStyle/>
          <a:p>
            <a:r>
              <a:rPr lang="en-US" b="1" dirty="0"/>
              <a:t>Playful LIBERATION</a:t>
            </a:r>
            <a:r>
              <a:rPr lang="en-US" dirty="0"/>
              <a:t> - Active, relaxed and fresh</a:t>
            </a:r>
          </a:p>
        </p:txBody>
      </p:sp>
      <p:graphicFrame>
        <p:nvGraphicFramePr>
          <p:cNvPr id="57" name="SI_Chart"/>
          <p:cNvGraphicFramePr/>
          <p:nvPr>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Personality</a:t>
            </a:r>
          </a:p>
        </p:txBody>
      </p:sp>
      <p:sp>
        <p:nvSpPr>
          <p:cNvPr id="61" name="FC_ChartHeader"/>
          <p:cNvSpPr/>
          <p:nvPr/>
        </p:nvSpPr>
        <p:spPr>
          <a:xfrm>
            <a:off x="7257975" y="4626138"/>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algn="ctr" defTabSz="1169887">
              <a:lnSpc>
                <a:spcPct val="90000"/>
              </a:lnSpc>
              <a:spcBef>
                <a:spcPts val="385"/>
              </a:spcBef>
            </a:pPr>
            <a:r>
              <a:rPr lang="en-US" sz="1232" b="1" dirty="0">
                <a:solidFill>
                  <a:srgbClr val="FFFFFF"/>
                </a:solidFill>
                <a:latin typeface="Segoe UI"/>
              </a:rPr>
              <a:t>Destination features</a:t>
            </a:r>
          </a:p>
        </p:txBody>
      </p:sp>
      <p:sp>
        <p:nvSpPr>
          <p:cNvPr id="62" name="SI_ChartHeader"/>
          <p:cNvSpPr/>
          <p:nvPr/>
        </p:nvSpPr>
        <p:spPr>
          <a:xfrm>
            <a:off x="7168798" y="2203641"/>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algn="ctr" defTabSz="1169887">
              <a:lnSpc>
                <a:spcPct val="90000"/>
              </a:lnSpc>
              <a:spcBef>
                <a:spcPts val="385"/>
              </a:spcBef>
            </a:pPr>
            <a:r>
              <a:rPr lang="en-US" sz="1232" b="1" dirty="0">
                <a:solidFill>
                  <a:srgbClr val="FFFFFF"/>
                </a:solidFill>
                <a:latin typeface="Segoe UI"/>
              </a:rPr>
              <a:t>Social Identity</a:t>
            </a:r>
          </a:p>
        </p:txBody>
      </p:sp>
      <p:graphicFrame>
        <p:nvGraphicFramePr>
          <p:cNvPr id="63" name="P_Chart"/>
          <p:cNvGraphicFramePr/>
          <p:nvPr>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14029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68" name="Gruppieren 2"/>
          <p:cNvGrpSpPr>
            <a:grpSpLocks noChangeAspect="1"/>
          </p:cNvGrpSpPr>
          <p:nvPr/>
        </p:nvGrpSpPr>
        <p:grpSpPr>
          <a:xfrm>
            <a:off x="7228813"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defTabSz="1169887"/>
              <a:endParaRPr lang="en-GB" sz="2309" b="1" dirty="0">
                <a:solidFill>
                  <a:prstClr val="white"/>
                </a:solidFill>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defTabSz="1169887"/>
              <a:endParaRPr lang="en-GB" sz="2309" dirty="0">
                <a:solidFill>
                  <a:srgbClr val="1F497D"/>
                </a:solidFill>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algn="ctr"/>
              <a:endParaRPr lang="en-GB" sz="1385" b="1" dirty="0">
                <a:solidFill>
                  <a:schemeClr val="bg1"/>
                </a:solidFill>
              </a:endParaRPr>
            </a:p>
          </p:txBody>
        </p:sp>
        <p:grpSp>
          <p:nvGrpSpPr>
            <p:cNvPr id="76" name="Gruppieren 59"/>
            <p:cNvGrpSpPr/>
            <p:nvPr/>
          </p:nvGrpSpPr>
          <p:grpSpPr>
            <a:xfrm>
              <a:off x="4466856" y="4957056"/>
              <a:ext cx="449467" cy="333533"/>
              <a:chOff x="1404938" y="1720851"/>
              <a:chExt cx="6000750" cy="4452937"/>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1"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endParaRPr lang="en-US" sz="1385" dirty="0"/>
              </a:p>
            </p:txBody>
          </p:sp>
        </p:grpSp>
      </p:grpSp>
    </p:spTree>
    <p:extLst>
      <p:ext uri="{BB962C8B-B14F-4D97-AF65-F5344CB8AC3E}">
        <p14:creationId xmlns:p14="http://schemas.microsoft.com/office/powerpoint/2010/main" val="96930788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TIME OF YEAR</a:t>
            </a:r>
          </a:p>
        </p:txBody>
      </p:sp>
      <p:graphicFrame>
        <p:nvGraphicFramePr>
          <p:cNvPr id="46" name="Chart 45"/>
          <p:cNvGraphicFramePr/>
          <p:nvPr>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8142973"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ACTIVITIES </a:t>
            </a:r>
          </a:p>
        </p:txBody>
      </p:sp>
      <p:graphicFrame>
        <p:nvGraphicFramePr>
          <p:cNvPr id="50" name="Chart 49"/>
          <p:cNvGraphicFramePr/>
          <p:nvPr>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pic>
        <p:nvPicPr>
          <p:cNvPr id="4" name="Picture 3"/>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0"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44" name="Chart 43"/>
          <p:cNvGraphicFramePr/>
          <p:nvPr>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1411634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gray">
          <a:xfrm>
            <a:off x="0" y="0"/>
            <a:ext cx="13439775" cy="75612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en-US" sz="2000" dirty="0">
              <a:solidFill>
                <a:schemeClr val="bg1"/>
              </a:solidFill>
            </a:endParaRPr>
          </a:p>
        </p:txBody>
      </p:sp>
      <p:pic>
        <p:nvPicPr>
          <p:cNvPr id="2" name="Picture 1" descr="agile-80380347.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7566" y="180231"/>
            <a:ext cx="13095833" cy="7171143"/>
          </a:xfrm>
          <a:prstGeom prst="rect">
            <a:avLst/>
          </a:prstGeom>
        </p:spPr>
      </p:pic>
      <p:sp>
        <p:nvSpPr>
          <p:cNvPr id="3" name="Content Placeholder 2"/>
          <p:cNvSpPr>
            <a:spLocks noGrp="1"/>
          </p:cNvSpPr>
          <p:nvPr>
            <p:ph idx="1"/>
          </p:nvPr>
        </p:nvSpPr>
        <p:spPr>
          <a:xfrm>
            <a:off x="383183" y="468263"/>
            <a:ext cx="5112567" cy="6552728"/>
          </a:xfrm>
        </p:spPr>
        <p:txBody>
          <a:bodyPr>
            <a:noAutofit/>
          </a:bodyPr>
          <a:lstStyle/>
          <a:p>
            <a:pPr marL="0" indent="0">
              <a:spcAft>
                <a:spcPts val="1800"/>
              </a:spcAft>
              <a:buNone/>
            </a:pPr>
            <a:r>
              <a:rPr lang="en-US" sz="2800" b="1" dirty="0">
                <a:solidFill>
                  <a:schemeClr val="accent3"/>
                </a:solidFill>
              </a:rPr>
              <a:t>The world</a:t>
            </a:r>
            <a:r>
              <a:rPr lang="en-US" sz="2800" dirty="0">
                <a:solidFill>
                  <a:schemeClr val="accent3"/>
                </a:solidFill>
              </a:rPr>
              <a:t> </a:t>
            </a:r>
            <a:r>
              <a:rPr lang="en-US" sz="2800" dirty="0"/>
              <a:t>is changing. </a:t>
            </a:r>
            <a:br>
              <a:rPr lang="en-US" sz="2800" dirty="0"/>
            </a:br>
            <a:r>
              <a:rPr lang="en-US" sz="2800" b="1" dirty="0">
                <a:solidFill>
                  <a:schemeClr val="accent3"/>
                </a:solidFill>
              </a:rPr>
              <a:t>The travel industry</a:t>
            </a:r>
            <a:r>
              <a:rPr lang="en-US" sz="2800" dirty="0">
                <a:solidFill>
                  <a:schemeClr val="accent3"/>
                </a:solidFill>
              </a:rPr>
              <a:t> </a:t>
            </a:r>
            <a:r>
              <a:rPr lang="en-US" sz="2800" dirty="0"/>
              <a:t>is changing. </a:t>
            </a:r>
            <a:r>
              <a:rPr lang="en-US" sz="2800" b="1" dirty="0">
                <a:solidFill>
                  <a:schemeClr val="accent3"/>
                </a:solidFill>
              </a:rPr>
              <a:t>People </a:t>
            </a:r>
            <a:r>
              <a:rPr lang="en-US" sz="2800" dirty="0"/>
              <a:t>change. How they </a:t>
            </a:r>
            <a:r>
              <a:rPr lang="en-US" sz="2800" b="1" dirty="0">
                <a:solidFill>
                  <a:schemeClr val="accent3"/>
                </a:solidFill>
              </a:rPr>
              <a:t>interact</a:t>
            </a:r>
            <a:r>
              <a:rPr lang="en-US" sz="2800" dirty="0"/>
              <a:t> with brands is changing. Their </a:t>
            </a:r>
            <a:r>
              <a:rPr lang="en-US" sz="2800" b="1" dirty="0">
                <a:solidFill>
                  <a:schemeClr val="accent3"/>
                </a:solidFill>
              </a:rPr>
              <a:t>behavior</a:t>
            </a:r>
            <a:r>
              <a:rPr lang="en-US" sz="2800" dirty="0"/>
              <a:t> in relation to vacation change.</a:t>
            </a:r>
          </a:p>
          <a:p>
            <a:pPr marL="0" indent="0">
              <a:spcAft>
                <a:spcPts val="1800"/>
              </a:spcAft>
              <a:buNone/>
            </a:pPr>
            <a:r>
              <a:rPr lang="en-US" sz="2800" b="1" dirty="0">
                <a:solidFill>
                  <a:schemeClr val="accent1"/>
                </a:solidFill>
              </a:rPr>
              <a:t>You may have to adapt and make changes in the strategy </a:t>
            </a:r>
            <a:r>
              <a:rPr lang="en-US" sz="2800" dirty="0"/>
              <a:t>to keep pace with the market. </a:t>
            </a:r>
          </a:p>
          <a:p>
            <a:pPr marL="0" indent="0">
              <a:spcAft>
                <a:spcPts val="1800"/>
              </a:spcAft>
              <a:buNone/>
            </a:pPr>
            <a:r>
              <a:rPr lang="en-US" sz="2800" dirty="0"/>
              <a:t>Fundamental consumer insights in key markets is part of the basis for this.</a:t>
            </a:r>
          </a:p>
        </p:txBody>
      </p:sp>
      <p:sp>
        <p:nvSpPr>
          <p:cNvPr id="8" name="Title 1"/>
          <p:cNvSpPr txBox="1">
            <a:spLocks/>
          </p:cNvSpPr>
          <p:nvPr/>
        </p:nvSpPr>
        <p:spPr bwMode="gray">
          <a:xfrm>
            <a:off x="7800008" y="3878872"/>
            <a:ext cx="237626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Updated</a:t>
            </a:r>
          </a:p>
        </p:txBody>
      </p:sp>
      <p:sp>
        <p:nvSpPr>
          <p:cNvPr id="9" name="Title 1"/>
          <p:cNvSpPr txBox="1">
            <a:spLocks/>
          </p:cNvSpPr>
          <p:nvPr/>
        </p:nvSpPr>
        <p:spPr bwMode="gray">
          <a:xfrm>
            <a:off x="7800007" y="4491112"/>
            <a:ext cx="288031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insightful</a:t>
            </a:r>
          </a:p>
        </p:txBody>
      </p:sp>
      <p:sp>
        <p:nvSpPr>
          <p:cNvPr id="11" name="Title 1"/>
          <p:cNvSpPr txBox="1">
            <a:spLocks/>
          </p:cNvSpPr>
          <p:nvPr/>
        </p:nvSpPr>
        <p:spPr bwMode="gray">
          <a:xfrm>
            <a:off x="7800007" y="5111958"/>
            <a:ext cx="2749104"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b="1" dirty="0"/>
              <a:t>proactive</a:t>
            </a:r>
          </a:p>
        </p:txBody>
      </p:sp>
      <p:pic>
        <p:nvPicPr>
          <p:cNvPr id="14" name="Picture 2" descr="C:\Users\Graphics Dude Ltd\Graphics Dude Ltd\Work\PC - IM - 150415A (template pt2)\Graphics\Tags\MarketingElectronic-Col.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232925" y="691165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bwMode="gray">
          <a:xfrm>
            <a:off x="539678" y="7380294"/>
            <a:ext cx="4896000" cy="180975"/>
          </a:xfrm>
          <a:prstGeom prst="rect">
            <a:avLst/>
          </a:prstGeom>
          <a:noFill/>
        </p:spPr>
        <p:txBody>
          <a:bodyPr wrap="none" lIns="0" tIns="0" rIns="0" bIns="0" rtlCol="0" anchor="ctr">
            <a:noAutofit/>
          </a:bodyPr>
          <a:lstStyle/>
          <a:p>
            <a:r>
              <a:rPr lang="en-GB" sz="700" dirty="0">
                <a:solidFill>
                  <a:schemeClr val="tx1"/>
                </a:solidFill>
                <a:latin typeface="Segoe UI Light" panose="020B0502040204020203" pitchFamily="34" charset="0"/>
              </a:rPr>
              <a:t>Ipsos</a:t>
            </a:r>
            <a:r>
              <a:rPr lang="en-GB" sz="700" baseline="0" dirty="0">
                <a:solidFill>
                  <a:schemeClr val="tx1"/>
                </a:solidFill>
                <a:latin typeface="Segoe UI Light" panose="020B0502040204020203" pitchFamily="34" charset="0"/>
              </a:rPr>
              <a:t> Report </a:t>
            </a:r>
            <a:r>
              <a:rPr lang="en-GB" sz="700" dirty="0">
                <a:solidFill>
                  <a:schemeClr val="tx1"/>
                </a:solidFill>
                <a:latin typeface="Segoe UI Light" panose="020B0502040204020203" pitchFamily="34" charset="0"/>
              </a:rPr>
              <a:t>|</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August 2017</a:t>
            </a:r>
            <a:r>
              <a:rPr lang="en-GB" sz="700" baseline="0" dirty="0">
                <a:solidFill>
                  <a:schemeClr val="tx1"/>
                </a:solidFill>
                <a:latin typeface="Segoe UI Light" panose="020B0502040204020203" pitchFamily="34" charset="0"/>
              </a:rPr>
              <a:t> </a:t>
            </a:r>
            <a:r>
              <a:rPr lang="en-GB" sz="700" dirty="0">
                <a:solidFill>
                  <a:schemeClr val="tx1"/>
                </a:solidFill>
                <a:latin typeface="Segoe UI Light" panose="020B0502040204020203" pitchFamily="34" charset="0"/>
              </a:rPr>
              <a:t>|  Global report  |</a:t>
            </a:r>
          </a:p>
        </p:txBody>
      </p:sp>
    </p:spTree>
    <p:extLst>
      <p:ext uri="{BB962C8B-B14F-4D97-AF65-F5344CB8AC3E}">
        <p14:creationId xmlns:p14="http://schemas.microsoft.com/office/powerpoint/2010/main" val="2210722818"/>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6600"/>
          </a:solidFill>
        </p:spPr>
        <p:txBody>
          <a:bodyPr>
            <a:normAutofit/>
          </a:bodyPr>
          <a:lstStyle/>
          <a:p>
            <a:r>
              <a:rPr lang="en-GB" sz="3200" dirty="0"/>
              <a:t>Segment profile </a:t>
            </a:r>
            <a:r>
              <a:rPr lang="en-GB" sz="3200" b="1" dirty="0"/>
              <a:t>- playful liberation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defTabSz="1343474" fontAlgn="base">
              <a:spcBef>
                <a:spcPts val="1470"/>
              </a:spcBef>
              <a:spcAft>
                <a:spcPct val="0"/>
              </a:spcAft>
            </a:pPr>
            <a:r>
              <a:rPr lang="en-US" sz="1800" b="1" dirty="0">
                <a:solidFill>
                  <a:srgbClr val="222223"/>
                </a:solidFill>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1357992"/>
              <a:endParaRPr lang="en-US" sz="2600" dirty="0">
                <a:solidFill>
                  <a:srgbClr val="222223"/>
                </a:solidFill>
                <a:latin typeface="Calibri"/>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defTabSz="1357992">
              <a:spcBef>
                <a:spcPts val="1199"/>
              </a:spcBef>
            </a:pPr>
            <a:r>
              <a:rPr lang="en-US" sz="1300" dirty="0">
                <a:solidFill>
                  <a:srgbClr val="007681"/>
                </a:solidFill>
                <a:latin typeface="Calibri"/>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INFORMATION SOURCES</a:t>
            </a:r>
          </a:p>
        </p:txBody>
      </p:sp>
      <p:graphicFrame>
        <p:nvGraphicFramePr>
          <p:cNvPr id="11" name="Chart 10"/>
          <p:cNvGraphicFramePr/>
          <p:nvPr>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defTabSz="1357992">
              <a:spcBef>
                <a:spcPts val="1199"/>
              </a:spcBef>
            </a:pPr>
            <a:r>
              <a:rPr lang="en-US" sz="1300" dirty="0">
                <a:solidFill>
                  <a:srgbClr val="007681"/>
                </a:solidFill>
                <a:latin typeface="Calibri"/>
                <a:cs typeface="Calibri"/>
              </a:rPr>
              <a:t>WHO DID YOU TRAVEL WITH</a:t>
            </a:r>
          </a:p>
        </p:txBody>
      </p:sp>
      <p:pic>
        <p:nvPicPr>
          <p:cNvPr id="13" name="Picture 12"/>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5" name="Chart 64"/>
          <p:cNvGraphicFramePr/>
          <p:nvPr>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HOW DID YOU TRAVEL</a:t>
            </a:r>
          </a:p>
        </p:txBody>
      </p:sp>
      <p:graphicFrame>
        <p:nvGraphicFramePr>
          <p:cNvPr id="50" name="Chart 49"/>
          <p:cNvGraphicFramePr/>
          <p:nvPr>
            <p:extLst>
              <p:ext uri="{D42A27DB-BD31-4B8C-83A1-F6EECF244321}">
                <p14:modId xmlns:p14="http://schemas.microsoft.com/office/powerpoint/2010/main" val="3087358829"/>
              </p:ext>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1" name="Chart 40"/>
          <p:cNvGraphicFramePr/>
          <p:nvPr>
            <p:extLst>
              <p:ext uri="{D42A27DB-BD31-4B8C-83A1-F6EECF244321}">
                <p14:modId xmlns:p14="http://schemas.microsoft.com/office/powerpoint/2010/main" val="814230896"/>
              </p:ext>
            </p:extLst>
          </p:nvPr>
        </p:nvGraphicFramePr>
        <p:xfrm>
          <a:off x="9240167" y="2036227"/>
          <a:ext cx="3878820" cy="2608499"/>
        </p:xfrm>
        <a:graphic>
          <a:graphicData uri="http://schemas.openxmlformats.org/drawingml/2006/chart">
            <c:chart xmlns:c="http://schemas.openxmlformats.org/drawingml/2006/chart" xmlns:r="http://schemas.openxmlformats.org/officeDocument/2006/relationships" r:id="rId11"/>
          </a:graphicData>
        </a:graphic>
      </p:graphicFrame>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35B00B36-0C24-42F1-96AF-9805F3F040A7}"/>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39" name="Chart 38">
            <a:extLst>
              <a:ext uri="{FF2B5EF4-FFF2-40B4-BE49-F238E27FC236}">
                <a16:creationId xmlns:a16="http://schemas.microsoft.com/office/drawing/2014/main" id="{6744EE87-0BB1-41CD-A3BD-1AB7144604A7}"/>
              </a:ext>
            </a:extLst>
          </p:cNvPr>
          <p:cNvGraphicFramePr/>
          <p:nvPr>
            <p:extLst>
              <p:ext uri="{D42A27DB-BD31-4B8C-83A1-F6EECF244321}">
                <p14:modId xmlns:p14="http://schemas.microsoft.com/office/powerpoint/2010/main" val="1764748668"/>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34157370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0232"/>
            <a:ext cx="13105455" cy="7200799"/>
          </a:xfrm>
          <a:prstGeom prst="rect">
            <a:avLst/>
          </a:prstGeom>
        </p:spPr>
      </p:pic>
      <p:sp>
        <p:nvSpPr>
          <p:cNvPr id="14" name="Oval 13"/>
          <p:cNvSpPr/>
          <p:nvPr/>
        </p:nvSpPr>
        <p:spPr bwMode="gray">
          <a:xfrm>
            <a:off x="3196109"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800" b="1" i="0" u="none" strike="noStrike" kern="0" cap="none" spc="0" normalizeH="0" baseline="0" noProof="0" dirty="0">
                <a:ln>
                  <a:noFill/>
                </a:ln>
                <a:solidFill>
                  <a:schemeClr val="bg1"/>
                </a:solidFill>
                <a:effectLst/>
                <a:uLnTx/>
                <a:uFillTx/>
              </a:rPr>
              <a:t>SOCIAL IMMERSION</a:t>
            </a:r>
          </a:p>
        </p:txBody>
      </p:sp>
      <p:sp>
        <p:nvSpPr>
          <p:cNvPr id="10" name="TextBox 9"/>
          <p:cNvSpPr txBox="1"/>
          <p:nvPr/>
        </p:nvSpPr>
        <p:spPr>
          <a:xfrm>
            <a:off x="3767559" y="3889777"/>
            <a:ext cx="2136219" cy="682101"/>
          </a:xfrm>
          <a:prstGeom prst="rect">
            <a:avLst/>
          </a:prstGeom>
          <a:noFill/>
        </p:spPr>
        <p:txBody>
          <a:bodyPr wrap="square" lIns="72000" tIns="36000" rIns="72000" bIns="36000" rtlCol="0">
            <a:spAutoFit/>
          </a:bodyPr>
          <a:lstStyle/>
          <a:p>
            <a:pPr lvl="0" defTabSz="914400">
              <a:lnSpc>
                <a:spcPct val="110000"/>
              </a:lnSpc>
              <a:spcBef>
                <a:spcPts val="2400"/>
              </a:spcBef>
              <a:buClr>
                <a:schemeClr val="bg2"/>
              </a:buClr>
              <a:defRPr/>
            </a:pPr>
            <a:r>
              <a:rPr lang="en-GB" sz="1800" kern="0" dirty="0">
                <a:solidFill>
                  <a:schemeClr val="bg1"/>
                </a:solidFill>
              </a:rPr>
              <a:t>Meet local people, eat local cuisine</a:t>
            </a:r>
            <a:endParaRPr kumimoji="0" lang="en-GB" sz="1800" b="0" i="0" u="none" strike="noStrike" kern="0" cap="none" spc="0" normalizeH="0" baseline="0" noProof="0" dirty="0">
              <a:ln>
                <a:noFill/>
              </a:ln>
              <a:solidFill>
                <a:schemeClr val="bg1"/>
              </a:solidFill>
              <a:effectLst/>
              <a:uLnTx/>
              <a:uFillTx/>
            </a:endParaRP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lvl="0" defTabSz="914400">
              <a:lnSpc>
                <a:spcPct val="110000"/>
              </a:lnSpc>
              <a:spcBef>
                <a:spcPts val="2400"/>
              </a:spcBef>
              <a:buClr>
                <a:schemeClr val="bg2"/>
              </a:buClr>
              <a:defRPr/>
            </a:pPr>
            <a:r>
              <a:rPr lang="en-GB" sz="1800" kern="0" dirty="0">
                <a:solidFill>
                  <a:schemeClr val="bg1"/>
                </a:solidFill>
              </a:rPr>
              <a:t>Sociable and open-minded</a:t>
            </a:r>
            <a:endParaRPr kumimoji="0" lang="en-GB" sz="1800" b="0" i="0" u="none" strike="noStrike" kern="0" cap="none" spc="0" normalizeH="0" baseline="0" noProof="0" dirty="0">
              <a:ln>
                <a:noFill/>
              </a:ln>
              <a:solidFill>
                <a:schemeClr val="bg1"/>
              </a:solidFill>
              <a:effectLst/>
              <a:uLnTx/>
              <a:uFillTx/>
            </a:endParaRPr>
          </a:p>
        </p:txBody>
      </p:sp>
      <p:sp>
        <p:nvSpPr>
          <p:cNvPr id="8" name="TextBox 7"/>
          <p:cNvSpPr txBox="1"/>
          <p:nvPr/>
        </p:nvSpPr>
        <p:spPr>
          <a:xfrm>
            <a:off x="7103948" y="454745"/>
            <a:ext cx="5952643" cy="2478426"/>
          </a:xfrm>
          <a:prstGeom prst="rect">
            <a:avLst/>
          </a:prstGeom>
          <a:solidFill>
            <a:schemeClr val="bg1">
              <a:lumMod val="50000"/>
              <a:alpha val="74902"/>
            </a:schemeClr>
          </a:solidFill>
        </p:spPr>
        <p:txBody>
          <a:bodyPr wrap="square" lIns="72000" tIns="36000" rIns="72000" bIns="36000" rtlCol="0">
            <a:spAutoFit/>
          </a:bodyPr>
          <a:lstStyle/>
          <a:p>
            <a:pPr>
              <a:lnSpc>
                <a:spcPct val="110000"/>
              </a:lnSpc>
              <a:spcBef>
                <a:spcPts val="2400"/>
              </a:spcBef>
              <a:buClr>
                <a:schemeClr val="bg2"/>
              </a:buClr>
            </a:pPr>
            <a:r>
              <a:rPr lang="en-US" sz="2400" dirty="0">
                <a:solidFill>
                  <a:schemeClr val="bg1"/>
                </a:solidFill>
                <a:cs typeface="Arial" pitchFamily="34" charset="0"/>
              </a:rPr>
              <a:t>Social immersion is all about wanting to be harmoniously </a:t>
            </a:r>
            <a:r>
              <a:rPr lang="en-US" sz="2400" b="1" kern="0" dirty="0">
                <a:solidFill>
                  <a:srgbClr val="FFC000"/>
                </a:solidFill>
              </a:rPr>
              <a:t>connected</a:t>
            </a:r>
            <a:r>
              <a:rPr lang="en-US" sz="2400" dirty="0">
                <a:solidFill>
                  <a:schemeClr val="bg1"/>
                </a:solidFill>
                <a:cs typeface="Arial" pitchFamily="34" charset="0"/>
              </a:rPr>
              <a:t> with other people. For me, meeting people is a joy. I love having </a:t>
            </a:r>
            <a:r>
              <a:rPr lang="en-US" sz="2400" b="1" kern="0" dirty="0">
                <a:solidFill>
                  <a:srgbClr val="FFC000"/>
                </a:solidFill>
              </a:rPr>
              <a:t>good times with good friends </a:t>
            </a:r>
            <a:r>
              <a:rPr lang="en-US" sz="2400" dirty="0">
                <a:solidFill>
                  <a:schemeClr val="bg1"/>
                </a:solidFill>
                <a:cs typeface="Arial" pitchFamily="34" charset="0"/>
              </a:rPr>
              <a:t>and opening up and </a:t>
            </a:r>
            <a:r>
              <a:rPr lang="en-US" sz="2400" b="1" kern="0" dirty="0">
                <a:solidFill>
                  <a:srgbClr val="FFC000"/>
                </a:solidFill>
              </a:rPr>
              <a:t>meeting new people</a:t>
            </a:r>
            <a:r>
              <a:rPr lang="en-US" sz="2400" dirty="0">
                <a:solidFill>
                  <a:schemeClr val="bg1"/>
                </a:solidFill>
                <a:cs typeface="Arial" pitchFamily="34" charset="0"/>
              </a:rPr>
              <a:t>.  </a:t>
            </a:r>
          </a:p>
        </p:txBody>
      </p:sp>
      <p:cxnSp>
        <p:nvCxnSpPr>
          <p:cNvPr id="11" name="Straight Connector 10"/>
          <p:cNvCxnSpPr/>
          <p:nvPr/>
        </p:nvCxnSpPr>
        <p:spPr>
          <a:xfrm>
            <a:off x="7007919" y="454745"/>
            <a:ext cx="0" cy="247842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8930121"/>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4683" y="1135719"/>
            <a:ext cx="5651138"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endParaRPr lang="nb-NO" sz="4703" dirty="0"/>
          </a:p>
        </p:txBody>
      </p:sp>
      <p:sp>
        <p:nvSpPr>
          <p:cNvPr id="8" name="TextBox 7"/>
          <p:cNvSpPr txBox="1"/>
          <p:nvPr/>
        </p:nvSpPr>
        <p:spPr>
          <a:xfrm>
            <a:off x="5569752" y="1322571"/>
            <a:ext cx="3246015" cy="4085093"/>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FFC000"/>
                </a:solidFill>
              </a:rPr>
              <a:t>meet new people</a:t>
            </a:r>
            <a:r>
              <a:rPr lang="en-US" sz="1396" kern="0" dirty="0">
                <a:solidFill>
                  <a:sysClr val="windowText" lastClr="000000"/>
                </a:solidFill>
              </a:rPr>
              <a:t>. I want to go a place where I can </a:t>
            </a:r>
            <a:r>
              <a:rPr lang="en-US" sz="1396" b="1" kern="0" dirty="0">
                <a:solidFill>
                  <a:srgbClr val="FFC000"/>
                </a:solidFill>
              </a:rPr>
              <a:t>immerse myself in the local life </a:t>
            </a:r>
            <a:r>
              <a:rPr lang="en-US" sz="1396" kern="0" dirty="0">
                <a:solidFill>
                  <a:sysClr val="windowText" lastClr="000000"/>
                </a:solidFill>
              </a:rPr>
              <a:t>and broaden my horizon. A place that enriches my view on the world. I want to discover new and interesting places.</a:t>
            </a: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destinations that has good opportunities to </a:t>
            </a:r>
            <a:r>
              <a:rPr lang="en-US" sz="1400" b="1" kern="0" dirty="0">
                <a:solidFill>
                  <a:srgbClr val="FFC000"/>
                </a:solidFill>
              </a:rPr>
              <a:t>meet local people</a:t>
            </a:r>
            <a:r>
              <a:rPr lang="en-US" sz="1400" kern="0" dirty="0">
                <a:solidFill>
                  <a:sysClr val="windowText" lastClr="000000"/>
                </a:solidFill>
              </a:rPr>
              <a:t>. It needs to be known for its friendly people. I want </a:t>
            </a:r>
            <a:r>
              <a:rPr lang="en-US" sz="1400" b="1" kern="0" dirty="0">
                <a:solidFill>
                  <a:srgbClr val="FFC000"/>
                </a:solidFill>
              </a:rPr>
              <a:t>good local cuisine </a:t>
            </a:r>
            <a:r>
              <a:rPr lang="en-US" sz="1400" kern="0" dirty="0">
                <a:solidFill>
                  <a:sysClr val="windowText" lastClr="000000"/>
                </a:solidFill>
              </a:rPr>
              <a:t>and interesting </a:t>
            </a:r>
            <a:r>
              <a:rPr lang="en-US" sz="1400" b="1" kern="0" dirty="0">
                <a:solidFill>
                  <a:srgbClr val="FFC000"/>
                </a:solidFill>
              </a:rPr>
              <a:t>sights</a:t>
            </a:r>
            <a:r>
              <a:rPr lang="en-US" sz="1400" kern="0" dirty="0">
                <a:solidFill>
                  <a:sysClr val="windowText" lastClr="000000"/>
                </a:solidFill>
              </a:rPr>
              <a:t>, interesting </a:t>
            </a:r>
            <a:r>
              <a:rPr lang="en-US" sz="1396" b="1" kern="0" dirty="0">
                <a:solidFill>
                  <a:srgbClr val="FFC000"/>
                </a:solidFill>
              </a:rPr>
              <a:t>culture</a:t>
            </a:r>
            <a:r>
              <a:rPr lang="en-US" sz="1400" kern="0" dirty="0">
                <a:solidFill>
                  <a:sysClr val="windowText" lastClr="000000"/>
                </a:solidFill>
              </a:rPr>
              <a:t> &amp; art and a </a:t>
            </a:r>
            <a:r>
              <a:rPr lang="en-US" sz="1400" b="1" kern="0" dirty="0">
                <a:solidFill>
                  <a:srgbClr val="FFC000"/>
                </a:solidFill>
              </a:rPr>
              <a:t>rich cultural heritage</a:t>
            </a:r>
            <a:r>
              <a:rPr lang="en-US" sz="1400" kern="0" dirty="0"/>
              <a:t>.</a:t>
            </a:r>
          </a:p>
        </p:txBody>
      </p:sp>
      <p:sp>
        <p:nvSpPr>
          <p:cNvPr id="9" name="TextBox 8"/>
          <p:cNvSpPr txBox="1"/>
          <p:nvPr/>
        </p:nvSpPr>
        <p:spPr>
          <a:xfrm>
            <a:off x="9350835" y="1322570"/>
            <a:ext cx="3604864" cy="4081245"/>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C000"/>
                </a:solidFill>
              </a:rPr>
              <a:t>sociable</a:t>
            </a:r>
            <a:r>
              <a:rPr lang="en-US" sz="1396" kern="0" dirty="0">
                <a:solidFill>
                  <a:sysClr val="windowText" lastClr="000000"/>
                </a:solidFill>
              </a:rPr>
              <a:t>, outgoing, </a:t>
            </a:r>
            <a:r>
              <a:rPr lang="en-US" sz="1396" b="1" kern="0" dirty="0">
                <a:solidFill>
                  <a:srgbClr val="FFC000"/>
                </a:solidFill>
              </a:rPr>
              <a:t>open-minded</a:t>
            </a:r>
            <a:r>
              <a:rPr lang="en-US" sz="1396" kern="0" dirty="0">
                <a:solidFill>
                  <a:sysClr val="windowText" lastClr="000000"/>
                </a:solidFill>
              </a:rPr>
              <a:t>, friendly and authentic.</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are always </a:t>
            </a:r>
            <a:r>
              <a:rPr lang="en-US" sz="1396" b="1" kern="0" dirty="0">
                <a:solidFill>
                  <a:srgbClr val="FFC000"/>
                </a:solidFill>
              </a:rPr>
              <a:t>looking to connect with others</a:t>
            </a:r>
            <a:r>
              <a:rPr lang="en-US" sz="1396" kern="0" dirty="0">
                <a:solidFill>
                  <a:sysClr val="windowText" lastClr="000000"/>
                </a:solidFill>
              </a:rPr>
              <a:t>. People who enjoy an </a:t>
            </a:r>
            <a:r>
              <a:rPr lang="en-US" sz="1396" b="1" kern="0" dirty="0">
                <a:solidFill>
                  <a:srgbClr val="FFC000"/>
                </a:solidFill>
              </a:rPr>
              <a:t>active and busy social life</a:t>
            </a:r>
            <a:r>
              <a:rPr lang="en-US" sz="1396" kern="0" dirty="0">
                <a:solidFill>
                  <a:sysClr val="windowText" lastClr="000000"/>
                </a:solidFill>
              </a:rPr>
              <a:t>. People who enjoy </a:t>
            </a:r>
            <a:r>
              <a:rPr lang="en-US" sz="1396" b="1" kern="0" dirty="0">
                <a:solidFill>
                  <a:srgbClr val="FFC000"/>
                </a:solidFill>
              </a:rPr>
              <a:t>spending time with friends</a:t>
            </a:r>
            <a:r>
              <a:rPr lang="en-US" sz="1396" kern="0" dirty="0">
                <a:solidFill>
                  <a:sysClr val="windowText" lastClr="000000"/>
                </a:solidFill>
              </a:rPr>
              <a:t>. People who are interested to </a:t>
            </a:r>
            <a:r>
              <a:rPr lang="en-US" sz="1396" b="1" kern="0" dirty="0">
                <a:solidFill>
                  <a:srgbClr val="FFC000"/>
                </a:solidFill>
              </a:rPr>
              <a:t>learn more</a:t>
            </a:r>
            <a:r>
              <a:rPr lang="en-US" sz="1396" kern="0" dirty="0">
                <a:solidFill>
                  <a:sysClr val="windowText" lastClr="000000"/>
                </a:solidFill>
              </a:rPr>
              <a:t>. People who like to </a:t>
            </a:r>
            <a:r>
              <a:rPr lang="en-US" sz="1396" b="1" kern="0" dirty="0">
                <a:solidFill>
                  <a:srgbClr val="FFC000"/>
                </a:solidFill>
              </a:rPr>
              <a:t>explore</a:t>
            </a:r>
            <a:r>
              <a:rPr lang="en-US" sz="1396" kern="0" dirty="0">
                <a:solidFill>
                  <a:sysClr val="windowText" lastClr="000000"/>
                </a:solidFill>
              </a:rPr>
              <a:t> and have </a:t>
            </a:r>
            <a:r>
              <a:rPr lang="en-US" sz="1396" b="1" kern="0" dirty="0">
                <a:solidFill>
                  <a:srgbClr val="FFC000"/>
                </a:solidFill>
              </a:rPr>
              <a:t>new experiences</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C000"/>
                  </a:solidFill>
                  <a:latin typeface="Arial Rounded MT Bold"/>
                </a:rPr>
                <a:t>52</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C000"/>
                  </a:solidFill>
                  <a:latin typeface="Arial Rounded MT Bold"/>
                </a:rPr>
                <a:t>48</a:t>
              </a:r>
              <a:r>
                <a:rPr lang="da-DK" sz="1470" b="1" kern="0" dirty="0">
                  <a:solidFill>
                    <a:srgbClr val="FFC000"/>
                  </a:solidFill>
                  <a:latin typeface="Arial Rounded MT Bold"/>
                </a:rPr>
                <a:t>%</a:t>
              </a:r>
              <a:endParaRPr lang="da-DK" sz="1764" b="1" kern="0" dirty="0">
                <a:solidFill>
                  <a:srgbClr val="FFC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FFC000"/>
                  </a:solidFill>
                  <a:latin typeface="Arial Rounded MT Bold"/>
                </a:rPr>
                <a:t>40</a:t>
              </a:r>
              <a:r>
                <a:rPr lang="da-DK" sz="1617" b="1" kern="0" dirty="0">
                  <a:solidFill>
                    <a:srgbClr val="FFC000"/>
                  </a:solidFill>
                  <a:latin typeface="Arial Rounded MT Bold"/>
                </a:rPr>
                <a:t>%</a:t>
              </a:r>
              <a:r>
                <a:rPr lang="da-DK" sz="2646" b="1" kern="0" dirty="0">
                  <a:solidFill>
                    <a:srgbClr val="FFC000"/>
                  </a:solidFill>
                  <a:latin typeface="Arial Rounded MT Bold"/>
                </a:rPr>
                <a:t> </a:t>
              </a:r>
            </a:p>
            <a:p>
              <a:pPr marL="7001" algn="ctr" defTabSz="1343985">
                <a:defRPr/>
              </a:pPr>
              <a:r>
                <a:rPr lang="da-DK" sz="1029" kern="0" dirty="0">
                  <a:solidFill>
                    <a:srgbClr val="FFC000"/>
                  </a:solidFill>
                  <a:latin typeface="Arial Rounded MT Bold"/>
                </a:rPr>
                <a:t>ARE ABOVE</a:t>
              </a:r>
            </a:p>
            <a:p>
              <a:pPr marL="7001" algn="ctr" defTabSz="1343985">
                <a:defRPr/>
              </a:pPr>
              <a:r>
                <a:rPr lang="da-DK" sz="1323" b="1" kern="0" dirty="0">
                  <a:solidFill>
                    <a:srgbClr val="FFC000"/>
                  </a:solidFill>
                  <a:latin typeface="Arial Rounded MT Bold"/>
                </a:rPr>
                <a:t>60 </a:t>
              </a:r>
              <a:r>
                <a:rPr lang="da-DK" sz="1029" kern="0" dirty="0">
                  <a:solidFill>
                    <a:srgbClr val="FFC000"/>
                  </a:solidFill>
                  <a:latin typeface="Arial Rounded MT Bold"/>
                </a:rPr>
                <a:t>YEARS</a:t>
              </a:r>
              <a:endParaRPr lang="da-DK" sz="1176" kern="0" dirty="0">
                <a:solidFill>
                  <a:srgbClr val="FFC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C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C000"/>
                  </a:solidFill>
                  <a:latin typeface="Arial Rounded MT Bold"/>
                </a:rPr>
                <a:t>SHARE OF OVERNIGHT STAYS</a:t>
              </a:r>
            </a:p>
            <a:p>
              <a:pPr marL="7001" algn="ctr" defTabSz="1343985">
                <a:defRPr/>
              </a:pPr>
              <a:r>
                <a:rPr lang="da-DK" sz="2058" kern="0" dirty="0">
                  <a:solidFill>
                    <a:srgbClr val="FFC000"/>
                  </a:solidFill>
                  <a:latin typeface="Arial Rounded MT Bold"/>
                </a:rPr>
                <a:t>11</a:t>
              </a:r>
              <a:r>
                <a:rPr lang="da-DK" sz="1470" b="1" kern="0" dirty="0">
                  <a:solidFill>
                    <a:srgbClr val="FFC000"/>
                  </a:solidFill>
                  <a:latin typeface="Arial Rounded MT Bold"/>
                </a:rPr>
                <a:t>%</a:t>
              </a:r>
              <a:endParaRPr lang="da-DK" sz="1176" kern="0" dirty="0">
                <a:solidFill>
                  <a:srgbClr val="FFC000"/>
                </a:solidFill>
                <a:latin typeface="Arial Rounded MT Bold"/>
              </a:endParaRPr>
            </a:p>
          </p:txBody>
        </p:sp>
      </p:grpSp>
      <p:sp>
        <p:nvSpPr>
          <p:cNvPr id="61" name="Oval 60"/>
          <p:cNvSpPr/>
          <p:nvPr/>
        </p:nvSpPr>
        <p:spPr>
          <a:xfrm>
            <a:off x="-409658" y="1691683"/>
            <a:ext cx="3673161" cy="3444494"/>
          </a:xfrm>
          <a:prstGeom prst="ellipse">
            <a:avLst/>
          </a:prstGeom>
          <a:solidFill>
            <a:srgbClr val="FFC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IMMERSE MYSELF INTO LOCAL LIFE, MEET NEW PEOPLE AND EAT LOCAL CUISINE</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nvPr>
        </p:nvGraphicFramePr>
        <p:xfrm>
          <a:off x="11061534" y="5754827"/>
          <a:ext cx="1801207" cy="153461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3631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SOCIAL IMMERSION</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In this segment you will find trips to </a:t>
            </a:r>
            <a:r>
              <a:rPr lang="en-GB" sz="1396" b="1" kern="0" dirty="0">
                <a:solidFill>
                  <a:srgbClr val="FFC000"/>
                </a:solidFill>
              </a:rPr>
              <a:t>visit historical sites</a:t>
            </a:r>
            <a:r>
              <a:rPr lang="en-GB" sz="1396" kern="0" dirty="0">
                <a:solidFill>
                  <a:sysClr val="windowText" lastClr="000000"/>
                </a:solidFill>
              </a:rPr>
              <a:t> and at lot of </a:t>
            </a:r>
            <a:r>
              <a:rPr lang="en-GB" sz="1396" b="1" kern="0" dirty="0">
                <a:solidFill>
                  <a:srgbClr val="FFC000"/>
                </a:solidFill>
              </a:rPr>
              <a:t>sightseeing/ round trips</a:t>
            </a:r>
            <a:r>
              <a:rPr lang="en-GB" sz="1396" kern="0" dirty="0">
                <a:solidFill>
                  <a:sysClr val="windowText" lastClr="000000"/>
                </a:solidFill>
              </a:rPr>
              <a:t>. There are of course some sun &amp; beach holidays here but moreover you will find holidays to </a:t>
            </a:r>
            <a:r>
              <a:rPr lang="en-GB" sz="1396" b="1" kern="0" dirty="0">
                <a:solidFill>
                  <a:srgbClr val="FFC000"/>
                </a:solidFill>
              </a:rPr>
              <a:t>experience scenery and wildlife</a:t>
            </a:r>
            <a:r>
              <a:rPr lang="en-GB" sz="1396" kern="0" dirty="0">
                <a:solidFill>
                  <a:sysClr val="windowText" lastClr="000000"/>
                </a:solidFill>
              </a:rPr>
              <a:t> as well as </a:t>
            </a:r>
            <a:r>
              <a:rPr lang="en-GB" sz="1396" b="1" kern="0" dirty="0">
                <a:solidFill>
                  <a:srgbClr val="FFC000"/>
                </a:solidFill>
              </a:rPr>
              <a:t>city breaks</a:t>
            </a:r>
            <a:r>
              <a:rPr lang="en-GB" sz="1396" kern="0" dirty="0">
                <a:solidFill>
                  <a:sysClr val="windowText" lastClr="000000"/>
                </a:solidFill>
              </a:rPr>
              <a:t>. </a:t>
            </a:r>
          </a:p>
        </p:txBody>
      </p:sp>
      <p:sp>
        <p:nvSpPr>
          <p:cNvPr id="13" name="TextBox 12"/>
          <p:cNvSpPr txBox="1"/>
          <p:nvPr/>
        </p:nvSpPr>
        <p:spPr>
          <a:xfrm>
            <a:off x="670095" y="4511727"/>
            <a:ext cx="3439313" cy="1722908"/>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are that organize their trip themselves and </a:t>
            </a:r>
            <a:r>
              <a:rPr lang="en-GB" sz="1396" b="1" kern="0" dirty="0">
                <a:solidFill>
                  <a:srgbClr val="FFC000"/>
                </a:solidFill>
              </a:rPr>
              <a:t>travels independently</a:t>
            </a:r>
            <a:r>
              <a:rPr lang="en-GB" sz="1400" kern="0" dirty="0">
                <a:solidFill>
                  <a:sysClr val="windowText" lastClr="000000"/>
                </a:solidFill>
              </a:rPr>
              <a:t>.  They often travel with </a:t>
            </a:r>
            <a:r>
              <a:rPr lang="en-GB" sz="1396" b="1" kern="0" dirty="0">
                <a:solidFill>
                  <a:srgbClr val="FFC000"/>
                </a:solidFill>
              </a:rPr>
              <a:t>friends</a:t>
            </a:r>
            <a:r>
              <a:rPr lang="en-GB" sz="1400" kern="0" dirty="0">
                <a:solidFill>
                  <a:sysClr val="windowText" lastClr="000000"/>
                </a:solidFill>
              </a:rPr>
              <a:t> and seek a </a:t>
            </a:r>
            <a:r>
              <a:rPr lang="en-GB" sz="1396" b="1" kern="0" dirty="0">
                <a:solidFill>
                  <a:srgbClr val="FFC000"/>
                </a:solidFill>
              </a:rPr>
              <a:t>social experience </a:t>
            </a:r>
            <a:r>
              <a:rPr lang="en-GB" sz="1400" kern="0" dirty="0">
                <a:solidFill>
                  <a:sysClr val="windowText" lastClr="000000"/>
                </a:solidFill>
              </a:rPr>
              <a:t>in a new to them culture. They want to immerse themselves in </a:t>
            </a:r>
            <a:r>
              <a:rPr lang="en-GB" sz="1396" b="1" kern="0" dirty="0">
                <a:solidFill>
                  <a:srgbClr val="FFC000"/>
                </a:solidFill>
              </a:rPr>
              <a:t>local life and culture</a:t>
            </a:r>
            <a:r>
              <a:rPr lang="en-GB" sz="1400" kern="0" dirty="0">
                <a:solidFill>
                  <a:sysClr val="windowText" lastClr="000000"/>
                </a:solidFill>
              </a:rPr>
              <a:t>, connect with others and </a:t>
            </a:r>
            <a:r>
              <a:rPr lang="en-GB" sz="1396" b="1" kern="0" dirty="0">
                <a:solidFill>
                  <a:srgbClr val="FFC000"/>
                </a:solidFill>
              </a:rPr>
              <a:t>spend time with friends</a:t>
            </a:r>
            <a:r>
              <a:rPr lang="en-GB" sz="1400" kern="0" dirty="0">
                <a:solidFill>
                  <a:sysClr val="windowText" lastClr="000000"/>
                </a:solidFill>
              </a:rPr>
              <a:t>. </a:t>
            </a:r>
            <a:endParaRPr lang="en-GB" sz="1400" kern="0" dirty="0">
              <a:solidFill>
                <a:srgbClr val="FF0000"/>
              </a:solidFill>
            </a:endParaRP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Most of these consumers make their decision </a:t>
            </a:r>
            <a:r>
              <a:rPr lang="en-GB" sz="1396" b="1" kern="0" dirty="0">
                <a:solidFill>
                  <a:srgbClr val="FFC000"/>
                </a:solidFill>
              </a:rPr>
              <a:t>less than 4 months before their departure </a:t>
            </a:r>
            <a:r>
              <a:rPr lang="en-GB" sz="1400" kern="0" dirty="0">
                <a:solidFill>
                  <a:sysClr val="windowText" lastClr="000000"/>
                </a:solidFill>
              </a:rPr>
              <a:t>(63%). They act on what catches their eye in </a:t>
            </a:r>
            <a:r>
              <a:rPr lang="en-GB" sz="1396" b="1" kern="0" dirty="0">
                <a:solidFill>
                  <a:srgbClr val="FFC000"/>
                </a:solidFill>
              </a:rPr>
              <a:t>social media </a:t>
            </a:r>
            <a:r>
              <a:rPr lang="en-GB" sz="1400" kern="0" dirty="0">
                <a:solidFill>
                  <a:sysClr val="windowText" lastClr="000000"/>
                </a:solidFill>
              </a:rPr>
              <a:t>or on </a:t>
            </a:r>
            <a:r>
              <a:rPr lang="en-GB" sz="1396" b="1" kern="0" dirty="0">
                <a:solidFill>
                  <a:srgbClr val="FFC000"/>
                </a:solidFill>
              </a:rPr>
              <a:t>booking sites</a:t>
            </a:r>
            <a:r>
              <a:rPr lang="en-GB" sz="1400" kern="0" dirty="0">
                <a:solidFill>
                  <a:sysClr val="windowText" lastClr="000000"/>
                </a:solidFill>
              </a:rPr>
              <a:t>. Their </a:t>
            </a:r>
            <a:r>
              <a:rPr lang="en-GB" sz="1396" b="1" kern="0" dirty="0">
                <a:solidFill>
                  <a:srgbClr val="FFC000"/>
                </a:solidFill>
              </a:rPr>
              <a:t>spouse/partner </a:t>
            </a:r>
            <a:r>
              <a:rPr lang="en-GB" sz="1400" kern="0" dirty="0">
                <a:solidFill>
                  <a:sysClr val="windowText" lastClr="000000"/>
                </a:solidFill>
              </a:rPr>
              <a:t>heavily influences their choice. </a:t>
            </a:r>
          </a:p>
        </p:txBody>
      </p:sp>
      <p:sp>
        <p:nvSpPr>
          <p:cNvPr id="17" name="TextBox 16"/>
          <p:cNvSpPr txBox="1"/>
          <p:nvPr/>
        </p:nvSpPr>
        <p:spPr>
          <a:xfrm>
            <a:off x="5015679" y="1703969"/>
            <a:ext cx="3439313" cy="2153795"/>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I TRAVEL TO MEET THE LOCALS</a:t>
            </a:r>
            <a:endParaRPr lang="en-US" sz="1396" kern="0" dirty="0">
              <a:solidFill>
                <a:sysClr val="windowText" lastClr="000000"/>
              </a:solidFill>
            </a:endParaRPr>
          </a:p>
          <a:p>
            <a:pPr marL="4763" lvl="0" algn="just" defTabSz="914400">
              <a:defRPr/>
            </a:pPr>
            <a:r>
              <a:rPr lang="en-US" sz="1400" kern="0" dirty="0">
                <a:solidFill>
                  <a:sysClr val="windowText" lastClr="000000"/>
                </a:solidFill>
              </a:rPr>
              <a:t>These consumers want to </a:t>
            </a:r>
            <a:r>
              <a:rPr lang="en-US" sz="1396" b="1" kern="0" dirty="0">
                <a:solidFill>
                  <a:srgbClr val="FFC000"/>
                </a:solidFill>
              </a:rPr>
              <a:t>taste local food and drink</a:t>
            </a:r>
            <a:r>
              <a:rPr lang="en-US" sz="1400" kern="0" dirty="0">
                <a:solidFill>
                  <a:sysClr val="windowText" lastClr="000000"/>
                </a:solidFill>
              </a:rPr>
              <a:t>. They want to visit cities and </a:t>
            </a:r>
            <a:r>
              <a:rPr lang="en-US" sz="1396" b="1" kern="0" dirty="0">
                <a:solidFill>
                  <a:srgbClr val="FFC000"/>
                </a:solidFill>
              </a:rPr>
              <a:t>discover local culture and lifestyle</a:t>
            </a:r>
            <a:r>
              <a:rPr lang="en-US" sz="1400" kern="0" dirty="0">
                <a:solidFill>
                  <a:sysClr val="windowText" lastClr="000000"/>
                </a:solidFill>
              </a:rPr>
              <a:t>. Local </a:t>
            </a:r>
            <a:r>
              <a:rPr lang="en-US" sz="1396" b="1" kern="0" dirty="0">
                <a:solidFill>
                  <a:srgbClr val="FFC000"/>
                </a:solidFill>
              </a:rPr>
              <a:t>history and legends </a:t>
            </a:r>
            <a:r>
              <a:rPr lang="en-US" sz="1400" kern="0" dirty="0">
                <a:solidFill>
                  <a:sysClr val="windowText" lastClr="000000"/>
                </a:solidFill>
              </a:rPr>
              <a:t>are also of interest. They want to experience </a:t>
            </a:r>
            <a:r>
              <a:rPr lang="en-US" sz="1396" b="1" kern="0" dirty="0">
                <a:solidFill>
                  <a:srgbClr val="FFC000"/>
                </a:solidFill>
              </a:rPr>
              <a:t>local architecture </a:t>
            </a:r>
            <a:r>
              <a:rPr lang="en-US" sz="1400" kern="0" dirty="0">
                <a:solidFill>
                  <a:sysClr val="windowText" lastClr="000000"/>
                </a:solidFill>
              </a:rPr>
              <a:t>and see visit </a:t>
            </a:r>
            <a:r>
              <a:rPr lang="en-US" sz="1396" b="1" kern="0" dirty="0">
                <a:solidFill>
                  <a:srgbClr val="FFC000"/>
                </a:solidFill>
              </a:rPr>
              <a:t>historical buildings </a:t>
            </a:r>
            <a:r>
              <a:rPr lang="en-US" sz="1400" kern="0" dirty="0">
                <a:solidFill>
                  <a:sysClr val="windowText" lastClr="000000"/>
                </a:solidFill>
              </a:rPr>
              <a:t>and sites. </a:t>
            </a:r>
            <a:r>
              <a:rPr lang="en-US" sz="1396" b="1" kern="0" dirty="0">
                <a:solidFill>
                  <a:srgbClr val="FFC000"/>
                </a:solidFill>
              </a:rPr>
              <a:t>Museums</a:t>
            </a:r>
            <a:r>
              <a:rPr lang="en-US" sz="1400" kern="0" dirty="0">
                <a:solidFill>
                  <a:sysClr val="windowText" lastClr="000000"/>
                </a:solidFill>
              </a:rPr>
              <a:t> is also on the list. The experience of </a:t>
            </a:r>
            <a:r>
              <a:rPr lang="en-US" sz="1396" b="1" kern="0" dirty="0">
                <a:solidFill>
                  <a:srgbClr val="FFC000"/>
                </a:solidFill>
              </a:rPr>
              <a:t>national festivals and traditional celebrations</a:t>
            </a:r>
            <a:r>
              <a:rPr lang="en-US" sz="1400" kern="0" dirty="0">
                <a:solidFill>
                  <a:sysClr val="windowText" lastClr="000000"/>
                </a:solidFill>
              </a:rPr>
              <a:t> are most appreciated.</a:t>
            </a:r>
            <a:endParaRPr lang="en-US" sz="1396"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1587" y="4830617"/>
            <a:ext cx="2890748" cy="1928128"/>
          </a:xfrm>
          <a:prstGeom prst="rect">
            <a:avLst/>
          </a:prstGeom>
        </p:spPr>
      </p:pic>
      <p:sp>
        <p:nvSpPr>
          <p:cNvPr id="24" name="TextBox 23"/>
          <p:cNvSpPr txBox="1"/>
          <p:nvPr/>
        </p:nvSpPr>
        <p:spPr>
          <a:xfrm>
            <a:off x="9380478" y="1703969"/>
            <a:ext cx="3439313" cy="214866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a:t>
            </a:r>
            <a:r>
              <a:rPr lang="en-US" sz="1396" kern="0" dirty="0">
                <a:solidFill>
                  <a:sysClr val="windowText" lastClr="000000"/>
                </a:solidFill>
              </a:rPr>
              <a:t>important for brands which try to position themselves as </a:t>
            </a:r>
            <a:r>
              <a:rPr lang="en-US" sz="1396" b="1" kern="0" dirty="0">
                <a:solidFill>
                  <a:srgbClr val="FFC000"/>
                </a:solidFill>
              </a:rPr>
              <a:t>enhancers of friendships</a:t>
            </a:r>
            <a:r>
              <a:rPr lang="en-US" sz="1396" kern="0" dirty="0">
                <a:solidFill>
                  <a:sysClr val="windowText" lastClr="000000"/>
                </a:solidFill>
              </a:rPr>
              <a:t>, as </a:t>
            </a:r>
            <a:r>
              <a:rPr lang="en-US" sz="1396" b="1" kern="0" dirty="0">
                <a:solidFill>
                  <a:srgbClr val="FFC000"/>
                </a:solidFill>
              </a:rPr>
              <a:t>social brands </a:t>
            </a:r>
            <a:r>
              <a:rPr lang="en-US" sz="1396" kern="0" dirty="0">
                <a:solidFill>
                  <a:sysClr val="windowText" lastClr="000000"/>
                </a:solidFill>
              </a:rPr>
              <a:t>which help bring </a:t>
            </a:r>
            <a:r>
              <a:rPr lang="en-US" sz="1396" b="1" kern="0" dirty="0">
                <a:solidFill>
                  <a:srgbClr val="FFC000"/>
                </a:solidFill>
              </a:rPr>
              <a:t>people</a:t>
            </a:r>
            <a:r>
              <a:rPr lang="en-US" sz="1396" kern="0" dirty="0">
                <a:solidFill>
                  <a:sysClr val="windowText" lastClr="000000"/>
                </a:solidFill>
              </a:rPr>
              <a:t> together, and brands which are </a:t>
            </a:r>
            <a:r>
              <a:rPr lang="en-US" sz="1396" b="1" kern="0" dirty="0">
                <a:solidFill>
                  <a:srgbClr val="FFC000"/>
                </a:solidFill>
              </a:rPr>
              <a:t>open</a:t>
            </a:r>
            <a:r>
              <a:rPr lang="en-US" sz="1396" kern="0" dirty="0">
                <a:solidFill>
                  <a:sysClr val="windowText" lastClr="000000"/>
                </a:solidFill>
              </a:rPr>
              <a:t>, </a:t>
            </a:r>
            <a:r>
              <a:rPr lang="en-US" sz="1396" b="1" kern="0" dirty="0">
                <a:solidFill>
                  <a:srgbClr val="FFC000"/>
                </a:solidFill>
              </a:rPr>
              <a:t>inclusive</a:t>
            </a:r>
            <a:r>
              <a:rPr lang="en-US" sz="1396" kern="0" dirty="0">
                <a:solidFill>
                  <a:sysClr val="windowText" lastClr="000000"/>
                </a:solidFill>
              </a:rPr>
              <a:t>, and seeking to reflect </a:t>
            </a:r>
            <a:r>
              <a:rPr lang="en-US" sz="1396" b="1" kern="0" dirty="0">
                <a:solidFill>
                  <a:srgbClr val="FFC000"/>
                </a:solidFill>
              </a:rPr>
              <a:t>shared pleasures</a:t>
            </a:r>
            <a:r>
              <a:rPr lang="en-US" sz="1396" kern="0" dirty="0">
                <a:solidFill>
                  <a:sysClr val="windowText" lastClr="000000"/>
                </a:solidFill>
              </a:rPr>
              <a:t>. It is important for brands which seek to support collaboration with their customers. </a:t>
            </a:r>
          </a:p>
          <a:p>
            <a:pPr marL="4763" lvl="0" algn="just" defTabSz="914400">
              <a:defRPr/>
            </a:pPr>
            <a:endParaRPr lang="en-GB" sz="1396" kern="0" dirty="0">
              <a:solidFill>
                <a:sysClr val="windowText" lastClr="000000"/>
              </a:solidFill>
            </a:endParaRPr>
          </a:p>
        </p:txBody>
      </p:sp>
    </p:spTree>
    <p:extLst>
      <p:ext uri="{BB962C8B-B14F-4D97-AF65-F5344CB8AC3E}">
        <p14:creationId xmlns:p14="http://schemas.microsoft.com/office/powerpoint/2010/main" val="76658834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1118139" cy="553998"/>
          </a:xfrm>
          <a:solidFill>
            <a:srgbClr val="FFC000"/>
          </a:solidFill>
        </p:spPr>
        <p:txBody>
          <a:bodyPr/>
          <a:lstStyle/>
          <a:p>
            <a:r>
              <a:rPr lang="en-US" b="1" dirty="0"/>
              <a:t>SOCIAL IMMERSION </a:t>
            </a:r>
            <a:r>
              <a:rPr lang="en-US" dirty="0"/>
              <a:t>- Active, relaxed and fresh</a:t>
            </a:r>
          </a:p>
        </p:txBody>
      </p:sp>
      <p:graphicFrame>
        <p:nvGraphicFramePr>
          <p:cNvPr id="57" name="SI_Chart"/>
          <p:cNvGraphicFramePr/>
          <p:nvPr>
            <p:extLst/>
          </p:nvPr>
        </p:nvGraphicFramePr>
        <p:xfrm>
          <a:off x="6287839" y="2594242"/>
          <a:ext cx="6408712" cy="1786736"/>
        </p:xfrm>
        <a:graphic>
          <a:graphicData uri="http://schemas.openxmlformats.org/drawingml/2006/chart">
            <c:chart xmlns:c="http://schemas.openxmlformats.org/drawingml/2006/chart" xmlns:r="http://schemas.openxmlformats.org/officeDocument/2006/relationships" r:id="rId3"/>
          </a:graphicData>
        </a:graphic>
      </p:graphicFrame>
      <p:sp>
        <p:nvSpPr>
          <p:cNvPr id="59" name="EB_ChartHeader"/>
          <p:cNvSpPr/>
          <p:nvPr/>
        </p:nvSpPr>
        <p:spPr>
          <a:xfrm>
            <a:off x="3072423" y="219328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Emotional Benefits</a:t>
            </a:r>
          </a:p>
        </p:txBody>
      </p:sp>
      <p:sp>
        <p:nvSpPr>
          <p:cNvPr id="60" name="P_ChartHeader"/>
          <p:cNvSpPr/>
          <p:nvPr/>
        </p:nvSpPr>
        <p:spPr>
          <a:xfrm>
            <a:off x="2642604" y="4614018"/>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Personality</a:t>
            </a:r>
          </a:p>
        </p:txBody>
      </p:sp>
      <p:sp>
        <p:nvSpPr>
          <p:cNvPr id="61" name="FC_ChartHeader"/>
          <p:cNvSpPr/>
          <p:nvPr/>
        </p:nvSpPr>
        <p:spPr>
          <a:xfrm>
            <a:off x="7929427" y="4565763"/>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Functional Characteristics</a:t>
            </a:r>
          </a:p>
        </p:txBody>
      </p:sp>
      <p:sp>
        <p:nvSpPr>
          <p:cNvPr id="62" name="SI_ChartHeader"/>
          <p:cNvSpPr/>
          <p:nvPr/>
        </p:nvSpPr>
        <p:spPr>
          <a:xfrm>
            <a:off x="7828506" y="2203641"/>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Social Identity</a:t>
            </a:r>
          </a:p>
        </p:txBody>
      </p:sp>
      <p:graphicFrame>
        <p:nvGraphicFramePr>
          <p:cNvPr id="63" name="P_Chart"/>
          <p:cNvGraphicFramePr/>
          <p:nvPr>
            <p:extLst/>
          </p:nvPr>
        </p:nvGraphicFramePr>
        <p:xfrm>
          <a:off x="1991663" y="5057239"/>
          <a:ext cx="3556936" cy="178693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4" name="FC_Chart"/>
          <p:cNvGraphicFramePr/>
          <p:nvPr>
            <p:extLst/>
          </p:nvPr>
        </p:nvGraphicFramePr>
        <p:xfrm>
          <a:off x="6791895" y="4941457"/>
          <a:ext cx="5423980" cy="1786736"/>
        </p:xfrm>
        <a:graphic>
          <a:graphicData uri="http://schemas.openxmlformats.org/drawingml/2006/chart">
            <c:chart xmlns:c="http://schemas.openxmlformats.org/drawingml/2006/chart" xmlns:r="http://schemas.openxmlformats.org/officeDocument/2006/relationships" r:id="rId5"/>
          </a:graphicData>
        </a:graphic>
      </p:graphicFrame>
      <p:grpSp>
        <p:nvGrpSpPr>
          <p:cNvPr id="65" name="Gruppieren 3"/>
          <p:cNvGrpSpPr>
            <a:grpSpLocks noChangeAspect="1"/>
          </p:cNvGrpSpPr>
          <p:nvPr/>
        </p:nvGrpSpPr>
        <p:grpSpPr>
          <a:xfrm>
            <a:off x="7800007"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68" name="Gruppieren 2"/>
          <p:cNvGrpSpPr>
            <a:grpSpLocks noChangeAspect="1"/>
          </p:cNvGrpSpPr>
          <p:nvPr/>
        </p:nvGrpSpPr>
        <p:grpSpPr>
          <a:xfrm>
            <a:off x="7900265" y="4500711"/>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4" name="Group 73"/>
          <p:cNvGrpSpPr/>
          <p:nvPr/>
        </p:nvGrpSpPr>
        <p:grpSpPr>
          <a:xfrm>
            <a:off x="2578888"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85" b="1" i="0" u="none" strike="noStrike" kern="0" cap="none" spc="0" normalizeH="0" baseline="0" noProof="0" dirty="0">
                <a:ln>
                  <a:noFill/>
                </a:ln>
                <a:solidFill>
                  <a:schemeClr val="bg1"/>
                </a:solidFill>
                <a:effectLst/>
                <a:uLnTx/>
                <a:uFillTx/>
              </a:endParaRPr>
            </a:p>
          </p:txBody>
        </p:sp>
        <p:grpSp>
          <p:nvGrpSpPr>
            <p:cNvPr id="76" name="Gruppieren 59"/>
            <p:cNvGrpSpPr/>
            <p:nvPr/>
          </p:nvGrpSpPr>
          <p:grpSpPr>
            <a:xfrm>
              <a:off x="4466856" y="4957056"/>
              <a:ext cx="449467" cy="333533"/>
              <a:chOff x="1404938" y="1720851"/>
              <a:chExt cx="6000750" cy="4452937"/>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1"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grpSp>
      </p:grpSp>
      <p:graphicFrame>
        <p:nvGraphicFramePr>
          <p:cNvPr id="36" name="EB_Chart"/>
          <p:cNvGraphicFramePr/>
          <p:nvPr>
            <p:extLst/>
          </p:nvPr>
        </p:nvGraphicFramePr>
        <p:xfrm>
          <a:off x="540000" y="2628317"/>
          <a:ext cx="6251895" cy="178673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04137423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graphicFrame>
        <p:nvGraphicFramePr>
          <p:cNvPr id="46" name="Chart 45"/>
          <p:cNvGraphicFramePr/>
          <p:nvPr>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8142973"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graphicFrame>
        <p:nvGraphicFramePr>
          <p:cNvPr id="50" name="Chart 49"/>
          <p:cNvGraphicFramePr/>
          <p:nvPr>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Chart 55"/>
          <p:cNvGraphicFramePr/>
          <p:nvPr>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9"/>
          </a:graphicData>
        </a:graphic>
      </p:graphicFrame>
      <p:pic>
        <p:nvPicPr>
          <p:cNvPr id="4" name="Picture 3"/>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1"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344743722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108539" cy="553999"/>
          </a:xfrm>
          <a:solidFill>
            <a:srgbClr val="FFC000"/>
          </a:solidFill>
        </p:spPr>
        <p:txBody>
          <a:bodyPr>
            <a:normAutofit/>
          </a:bodyPr>
          <a:lstStyle/>
          <a:p>
            <a:r>
              <a:rPr lang="en-GB" sz="3200" dirty="0"/>
              <a:t>Segment profile </a:t>
            </a:r>
            <a:r>
              <a:rPr lang="en-GB" sz="3200" b="1" dirty="0"/>
              <a:t>- SOCIAL IMMERSION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graphicFrame>
        <p:nvGraphicFramePr>
          <p:cNvPr id="48" name="Chart 47"/>
          <p:cNvGraphicFramePr/>
          <p:nvPr>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9" name="Chart 48"/>
          <p:cNvGraphicFramePr/>
          <p:nvPr>
            <p:extLst>
              <p:ext uri="{D42A27DB-BD31-4B8C-83A1-F6EECF244321}">
                <p14:modId xmlns:p14="http://schemas.microsoft.com/office/powerpoint/2010/main" val="2548299173"/>
              </p:ext>
            </p:extLst>
          </p:nvPr>
        </p:nvGraphicFramePr>
        <p:xfrm>
          <a:off x="9240167" y="2036227"/>
          <a:ext cx="3878820" cy="2464484"/>
        </p:xfrm>
        <a:graphic>
          <a:graphicData uri="http://schemas.openxmlformats.org/drawingml/2006/chart">
            <c:chart xmlns:c="http://schemas.openxmlformats.org/drawingml/2006/chart" xmlns:r="http://schemas.openxmlformats.org/officeDocument/2006/relationships" r:id="rId3"/>
          </a:graphicData>
        </a:graphic>
      </p:graphicFrame>
      <p:pic>
        <p:nvPicPr>
          <p:cNvPr id="12" name="Picture 11"/>
          <p:cNvPicPr>
            <a:picLocks noChangeAspect="1"/>
          </p:cNvPicPr>
          <p:nvPr/>
        </p:nvPicPr>
        <p:blipFill rotWithShape="1">
          <a:blip r:embed="rId4" cstate="email">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6" cstate="email">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5" name="Chart 64"/>
          <p:cNvGraphicFramePr/>
          <p:nvPr>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50" name="Chart 49"/>
          <p:cNvGraphicFramePr/>
          <p:nvPr>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38" name="Chart 37"/>
          <p:cNvGraphicFramePr/>
          <p:nvPr>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11"/>
          </a:graphicData>
        </a:graphic>
      </p:graphicFrame>
      <p:sp>
        <p:nvSpPr>
          <p:cNvPr id="39" name="TextBox 38">
            <a:extLst>
              <a:ext uri="{FF2B5EF4-FFF2-40B4-BE49-F238E27FC236}">
                <a16:creationId xmlns:a16="http://schemas.microsoft.com/office/drawing/2014/main" id="{B7BD52D9-32CE-468E-9285-3C6A1DAA5FF3}"/>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0" name="Chart 39">
            <a:extLst>
              <a:ext uri="{FF2B5EF4-FFF2-40B4-BE49-F238E27FC236}">
                <a16:creationId xmlns:a16="http://schemas.microsoft.com/office/drawing/2014/main" id="{197B5AE6-62ED-417D-9BBD-1F4D1971248E}"/>
              </a:ext>
            </a:extLst>
          </p:cNvPr>
          <p:cNvGraphicFramePr/>
          <p:nvPr>
            <p:extLst>
              <p:ext uri="{D42A27DB-BD31-4B8C-83A1-F6EECF244321}">
                <p14:modId xmlns:p14="http://schemas.microsoft.com/office/powerpoint/2010/main" val="2646347261"/>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605842353"/>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chemeClr val="accent3">
              <a:lumMod val="7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800" b="1" i="0" u="none" strike="noStrike" kern="0" cap="none" spc="0" normalizeH="0" baseline="0" noProof="0" dirty="0">
                <a:ln>
                  <a:noFill/>
                </a:ln>
                <a:solidFill>
                  <a:schemeClr val="bg1"/>
                </a:solidFill>
                <a:effectLst/>
                <a:uLnTx/>
                <a:uFillTx/>
              </a:rPr>
              <a:t>SHARING AND CARING</a:t>
            </a:r>
          </a:p>
        </p:txBody>
      </p:sp>
      <p:sp>
        <p:nvSpPr>
          <p:cNvPr id="10" name="TextBox 9"/>
          <p:cNvSpPr txBox="1"/>
          <p:nvPr/>
        </p:nvSpPr>
        <p:spPr>
          <a:xfrm>
            <a:off x="3715865" y="3889777"/>
            <a:ext cx="2452405" cy="682101"/>
          </a:xfrm>
          <a:prstGeom prst="rect">
            <a:avLst/>
          </a:prstGeom>
          <a:noFill/>
        </p:spPr>
        <p:txBody>
          <a:bodyPr wrap="square" lIns="72000" tIns="36000" rIns="72000" bIns="36000" rtlCol="0">
            <a:spAutoFit/>
          </a:bodyPr>
          <a:lstStyle/>
          <a:p>
            <a:pPr lvl="0" defTabSz="914400">
              <a:lnSpc>
                <a:spcPct val="110000"/>
              </a:lnSpc>
              <a:spcBef>
                <a:spcPts val="2400"/>
              </a:spcBef>
              <a:buClr>
                <a:schemeClr val="bg2"/>
              </a:buClr>
              <a:defRPr/>
            </a:pPr>
            <a:r>
              <a:rPr lang="en-GB" sz="1800" kern="0" dirty="0">
                <a:solidFill>
                  <a:schemeClr val="tx2"/>
                </a:solidFill>
              </a:rPr>
              <a:t>Precious moments of togetherness</a:t>
            </a:r>
            <a:endParaRPr kumimoji="0" lang="en-GB" sz="1800" b="0" i="0" u="none" strike="noStrike" kern="0" cap="none" spc="0" normalizeH="0" baseline="0" noProof="0" dirty="0">
              <a:ln>
                <a:noFill/>
              </a:ln>
              <a:solidFill>
                <a:schemeClr val="tx2"/>
              </a:solidFill>
              <a:effectLst/>
              <a:uLnTx/>
              <a:uFillTx/>
            </a:endParaRPr>
          </a:p>
        </p:txBody>
      </p:sp>
      <p:sp>
        <p:nvSpPr>
          <p:cNvPr id="9" name="TextBox 8"/>
          <p:cNvSpPr txBox="1"/>
          <p:nvPr/>
        </p:nvSpPr>
        <p:spPr>
          <a:xfrm>
            <a:off x="815231" y="3889778"/>
            <a:ext cx="2332891" cy="377402"/>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solidFill>
                  <a:schemeClr val="tx2"/>
                </a:solidFill>
                <a:effectLst/>
                <a:uLnTx/>
                <a:uFillTx/>
              </a:rPr>
              <a:t>Sociable</a:t>
            </a:r>
            <a:r>
              <a:rPr kumimoji="0" lang="en-GB" sz="1800" b="0" i="0" u="none" strike="noStrike" kern="0" cap="none" spc="0" normalizeH="0" noProof="0" dirty="0">
                <a:ln>
                  <a:noFill/>
                </a:ln>
                <a:solidFill>
                  <a:schemeClr val="tx2"/>
                </a:solidFill>
                <a:effectLst/>
                <a:uLnTx/>
                <a:uFillTx/>
              </a:rPr>
              <a:t> and friendly</a:t>
            </a:r>
            <a:endParaRPr kumimoji="0" lang="en-GB" sz="1800" b="0" i="0" u="none" strike="noStrike" kern="0" cap="none" spc="0" normalizeH="0" baseline="0" noProof="0" dirty="0">
              <a:ln>
                <a:noFill/>
              </a:ln>
              <a:solidFill>
                <a:schemeClr val="tx2"/>
              </a:solidFill>
              <a:effectLst/>
              <a:uLnTx/>
              <a:uFillTx/>
            </a:endParaRPr>
          </a:p>
        </p:txBody>
      </p:sp>
      <p:sp>
        <p:nvSpPr>
          <p:cNvPr id="8" name="TextBox 7"/>
          <p:cNvSpPr txBox="1"/>
          <p:nvPr/>
        </p:nvSpPr>
        <p:spPr>
          <a:xfrm>
            <a:off x="7103948" y="454745"/>
            <a:ext cx="5952643" cy="4916017"/>
          </a:xfrm>
          <a:prstGeom prst="rect">
            <a:avLst/>
          </a:prstGeom>
          <a:solidFill>
            <a:schemeClr val="bg1">
              <a:lumMod val="85000"/>
              <a:alpha val="49804"/>
            </a:schemeClr>
          </a:solidFill>
        </p:spPr>
        <p:txBody>
          <a:bodyPr wrap="square" lIns="72000" tIns="36000" rIns="72000" bIns="36000" rtlCol="0">
            <a:spAutoFit/>
          </a:bodyPr>
          <a:lstStyle/>
          <a:p>
            <a:pPr>
              <a:lnSpc>
                <a:spcPct val="110000"/>
              </a:lnSpc>
              <a:spcBef>
                <a:spcPts val="2400"/>
              </a:spcBef>
              <a:buClr>
                <a:schemeClr val="bg2"/>
              </a:buClr>
            </a:pPr>
            <a:r>
              <a:rPr lang="en-US" sz="2400" dirty="0">
                <a:solidFill>
                  <a:schemeClr val="bg1"/>
                </a:solidFill>
                <a:cs typeface="Arial" pitchFamily="34" charset="0"/>
              </a:rPr>
              <a:t>Sharing and caring is all about being surrounded by people who accept me as I am, as an equal and who make me feel welcome. Sharing and caring is about the need to</a:t>
            </a:r>
            <a:r>
              <a:rPr lang="en-US" sz="2400" b="1" kern="0" dirty="0">
                <a:solidFill>
                  <a:schemeClr val="accent3">
                    <a:lumMod val="75000"/>
                  </a:schemeClr>
                </a:solidFill>
              </a:rPr>
              <a:t> be part of</a:t>
            </a:r>
            <a:r>
              <a:rPr lang="en-US" sz="2400" b="1" dirty="0">
                <a:solidFill>
                  <a:schemeClr val="bg1"/>
                </a:solidFill>
                <a:cs typeface="Arial" pitchFamily="34" charset="0"/>
              </a:rPr>
              <a:t> </a:t>
            </a:r>
            <a:r>
              <a:rPr lang="en-US" sz="2400" dirty="0">
                <a:solidFill>
                  <a:schemeClr val="bg1"/>
                </a:solidFill>
                <a:cs typeface="Arial" pitchFamily="34" charset="0"/>
              </a:rPr>
              <a:t>society or </a:t>
            </a:r>
            <a:r>
              <a:rPr lang="en-US" sz="2400" b="1" kern="0" dirty="0">
                <a:solidFill>
                  <a:schemeClr val="accent3">
                    <a:lumMod val="75000"/>
                  </a:schemeClr>
                </a:solidFill>
              </a:rPr>
              <a:t>a group </a:t>
            </a:r>
            <a:r>
              <a:rPr lang="en-US" sz="2400" dirty="0">
                <a:solidFill>
                  <a:schemeClr val="bg1"/>
                </a:solidFill>
                <a:cs typeface="Arial" pitchFamily="34" charset="0"/>
              </a:rPr>
              <a:t>we really feel part of. Part of this is linked to following norms and traditions just because we are part of that culture or group. It is about </a:t>
            </a:r>
            <a:r>
              <a:rPr lang="en-US" sz="2400" b="1" kern="0" dirty="0">
                <a:solidFill>
                  <a:schemeClr val="accent3">
                    <a:lumMod val="75000"/>
                  </a:schemeClr>
                </a:solidFill>
              </a:rPr>
              <a:t>togetherness</a:t>
            </a:r>
            <a:r>
              <a:rPr lang="en-US" sz="2400" dirty="0">
                <a:solidFill>
                  <a:schemeClr val="bg1"/>
                </a:solidFill>
                <a:cs typeface="Arial" pitchFamily="34" charset="0"/>
              </a:rPr>
              <a:t>, brotherhood, camaraderie, </a:t>
            </a:r>
            <a:r>
              <a:rPr lang="en-US" sz="2400" b="1" kern="0" dirty="0">
                <a:solidFill>
                  <a:schemeClr val="accent3">
                    <a:lumMod val="75000"/>
                  </a:schemeClr>
                </a:solidFill>
              </a:rPr>
              <a:t>taking care of others</a:t>
            </a:r>
            <a:r>
              <a:rPr lang="en-US" sz="2400" dirty="0">
                <a:solidFill>
                  <a:schemeClr val="bg1"/>
                </a:solidFill>
                <a:cs typeface="Arial" pitchFamily="34" charset="0"/>
              </a:rPr>
              <a:t>, being taken care of by others, and doing and feeling good. </a:t>
            </a:r>
          </a:p>
        </p:txBody>
      </p:sp>
      <p:cxnSp>
        <p:nvCxnSpPr>
          <p:cNvPr id="11" name="Straight Connector 10"/>
          <p:cNvCxnSpPr/>
          <p:nvPr/>
        </p:nvCxnSpPr>
        <p:spPr>
          <a:xfrm>
            <a:off x="7007919" y="454745"/>
            <a:ext cx="0" cy="491601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3157636"/>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endParaRPr lang="nb-NO" sz="4703" dirty="0"/>
          </a:p>
        </p:txBody>
      </p:sp>
      <p:sp>
        <p:nvSpPr>
          <p:cNvPr id="8" name="TextBox 7"/>
          <p:cNvSpPr txBox="1"/>
          <p:nvPr/>
        </p:nvSpPr>
        <p:spPr>
          <a:xfrm>
            <a:off x="5351735" y="1322571"/>
            <a:ext cx="3582178" cy="4081245"/>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chemeClr val="accent3">
                    <a:lumMod val="75000"/>
                  </a:schemeClr>
                </a:solidFill>
              </a:rPr>
              <a:t>spoil my loved ones</a:t>
            </a:r>
            <a:r>
              <a:rPr lang="en-US" sz="1396" kern="0" dirty="0">
                <a:solidFill>
                  <a:sysClr val="windowText" lastClr="000000"/>
                </a:solidFill>
              </a:rPr>
              <a:t>. I want to intensify the relationship with my loved one(s) and create </a:t>
            </a:r>
            <a:r>
              <a:rPr lang="en-US" sz="1396" b="1" kern="0" dirty="0">
                <a:solidFill>
                  <a:schemeClr val="accent3">
                    <a:lumMod val="75000"/>
                  </a:schemeClr>
                </a:solidFill>
              </a:rPr>
              <a:t>precious moments of togetherness</a:t>
            </a:r>
            <a:r>
              <a:rPr lang="en-US" sz="1396" kern="0" dirty="0">
                <a:solidFill>
                  <a:sysClr val="windowText" lastClr="000000"/>
                </a:solidFill>
              </a:rPr>
              <a:t>. We want to  share good times and escape from my hectic daily life. </a:t>
            </a: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It has to be a destination that is </a:t>
            </a:r>
            <a:r>
              <a:rPr lang="en-US" sz="1396" b="1" kern="0" dirty="0">
                <a:solidFill>
                  <a:schemeClr val="accent3">
                    <a:lumMod val="75000"/>
                  </a:schemeClr>
                </a:solidFill>
              </a:rPr>
              <a:t>easy to travel to</a:t>
            </a:r>
            <a:r>
              <a:rPr lang="en-US" sz="1396" kern="0" dirty="0">
                <a:solidFill>
                  <a:sysClr val="windowText" lastClr="000000"/>
                </a:solidFill>
              </a:rPr>
              <a:t>. I want few language barriers and good </a:t>
            </a:r>
            <a:r>
              <a:rPr lang="en-US" sz="1396" b="1" kern="0" dirty="0">
                <a:solidFill>
                  <a:schemeClr val="accent3">
                    <a:lumMod val="75000"/>
                  </a:schemeClr>
                </a:solidFill>
              </a:rPr>
              <a:t>value for money</a:t>
            </a:r>
            <a:r>
              <a:rPr lang="en-US" sz="1396" kern="0" dirty="0">
                <a:solidFill>
                  <a:sysClr val="windowText" lastClr="000000"/>
                </a:solidFill>
              </a:rPr>
              <a:t>. My family needs guaranteed sunshine. It should have friendly people, good beaches, and a variety of different restaurant offers. We like to enjoy good local cuisine. We also like to travel around so it has to be easy to travel around.</a:t>
            </a:r>
          </a:p>
        </p:txBody>
      </p:sp>
      <p:sp>
        <p:nvSpPr>
          <p:cNvPr id="9" name="TextBox 8"/>
          <p:cNvSpPr txBox="1"/>
          <p:nvPr/>
        </p:nvSpPr>
        <p:spPr>
          <a:xfrm>
            <a:off x="9350835" y="1322570"/>
            <a:ext cx="2963100" cy="429604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chemeClr val="accent3">
                    <a:lumMod val="75000"/>
                  </a:schemeClr>
                </a:solidFill>
              </a:rPr>
              <a:t>sociable</a:t>
            </a:r>
            <a:r>
              <a:rPr lang="en-US" sz="1396" kern="0" dirty="0">
                <a:solidFill>
                  <a:sysClr val="windowText" lastClr="000000"/>
                </a:solidFill>
              </a:rPr>
              <a:t>, </a:t>
            </a:r>
            <a:r>
              <a:rPr lang="en-US" sz="1396" b="1" kern="0" dirty="0">
                <a:solidFill>
                  <a:schemeClr val="accent3">
                    <a:lumMod val="75000"/>
                  </a:schemeClr>
                </a:solidFill>
              </a:rPr>
              <a:t>friendly</a:t>
            </a:r>
            <a:r>
              <a:rPr lang="en-US" sz="1396" kern="0" dirty="0">
                <a:solidFill>
                  <a:sysClr val="windowText" lastClr="000000"/>
                </a:solidFill>
              </a:rPr>
              <a:t>, relaxed, cozy, harmonious and peaceful.</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for whom </a:t>
            </a:r>
            <a:r>
              <a:rPr lang="en-US" sz="1396" b="1" kern="0" dirty="0">
                <a:solidFill>
                  <a:schemeClr val="accent3">
                    <a:lumMod val="75000"/>
                  </a:schemeClr>
                </a:solidFill>
              </a:rPr>
              <a:t>family comes first above all</a:t>
            </a:r>
            <a:r>
              <a:rPr lang="en-US" sz="1396" kern="0" dirty="0">
                <a:solidFill>
                  <a:sysClr val="windowText" lastClr="000000"/>
                </a:solidFill>
              </a:rPr>
              <a:t>. This is people who have strong family values. People who enjoy spending time with and enjoy </a:t>
            </a:r>
            <a:r>
              <a:rPr lang="en-US" sz="1396" b="1" kern="0" dirty="0">
                <a:solidFill>
                  <a:schemeClr val="accent3">
                    <a:lumMod val="75000"/>
                  </a:schemeClr>
                </a:solidFill>
              </a:rPr>
              <a:t>taking care of others</a:t>
            </a:r>
            <a:r>
              <a:rPr lang="en-US" sz="1396" kern="0" dirty="0">
                <a:solidFill>
                  <a:sysClr val="windowText" lastClr="000000"/>
                </a:solidFill>
              </a:rPr>
              <a:t>. People who want to escape from the demands of life and relax and unwind</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50</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chemeClr val="accent3">
                      <a:lumMod val="75000"/>
                    </a:schemeClr>
                  </a:solidFill>
                  <a:latin typeface="Arial Rounded MT Bold"/>
                </a:rPr>
                <a:t>50</a:t>
              </a:r>
              <a:r>
                <a:rPr lang="da-DK" sz="1470" b="1" kern="0" dirty="0">
                  <a:solidFill>
                    <a:schemeClr val="accent3">
                      <a:lumMod val="75000"/>
                    </a:schemeClr>
                  </a:solidFill>
                  <a:latin typeface="Arial Rounded MT Bold"/>
                </a:rPr>
                <a:t>%</a:t>
              </a:r>
              <a:endParaRPr lang="da-DK" sz="1764" b="1" kern="0" dirty="0">
                <a:solidFill>
                  <a:schemeClr val="accent3">
                    <a:lumMod val="75000"/>
                  </a:schemeClr>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chemeClr val="accent3">
                      <a:lumMod val="75000"/>
                    </a:schemeClr>
                  </a:solidFill>
                  <a:latin typeface="Arial Rounded MT Bold"/>
                </a:rPr>
                <a:t>74</a:t>
              </a:r>
              <a:r>
                <a:rPr lang="da-DK" sz="1617" b="1" kern="0" dirty="0">
                  <a:solidFill>
                    <a:schemeClr val="accent3">
                      <a:lumMod val="75000"/>
                    </a:schemeClr>
                  </a:solidFill>
                  <a:latin typeface="Arial Rounded MT Bold"/>
                </a:rPr>
                <a:t>%</a:t>
              </a:r>
              <a:r>
                <a:rPr lang="da-DK" sz="2646" b="1" kern="0" dirty="0">
                  <a:solidFill>
                    <a:schemeClr val="accent3">
                      <a:lumMod val="75000"/>
                    </a:schemeClr>
                  </a:solidFill>
                  <a:latin typeface="Arial Rounded MT Bold"/>
                </a:rPr>
                <a:t> </a:t>
              </a:r>
            </a:p>
            <a:p>
              <a:pPr marL="7001" algn="ctr" defTabSz="1343985">
                <a:defRPr/>
              </a:pPr>
              <a:r>
                <a:rPr lang="da-DK" sz="1029" kern="0" dirty="0">
                  <a:solidFill>
                    <a:schemeClr val="accent3">
                      <a:lumMod val="75000"/>
                    </a:schemeClr>
                  </a:solidFill>
                  <a:latin typeface="Arial Rounded MT Bold"/>
                </a:rPr>
                <a:t>ARE ABOVE</a:t>
              </a:r>
            </a:p>
            <a:p>
              <a:pPr marL="7001" algn="ctr" defTabSz="1343985">
                <a:defRPr/>
              </a:pPr>
              <a:r>
                <a:rPr lang="da-DK" sz="1323" b="1" kern="0" dirty="0">
                  <a:solidFill>
                    <a:schemeClr val="accent3">
                      <a:lumMod val="75000"/>
                    </a:schemeClr>
                  </a:solidFill>
                  <a:latin typeface="Arial Rounded MT Bold"/>
                </a:rPr>
                <a:t>40 </a:t>
              </a:r>
              <a:r>
                <a:rPr lang="da-DK" sz="1029" kern="0" dirty="0">
                  <a:solidFill>
                    <a:schemeClr val="accent3">
                      <a:lumMod val="75000"/>
                    </a:schemeClr>
                  </a:solidFill>
                  <a:latin typeface="Arial Rounded MT Bold"/>
                </a:rPr>
                <a:t>YEARS</a:t>
              </a:r>
              <a:endParaRPr lang="da-DK" sz="1176" kern="0" dirty="0">
                <a:solidFill>
                  <a:schemeClr val="accent3">
                    <a:lumMod val="75000"/>
                  </a:schemeClr>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ysClr val="windowText" lastClr="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chemeClr val="accent3">
                      <a:lumMod val="75000"/>
                    </a:schemeClr>
                  </a:solidFill>
                  <a:latin typeface="Arial Rounded MT Bold"/>
                </a:rPr>
                <a:t>SHARE OF OVERNIGHT STAYS</a:t>
              </a:r>
            </a:p>
            <a:p>
              <a:pPr marL="7001" algn="ctr" defTabSz="1343985">
                <a:defRPr/>
              </a:pPr>
              <a:r>
                <a:rPr lang="da-DK" sz="2058" kern="0" dirty="0">
                  <a:solidFill>
                    <a:schemeClr val="accent3">
                      <a:lumMod val="75000"/>
                    </a:schemeClr>
                  </a:solidFill>
                  <a:latin typeface="Arial Rounded MT Bold"/>
                </a:rPr>
                <a:t>10</a:t>
              </a:r>
              <a:r>
                <a:rPr lang="da-DK" sz="1470" b="1" kern="0" dirty="0">
                  <a:solidFill>
                    <a:schemeClr val="accent3">
                      <a:lumMod val="75000"/>
                    </a:schemeClr>
                  </a:solidFill>
                  <a:latin typeface="Arial Rounded MT Bold"/>
                </a:rPr>
                <a:t>%</a:t>
              </a:r>
              <a:endParaRPr lang="da-DK" sz="1176" kern="0" dirty="0">
                <a:solidFill>
                  <a:schemeClr val="accent3">
                    <a:lumMod val="75000"/>
                  </a:schemeClr>
                </a:solidFill>
                <a:latin typeface="Arial Rounded MT Bold"/>
              </a:endParaRPr>
            </a:p>
          </p:txBody>
        </p:sp>
      </p:grpSp>
      <p:sp>
        <p:nvSpPr>
          <p:cNvPr id="61" name="Oval 60"/>
          <p:cNvSpPr/>
          <p:nvPr/>
        </p:nvSpPr>
        <p:spPr>
          <a:xfrm>
            <a:off x="-409658" y="1691683"/>
            <a:ext cx="3673161" cy="3444494"/>
          </a:xfrm>
          <a:prstGeom prst="ellipse">
            <a:avLst/>
          </a:prstGeom>
          <a:solidFill>
            <a:schemeClr val="accent3">
              <a:lumMod val="75000"/>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SPOIL MY LOVED ONES AND CREATE PRECIOUS MOMENTS OF TOGETHERNESS. My family comes first above all.</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3927082"/>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SHARING AND CARING</a:t>
            </a:r>
          </a:p>
        </p:txBody>
      </p:sp>
      <p:sp>
        <p:nvSpPr>
          <p:cNvPr id="12" name="TextBox 11"/>
          <p:cNvSpPr txBox="1"/>
          <p:nvPr/>
        </p:nvSpPr>
        <p:spPr>
          <a:xfrm>
            <a:off x="670095" y="1703969"/>
            <a:ext cx="3439313" cy="150361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the typical sun and beach vacation in this segment also, but you will find more holidays to </a:t>
            </a:r>
            <a:r>
              <a:rPr lang="en-GB" sz="1396" b="1" kern="0" dirty="0">
                <a:solidFill>
                  <a:schemeClr val="accent3">
                    <a:lumMod val="75000"/>
                  </a:schemeClr>
                </a:solidFill>
              </a:rPr>
              <a:t>visit friends and family</a:t>
            </a:r>
            <a:r>
              <a:rPr lang="en-GB" sz="1396" kern="0" dirty="0">
                <a:solidFill>
                  <a:sysClr val="windowText" lastClr="000000"/>
                </a:solidFill>
              </a:rPr>
              <a:t> and travels to </a:t>
            </a:r>
            <a:r>
              <a:rPr lang="en-GB" sz="1396" b="1" kern="0" dirty="0">
                <a:solidFill>
                  <a:schemeClr val="accent3">
                    <a:lumMod val="75000"/>
                  </a:schemeClr>
                </a:solidFill>
              </a:rPr>
              <a:t>cottage/holiday homes</a:t>
            </a:r>
            <a:r>
              <a:rPr lang="en-GB" sz="1396" kern="0" dirty="0">
                <a:solidFill>
                  <a:sysClr val="windowText" lastClr="000000"/>
                </a:solidFill>
              </a:rPr>
              <a:t> here than in other segments. For these consumer it’s </a:t>
            </a:r>
            <a:r>
              <a:rPr lang="en-GB" sz="1396" b="1" kern="0" dirty="0">
                <a:solidFill>
                  <a:schemeClr val="accent3">
                    <a:lumMod val="75000"/>
                  </a:schemeClr>
                </a:solidFill>
              </a:rPr>
              <a:t>all about family</a:t>
            </a:r>
            <a:r>
              <a:rPr lang="en-GB" sz="1396" kern="0" dirty="0">
                <a:solidFill>
                  <a:sysClr val="windowText" lastClr="000000"/>
                </a:solidFill>
              </a:rPr>
              <a:t>. </a:t>
            </a:r>
          </a:p>
        </p:txBody>
      </p:sp>
      <p:sp>
        <p:nvSpPr>
          <p:cNvPr id="13" name="TextBox 12"/>
          <p:cNvSpPr txBox="1"/>
          <p:nvPr/>
        </p:nvSpPr>
        <p:spPr>
          <a:xfrm>
            <a:off x="670095" y="4511727"/>
            <a:ext cx="3439313" cy="2153795"/>
          </a:xfrm>
          <a:prstGeom prst="rect">
            <a:avLst/>
          </a:prstGeom>
        </p:spPr>
        <p:txBody>
          <a:bodyPr vert="horz" wrap="square" lIns="0" tIns="0" rIns="0" bIns="0" rtlCol="0">
            <a:spAutoFit/>
          </a:bodyPr>
          <a:lstStyle/>
          <a:p>
            <a:pPr marL="7001" defTabSz="1343985">
              <a:defRPr/>
            </a:pPr>
            <a:r>
              <a:rPr lang="nb-NO" sz="1400" b="1" kern="0" dirty="0">
                <a:solidFill>
                  <a:sysClr val="windowText" lastClr="000000"/>
                </a:solidFill>
              </a:rPr>
              <a:t>HOLIDAY EXPERIENCE</a:t>
            </a:r>
          </a:p>
          <a:p>
            <a:pPr marL="4763" algn="just" defTabSz="914400">
              <a:defRPr/>
            </a:pPr>
            <a:r>
              <a:rPr lang="en-US" sz="1400" b="1" kern="0" dirty="0">
                <a:solidFill>
                  <a:srgbClr val="D35C09">
                    <a:lumMod val="75000"/>
                  </a:srgbClr>
                </a:solidFill>
              </a:rPr>
              <a:t>Relaxation</a:t>
            </a:r>
            <a:r>
              <a:rPr lang="en-US" sz="1400" kern="0" dirty="0">
                <a:solidFill>
                  <a:sysClr val="windowText" lastClr="000000"/>
                </a:solidFill>
              </a:rPr>
              <a:t> is on top of the list. Activities like </a:t>
            </a:r>
            <a:r>
              <a:rPr lang="en-US" sz="1400" b="1" kern="0" dirty="0">
                <a:solidFill>
                  <a:srgbClr val="D35C09">
                    <a:lumMod val="75000"/>
                  </a:srgbClr>
                </a:solidFill>
              </a:rPr>
              <a:t>sunbathing and swimming</a:t>
            </a:r>
            <a:r>
              <a:rPr lang="en-US" sz="1400" kern="0" dirty="0">
                <a:solidFill>
                  <a:sysClr val="windowText" lastClr="000000"/>
                </a:solidFill>
              </a:rPr>
              <a:t>, and </a:t>
            </a:r>
            <a:r>
              <a:rPr lang="en-US" sz="1400" b="1" kern="0" dirty="0">
                <a:solidFill>
                  <a:srgbClr val="D35C09">
                    <a:lumMod val="75000"/>
                  </a:srgbClr>
                </a:solidFill>
              </a:rPr>
              <a:t>getting pampered </a:t>
            </a:r>
            <a:r>
              <a:rPr lang="en-US" sz="1400" kern="0" dirty="0">
                <a:solidFill>
                  <a:sysClr val="windowText" lastClr="000000"/>
                </a:solidFill>
              </a:rPr>
              <a:t>is also appreciated by this segment. They like to taste </a:t>
            </a:r>
            <a:r>
              <a:rPr lang="en-US" sz="1400" b="1" kern="0" dirty="0">
                <a:solidFill>
                  <a:srgbClr val="D35C09">
                    <a:lumMod val="75000"/>
                  </a:srgbClr>
                </a:solidFill>
              </a:rPr>
              <a:t>local food </a:t>
            </a:r>
            <a:r>
              <a:rPr lang="en-US" sz="1400" kern="0" dirty="0">
                <a:solidFill>
                  <a:sysClr val="windowText" lastClr="000000"/>
                </a:solidFill>
              </a:rPr>
              <a:t>and drinks and </a:t>
            </a:r>
            <a:r>
              <a:rPr lang="en-US" sz="1400" b="1" kern="0" dirty="0">
                <a:solidFill>
                  <a:srgbClr val="D35C09">
                    <a:lumMod val="75000"/>
                  </a:srgbClr>
                </a:solidFill>
              </a:rPr>
              <a:t>observe the beauty of nature</a:t>
            </a:r>
            <a:r>
              <a:rPr lang="en-US" sz="1400" kern="0" dirty="0">
                <a:solidFill>
                  <a:sysClr val="windowText" lastClr="000000"/>
                </a:solidFill>
              </a:rPr>
              <a:t> as long as the activities are slow, warm and friendly. No pushing boundaries please!</a:t>
            </a:r>
          </a:p>
          <a:p>
            <a:pPr marL="4763" lvl="0" algn="just" defTabSz="914400">
              <a:defRPr/>
            </a:pPr>
            <a:endParaRPr lang="en-GB" sz="1396" kern="0" dirty="0">
              <a:solidFill>
                <a:sysClr val="windowText" lastClr="000000"/>
              </a:solidFill>
            </a:endParaRP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Of course they use the internet, but more than in other segments they act on </a:t>
            </a:r>
            <a:r>
              <a:rPr lang="en-GB" sz="1396" b="1" kern="0" dirty="0">
                <a:solidFill>
                  <a:srgbClr val="D35C09">
                    <a:lumMod val="75000"/>
                  </a:srgbClr>
                </a:solidFill>
              </a:rPr>
              <a:t>advice from friends/family</a:t>
            </a:r>
            <a:r>
              <a:rPr lang="en-GB" sz="1400" kern="0" dirty="0">
                <a:solidFill>
                  <a:sysClr val="windowText" lastClr="000000"/>
                </a:solidFill>
              </a:rPr>
              <a:t>. </a:t>
            </a:r>
            <a:r>
              <a:rPr lang="en-GB" sz="1396" b="1" kern="0" dirty="0">
                <a:solidFill>
                  <a:srgbClr val="D35C09">
                    <a:lumMod val="75000"/>
                  </a:srgbClr>
                </a:solidFill>
              </a:rPr>
              <a:t>Parents and other relatives</a:t>
            </a:r>
            <a:r>
              <a:rPr lang="en-GB" sz="1400" b="1" kern="0" dirty="0">
                <a:solidFill>
                  <a:srgbClr val="FF6600"/>
                </a:solidFill>
              </a:rPr>
              <a:t> </a:t>
            </a:r>
            <a:r>
              <a:rPr lang="en-GB" sz="1400" kern="0" dirty="0">
                <a:solidFill>
                  <a:sysClr val="windowText" lastClr="000000"/>
                </a:solidFill>
              </a:rPr>
              <a:t>heavily influences their choice. They travel with children and the oldest children are a part of the decision process. </a:t>
            </a:r>
          </a:p>
        </p:txBody>
      </p:sp>
      <p:sp>
        <p:nvSpPr>
          <p:cNvPr id="17" name="TextBox 16"/>
          <p:cNvSpPr txBox="1"/>
          <p:nvPr/>
        </p:nvSpPr>
        <p:spPr>
          <a:xfrm>
            <a:off x="5015679" y="1703969"/>
            <a:ext cx="3439313" cy="1723549"/>
          </a:xfrm>
          <a:prstGeom prst="rect">
            <a:avLst/>
          </a:prstGeom>
        </p:spPr>
        <p:txBody>
          <a:bodyPr vert="horz" wrap="square" lIns="0" tIns="0" rIns="0" bIns="0" rtlCol="0">
            <a:spAutoFit/>
          </a:bodyPr>
          <a:lstStyle/>
          <a:p>
            <a:pPr marL="7001" algn="just" defTabSz="1343985">
              <a:defRPr/>
            </a:pPr>
            <a:r>
              <a:rPr lang="en-US" sz="1400" b="1" kern="0" dirty="0">
                <a:solidFill>
                  <a:sysClr val="windowText" lastClr="000000"/>
                </a:solidFill>
              </a:rPr>
              <a:t>I TRAVEL TO FEEL INCLUDED</a:t>
            </a:r>
          </a:p>
          <a:p>
            <a:pPr marL="7001" algn="just" defTabSz="1343985">
              <a:defRPr/>
            </a:pPr>
            <a:r>
              <a:rPr lang="en-GB" sz="1400" kern="0" dirty="0">
                <a:solidFill>
                  <a:sysClr val="windowText" lastClr="000000"/>
                </a:solidFill>
              </a:rPr>
              <a:t>These consumers choose destinations that enables them to </a:t>
            </a:r>
            <a:r>
              <a:rPr lang="en-GB" sz="1400" b="1" kern="0" dirty="0">
                <a:solidFill>
                  <a:srgbClr val="D35C09">
                    <a:lumMod val="75000"/>
                  </a:srgbClr>
                </a:solidFill>
              </a:rPr>
              <a:t>spend time with their loved ones</a:t>
            </a:r>
            <a:r>
              <a:rPr lang="en-GB" sz="1400" kern="0" dirty="0">
                <a:solidFill>
                  <a:sysClr val="windowText" lastClr="000000"/>
                </a:solidFill>
              </a:rPr>
              <a:t>. They want to travel to places that are </a:t>
            </a:r>
            <a:r>
              <a:rPr lang="en-GB" sz="1400" b="1" kern="0" dirty="0">
                <a:solidFill>
                  <a:srgbClr val="D35C09">
                    <a:lumMod val="75000"/>
                  </a:srgbClr>
                </a:solidFill>
              </a:rPr>
              <a:t>sociable</a:t>
            </a:r>
            <a:r>
              <a:rPr lang="en-GB" sz="1400" kern="0" dirty="0">
                <a:solidFill>
                  <a:sysClr val="windowText" lastClr="000000"/>
                </a:solidFill>
              </a:rPr>
              <a:t>, </a:t>
            </a:r>
            <a:r>
              <a:rPr lang="en-GB" sz="1400" b="1" kern="0" dirty="0">
                <a:solidFill>
                  <a:srgbClr val="D35C09">
                    <a:lumMod val="75000"/>
                  </a:srgbClr>
                </a:solidFill>
              </a:rPr>
              <a:t>friendly</a:t>
            </a:r>
            <a:r>
              <a:rPr lang="en-GB" sz="1400" kern="0" dirty="0">
                <a:solidFill>
                  <a:sysClr val="windowText" lastClr="000000"/>
                </a:solidFill>
              </a:rPr>
              <a:t> and </a:t>
            </a:r>
            <a:r>
              <a:rPr lang="en-GB" sz="1400" b="1" kern="0" dirty="0">
                <a:solidFill>
                  <a:srgbClr val="D35C09">
                    <a:lumMod val="75000"/>
                  </a:srgbClr>
                </a:solidFill>
              </a:rPr>
              <a:t>relaxed</a:t>
            </a:r>
            <a:r>
              <a:rPr lang="en-GB" sz="1400" kern="0" dirty="0">
                <a:solidFill>
                  <a:sysClr val="windowText" lastClr="000000"/>
                </a:solidFill>
              </a:rPr>
              <a:t>. </a:t>
            </a:r>
            <a:r>
              <a:rPr lang="en-US" sz="1400" kern="0" dirty="0">
                <a:solidFill>
                  <a:sysClr val="windowText" lastClr="000000"/>
                </a:solidFill>
              </a:rPr>
              <a:t>They want to create those </a:t>
            </a:r>
            <a:r>
              <a:rPr lang="en-US" sz="1400" b="1" kern="0" dirty="0">
                <a:solidFill>
                  <a:srgbClr val="D35C09">
                    <a:lumMod val="75000"/>
                  </a:srgbClr>
                </a:solidFill>
              </a:rPr>
              <a:t>precious moments of togetherness</a:t>
            </a:r>
            <a:r>
              <a:rPr lang="en-US" sz="1400" kern="0" dirty="0">
                <a:solidFill>
                  <a:sysClr val="windowText" lastClr="000000"/>
                </a:solidFill>
              </a:rPr>
              <a:t>.</a:t>
            </a:r>
          </a:p>
          <a:p>
            <a:pPr marL="7001" algn="just" defTabSz="1343985">
              <a:defRPr/>
            </a:pPr>
            <a:endParaRPr lang="en-US" sz="1400" b="1" kern="0" dirty="0">
              <a:solidFill>
                <a:sysClr val="windowText" lastClr="000000"/>
              </a:solidFill>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51483" y="4855702"/>
            <a:ext cx="3029043" cy="2020371"/>
          </a:xfrm>
          <a:prstGeom prst="rect">
            <a:avLst/>
          </a:prstGeom>
        </p:spPr>
      </p:pic>
      <p:sp>
        <p:nvSpPr>
          <p:cNvPr id="25" name="TextBox 24"/>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Brands that want to tap into the needs in this segment should focus on </a:t>
            </a:r>
            <a:r>
              <a:rPr lang="en-US" sz="1396" b="1" kern="0" dirty="0">
                <a:solidFill>
                  <a:schemeClr val="accent3">
                    <a:lumMod val="75000"/>
                  </a:schemeClr>
                </a:solidFill>
              </a:rPr>
              <a:t>support</a:t>
            </a:r>
            <a:r>
              <a:rPr lang="en-US" sz="1400" kern="0" dirty="0">
                <a:solidFill>
                  <a:sysClr val="windowText" lastClr="000000"/>
                </a:solidFill>
              </a:rPr>
              <a:t>, </a:t>
            </a:r>
            <a:r>
              <a:rPr lang="en-US" sz="1396" b="1" kern="0" dirty="0">
                <a:solidFill>
                  <a:schemeClr val="accent3">
                    <a:lumMod val="75000"/>
                  </a:schemeClr>
                </a:solidFill>
              </a:rPr>
              <a:t>empathy</a:t>
            </a:r>
            <a:r>
              <a:rPr lang="en-US" sz="1400" kern="0" dirty="0">
                <a:solidFill>
                  <a:sysClr val="windowText" lastClr="000000"/>
                </a:solidFill>
              </a:rPr>
              <a:t>, </a:t>
            </a:r>
            <a:r>
              <a:rPr lang="en-US" sz="1396" b="1" kern="0" dirty="0">
                <a:solidFill>
                  <a:schemeClr val="accent3">
                    <a:lumMod val="75000"/>
                  </a:schemeClr>
                </a:solidFill>
              </a:rPr>
              <a:t>care</a:t>
            </a:r>
            <a:r>
              <a:rPr lang="en-US" sz="1400" kern="0" dirty="0">
                <a:solidFill>
                  <a:sysClr val="windowText" lastClr="000000"/>
                </a:solidFill>
              </a:rPr>
              <a:t> </a:t>
            </a:r>
            <a:r>
              <a:rPr lang="en-US" sz="1396" b="1" kern="0" dirty="0">
                <a:solidFill>
                  <a:schemeClr val="accent3">
                    <a:lumMod val="75000"/>
                  </a:schemeClr>
                </a:solidFill>
              </a:rPr>
              <a:t>giving</a:t>
            </a:r>
            <a:r>
              <a:rPr lang="en-US" sz="1400" kern="0" dirty="0">
                <a:solidFill>
                  <a:sysClr val="windowText" lastClr="000000"/>
                </a:solidFill>
              </a:rPr>
              <a:t> and true, deep </a:t>
            </a:r>
            <a:r>
              <a:rPr lang="en-US" sz="1396" b="1" kern="0" dirty="0">
                <a:solidFill>
                  <a:schemeClr val="accent3">
                    <a:lumMod val="75000"/>
                  </a:schemeClr>
                </a:solidFill>
              </a:rPr>
              <a:t>friendships</a:t>
            </a:r>
            <a:r>
              <a:rPr lang="en-US" sz="1400" kern="0" dirty="0">
                <a:solidFill>
                  <a:sysClr val="windowText" lastClr="000000"/>
                </a:solidFill>
              </a:rPr>
              <a:t>. They should position themselves as familiar and appealing to a broader audience and tap into those feelings that people get when they feel </a:t>
            </a:r>
            <a:r>
              <a:rPr lang="en-US" sz="1396" b="1" kern="0" dirty="0">
                <a:solidFill>
                  <a:schemeClr val="accent3">
                    <a:lumMod val="75000"/>
                  </a:schemeClr>
                </a:solidFill>
              </a:rPr>
              <a:t>warm</a:t>
            </a:r>
            <a:r>
              <a:rPr lang="en-US" sz="1400" kern="0" dirty="0">
                <a:solidFill>
                  <a:sysClr val="windowText" lastClr="000000"/>
                </a:solidFill>
              </a:rPr>
              <a:t>, </a:t>
            </a:r>
            <a:r>
              <a:rPr lang="en-US" sz="1396" b="1" kern="0" dirty="0">
                <a:solidFill>
                  <a:schemeClr val="accent3">
                    <a:lumMod val="75000"/>
                  </a:schemeClr>
                </a:solidFill>
              </a:rPr>
              <a:t>included</a:t>
            </a:r>
            <a:r>
              <a:rPr lang="en-US" sz="1400" kern="0" dirty="0">
                <a:solidFill>
                  <a:sysClr val="windowText" lastClr="000000"/>
                </a:solidFill>
              </a:rPr>
              <a:t> and </a:t>
            </a:r>
            <a:r>
              <a:rPr lang="en-US" sz="1396" b="1" kern="0" dirty="0">
                <a:solidFill>
                  <a:schemeClr val="accent3">
                    <a:lumMod val="75000"/>
                  </a:schemeClr>
                </a:solidFill>
              </a:rPr>
              <a:t>accepted</a:t>
            </a:r>
            <a:r>
              <a:rPr lang="en-US" sz="1400" kern="0" dirty="0">
                <a:solidFill>
                  <a:sysClr val="windowText" lastClr="000000"/>
                </a:solidFill>
              </a:rPr>
              <a:t> by the people or tribe they are with. </a:t>
            </a:r>
          </a:p>
        </p:txBody>
      </p:sp>
    </p:spTree>
    <p:extLst>
      <p:ext uri="{BB962C8B-B14F-4D97-AF65-F5344CB8AC3E}">
        <p14:creationId xmlns:p14="http://schemas.microsoft.com/office/powerpoint/2010/main" val="290522699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Rectangle 13"/>
          <p:cNvSpPr/>
          <p:nvPr/>
        </p:nvSpPr>
        <p:spPr bwMode="gray">
          <a:xfrm>
            <a:off x="599207" y="1116335"/>
            <a:ext cx="5904656" cy="4536504"/>
          </a:xfrm>
          <a:prstGeom prst="rect">
            <a:avLst/>
          </a:prstGeom>
          <a:solidFill>
            <a:srgbClr val="F8DA6C">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657" y="6677422"/>
            <a:ext cx="491577" cy="396000"/>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959247"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724445" y="1188343"/>
            <a:ext cx="6048672" cy="2677656"/>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rPr>
              <a:t>TO IDENTIFY THE BEST </a:t>
            </a:r>
            <a:r>
              <a:rPr lang="en-US" b="1" dirty="0">
                <a:solidFill>
                  <a:srgbClr val="FFC000"/>
                </a:solidFill>
                <a:effectLst>
                  <a:outerShdw blurRad="38100" dist="38100" dir="2700000" algn="tl">
                    <a:srgbClr val="000000">
                      <a:alpha val="43137"/>
                    </a:srgbClr>
                  </a:outerShdw>
                </a:effectLst>
              </a:rPr>
              <a:t>MEANS OF STRENGTHENING THE FUTURE </a:t>
            </a:r>
            <a:r>
              <a:rPr lang="en-US" b="1" dirty="0">
                <a:solidFill>
                  <a:schemeClr val="bg1"/>
                </a:solidFill>
                <a:effectLst>
                  <a:outerShdw blurRad="38100" dist="38100" dir="2700000" algn="tl">
                    <a:srgbClr val="000000">
                      <a:alpha val="43137"/>
                    </a:srgbClr>
                  </a:outerShdw>
                </a:effectLst>
              </a:rPr>
              <a:t>OF THE NORWEGIAN TRAVEL INDUSTRY</a:t>
            </a:r>
          </a:p>
          <a:p>
            <a:endParaRPr lang="en-US"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TO UNDERSTAND THE </a:t>
            </a:r>
            <a:r>
              <a:rPr lang="en-US" b="1" dirty="0">
                <a:solidFill>
                  <a:srgbClr val="FFC000"/>
                </a:solidFill>
                <a:effectLst>
                  <a:outerShdw blurRad="38100" dist="38100" dir="2700000" algn="tl">
                    <a:srgbClr val="000000">
                      <a:alpha val="43137"/>
                    </a:srgbClr>
                  </a:outerShdw>
                </a:effectLst>
              </a:rPr>
              <a:t>COMPETITIVE LANDSCAPE</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TARGET NEEDS </a:t>
            </a:r>
            <a:r>
              <a:rPr lang="en-US" b="1" dirty="0">
                <a:solidFill>
                  <a:schemeClr val="bg1"/>
                </a:solidFill>
                <a:effectLst>
                  <a:outerShdw blurRad="38100" dist="38100" dir="2700000" algn="tl">
                    <a:srgbClr val="000000">
                      <a:alpha val="43137"/>
                    </a:srgbClr>
                  </a:outerShdw>
                </a:effectLst>
              </a:rPr>
              <a:t>TO  PROMOTE </a:t>
            </a:r>
            <a:r>
              <a:rPr lang="en-US" b="1" dirty="0">
                <a:solidFill>
                  <a:srgbClr val="FFC000"/>
                </a:solidFill>
                <a:effectLst>
                  <a:outerShdw blurRad="38100" dist="38100" dir="2700000" algn="tl">
                    <a:srgbClr val="000000">
                      <a:alpha val="43137"/>
                    </a:srgbClr>
                  </a:outerShdw>
                </a:effectLst>
              </a:rPr>
              <a:t>INNOVATION</a:t>
            </a:r>
            <a:r>
              <a:rPr lang="en-US" b="1" dirty="0">
                <a:solidFill>
                  <a:schemeClr val="bg1"/>
                </a:solidFill>
                <a:effectLst>
                  <a:outerShdw blurRad="38100" dist="38100" dir="2700000" algn="tl">
                    <a:srgbClr val="000000">
                      <a:alpha val="43137"/>
                    </a:srgbClr>
                  </a:outerShdw>
                </a:effectLst>
              </a:rPr>
              <a:t> AND </a:t>
            </a:r>
            <a:r>
              <a:rPr lang="en-US" b="1" dirty="0">
                <a:solidFill>
                  <a:srgbClr val="FFC000"/>
                </a:solidFill>
                <a:effectLst>
                  <a:outerShdw blurRad="38100" dist="38100" dir="2700000" algn="tl">
                    <a:srgbClr val="000000">
                      <a:alpha val="43137"/>
                    </a:srgbClr>
                  </a:outerShdw>
                </a:effectLst>
              </a:rPr>
              <a:t>COMMUNICATION</a:t>
            </a:r>
            <a:r>
              <a:rPr lang="en-US" b="1" dirty="0">
                <a:solidFill>
                  <a:schemeClr val="bg1"/>
                </a:solidFill>
                <a:effectLst>
                  <a:outerShdw blurRad="38100" dist="38100" dir="2700000" algn="tl">
                    <a:srgbClr val="000000">
                      <a:alpha val="43137"/>
                    </a:srgbClr>
                  </a:outerShdw>
                </a:effectLst>
              </a:rPr>
              <a:t> </a:t>
            </a:r>
          </a:p>
        </p:txBody>
      </p:sp>
      <p:sp>
        <p:nvSpPr>
          <p:cNvPr id="11" name="Rectangle 10"/>
          <p:cNvSpPr/>
          <p:nvPr/>
        </p:nvSpPr>
        <p:spPr>
          <a:xfrm>
            <a:off x="724445" y="4070668"/>
            <a:ext cx="6048672" cy="1384995"/>
          </a:xfrm>
          <a:prstGeom prst="rect">
            <a:avLst/>
          </a:prstGeom>
        </p:spPr>
        <p:txBody>
          <a:bodyPr wrap="square">
            <a:spAutoFit/>
          </a:bodyPr>
          <a:lstStyle/>
          <a:p>
            <a:r>
              <a:rPr lang="en-US" b="1" dirty="0">
                <a:solidFill>
                  <a:schemeClr val="bg1"/>
                </a:solidFill>
                <a:effectLst>
                  <a:outerShdw blurRad="38100" dist="38100" dir="2700000" algn="tl">
                    <a:srgbClr val="000000">
                      <a:alpha val="43137"/>
                    </a:srgbClr>
                  </a:outerShdw>
                </a:effectLst>
                <a:latin typeface="+mj-lt"/>
              </a:rPr>
              <a:t>In order to do so, this research provides answers to the two questions:</a:t>
            </a:r>
          </a:p>
          <a:p>
            <a:r>
              <a:rPr lang="en-US" b="1" dirty="0">
                <a:solidFill>
                  <a:schemeClr val="bg1"/>
                </a:solidFill>
                <a:effectLst>
                  <a:outerShdw blurRad="38100" dist="38100" dir="2700000" algn="tl">
                    <a:srgbClr val="000000">
                      <a:alpha val="43137"/>
                    </a:srgbClr>
                  </a:outerShdw>
                </a:effectLst>
              </a:rPr>
              <a:t>- What is the ideal holiday?</a:t>
            </a:r>
          </a:p>
          <a:p>
            <a:r>
              <a:rPr lang="en-US" b="1" dirty="0">
                <a:solidFill>
                  <a:schemeClr val="bg1"/>
                </a:solidFill>
                <a:effectLst>
                  <a:outerShdw blurRad="38100" dist="38100" dir="2700000" algn="tl">
                    <a:srgbClr val="000000">
                      <a:alpha val="43137"/>
                    </a:srgbClr>
                  </a:outerShdw>
                </a:effectLst>
              </a:rPr>
              <a:t>- How are destinations (brands) positioned?</a:t>
            </a:r>
            <a:endParaRPr lang="en-US" b="1" dirty="0">
              <a:solidFill>
                <a:schemeClr val="bg1"/>
              </a:solidFill>
              <a:latin typeface="+mj-lt"/>
            </a:endParaRPr>
          </a:p>
        </p:txBody>
      </p:sp>
      <p:sp>
        <p:nvSpPr>
          <p:cNvPr id="15" name="Rectangle 14"/>
          <p:cNvSpPr/>
          <p:nvPr/>
        </p:nvSpPr>
        <p:spPr bwMode="gray">
          <a:xfrm>
            <a:off x="599207" y="583605"/>
            <a:ext cx="5904656" cy="503170"/>
          </a:xfrm>
          <a:prstGeom prst="rect">
            <a:avLst/>
          </a:prstGeom>
          <a:solidFill>
            <a:srgbClr val="F8DA6C">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r>
              <a:rPr lang="en-GB" sz="2400" b="1" cap="all" dirty="0">
                <a:effectLst>
                  <a:outerShdw blurRad="38100" dist="38100" dir="2700000" algn="tl">
                    <a:srgbClr val="000000">
                      <a:alpha val="43137"/>
                    </a:srgbClr>
                  </a:outerShdw>
                </a:effectLst>
              </a:rPr>
              <a:t>The purpose of the research:</a:t>
            </a:r>
            <a:endParaRPr lang="nb-NO" sz="2400" b="1" cap="all"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63505068"/>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5285644" cy="553998"/>
          </a:xfrm>
          <a:solidFill>
            <a:schemeClr val="accent3">
              <a:lumMod val="75000"/>
            </a:schemeClr>
          </a:solidFill>
        </p:spPr>
        <p:txBody>
          <a:bodyPr/>
          <a:lstStyle/>
          <a:p>
            <a:r>
              <a:rPr lang="en-US" b="1" dirty="0"/>
              <a:t>SHARING AND CARING</a:t>
            </a:r>
          </a:p>
        </p:txBody>
      </p:sp>
      <p:graphicFrame>
        <p:nvGraphicFramePr>
          <p:cNvPr id="57" name="SI_Chart"/>
          <p:cNvGraphicFramePr/>
          <p:nvPr>
            <p:extLst/>
          </p:nvPr>
        </p:nvGraphicFramePr>
        <p:xfrm>
          <a:off x="5997578" y="2594242"/>
          <a:ext cx="5690861"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nvPr>
        </p:nvGraphicFramePr>
        <p:xfrm>
          <a:off x="167159" y="2628317"/>
          <a:ext cx="7200800"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Personality</a:t>
            </a:r>
          </a:p>
        </p:txBody>
      </p:sp>
      <p:sp>
        <p:nvSpPr>
          <p:cNvPr id="61" name="FC_ChartHeader"/>
          <p:cNvSpPr/>
          <p:nvPr/>
        </p:nvSpPr>
        <p:spPr>
          <a:xfrm>
            <a:off x="7546007" y="4626138"/>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Functional Characteristics</a:t>
            </a:r>
          </a:p>
        </p:txBody>
      </p:sp>
      <p:sp>
        <p:nvSpPr>
          <p:cNvPr id="62" name="SI_ChartHeader"/>
          <p:cNvSpPr/>
          <p:nvPr/>
        </p:nvSpPr>
        <p:spPr>
          <a:xfrm>
            <a:off x="7539148" y="2203641"/>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Social Identity</a:t>
            </a:r>
          </a:p>
        </p:txBody>
      </p:sp>
      <p:graphicFrame>
        <p:nvGraphicFramePr>
          <p:cNvPr id="63" name="P_Chart"/>
          <p:cNvGraphicFramePr/>
          <p:nvPr>
            <p:extLst/>
          </p:nvPr>
        </p:nvGraphicFramePr>
        <p:xfrm>
          <a:off x="2049115"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6408475" y="5001832"/>
          <a:ext cx="4991932"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51064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68" name="Gruppieren 2"/>
          <p:cNvGrpSpPr>
            <a:grpSpLocks noChangeAspect="1"/>
          </p:cNvGrpSpPr>
          <p:nvPr/>
        </p:nvGrpSpPr>
        <p:grpSpPr>
          <a:xfrm>
            <a:off x="7516845"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85" b="1" i="0" u="none" strike="noStrike" kern="0" cap="none" spc="0" normalizeH="0" baseline="0" noProof="0" dirty="0">
                <a:ln>
                  <a:noFill/>
                </a:ln>
                <a:solidFill>
                  <a:schemeClr val="bg1"/>
                </a:solidFill>
                <a:effectLst/>
                <a:uLnTx/>
                <a:uFillTx/>
              </a:endParaRPr>
            </a:p>
          </p:txBody>
        </p:sp>
        <p:grpSp>
          <p:nvGrpSpPr>
            <p:cNvPr id="76" name="Gruppieren 59"/>
            <p:cNvGrpSpPr/>
            <p:nvPr/>
          </p:nvGrpSpPr>
          <p:grpSpPr>
            <a:xfrm>
              <a:off x="4466856" y="4957056"/>
              <a:ext cx="449467" cy="333533"/>
              <a:chOff x="1404938" y="1720851"/>
              <a:chExt cx="6000750" cy="4452937"/>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1"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3832204058"/>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graphicFrame>
        <p:nvGraphicFramePr>
          <p:cNvPr id="46" name="Chart 45"/>
          <p:cNvGraphicFramePr/>
          <p:nvPr>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8508184"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graphicFrame>
        <p:nvGraphicFramePr>
          <p:cNvPr id="50" name="Chart 49"/>
          <p:cNvGraphicFramePr/>
          <p:nvPr>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Chart 55"/>
          <p:cNvGraphicFramePr/>
          <p:nvPr>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9"/>
          </a:graphicData>
        </a:graphic>
      </p:graphicFrame>
      <p:pic>
        <p:nvPicPr>
          <p:cNvPr id="4" name="Picture 3"/>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1"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70129262"/>
      </p:ext>
    </p:extLst>
  </p:cSld>
  <p:clrMapOvr>
    <a:masterClrMapping/>
  </p:clrMapOvr>
  <p:transition>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8484143" cy="553999"/>
          </a:xfrm>
          <a:solidFill>
            <a:schemeClr val="accent3">
              <a:lumMod val="75000"/>
            </a:schemeClr>
          </a:solidFill>
        </p:spPr>
        <p:txBody>
          <a:bodyPr>
            <a:normAutofit/>
          </a:bodyPr>
          <a:lstStyle/>
          <a:p>
            <a:r>
              <a:rPr lang="en-GB" sz="3200" dirty="0"/>
              <a:t>Segment profile </a:t>
            </a:r>
            <a:r>
              <a:rPr lang="en-GB" sz="3200" b="1" dirty="0"/>
              <a:t>- SHARING AND CARING</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graphicFrame>
        <p:nvGraphicFramePr>
          <p:cNvPr id="11" name="Chart 10"/>
          <p:cNvGraphicFramePr/>
          <p:nvPr>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Chart 48"/>
          <p:cNvGraphicFramePr/>
          <p:nvPr>
            <p:extLst>
              <p:ext uri="{D42A27DB-BD31-4B8C-83A1-F6EECF244321}">
                <p14:modId xmlns:p14="http://schemas.microsoft.com/office/powerpoint/2010/main" val="2252971895"/>
              </p:ext>
            </p:extLst>
          </p:nvPr>
        </p:nvGraphicFramePr>
        <p:xfrm>
          <a:off x="9240167" y="2036227"/>
          <a:ext cx="3878820" cy="2536492"/>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10"/>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50" name="Chart 49"/>
          <p:cNvGraphicFramePr/>
          <p:nvPr>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1"/>
          </a:graphicData>
        </a:graphic>
      </p:graphicFrame>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86DDBAB9-7377-4F7A-BFAC-829671629861}"/>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39" name="Chart 38">
            <a:extLst>
              <a:ext uri="{FF2B5EF4-FFF2-40B4-BE49-F238E27FC236}">
                <a16:creationId xmlns:a16="http://schemas.microsoft.com/office/drawing/2014/main" id="{3BA7223A-F0AC-454B-A98F-6C894E0F4E42}"/>
              </a:ext>
            </a:extLst>
          </p:cNvPr>
          <p:cNvGraphicFramePr/>
          <p:nvPr>
            <p:extLst>
              <p:ext uri="{D42A27DB-BD31-4B8C-83A1-F6EECF244321}">
                <p14:modId xmlns:p14="http://schemas.microsoft.com/office/powerpoint/2010/main" val="524751142"/>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678347140"/>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B0F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800" b="1" i="0" u="none" strike="noStrike" kern="0" cap="none" spc="0" normalizeH="0" baseline="0" noProof="0" dirty="0">
                <a:ln>
                  <a:noFill/>
                </a:ln>
                <a:solidFill>
                  <a:schemeClr val="bg1"/>
                </a:solidFill>
                <a:effectLst/>
                <a:uLnTx/>
                <a:uFillTx/>
              </a:rPr>
              <a:t>ESCAPE</a:t>
            </a:r>
          </a:p>
        </p:txBody>
      </p:sp>
      <p:sp>
        <p:nvSpPr>
          <p:cNvPr id="10" name="TextBox 9"/>
          <p:cNvSpPr txBox="1"/>
          <p:nvPr/>
        </p:nvSpPr>
        <p:spPr>
          <a:xfrm>
            <a:off x="3778362" y="3874224"/>
            <a:ext cx="2423950" cy="986800"/>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lang="en-GB" sz="1800" b="1" kern="0" dirty="0">
                <a:solidFill>
                  <a:schemeClr val="bg1"/>
                </a:solidFill>
                <a:effectLst>
                  <a:outerShdw blurRad="38100" dist="38100" dir="2700000" algn="tl">
                    <a:srgbClr val="000000">
                      <a:alpha val="43137"/>
                    </a:srgbClr>
                  </a:outerShdw>
                </a:effectLst>
              </a:rPr>
              <a:t>RESTORE MY SENSE OF HARMONY AND BALANCE</a:t>
            </a:r>
            <a:endParaRPr kumimoji="0" lang="en-GB"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endParaRPr>
          </a:p>
        </p:txBody>
      </p:sp>
      <p:sp>
        <p:nvSpPr>
          <p:cNvPr id="9" name="TextBox 8"/>
          <p:cNvSpPr txBox="1"/>
          <p:nvPr/>
        </p:nvSpPr>
        <p:spPr>
          <a:xfrm>
            <a:off x="974363" y="3874224"/>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1" i="0" u="none" strike="noStrike" kern="0" cap="none" spc="0" normalizeH="0" baseline="0" noProof="0" dirty="0">
                <a:ln>
                  <a:noFill/>
                </a:ln>
                <a:solidFill>
                  <a:schemeClr val="bg1"/>
                </a:solidFill>
                <a:effectLst>
                  <a:outerShdw blurRad="38100" dist="38100" dir="2700000" algn="tl">
                    <a:srgbClr val="000000">
                      <a:alpha val="43137"/>
                    </a:srgbClr>
                  </a:outerShdw>
                </a:effectLst>
                <a:uLnTx/>
                <a:uFillTx/>
              </a:rPr>
              <a:t>PEACEFUL AND HARMONIOUS</a:t>
            </a:r>
          </a:p>
        </p:txBody>
      </p:sp>
      <p:sp>
        <p:nvSpPr>
          <p:cNvPr id="8" name="TextBox 7"/>
          <p:cNvSpPr txBox="1"/>
          <p:nvPr/>
        </p:nvSpPr>
        <p:spPr>
          <a:xfrm>
            <a:off x="7103948" y="454745"/>
            <a:ext cx="5952643" cy="4103487"/>
          </a:xfrm>
          <a:prstGeom prst="rect">
            <a:avLst/>
          </a:prstGeom>
          <a:solidFill>
            <a:srgbClr val="FFFFFF">
              <a:alpha val="65098"/>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Escape is about the experience of retreat, tranquility and quietness. These are the holidays one feels the need to </a:t>
            </a:r>
            <a:r>
              <a:rPr lang="en-US" sz="2400" b="1" dirty="0">
                <a:solidFill>
                  <a:srgbClr val="00B0F0"/>
                </a:solidFill>
                <a:cs typeface="Arial" pitchFamily="34" charset="0"/>
              </a:rPr>
              <a:t>retreat</a:t>
            </a:r>
            <a:r>
              <a:rPr lang="en-US" sz="2400" dirty="0">
                <a:cs typeface="Arial" pitchFamily="34" charset="0"/>
              </a:rPr>
              <a:t> and </a:t>
            </a:r>
            <a:r>
              <a:rPr lang="en-US" sz="2400" b="1" dirty="0">
                <a:solidFill>
                  <a:srgbClr val="00B0F0"/>
                </a:solidFill>
                <a:cs typeface="Arial" pitchFamily="34" charset="0"/>
              </a:rPr>
              <a:t>recharge</a:t>
            </a:r>
            <a:r>
              <a:rPr lang="en-US" sz="2400" dirty="0">
                <a:cs typeface="Arial" pitchFamily="34" charset="0"/>
              </a:rPr>
              <a:t>. One is looking for an experience that sooths, comforts and </a:t>
            </a:r>
            <a:r>
              <a:rPr lang="en-US" sz="2400" b="1" dirty="0">
                <a:solidFill>
                  <a:srgbClr val="00B0F0"/>
                </a:solidFill>
                <a:cs typeface="Arial" pitchFamily="34" charset="0"/>
              </a:rPr>
              <a:t>takes away the stresses and strains of hectic daily life</a:t>
            </a:r>
            <a:r>
              <a:rPr lang="en-US" sz="2400" dirty="0">
                <a:cs typeface="Arial" pitchFamily="34" charset="0"/>
              </a:rPr>
              <a:t>. These are the holidays one withdraws to a physical or mental space that is </a:t>
            </a:r>
            <a:r>
              <a:rPr lang="en-US" sz="2400" b="1" dirty="0">
                <a:solidFill>
                  <a:srgbClr val="00B0F0"/>
                </a:solidFill>
                <a:cs typeface="Arial" pitchFamily="34" charset="0"/>
              </a:rPr>
              <a:t>worry free </a:t>
            </a:r>
            <a:r>
              <a:rPr lang="en-US" sz="2400" dirty="0">
                <a:cs typeface="Arial" pitchFamily="34" charset="0"/>
              </a:rPr>
              <a:t>- an almost childlike state of feeling safe and cared for. </a:t>
            </a:r>
          </a:p>
        </p:txBody>
      </p:sp>
      <p:cxnSp>
        <p:nvCxnSpPr>
          <p:cNvPr id="11" name="Straight Connector 10"/>
          <p:cNvCxnSpPr/>
          <p:nvPr/>
        </p:nvCxnSpPr>
        <p:spPr>
          <a:xfrm>
            <a:off x="7007919" y="454745"/>
            <a:ext cx="0" cy="4101580"/>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902925"/>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5" y="1044327"/>
            <a:ext cx="5664846"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endParaRPr lang="nb-NO" sz="4703" dirty="0"/>
          </a:p>
        </p:txBody>
      </p:sp>
      <p:sp>
        <p:nvSpPr>
          <p:cNvPr id="8" name="TextBox 7"/>
          <p:cNvSpPr txBox="1"/>
          <p:nvPr/>
        </p:nvSpPr>
        <p:spPr>
          <a:xfrm>
            <a:off x="5569752" y="1322571"/>
            <a:ext cx="3246015" cy="3870290"/>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F0"/>
                </a:solidFill>
              </a:rPr>
              <a:t>restore my sense of harmony </a:t>
            </a:r>
            <a:r>
              <a:rPr lang="en-US" sz="1396" kern="0" dirty="0">
                <a:solidFill>
                  <a:sysClr val="windowText" lastClr="000000"/>
                </a:solidFill>
              </a:rPr>
              <a:t>and balance. I need to  escape from my hectic daily life, and </a:t>
            </a:r>
            <a:r>
              <a:rPr lang="en-US" sz="1396" b="1" kern="0" dirty="0">
                <a:solidFill>
                  <a:srgbClr val="00B0F0"/>
                </a:solidFill>
              </a:rPr>
              <a:t>pamper myself</a:t>
            </a:r>
            <a:r>
              <a:rPr lang="en-US" sz="1396" kern="0" dirty="0">
                <a:solidFill>
                  <a:sysClr val="windowText" lastClr="000000"/>
                </a:solidFill>
              </a:rPr>
              <a:t>. I want to feel completely liberated, enjoy life to the fullest and recharge.</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has </a:t>
            </a:r>
            <a:r>
              <a:rPr lang="en-US" sz="1396" b="1" kern="0" dirty="0">
                <a:solidFill>
                  <a:srgbClr val="00B0F0"/>
                </a:solidFill>
              </a:rPr>
              <a:t>quiet environments</a:t>
            </a:r>
            <a:r>
              <a:rPr lang="en-US" sz="1400" kern="0" dirty="0">
                <a:solidFill>
                  <a:sysClr val="windowText" lastClr="000000"/>
                </a:solidFill>
              </a:rPr>
              <a:t>, and allows me to live </a:t>
            </a:r>
            <a:r>
              <a:rPr lang="en-US" sz="1396" b="1" kern="0" dirty="0">
                <a:solidFill>
                  <a:srgbClr val="00B0F0"/>
                </a:solidFill>
              </a:rPr>
              <a:t>close to nature</a:t>
            </a:r>
            <a:r>
              <a:rPr lang="en-US" sz="1400" kern="0" dirty="0">
                <a:solidFill>
                  <a:sysClr val="windowText" lastClr="000000"/>
                </a:solidFill>
              </a:rPr>
              <a:t>. It should not be ruined by tourism. I need good beaches and guaranteed sunshine. I would also like beautiful </a:t>
            </a:r>
            <a:r>
              <a:rPr lang="en-US" sz="1396" b="1" kern="0" dirty="0">
                <a:solidFill>
                  <a:srgbClr val="00B0F0"/>
                </a:solidFill>
              </a:rPr>
              <a:t>unspoiled nature</a:t>
            </a:r>
            <a:r>
              <a:rPr lang="en-US" sz="1400" kern="0" dirty="0">
                <a:solidFill>
                  <a:sysClr val="windowText" lastClr="000000"/>
                </a:solidFill>
              </a:rPr>
              <a:t>.</a:t>
            </a:r>
          </a:p>
        </p:txBody>
      </p:sp>
      <p:sp>
        <p:nvSpPr>
          <p:cNvPr id="9" name="TextBox 8"/>
          <p:cNvSpPr txBox="1"/>
          <p:nvPr/>
        </p:nvSpPr>
        <p:spPr>
          <a:xfrm>
            <a:off x="9350835" y="1322570"/>
            <a:ext cx="2963100" cy="4081245"/>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F0"/>
                </a:solidFill>
              </a:rPr>
              <a:t>peaceful</a:t>
            </a:r>
            <a:r>
              <a:rPr lang="en-US" sz="1396" kern="0" dirty="0">
                <a:solidFill>
                  <a:sysClr val="windowText" lastClr="000000"/>
                </a:solidFill>
              </a:rPr>
              <a:t>, </a:t>
            </a:r>
            <a:r>
              <a:rPr lang="en-US" sz="1396" b="1" kern="0" dirty="0">
                <a:solidFill>
                  <a:srgbClr val="00B0F0"/>
                </a:solidFill>
              </a:rPr>
              <a:t>harmonious</a:t>
            </a:r>
            <a:r>
              <a:rPr lang="en-US" sz="1396" kern="0" dirty="0">
                <a:solidFill>
                  <a:sysClr val="windowText" lastClr="000000"/>
                </a:solidFill>
              </a:rPr>
              <a:t>, </a:t>
            </a:r>
            <a:r>
              <a:rPr lang="en-US" sz="1396" b="1" kern="0" dirty="0">
                <a:solidFill>
                  <a:srgbClr val="00B0F0"/>
                </a:solidFill>
              </a:rPr>
              <a:t>relaxed</a:t>
            </a:r>
            <a:r>
              <a:rPr lang="en-US" sz="1396" kern="0" dirty="0">
                <a:solidFill>
                  <a:sysClr val="windowText" lastClr="000000"/>
                </a:solidFill>
              </a:rPr>
              <a:t> and </a:t>
            </a:r>
            <a:r>
              <a:rPr lang="en-US" sz="1396" b="1" kern="0" dirty="0">
                <a:solidFill>
                  <a:srgbClr val="00B0F0"/>
                </a:solidFill>
              </a:rPr>
              <a:t>cozy</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needs time for themselves. People who want to </a:t>
            </a:r>
            <a:r>
              <a:rPr lang="en-US" sz="1396" b="1" kern="0" dirty="0">
                <a:solidFill>
                  <a:srgbClr val="00B0F0"/>
                </a:solidFill>
              </a:rPr>
              <a:t>revitalize</a:t>
            </a:r>
            <a:r>
              <a:rPr lang="en-US" sz="1396" kern="0" dirty="0">
                <a:solidFill>
                  <a:sysClr val="windowText" lastClr="000000"/>
                </a:solidFill>
              </a:rPr>
              <a:t> themselves, and </a:t>
            </a:r>
            <a:r>
              <a:rPr lang="en-US" sz="1396" b="1" kern="0" dirty="0">
                <a:solidFill>
                  <a:srgbClr val="00B0F0"/>
                </a:solidFill>
              </a:rPr>
              <a:t>escape</a:t>
            </a:r>
            <a:r>
              <a:rPr lang="en-US" sz="1396" kern="0" dirty="0">
                <a:solidFill>
                  <a:sysClr val="windowText" lastClr="000000"/>
                </a:solidFill>
              </a:rPr>
              <a:t> from the demands of life and </a:t>
            </a:r>
            <a:r>
              <a:rPr lang="en-US" sz="1396" b="1" kern="0" dirty="0">
                <a:solidFill>
                  <a:srgbClr val="00B0F0"/>
                </a:solidFill>
              </a:rPr>
              <a:t>relax</a:t>
            </a:r>
            <a:r>
              <a:rPr lang="en-US" sz="1396" kern="0" dirty="0">
                <a:solidFill>
                  <a:sysClr val="windowText" lastClr="000000"/>
                </a:solidFill>
              </a:rPr>
              <a:t> and unwind.</a:t>
            </a:r>
          </a:p>
          <a:p>
            <a:pPr marL="7001" algn="just" defTabSz="1343985">
              <a:defRPr/>
            </a:pPr>
            <a:endParaRPr lang="en-US" sz="1396" kern="0" dirty="0">
              <a:solidFill>
                <a:sysClr val="windowText" lastClr="000000"/>
              </a:solidFill>
            </a:endParaRP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47</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F0"/>
                  </a:solidFill>
                  <a:latin typeface="Arial Rounded MT Bold"/>
                </a:rPr>
                <a:t>53</a:t>
              </a:r>
              <a:r>
                <a:rPr lang="da-DK" sz="1470" b="1" kern="0" dirty="0">
                  <a:solidFill>
                    <a:srgbClr val="00B0F0"/>
                  </a:solidFill>
                  <a:latin typeface="Arial Rounded MT Bold"/>
                </a:rPr>
                <a:t>%</a:t>
              </a:r>
              <a:endParaRPr lang="da-DK" sz="1764" b="1" kern="0" dirty="0">
                <a:solidFill>
                  <a:srgbClr val="00B0F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B0F0"/>
                  </a:solidFill>
                  <a:latin typeface="Arial Rounded MT Bold"/>
                </a:rPr>
                <a:t>40</a:t>
              </a:r>
              <a:r>
                <a:rPr lang="da-DK" sz="1617" b="1" kern="0" dirty="0">
                  <a:solidFill>
                    <a:srgbClr val="00B0F0"/>
                  </a:solidFill>
                  <a:latin typeface="Arial Rounded MT Bold"/>
                </a:rPr>
                <a:t>%</a:t>
              </a:r>
              <a:r>
                <a:rPr lang="da-DK" sz="2646" b="1" kern="0" dirty="0">
                  <a:solidFill>
                    <a:srgbClr val="00B0F0"/>
                  </a:solidFill>
                  <a:latin typeface="Arial Rounded MT Bold"/>
                </a:rPr>
                <a:t> </a:t>
              </a:r>
            </a:p>
            <a:p>
              <a:pPr marL="7001" algn="ctr" defTabSz="1343985">
                <a:defRPr/>
              </a:pPr>
              <a:r>
                <a:rPr lang="da-DK" sz="1029" kern="0" dirty="0">
                  <a:solidFill>
                    <a:srgbClr val="00B0F0"/>
                  </a:solidFill>
                  <a:latin typeface="Arial Rounded MT Bold"/>
                </a:rPr>
                <a:t>ARE BETWEEN</a:t>
              </a:r>
            </a:p>
            <a:p>
              <a:pPr marL="7001" algn="ctr" defTabSz="1343985">
                <a:defRPr/>
              </a:pPr>
              <a:r>
                <a:rPr lang="da-DK" sz="1323" b="1" kern="0" dirty="0">
                  <a:solidFill>
                    <a:srgbClr val="00B0F0"/>
                  </a:solidFill>
                  <a:latin typeface="Arial Rounded MT Bold"/>
                </a:rPr>
                <a:t>40-59 </a:t>
              </a:r>
              <a:r>
                <a:rPr lang="da-DK" sz="1029" kern="0" dirty="0">
                  <a:solidFill>
                    <a:srgbClr val="00B0F0"/>
                  </a:solidFill>
                  <a:latin typeface="Arial Rounded MT Bold"/>
                </a:rPr>
                <a:t>YEARS</a:t>
              </a:r>
              <a:endParaRPr lang="da-DK" sz="1176" kern="0" dirty="0">
                <a:solidFill>
                  <a:srgbClr val="00B0F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F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F0"/>
                  </a:solidFill>
                  <a:latin typeface="Arial Rounded MT Bold"/>
                </a:rPr>
                <a:t>SHARE OF OVERNIGHT STAYS</a:t>
              </a:r>
            </a:p>
            <a:p>
              <a:pPr marL="7001" algn="ctr" defTabSz="1343985">
                <a:defRPr/>
              </a:pPr>
              <a:r>
                <a:rPr lang="da-DK" sz="2058" kern="0" dirty="0">
                  <a:solidFill>
                    <a:srgbClr val="00B0F0"/>
                  </a:solidFill>
                  <a:latin typeface="Arial Rounded MT Bold"/>
                </a:rPr>
                <a:t>12</a:t>
              </a:r>
              <a:r>
                <a:rPr lang="da-DK" sz="1470" b="1" kern="0" dirty="0">
                  <a:solidFill>
                    <a:srgbClr val="00B0F0"/>
                  </a:solidFill>
                  <a:latin typeface="Arial Rounded MT Bold"/>
                </a:rPr>
                <a:t>%</a:t>
              </a:r>
              <a:endParaRPr lang="da-DK" sz="1176" kern="0" dirty="0">
                <a:solidFill>
                  <a:srgbClr val="00B0F0"/>
                </a:solidFill>
                <a:latin typeface="Arial Rounded MT Bold"/>
              </a:endParaRPr>
            </a:p>
          </p:txBody>
        </p:sp>
      </p:grpSp>
      <p:sp>
        <p:nvSpPr>
          <p:cNvPr id="61" name="Oval 60"/>
          <p:cNvSpPr/>
          <p:nvPr/>
        </p:nvSpPr>
        <p:spPr>
          <a:xfrm>
            <a:off x="-409658" y="1691683"/>
            <a:ext cx="3673161" cy="3444494"/>
          </a:xfrm>
          <a:prstGeom prst="ellipse">
            <a:avLst/>
          </a:prstGeom>
          <a:solidFill>
            <a:srgbClr val="00B0F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restore my sense of harmony and balance. Escape from the demands of life, relax and unwind.</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62" name="Chart 61"/>
          <p:cNvGraphicFramePr/>
          <p:nvPr>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086384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ESCAPE</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Of course you will find the typical sun and beach vacation in this segment, but you will find more </a:t>
            </a:r>
            <a:r>
              <a:rPr lang="en-US" sz="1396" b="1" kern="0" dirty="0">
                <a:solidFill>
                  <a:srgbClr val="00B0F0"/>
                </a:solidFill>
              </a:rPr>
              <a:t>travels to cottage/holiday home </a:t>
            </a:r>
            <a:r>
              <a:rPr lang="en-GB" sz="1396" kern="0" dirty="0">
                <a:solidFill>
                  <a:sysClr val="windowText" lastClr="000000"/>
                </a:solidFill>
              </a:rPr>
              <a:t>and </a:t>
            </a:r>
            <a:r>
              <a:rPr lang="en-GB" sz="1396" b="1" kern="0" dirty="0">
                <a:solidFill>
                  <a:srgbClr val="00B0F0"/>
                </a:solidFill>
              </a:rPr>
              <a:t>countryside holidays </a:t>
            </a:r>
            <a:r>
              <a:rPr lang="en-GB" sz="1396" kern="0" dirty="0">
                <a:solidFill>
                  <a:sysClr val="windowText" lastClr="000000"/>
                </a:solidFill>
              </a:rPr>
              <a:t>than in other segments.</a:t>
            </a:r>
          </a:p>
        </p:txBody>
      </p:sp>
      <p:sp>
        <p:nvSpPr>
          <p:cNvPr id="13" name="TextBox 12"/>
          <p:cNvSpPr txBox="1"/>
          <p:nvPr/>
        </p:nvSpPr>
        <p:spPr>
          <a:xfrm>
            <a:off x="670095" y="4511727"/>
            <a:ext cx="3439313" cy="2153795"/>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396" b="1" kern="0" dirty="0">
                <a:solidFill>
                  <a:srgbClr val="00B0F0"/>
                </a:solidFill>
              </a:rPr>
              <a:t>Relaxation</a:t>
            </a:r>
            <a:r>
              <a:rPr lang="en-US" sz="1400" kern="0" dirty="0">
                <a:solidFill>
                  <a:sysClr val="windowText" lastClr="000000"/>
                </a:solidFill>
              </a:rPr>
              <a:t> is on top of the list more than in other segments. The same goes for observing the beauty of nature.  Activities like </a:t>
            </a:r>
            <a:r>
              <a:rPr lang="en-US" sz="1396" b="1" kern="0" dirty="0">
                <a:solidFill>
                  <a:srgbClr val="00B0F0"/>
                </a:solidFill>
              </a:rPr>
              <a:t>sunbathing</a:t>
            </a:r>
            <a:r>
              <a:rPr lang="en-US" sz="1400" b="1" kern="0" dirty="0">
                <a:solidFill>
                  <a:srgbClr val="D35C09">
                    <a:lumMod val="75000"/>
                  </a:srgbClr>
                </a:solidFill>
              </a:rPr>
              <a:t> </a:t>
            </a:r>
            <a:r>
              <a:rPr lang="en-US" sz="1400" kern="0" dirty="0">
                <a:solidFill>
                  <a:sysClr val="windowText" lastClr="000000"/>
                </a:solidFill>
              </a:rPr>
              <a:t>and</a:t>
            </a:r>
            <a:r>
              <a:rPr lang="en-US" sz="1400" b="1" kern="0" dirty="0">
                <a:solidFill>
                  <a:srgbClr val="D35C09">
                    <a:lumMod val="75000"/>
                  </a:srgbClr>
                </a:solidFill>
              </a:rPr>
              <a:t> </a:t>
            </a:r>
            <a:r>
              <a:rPr lang="en-US" sz="1396" b="1" kern="0" dirty="0">
                <a:solidFill>
                  <a:srgbClr val="00B0F0"/>
                </a:solidFill>
              </a:rPr>
              <a:t>swimming</a:t>
            </a:r>
            <a:r>
              <a:rPr lang="en-US" sz="1400" kern="0" dirty="0">
                <a:solidFill>
                  <a:sysClr val="windowText" lastClr="000000"/>
                </a:solidFill>
              </a:rPr>
              <a:t>, and </a:t>
            </a:r>
            <a:r>
              <a:rPr lang="en-US" sz="1396" b="1" kern="0" dirty="0">
                <a:solidFill>
                  <a:srgbClr val="00B0F0"/>
                </a:solidFill>
              </a:rPr>
              <a:t>getting</a:t>
            </a:r>
            <a:r>
              <a:rPr lang="en-US" sz="1400" b="1" kern="0" dirty="0">
                <a:solidFill>
                  <a:srgbClr val="D35C09">
                    <a:lumMod val="75000"/>
                  </a:srgbClr>
                </a:solidFill>
              </a:rPr>
              <a:t> </a:t>
            </a:r>
            <a:r>
              <a:rPr lang="en-US" sz="1396" b="1" kern="0" dirty="0">
                <a:solidFill>
                  <a:srgbClr val="00B0F0"/>
                </a:solidFill>
              </a:rPr>
              <a:t>pampered</a:t>
            </a:r>
            <a:r>
              <a:rPr lang="en-US" sz="1400" b="1" kern="0" dirty="0">
                <a:solidFill>
                  <a:srgbClr val="D35C09">
                    <a:lumMod val="75000"/>
                  </a:srgbClr>
                </a:solidFill>
              </a:rPr>
              <a:t> </a:t>
            </a:r>
            <a:r>
              <a:rPr lang="en-US" sz="1400" kern="0" dirty="0">
                <a:solidFill>
                  <a:sysClr val="windowText" lastClr="000000"/>
                </a:solidFill>
              </a:rPr>
              <a:t>is also appreciated by this segment. They like to taste </a:t>
            </a:r>
            <a:r>
              <a:rPr lang="en-US" sz="1396" b="1" kern="0" dirty="0">
                <a:solidFill>
                  <a:srgbClr val="00B0F0"/>
                </a:solidFill>
              </a:rPr>
              <a:t>visit</a:t>
            </a:r>
            <a:r>
              <a:rPr lang="en-US" sz="1400" b="1" kern="0" dirty="0">
                <a:solidFill>
                  <a:srgbClr val="D35C09">
                    <a:lumMod val="75000"/>
                  </a:srgbClr>
                </a:solidFill>
              </a:rPr>
              <a:t> </a:t>
            </a:r>
            <a:r>
              <a:rPr lang="en-US" sz="1396" b="1" kern="0" dirty="0">
                <a:solidFill>
                  <a:srgbClr val="00B0F0"/>
                </a:solidFill>
              </a:rPr>
              <a:t>the</a:t>
            </a:r>
            <a:r>
              <a:rPr lang="en-US" sz="1400" b="1" kern="0" dirty="0">
                <a:solidFill>
                  <a:srgbClr val="D35C09">
                    <a:lumMod val="75000"/>
                  </a:srgbClr>
                </a:solidFill>
              </a:rPr>
              <a:t> </a:t>
            </a:r>
            <a:r>
              <a:rPr lang="en-US" sz="1396" b="1" kern="0" dirty="0">
                <a:solidFill>
                  <a:srgbClr val="00B0F0"/>
                </a:solidFill>
              </a:rPr>
              <a:t>countryside</a:t>
            </a:r>
            <a:r>
              <a:rPr lang="en-US" sz="1400" b="1" kern="0" dirty="0">
                <a:solidFill>
                  <a:srgbClr val="D35C09">
                    <a:lumMod val="75000"/>
                  </a:srgbClr>
                </a:solidFill>
              </a:rPr>
              <a:t> </a:t>
            </a:r>
            <a:r>
              <a:rPr lang="en-US" sz="1400" kern="0" dirty="0">
                <a:solidFill>
                  <a:sysClr val="windowText" lastClr="000000"/>
                </a:solidFill>
              </a:rPr>
              <a:t>and do </a:t>
            </a:r>
            <a:r>
              <a:rPr lang="en-US" sz="1396" b="1" kern="0" dirty="0">
                <a:solidFill>
                  <a:srgbClr val="00B0F0"/>
                </a:solidFill>
              </a:rPr>
              <a:t>hiking</a:t>
            </a:r>
            <a:r>
              <a:rPr lang="en-US" sz="1400" kern="0" dirty="0">
                <a:solidFill>
                  <a:sysClr val="windowText" lastClr="000000"/>
                </a:solidFill>
              </a:rPr>
              <a:t>. As long as the activities are in quiet environments </a:t>
            </a:r>
            <a:r>
              <a:rPr lang="en-US" sz="1396" b="1" kern="0" dirty="0">
                <a:solidFill>
                  <a:srgbClr val="00B0F0"/>
                </a:solidFill>
              </a:rPr>
              <a:t>close to</a:t>
            </a:r>
            <a:r>
              <a:rPr lang="en-US" sz="1400" kern="0" dirty="0">
                <a:solidFill>
                  <a:sysClr val="windowText" lastClr="000000"/>
                </a:solidFill>
              </a:rPr>
              <a:t> </a:t>
            </a:r>
            <a:r>
              <a:rPr lang="en-US" sz="1396" b="1" kern="0" dirty="0">
                <a:solidFill>
                  <a:srgbClr val="00B0F0"/>
                </a:solidFill>
              </a:rPr>
              <a:t>nature</a:t>
            </a:r>
            <a:r>
              <a:rPr lang="en-US" sz="1400" kern="0" dirty="0">
                <a:solidFill>
                  <a:sysClr val="windowText" lastClr="000000"/>
                </a:solidFill>
              </a:rPr>
              <a:t> we are in line with segment needs.</a:t>
            </a:r>
          </a:p>
        </p:txBody>
      </p:sp>
      <p:sp>
        <p:nvSpPr>
          <p:cNvPr id="16" name="TextBox 15"/>
          <p:cNvSpPr txBox="1"/>
          <p:nvPr/>
        </p:nvSpPr>
        <p:spPr>
          <a:xfrm>
            <a:off x="4989172" y="4491716"/>
            <a:ext cx="3439313" cy="150746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Many of these consumers  decide on the trip well ahead of departure. 34% of them settle for the trip </a:t>
            </a:r>
            <a:r>
              <a:rPr lang="en-GB" sz="1396" b="1" kern="0" dirty="0">
                <a:solidFill>
                  <a:srgbClr val="00B0F0"/>
                </a:solidFill>
              </a:rPr>
              <a:t>four months or more before </a:t>
            </a:r>
            <a:r>
              <a:rPr lang="en-GB" sz="1400" kern="0" dirty="0">
                <a:solidFill>
                  <a:sysClr val="windowText" lastClr="000000"/>
                </a:solidFill>
              </a:rPr>
              <a:t>they go. They are not over indexing on any information source, and the internet in general is the largest point of inspiration. </a:t>
            </a:r>
          </a:p>
        </p:txBody>
      </p:sp>
      <p:sp>
        <p:nvSpPr>
          <p:cNvPr id="17" name="TextBox 16"/>
          <p:cNvSpPr txBox="1"/>
          <p:nvPr/>
        </p:nvSpPr>
        <p:spPr>
          <a:xfrm>
            <a:off x="5015679" y="1703969"/>
            <a:ext cx="3439313" cy="193771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 QUIET PLACE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F0"/>
                </a:solidFill>
              </a:rPr>
              <a:t>restore their sense of harmony</a:t>
            </a:r>
            <a:r>
              <a:rPr lang="en-GB" sz="1400" kern="0" dirty="0">
                <a:solidFill>
                  <a:sysClr val="windowText" lastClr="000000"/>
                </a:solidFill>
              </a:rPr>
              <a:t>. They travel by </a:t>
            </a:r>
            <a:r>
              <a:rPr lang="en-GB" sz="1396" b="1" kern="0" dirty="0">
                <a:solidFill>
                  <a:srgbClr val="00B0F0"/>
                </a:solidFill>
              </a:rPr>
              <a:t>car</a:t>
            </a:r>
            <a:r>
              <a:rPr lang="en-GB" sz="1400" kern="0" dirty="0">
                <a:solidFill>
                  <a:sysClr val="windowText" lastClr="000000"/>
                </a:solidFill>
              </a:rPr>
              <a:t> to a greater extent than other segments and they are also more prune to stay at a </a:t>
            </a:r>
            <a:r>
              <a:rPr lang="en-US" sz="1396" b="1" kern="0" dirty="0">
                <a:solidFill>
                  <a:srgbClr val="00B0F0"/>
                </a:solidFill>
              </a:rPr>
              <a:t>cabin</a:t>
            </a:r>
            <a:r>
              <a:rPr lang="en-US" sz="1400" kern="0" dirty="0">
                <a:solidFill>
                  <a:sysClr val="windowText" lastClr="000000"/>
                </a:solidFill>
              </a:rPr>
              <a:t>, </a:t>
            </a:r>
            <a:r>
              <a:rPr lang="en-US" sz="1396" b="1" kern="0" dirty="0">
                <a:solidFill>
                  <a:srgbClr val="00B0F0"/>
                </a:solidFill>
              </a:rPr>
              <a:t>holiday</a:t>
            </a:r>
            <a:r>
              <a:rPr lang="en-US" sz="1400" kern="0" dirty="0">
                <a:solidFill>
                  <a:sysClr val="windowText" lastClr="000000"/>
                </a:solidFill>
              </a:rPr>
              <a:t> </a:t>
            </a:r>
            <a:r>
              <a:rPr lang="en-US" sz="1396" b="1" kern="0" dirty="0">
                <a:solidFill>
                  <a:srgbClr val="00B0F0"/>
                </a:solidFill>
              </a:rPr>
              <a:t>home</a:t>
            </a:r>
            <a:r>
              <a:rPr lang="en-US" sz="1400" kern="0" dirty="0">
                <a:solidFill>
                  <a:sysClr val="windowText" lastClr="000000"/>
                </a:solidFill>
              </a:rPr>
              <a:t> or </a:t>
            </a:r>
            <a:r>
              <a:rPr lang="en-US" sz="1396" b="1" kern="0" dirty="0">
                <a:solidFill>
                  <a:srgbClr val="00B0F0"/>
                </a:solidFill>
              </a:rPr>
              <a:t>flat</a:t>
            </a:r>
            <a:r>
              <a:rPr lang="en-US" sz="1400" kern="0" dirty="0">
                <a:solidFill>
                  <a:sysClr val="windowText" lastClr="000000"/>
                </a:solidFill>
              </a:rPr>
              <a:t> than in other segments. They normally stay for 7-14 days. </a:t>
            </a:r>
          </a:p>
          <a:p>
            <a:pPr marL="4763" lvl="0" algn="just" defTabSz="914400">
              <a:defRPr/>
            </a:pPr>
            <a:endParaRPr lang="en-GB" sz="1396"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830" y="4511727"/>
            <a:ext cx="3229079" cy="2153795"/>
          </a:xfrm>
          <a:prstGeom prst="rect">
            <a:avLst/>
          </a:prstGeom>
        </p:spPr>
      </p:pic>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This segment is important when brands want to profile themselves as supporting people in </a:t>
            </a:r>
            <a:r>
              <a:rPr lang="en-US" sz="1396" b="1" kern="0" dirty="0">
                <a:solidFill>
                  <a:srgbClr val="00B0F0"/>
                </a:solidFill>
              </a:rPr>
              <a:t>relieving stress and tension</a:t>
            </a:r>
            <a:r>
              <a:rPr lang="en-US" sz="1400" kern="0" dirty="0">
                <a:solidFill>
                  <a:sysClr val="windowText" lastClr="000000"/>
                </a:solidFill>
              </a:rPr>
              <a:t>. These are the brands and companies that focus on protection and prevention against danger and harm in everyday life. These brands function as a </a:t>
            </a:r>
            <a:r>
              <a:rPr lang="en-US" sz="1396" b="1" kern="0" dirty="0">
                <a:solidFill>
                  <a:srgbClr val="00B0F0"/>
                </a:solidFill>
              </a:rPr>
              <a:t>safety</a:t>
            </a:r>
            <a:r>
              <a:rPr lang="en-US" sz="1400" kern="0" dirty="0">
                <a:solidFill>
                  <a:sysClr val="windowText" lastClr="000000"/>
                </a:solidFill>
              </a:rPr>
              <a:t> net around us, our families and loved ones. </a:t>
            </a:r>
          </a:p>
        </p:txBody>
      </p:sp>
    </p:spTree>
    <p:extLst>
      <p:ext uri="{BB962C8B-B14F-4D97-AF65-F5344CB8AC3E}">
        <p14:creationId xmlns:p14="http://schemas.microsoft.com/office/powerpoint/2010/main" val="494247024"/>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813540" cy="553998"/>
          </a:xfrm>
          <a:solidFill>
            <a:srgbClr val="00B0F0"/>
          </a:solidFill>
        </p:spPr>
        <p:txBody>
          <a:bodyPr/>
          <a:lstStyle/>
          <a:p>
            <a:r>
              <a:rPr lang="en-GB" b="1" dirty="0"/>
              <a:t>ESCAPE</a:t>
            </a:r>
            <a:endParaRPr lang="en-US" dirty="0"/>
          </a:p>
        </p:txBody>
      </p:sp>
      <p:graphicFrame>
        <p:nvGraphicFramePr>
          <p:cNvPr id="57" name="SI_Chart"/>
          <p:cNvGraphicFramePr/>
          <p:nvPr>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nvPr>
        </p:nvGraphicFramePr>
        <p:xfrm>
          <a:off x="1463303" y="2628317"/>
          <a:ext cx="5400600"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Personality</a:t>
            </a:r>
          </a:p>
        </p:txBody>
      </p:sp>
      <p:sp>
        <p:nvSpPr>
          <p:cNvPr id="61" name="FC_ChartHeader"/>
          <p:cNvSpPr/>
          <p:nvPr/>
        </p:nvSpPr>
        <p:spPr>
          <a:xfrm>
            <a:off x="7257975" y="4626138"/>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Functional Characteristics</a:t>
            </a:r>
          </a:p>
        </p:txBody>
      </p:sp>
      <p:sp>
        <p:nvSpPr>
          <p:cNvPr id="62" name="SI_ChartHeader"/>
          <p:cNvSpPr/>
          <p:nvPr/>
        </p:nvSpPr>
        <p:spPr>
          <a:xfrm>
            <a:off x="7168798" y="2203641"/>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Social Identity</a:t>
            </a:r>
          </a:p>
        </p:txBody>
      </p:sp>
      <p:graphicFrame>
        <p:nvGraphicFramePr>
          <p:cNvPr id="63" name="P_Chart"/>
          <p:cNvGraphicFramePr/>
          <p:nvPr>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6287839"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14029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68" name="Gruppieren 2"/>
          <p:cNvGrpSpPr>
            <a:grpSpLocks noChangeAspect="1"/>
          </p:cNvGrpSpPr>
          <p:nvPr/>
        </p:nvGrpSpPr>
        <p:grpSpPr>
          <a:xfrm>
            <a:off x="7228813"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85" b="1" i="0" u="none" strike="noStrike" kern="0" cap="none" spc="0" normalizeH="0" baseline="0" noProof="0" dirty="0">
                <a:ln>
                  <a:noFill/>
                </a:ln>
                <a:solidFill>
                  <a:schemeClr val="bg1"/>
                </a:solidFill>
                <a:effectLst/>
                <a:uLnTx/>
                <a:uFillTx/>
              </a:endParaRPr>
            </a:p>
          </p:txBody>
        </p:sp>
        <p:grpSp>
          <p:nvGrpSpPr>
            <p:cNvPr id="76" name="Gruppieren 59"/>
            <p:cNvGrpSpPr/>
            <p:nvPr/>
          </p:nvGrpSpPr>
          <p:grpSpPr>
            <a:xfrm>
              <a:off x="4466856" y="4957056"/>
              <a:ext cx="449467" cy="333533"/>
              <a:chOff x="1404938" y="1720851"/>
              <a:chExt cx="6000750" cy="4452937"/>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1"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1050480022"/>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graphicFrame>
        <p:nvGraphicFramePr>
          <p:cNvPr id="46" name="Chart 45"/>
          <p:cNvGraphicFramePr/>
          <p:nvPr>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5531815"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graphicFrame>
        <p:nvGraphicFramePr>
          <p:cNvPr id="50" name="Chart 49"/>
          <p:cNvGraphicFramePr/>
          <p:nvPr>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Chart 55"/>
          <p:cNvGraphicFramePr/>
          <p:nvPr>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9"/>
          </a:graphicData>
        </a:graphic>
      </p:graphicFrame>
      <p:pic>
        <p:nvPicPr>
          <p:cNvPr id="4" name="Picture 3"/>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1"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4173576891"/>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459807" cy="553999"/>
          </a:xfrm>
          <a:solidFill>
            <a:srgbClr val="00B0F0"/>
          </a:solidFill>
        </p:spPr>
        <p:txBody>
          <a:bodyPr>
            <a:normAutofit/>
          </a:bodyPr>
          <a:lstStyle/>
          <a:p>
            <a:r>
              <a:rPr lang="en-GB" sz="3200" dirty="0"/>
              <a:t>Segment profile </a:t>
            </a:r>
            <a:r>
              <a:rPr lang="en-GB" sz="3200" b="1" dirty="0"/>
              <a:t>- ESCAPE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graphicFrame>
        <p:nvGraphicFramePr>
          <p:cNvPr id="11" name="Chart 10"/>
          <p:cNvGraphicFramePr/>
          <p:nvPr>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Chart 48"/>
          <p:cNvGraphicFramePr/>
          <p:nvPr>
            <p:extLst>
              <p:ext uri="{D42A27DB-BD31-4B8C-83A1-F6EECF244321}">
                <p14:modId xmlns:p14="http://schemas.microsoft.com/office/powerpoint/2010/main" val="1392697345"/>
              </p:ext>
            </p:extLst>
          </p:nvPr>
        </p:nvGraphicFramePr>
        <p:xfrm>
          <a:off x="9240167" y="2036227"/>
          <a:ext cx="3878820" cy="2536492"/>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5" name="Chart 64"/>
          <p:cNvGraphicFramePr/>
          <p:nvPr>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9"/>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50" name="Chart 49"/>
          <p:cNvGraphicFramePr/>
          <p:nvPr>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42" name="Chart 41"/>
          <p:cNvGraphicFramePr/>
          <p:nvPr>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11"/>
          </a:graphicData>
        </a:graphic>
      </p:graphicFrame>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585EC2F2-E504-4665-9ED4-69AFAB445A8B}"/>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39" name="Chart 38">
            <a:extLst>
              <a:ext uri="{FF2B5EF4-FFF2-40B4-BE49-F238E27FC236}">
                <a16:creationId xmlns:a16="http://schemas.microsoft.com/office/drawing/2014/main" id="{5D6D27E2-2E09-43D1-9F5A-CA0180CF7D05}"/>
              </a:ext>
            </a:extLst>
          </p:cNvPr>
          <p:cNvGraphicFramePr/>
          <p:nvPr>
            <p:extLst>
              <p:ext uri="{D42A27DB-BD31-4B8C-83A1-F6EECF244321}">
                <p14:modId xmlns:p14="http://schemas.microsoft.com/office/powerpoint/2010/main" val="4089290512"/>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99731036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800" b="1" i="0" u="none" strike="noStrike" kern="0" cap="none" spc="0" normalizeH="0" baseline="0" noProof="0" dirty="0">
                <a:ln>
                  <a:noFill/>
                </a:ln>
                <a:solidFill>
                  <a:schemeClr val="bg1"/>
                </a:solidFill>
                <a:effectLst/>
                <a:uLnTx/>
                <a:uFillTx/>
              </a:rPr>
              <a:t>CONTROL</a:t>
            </a:r>
          </a:p>
        </p:txBody>
      </p:sp>
      <p:sp>
        <p:nvSpPr>
          <p:cNvPr id="10" name="TextBox 9"/>
          <p:cNvSpPr txBox="1"/>
          <p:nvPr/>
        </p:nvSpPr>
        <p:spPr>
          <a:xfrm>
            <a:off x="4032051" y="3889777"/>
            <a:ext cx="2136219" cy="353486"/>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AVOID SURPRISES</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PRACTICAL AND PREDICTABLE</a:t>
            </a:r>
          </a:p>
        </p:txBody>
      </p:sp>
      <p:sp>
        <p:nvSpPr>
          <p:cNvPr id="11" name="TextBox 10"/>
          <p:cNvSpPr txBox="1"/>
          <p:nvPr/>
        </p:nvSpPr>
        <p:spPr>
          <a:xfrm>
            <a:off x="7103948" y="454745"/>
            <a:ext cx="5952643" cy="2916559"/>
          </a:xfrm>
          <a:prstGeom prst="rect">
            <a:avLst/>
          </a:prstGeom>
          <a:solidFill>
            <a:srgbClr val="FFFFFF">
              <a:alpha val="49804"/>
            </a:srgbClr>
          </a:solidFill>
        </p:spPr>
        <p:txBody>
          <a:bodyPr wrap="square" lIns="72000" tIns="36000" rIns="72000" bIns="36000" rtlCol="0">
            <a:spAutoFit/>
          </a:bodyPr>
          <a:lstStyle/>
          <a:p>
            <a:pPr>
              <a:lnSpc>
                <a:spcPct val="110000"/>
              </a:lnSpc>
              <a:spcBef>
                <a:spcPts val="2400"/>
              </a:spcBef>
              <a:buClr>
                <a:schemeClr val="bg2"/>
              </a:buClr>
            </a:pPr>
            <a:r>
              <a:rPr lang="en-US" sz="2400" dirty="0">
                <a:cs typeface="Arial" pitchFamily="34" charset="0"/>
              </a:rPr>
              <a:t>Control is about </a:t>
            </a:r>
            <a:r>
              <a:rPr lang="en-US" sz="2400" b="1" dirty="0">
                <a:cs typeface="Arial" pitchFamily="34" charset="0"/>
              </a:rPr>
              <a:t>avoiding surprises </a:t>
            </a:r>
            <a:r>
              <a:rPr lang="en-US" sz="2400" dirty="0">
                <a:cs typeface="Arial" pitchFamily="34" charset="0"/>
              </a:rPr>
              <a:t>and seek the </a:t>
            </a:r>
            <a:r>
              <a:rPr lang="en-US" sz="2400" b="1" dirty="0">
                <a:cs typeface="Arial" pitchFamily="34" charset="0"/>
              </a:rPr>
              <a:t>familiar</a:t>
            </a:r>
            <a:r>
              <a:rPr lang="en-US" sz="2400" dirty="0">
                <a:cs typeface="Arial" pitchFamily="34" charset="0"/>
              </a:rPr>
              <a:t> instead of the unknown. There are holidays when I like to be completely in control, to keep things in order, keeping it </a:t>
            </a:r>
            <a:r>
              <a:rPr lang="en-US" sz="2400" b="1" dirty="0">
                <a:cs typeface="Arial" pitchFamily="34" charset="0"/>
              </a:rPr>
              <a:t>practical</a:t>
            </a:r>
            <a:r>
              <a:rPr lang="en-US" sz="2400" dirty="0">
                <a:cs typeface="Arial" pitchFamily="34" charset="0"/>
              </a:rPr>
              <a:t> and </a:t>
            </a:r>
            <a:r>
              <a:rPr lang="en-US" sz="2400" b="1" dirty="0">
                <a:cs typeface="Arial" pitchFamily="34" charset="0"/>
              </a:rPr>
              <a:t>predictable</a:t>
            </a:r>
            <a:r>
              <a:rPr lang="en-US" sz="2400" dirty="0">
                <a:cs typeface="Arial" pitchFamily="34" charset="0"/>
              </a:rPr>
              <a:t> feels quite comfortable and safe. This gives me a sense of stability and structure. </a:t>
            </a:r>
          </a:p>
        </p:txBody>
      </p:sp>
      <p:cxnSp>
        <p:nvCxnSpPr>
          <p:cNvPr id="12" name="Straight Connector 11"/>
          <p:cNvCxnSpPr/>
          <p:nvPr/>
        </p:nvCxnSpPr>
        <p:spPr>
          <a:xfrm>
            <a:off x="7007919" y="454745"/>
            <a:ext cx="0" cy="2916559"/>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517591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flipH="1">
            <a:off x="167159" y="180230"/>
            <a:ext cx="13105456" cy="7203795"/>
          </a:xfrm>
          <a:prstGeom prst="rect">
            <a:avLst/>
          </a:prstGeom>
        </p:spPr>
      </p:pic>
      <p:sp>
        <p:nvSpPr>
          <p:cNvPr id="2" name="Title 1"/>
          <p:cNvSpPr>
            <a:spLocks noGrp="1"/>
          </p:cNvSpPr>
          <p:nvPr>
            <p:ph type="title"/>
          </p:nvPr>
        </p:nvSpPr>
        <p:spPr>
          <a:xfrm>
            <a:off x="618272" y="2283909"/>
            <a:ext cx="5012043" cy="553998"/>
          </a:xfrm>
          <a:solidFill>
            <a:srgbClr val="D35C09"/>
          </a:solidFill>
        </p:spPr>
        <p:txBody>
          <a:bodyPr/>
          <a:lstStyle/>
          <a:p>
            <a:r>
              <a:rPr lang="nb-NO" dirty="0"/>
              <a:t>Behind the research</a:t>
            </a:r>
          </a:p>
        </p:txBody>
      </p:sp>
      <p:sp>
        <p:nvSpPr>
          <p:cNvPr id="4" name="Text Placeholder 3"/>
          <p:cNvSpPr>
            <a:spLocks noGrp="1"/>
          </p:cNvSpPr>
          <p:nvPr>
            <p:ph type="body" sz="quarter" idx="14"/>
          </p:nvPr>
        </p:nvSpPr>
        <p:spPr>
          <a:xfrm>
            <a:off x="618272" y="2932252"/>
            <a:ext cx="3827055" cy="406265"/>
          </a:xfrm>
        </p:spPr>
        <p:txBody>
          <a:bodyPr/>
          <a:lstStyle/>
          <a:p>
            <a:r>
              <a:rPr lang="nb-NO" dirty="0"/>
              <a:t>Point of view &amp; approach</a:t>
            </a:r>
          </a:p>
        </p:txBody>
      </p:sp>
      <p:sp>
        <p:nvSpPr>
          <p:cNvPr id="6" name="TextBox 5"/>
          <p:cNvSpPr txBox="1"/>
          <p:nvPr/>
        </p:nvSpPr>
        <p:spPr>
          <a:xfrm>
            <a:off x="599207" y="324247"/>
            <a:ext cx="936104" cy="1426920"/>
          </a:xfrm>
          <a:prstGeom prst="rect">
            <a:avLst/>
          </a:prstGeom>
          <a:noFill/>
        </p:spPr>
        <p:txBody>
          <a:bodyPr wrap="square" lIns="72000" tIns="36000" rIns="72000" bIns="36000" rtlCol="0">
            <a:spAutoFit/>
          </a:bodyPr>
          <a:lstStyle/>
          <a:p>
            <a:pPr>
              <a:lnSpc>
                <a:spcPct val="110000"/>
              </a:lnSpc>
              <a:spcBef>
                <a:spcPts val="2400"/>
              </a:spcBef>
              <a:buClr>
                <a:schemeClr val="bg2"/>
              </a:buClr>
            </a:pPr>
            <a:r>
              <a:rPr lang="en-GB" sz="8000" b="1" dirty="0">
                <a:solidFill>
                  <a:schemeClr val="bg1"/>
                </a:solidFill>
              </a:rPr>
              <a:t>1</a:t>
            </a:r>
          </a:p>
        </p:txBody>
      </p:sp>
      <p:sp>
        <p:nvSpPr>
          <p:cNvPr id="7" name="Title 1"/>
          <p:cNvSpPr txBox="1">
            <a:spLocks/>
          </p:cNvSpPr>
          <p:nvPr/>
        </p:nvSpPr>
        <p:spPr bwMode="gray">
          <a:xfrm>
            <a:off x="618272" y="1667033"/>
            <a:ext cx="3788696" cy="553998"/>
          </a:xfrm>
          <a:prstGeom prst="rect">
            <a:avLst/>
          </a:prstGeom>
          <a:solidFill>
            <a:srgbClr val="D35C09"/>
          </a:solidFill>
        </p:spPr>
        <p:txBody>
          <a:bodyPr wrap="none" lIns="82819" tIns="0" rIns="82819" bIns="0" rtlCol="0" anchor="ctr">
            <a:sp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nb-NO" dirty="0"/>
              <a:t>The philosophy</a:t>
            </a:r>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0"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358846"/>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endParaRPr lang="nb-NO" sz="4703" dirty="0"/>
          </a:p>
        </p:txBody>
      </p:sp>
      <p:sp>
        <p:nvSpPr>
          <p:cNvPr id="8" name="TextBox 7"/>
          <p:cNvSpPr txBox="1"/>
          <p:nvPr/>
        </p:nvSpPr>
        <p:spPr>
          <a:xfrm>
            <a:off x="5569753" y="1322571"/>
            <a:ext cx="2963100" cy="3439403"/>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ysClr val="windowText" lastClr="000000"/>
                </a:solidFill>
              </a:rPr>
              <a:t>keep everything under control</a:t>
            </a:r>
            <a:r>
              <a:rPr lang="en-US" sz="1396" kern="0" dirty="0">
                <a:solidFill>
                  <a:sysClr val="windowText" lastClr="000000"/>
                </a:solidFill>
              </a:rPr>
              <a:t>. I want to </a:t>
            </a:r>
            <a:r>
              <a:rPr lang="en-US" sz="1396" b="1" kern="0" dirty="0">
                <a:solidFill>
                  <a:sysClr val="windowText" lastClr="000000"/>
                </a:solidFill>
              </a:rPr>
              <a:t>avoid</a:t>
            </a:r>
            <a:r>
              <a:rPr lang="en-US" sz="1396" kern="0" dirty="0">
                <a:solidFill>
                  <a:sysClr val="windowText" lastClr="000000"/>
                </a:solidFill>
              </a:rPr>
              <a:t> too much </a:t>
            </a:r>
            <a:r>
              <a:rPr lang="en-US" sz="1396" b="1" kern="0" dirty="0">
                <a:solidFill>
                  <a:sysClr val="windowText" lastClr="000000"/>
                </a:solidFill>
              </a:rPr>
              <a:t>surprises</a:t>
            </a:r>
            <a:r>
              <a:rPr lang="en-US" sz="1396" kern="0" dirty="0">
                <a:solidFill>
                  <a:sysClr val="windowText" lastClr="000000"/>
                </a:solidFill>
              </a:rPr>
              <a:t>. I want a holiday that gives me a </a:t>
            </a:r>
            <a:r>
              <a:rPr lang="en-US" sz="1396" b="1" kern="0" dirty="0">
                <a:solidFill>
                  <a:sysClr val="windowText" lastClr="000000"/>
                </a:solidFill>
              </a:rPr>
              <a:t>safe feeling</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is </a:t>
            </a:r>
            <a:r>
              <a:rPr lang="en-US" sz="1400" b="1" kern="0" dirty="0">
                <a:solidFill>
                  <a:sysClr val="windowText" lastClr="000000"/>
                </a:solidFill>
              </a:rPr>
              <a:t>well organized </a:t>
            </a:r>
            <a:r>
              <a:rPr lang="en-US" sz="1400" kern="0" dirty="0">
                <a:solidFill>
                  <a:sysClr val="windowText" lastClr="000000"/>
                </a:solidFill>
              </a:rPr>
              <a:t>and </a:t>
            </a:r>
            <a:r>
              <a:rPr lang="en-US" sz="1400" b="1" kern="0" dirty="0">
                <a:solidFill>
                  <a:sysClr val="windowText" lastClr="000000"/>
                </a:solidFill>
              </a:rPr>
              <a:t>not too warm</a:t>
            </a:r>
            <a:r>
              <a:rPr lang="en-US" sz="1400" kern="0" dirty="0">
                <a:solidFill>
                  <a:sysClr val="windowText" lastClr="000000"/>
                </a:solidFill>
              </a:rPr>
              <a:t>. Good </a:t>
            </a:r>
            <a:r>
              <a:rPr lang="en-US" sz="1400" b="1" kern="0" dirty="0">
                <a:solidFill>
                  <a:sysClr val="windowText" lastClr="000000"/>
                </a:solidFill>
              </a:rPr>
              <a:t>service</a:t>
            </a:r>
            <a:r>
              <a:rPr lang="en-US" sz="1400" kern="0" dirty="0">
                <a:solidFill>
                  <a:sysClr val="windowText" lastClr="000000"/>
                </a:solidFill>
              </a:rPr>
              <a:t> is important to me. It has to be </a:t>
            </a:r>
            <a:r>
              <a:rPr lang="en-US" sz="1400" b="1" kern="0" dirty="0">
                <a:solidFill>
                  <a:sysClr val="windowText" lastClr="000000"/>
                </a:solidFill>
              </a:rPr>
              <a:t>easy to travel to</a:t>
            </a:r>
            <a:r>
              <a:rPr lang="en-US" sz="1400" kern="0" dirty="0">
                <a:solidFill>
                  <a:sysClr val="windowText" lastClr="000000"/>
                </a:solidFill>
              </a:rPr>
              <a:t>.</a:t>
            </a:r>
          </a:p>
        </p:txBody>
      </p:sp>
      <p:sp>
        <p:nvSpPr>
          <p:cNvPr id="9" name="TextBox 8"/>
          <p:cNvSpPr txBox="1"/>
          <p:nvPr/>
        </p:nvSpPr>
        <p:spPr>
          <a:xfrm>
            <a:off x="9350835" y="1322570"/>
            <a:ext cx="2963100" cy="3436838"/>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0000"/>
                </a:solidFill>
              </a:rPr>
              <a:t>practical</a:t>
            </a:r>
            <a:r>
              <a:rPr lang="en-US" sz="1396" kern="0" dirty="0">
                <a:solidFill>
                  <a:srgbClr val="000000"/>
                </a:solidFill>
              </a:rPr>
              <a:t>, </a:t>
            </a:r>
            <a:r>
              <a:rPr lang="en-US" sz="1396" b="1" kern="0" dirty="0">
                <a:solidFill>
                  <a:srgbClr val="000000"/>
                </a:solidFill>
              </a:rPr>
              <a:t>predictable</a:t>
            </a:r>
            <a:r>
              <a:rPr lang="en-US" sz="1396" kern="0" dirty="0">
                <a:solidFill>
                  <a:srgbClr val="000000"/>
                </a:solidFill>
              </a:rPr>
              <a:t> and </a:t>
            </a:r>
            <a:r>
              <a:rPr lang="en-US" sz="1396" b="1" kern="0" dirty="0">
                <a:solidFill>
                  <a:srgbClr val="000000"/>
                </a:solidFill>
              </a:rPr>
              <a:t>structured</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make </a:t>
            </a:r>
            <a:r>
              <a:rPr lang="en-US" sz="1396" b="1" kern="0" dirty="0">
                <a:solidFill>
                  <a:sysClr val="windowText" lastClr="000000"/>
                </a:solidFill>
              </a:rPr>
              <a:t>rational choices</a:t>
            </a:r>
            <a:r>
              <a:rPr lang="en-US" sz="1396" kern="0" dirty="0">
                <a:solidFill>
                  <a:sysClr val="windowText" lastClr="000000"/>
                </a:solidFill>
              </a:rPr>
              <a:t>. People who prefer the </a:t>
            </a:r>
            <a:r>
              <a:rPr lang="en-US" sz="1396" b="1" kern="0" dirty="0">
                <a:solidFill>
                  <a:sysClr val="windowText" lastClr="000000"/>
                </a:solidFill>
              </a:rPr>
              <a:t>familiar</a:t>
            </a:r>
            <a:r>
              <a:rPr lang="en-US" sz="1396" kern="0" dirty="0">
                <a:solidFill>
                  <a:sysClr val="windowText" lastClr="000000"/>
                </a:solidFill>
              </a:rPr>
              <a:t> over the unknown. Basically people who </a:t>
            </a:r>
            <a:r>
              <a:rPr lang="en-US" sz="1396" b="1" kern="0" dirty="0">
                <a:solidFill>
                  <a:sysClr val="windowText" lastClr="000000"/>
                </a:solidFill>
              </a:rPr>
              <a:t>avoid risk</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0000"/>
                  </a:solidFill>
                  <a:latin typeface="Arial Rounded MT Bold"/>
                </a:rPr>
                <a:t>61</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0000"/>
                  </a:solidFill>
                  <a:latin typeface="Arial Rounded MT Bold"/>
                </a:rPr>
                <a:t>39</a:t>
              </a:r>
              <a:r>
                <a:rPr lang="da-DK" sz="1470" b="1" kern="0" dirty="0">
                  <a:solidFill>
                    <a:srgbClr val="000000"/>
                  </a:solidFill>
                  <a:latin typeface="Arial Rounded MT Bold"/>
                </a:rPr>
                <a:t>%</a:t>
              </a:r>
              <a:endParaRPr lang="da-DK" sz="1764" b="1" kern="0" dirty="0">
                <a:solidFill>
                  <a:srgbClr val="00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0000"/>
                  </a:solidFill>
                  <a:latin typeface="Arial Rounded MT Bold"/>
                </a:rPr>
                <a:t>41</a:t>
              </a:r>
              <a:r>
                <a:rPr lang="da-DK" sz="1617" b="1" kern="0" dirty="0">
                  <a:solidFill>
                    <a:srgbClr val="000000"/>
                  </a:solidFill>
                  <a:latin typeface="Arial Rounded MT Bold"/>
                </a:rPr>
                <a:t>%</a:t>
              </a:r>
              <a:r>
                <a:rPr lang="da-DK" sz="2646" b="1" kern="0" dirty="0">
                  <a:solidFill>
                    <a:srgbClr val="000000"/>
                  </a:solidFill>
                  <a:latin typeface="Arial Rounded MT Bold"/>
                </a:rPr>
                <a:t> </a:t>
              </a:r>
            </a:p>
            <a:p>
              <a:pPr marL="7001" algn="ctr" defTabSz="1343985">
                <a:defRPr/>
              </a:pPr>
              <a:r>
                <a:rPr lang="da-DK" sz="1029" kern="0" dirty="0">
                  <a:solidFill>
                    <a:srgbClr val="000000"/>
                  </a:solidFill>
                  <a:latin typeface="Arial Rounded MT Bold"/>
                </a:rPr>
                <a:t>ARE BETWEEN</a:t>
              </a:r>
            </a:p>
            <a:p>
              <a:pPr marL="7001" algn="ctr" defTabSz="1343985">
                <a:defRPr/>
              </a:pPr>
              <a:r>
                <a:rPr lang="da-DK" sz="1323" b="1" kern="0" dirty="0">
                  <a:solidFill>
                    <a:srgbClr val="000000"/>
                  </a:solidFill>
                  <a:latin typeface="Arial Rounded MT Bold"/>
                </a:rPr>
                <a:t>30-49 </a:t>
              </a:r>
              <a:r>
                <a:rPr lang="da-DK" sz="1029" kern="0" dirty="0">
                  <a:solidFill>
                    <a:srgbClr val="000000"/>
                  </a:solidFill>
                  <a:latin typeface="Arial Rounded MT Bold"/>
                </a:rPr>
                <a:t>YEARS</a:t>
              </a:r>
              <a:endParaRPr lang="da-DK" sz="1176" kern="0" dirty="0">
                <a:solidFill>
                  <a:srgbClr val="00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0000"/>
                  </a:solidFill>
                  <a:latin typeface="Arial Rounded MT Bold"/>
                </a:rPr>
                <a:t>SHARE OF OVERNIGHT STAYS</a:t>
              </a:r>
            </a:p>
            <a:p>
              <a:pPr marL="7001" algn="ctr" defTabSz="1343985">
                <a:defRPr/>
              </a:pPr>
              <a:r>
                <a:rPr lang="da-DK" sz="2058" kern="0" dirty="0">
                  <a:solidFill>
                    <a:srgbClr val="000000"/>
                  </a:solidFill>
                  <a:latin typeface="Arial Rounded MT Bold"/>
                </a:rPr>
                <a:t>10</a:t>
              </a:r>
              <a:r>
                <a:rPr lang="da-DK" sz="1470" b="1" kern="0" dirty="0">
                  <a:solidFill>
                    <a:srgbClr val="000000"/>
                  </a:solidFill>
                  <a:latin typeface="Arial Rounded MT Bold"/>
                </a:rPr>
                <a:t>%</a:t>
              </a:r>
              <a:endParaRPr lang="da-DK" sz="1176" kern="0" dirty="0">
                <a:solidFill>
                  <a:srgbClr val="000000"/>
                </a:solidFill>
                <a:latin typeface="Arial Rounded MT Bold"/>
              </a:endParaRPr>
            </a:p>
          </p:txBody>
        </p:sp>
      </p:grpSp>
      <p:sp>
        <p:nvSpPr>
          <p:cNvPr id="61" name="Oval 60"/>
          <p:cNvSpPr/>
          <p:nvPr/>
        </p:nvSpPr>
        <p:spPr>
          <a:xfrm>
            <a:off x="-409658" y="1691683"/>
            <a:ext cx="3673161" cy="3444494"/>
          </a:xfrm>
          <a:prstGeom prst="ellipse">
            <a:avLst/>
          </a:prstGeom>
          <a:solidFill>
            <a:srgbClr val="00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I LIKE TO KEEP EVERYTHING UNDER CONTROL AND AVOID SURPRISES. I HAS TO BE WELL ORGANIZED, PRACTICAL AND PREDICTABLE.</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19665813"/>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CONTROL</a:t>
            </a:r>
          </a:p>
        </p:txBody>
      </p:sp>
      <p:sp>
        <p:nvSpPr>
          <p:cNvPr id="12" name="TextBox 11"/>
          <p:cNvSpPr txBox="1"/>
          <p:nvPr/>
        </p:nvSpPr>
        <p:spPr>
          <a:xfrm>
            <a:off x="670095" y="1703969"/>
            <a:ext cx="3439313" cy="214802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Although the typical sun and beach vacation  and visits to historic sites dominates in this segment, you will also find </a:t>
            </a:r>
            <a:r>
              <a:rPr lang="en-GB" sz="1396" b="1" kern="0" dirty="0">
                <a:solidFill>
                  <a:srgbClr val="000000"/>
                </a:solidFill>
              </a:rPr>
              <a:t>ski holidays </a:t>
            </a:r>
            <a:r>
              <a:rPr lang="en-GB" sz="1396" kern="0" dirty="0">
                <a:solidFill>
                  <a:sysClr val="windowText" lastClr="000000"/>
                </a:solidFill>
              </a:rPr>
              <a:t>and </a:t>
            </a:r>
            <a:r>
              <a:rPr lang="en-GB" sz="1396" b="1" kern="0" dirty="0">
                <a:solidFill>
                  <a:srgbClr val="000000"/>
                </a:solidFill>
              </a:rPr>
              <a:t>sports/active holidays</a:t>
            </a:r>
            <a:r>
              <a:rPr lang="en-GB" sz="1396" kern="0" dirty="0">
                <a:solidFill>
                  <a:sysClr val="windowText" lastClr="000000"/>
                </a:solidFill>
              </a:rPr>
              <a:t> to a greater extent than in other segments. The same goes for health travel, event holiday and </a:t>
            </a:r>
            <a:r>
              <a:rPr lang="en-US" sz="1396" kern="0" dirty="0">
                <a:solidFill>
                  <a:sysClr val="windowText" lastClr="000000"/>
                </a:solidFill>
              </a:rPr>
              <a:t>other type of winter holiday with snow. This is mainly driven by the Danish and the Swedish market. </a:t>
            </a:r>
          </a:p>
        </p:txBody>
      </p:sp>
      <p:sp>
        <p:nvSpPr>
          <p:cNvPr id="13" name="TextBox 12"/>
          <p:cNvSpPr txBox="1"/>
          <p:nvPr/>
        </p:nvSpPr>
        <p:spPr>
          <a:xfrm>
            <a:off x="670095" y="4511727"/>
            <a:ext cx="3439313" cy="1292020"/>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US" sz="1400" b="1" kern="0" dirty="0">
                <a:solidFill>
                  <a:sysClr val="windowText" lastClr="000000"/>
                </a:solidFill>
              </a:rPr>
              <a:t>Relaxation</a:t>
            </a:r>
            <a:r>
              <a:rPr lang="en-US" sz="1400" kern="0" dirty="0">
                <a:solidFill>
                  <a:sysClr val="windowText" lastClr="000000"/>
                </a:solidFill>
              </a:rPr>
              <a:t> is on top of the list. This segment is under indexing on many activities, so a </a:t>
            </a:r>
            <a:r>
              <a:rPr lang="en-US" sz="1400" b="1" kern="0" dirty="0">
                <a:solidFill>
                  <a:sysClr val="windowText" lastClr="000000"/>
                </a:solidFill>
              </a:rPr>
              <a:t>less active segment</a:t>
            </a:r>
            <a:r>
              <a:rPr lang="en-US" sz="1400" kern="0" dirty="0">
                <a:solidFill>
                  <a:sysClr val="windowText" lastClr="000000"/>
                </a:solidFill>
              </a:rPr>
              <a:t>. They would like to visit cities and have restaurant meals. </a:t>
            </a:r>
          </a:p>
        </p:txBody>
      </p:sp>
      <p:sp>
        <p:nvSpPr>
          <p:cNvPr id="16" name="TextBox 15"/>
          <p:cNvSpPr txBox="1"/>
          <p:nvPr/>
        </p:nvSpPr>
        <p:spPr>
          <a:xfrm>
            <a:off x="4989172" y="4491716"/>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396" b="1" kern="0" dirty="0">
                <a:solidFill>
                  <a:srgbClr val="000000"/>
                </a:solidFill>
              </a:rPr>
              <a:t>travel with children </a:t>
            </a:r>
            <a:r>
              <a:rPr lang="en-GB" sz="1400" kern="0" dirty="0">
                <a:solidFill>
                  <a:sysClr val="windowText" lastClr="000000"/>
                </a:solidFill>
              </a:rPr>
              <a:t>so they are highly influenced by b their </a:t>
            </a:r>
            <a:r>
              <a:rPr lang="en-GB" sz="1396" b="1" kern="0" dirty="0">
                <a:solidFill>
                  <a:srgbClr val="000000"/>
                </a:solidFill>
              </a:rPr>
              <a:t>spouse</a:t>
            </a:r>
            <a:r>
              <a:rPr lang="en-GB" sz="1400" kern="0" dirty="0">
                <a:solidFill>
                  <a:sysClr val="windowText" lastClr="000000"/>
                </a:solidFill>
              </a:rPr>
              <a:t> and their </a:t>
            </a:r>
            <a:r>
              <a:rPr lang="en-GB" sz="1396" b="1" kern="0" dirty="0">
                <a:solidFill>
                  <a:srgbClr val="000000"/>
                </a:solidFill>
              </a:rPr>
              <a:t>children</a:t>
            </a:r>
            <a:r>
              <a:rPr lang="en-GB" sz="1400" kern="0" dirty="0">
                <a:solidFill>
                  <a:sysClr val="windowText" lastClr="000000"/>
                </a:solidFill>
              </a:rPr>
              <a:t>. Many </a:t>
            </a:r>
            <a:r>
              <a:rPr lang="en-GB" sz="1396" b="1" kern="0" dirty="0">
                <a:solidFill>
                  <a:srgbClr val="000000"/>
                </a:solidFill>
              </a:rPr>
              <a:t>travel in a group</a:t>
            </a:r>
            <a:r>
              <a:rPr lang="en-GB" sz="1400" kern="0" dirty="0">
                <a:solidFill>
                  <a:sysClr val="windowText" lastClr="000000"/>
                </a:solidFill>
              </a:rPr>
              <a:t> with an </a:t>
            </a:r>
            <a:r>
              <a:rPr lang="en-GB" sz="1396" b="1" kern="0" dirty="0">
                <a:solidFill>
                  <a:srgbClr val="000000"/>
                </a:solidFill>
              </a:rPr>
              <a:t>organized tour </a:t>
            </a:r>
            <a:r>
              <a:rPr lang="en-GB" sz="1400" kern="0" dirty="0">
                <a:solidFill>
                  <a:sysClr val="windowText" lastClr="000000"/>
                </a:solidFill>
              </a:rPr>
              <a:t>(32%). They do not use that many information sources because the </a:t>
            </a:r>
            <a:r>
              <a:rPr lang="en-GB" sz="1396" b="1" kern="0" dirty="0">
                <a:solidFill>
                  <a:srgbClr val="000000"/>
                </a:solidFill>
              </a:rPr>
              <a:t>go to a place they know</a:t>
            </a:r>
            <a:r>
              <a:rPr lang="en-GB" sz="1400" kern="0" dirty="0">
                <a:solidFill>
                  <a:sysClr val="windowText" lastClr="000000"/>
                </a:solidFill>
              </a:rPr>
              <a:t>.</a:t>
            </a:r>
          </a:p>
        </p:txBody>
      </p:sp>
      <p:sp>
        <p:nvSpPr>
          <p:cNvPr id="17" name="TextBox 16"/>
          <p:cNvSpPr txBox="1"/>
          <p:nvPr/>
        </p:nvSpPr>
        <p:spPr>
          <a:xfrm>
            <a:off x="5015679" y="1703969"/>
            <a:ext cx="3439313" cy="1506823"/>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AVOID SURPRISES</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is </a:t>
            </a:r>
            <a:r>
              <a:rPr lang="en-GB" sz="1396" b="1" kern="0" dirty="0">
                <a:solidFill>
                  <a:srgbClr val="000000"/>
                </a:solidFill>
              </a:rPr>
              <a:t>well</a:t>
            </a:r>
            <a:r>
              <a:rPr lang="en-GB" sz="1400" b="1" kern="0" dirty="0">
                <a:solidFill>
                  <a:srgbClr val="FF6600"/>
                </a:solidFill>
              </a:rPr>
              <a:t> </a:t>
            </a:r>
            <a:r>
              <a:rPr lang="en-GB" sz="1396" b="1" kern="0" dirty="0">
                <a:solidFill>
                  <a:srgbClr val="000000"/>
                </a:solidFill>
              </a:rPr>
              <a:t>organized</a:t>
            </a:r>
            <a:r>
              <a:rPr lang="en-GB" sz="1400" kern="0" dirty="0">
                <a:solidFill>
                  <a:sysClr val="windowText" lastClr="000000"/>
                </a:solidFill>
              </a:rPr>
              <a:t>. They want to travel to places that are </a:t>
            </a:r>
            <a:r>
              <a:rPr lang="en-GB" sz="1396" b="1" kern="0" dirty="0">
                <a:solidFill>
                  <a:srgbClr val="000000"/>
                </a:solidFill>
              </a:rPr>
              <a:t>practical</a:t>
            </a:r>
            <a:r>
              <a:rPr lang="en-GB" sz="1400" kern="0" dirty="0">
                <a:solidFill>
                  <a:sysClr val="windowText" lastClr="000000"/>
                </a:solidFill>
              </a:rPr>
              <a:t>, </a:t>
            </a:r>
            <a:r>
              <a:rPr lang="en-GB" sz="1396" b="1" kern="0" dirty="0">
                <a:solidFill>
                  <a:srgbClr val="000000"/>
                </a:solidFill>
              </a:rPr>
              <a:t>predictable</a:t>
            </a:r>
            <a:r>
              <a:rPr lang="en-GB" sz="1400" kern="0" dirty="0">
                <a:solidFill>
                  <a:sysClr val="windowText" lastClr="000000"/>
                </a:solidFill>
              </a:rPr>
              <a:t> and </a:t>
            </a:r>
            <a:r>
              <a:rPr lang="en-GB" sz="1396" b="1" kern="0" dirty="0">
                <a:solidFill>
                  <a:srgbClr val="000000"/>
                </a:solidFill>
              </a:rPr>
              <a:t>structured</a:t>
            </a:r>
            <a:r>
              <a:rPr lang="en-GB" sz="1400" kern="0" dirty="0">
                <a:solidFill>
                  <a:sysClr val="windowText" lastClr="000000"/>
                </a:solidFill>
              </a:rPr>
              <a:t>. </a:t>
            </a:r>
            <a:r>
              <a:rPr lang="en-US" sz="1400" kern="0" dirty="0">
                <a:solidFill>
                  <a:sysClr val="windowText" lastClr="000000"/>
                </a:solidFill>
              </a:rPr>
              <a:t>They want to have a informal, fun and relaxed holiday at the same time.</a:t>
            </a:r>
          </a:p>
          <a:p>
            <a:pPr marL="4763" lvl="0" algn="just" defTabSz="914400">
              <a:defRPr/>
            </a:pPr>
            <a:r>
              <a:rPr lang="en-US" sz="1396" kern="0" dirty="0">
                <a:solidFill>
                  <a:sysClr val="windowText" lastClr="000000"/>
                </a:solidFill>
              </a:rPr>
              <a:t>I want to avoid too much surprises!</a:t>
            </a:r>
            <a:endParaRPr lang="en-GB" sz="1396" kern="0" dirty="0">
              <a:solidFill>
                <a:sysClr val="windowText" lastClr="000000"/>
              </a:solidFill>
            </a:endParaRP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Control plays an important role for brands if they are aimed at </a:t>
            </a:r>
            <a:r>
              <a:rPr lang="en-US" sz="1396" b="1" kern="0" dirty="0">
                <a:solidFill>
                  <a:srgbClr val="000000"/>
                </a:solidFill>
              </a:rPr>
              <a:t>structuring people’s   lives</a:t>
            </a:r>
            <a:r>
              <a:rPr lang="en-US" sz="1400" kern="0" dirty="0">
                <a:solidFill>
                  <a:sysClr val="windowText" lastClr="000000"/>
                </a:solidFill>
              </a:rPr>
              <a:t> or when the focus is on risk management, simplifying life, avoiding surprises. Brands that want to position themselves on Control should offer </a:t>
            </a:r>
            <a:r>
              <a:rPr lang="en-US" sz="1396" b="1" kern="0" dirty="0">
                <a:solidFill>
                  <a:srgbClr val="000000"/>
                </a:solidFill>
              </a:rPr>
              <a:t>rational arguments </a:t>
            </a:r>
            <a:r>
              <a:rPr lang="en-US" sz="1400" kern="0" dirty="0">
                <a:solidFill>
                  <a:sysClr val="windowText" lastClr="000000"/>
                </a:solidFill>
              </a:rPr>
              <a:t>and focus on </a:t>
            </a:r>
            <a:r>
              <a:rPr lang="en-US" sz="1396" b="1" kern="0" dirty="0">
                <a:solidFill>
                  <a:srgbClr val="000000"/>
                </a:solidFill>
              </a:rPr>
              <a:t>functionality</a:t>
            </a:r>
            <a:r>
              <a:rPr lang="en-US" sz="1400" kern="0" dirty="0">
                <a:solidFill>
                  <a:sysClr val="windowText" lastClr="000000"/>
                </a:solidFill>
              </a:rPr>
              <a:t>, maturity, health, purity, hygiene, and less in impulsiveness and fun. </a:t>
            </a:r>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44223" y="4491716"/>
            <a:ext cx="2668001" cy="2394736"/>
          </a:xfrm>
          <a:prstGeom prst="rect">
            <a:avLst/>
          </a:prstGeom>
        </p:spPr>
      </p:pic>
    </p:spTree>
    <p:extLst>
      <p:ext uri="{BB962C8B-B14F-4D97-AF65-F5344CB8AC3E}">
        <p14:creationId xmlns:p14="http://schemas.microsoft.com/office/powerpoint/2010/main" val="2594604206"/>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2317973" cy="553998"/>
          </a:xfrm>
          <a:solidFill>
            <a:srgbClr val="000000"/>
          </a:solidFill>
        </p:spPr>
        <p:txBody>
          <a:bodyPr/>
          <a:lstStyle/>
          <a:p>
            <a:r>
              <a:rPr lang="en-GB" b="1" dirty="0"/>
              <a:t>CONTROL</a:t>
            </a:r>
            <a:endParaRPr lang="en-US" dirty="0"/>
          </a:p>
        </p:txBody>
      </p:sp>
      <p:graphicFrame>
        <p:nvGraphicFramePr>
          <p:cNvPr id="57" name="SI_Chart"/>
          <p:cNvGraphicFramePr/>
          <p:nvPr>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Personality</a:t>
            </a:r>
          </a:p>
        </p:txBody>
      </p:sp>
      <p:sp>
        <p:nvSpPr>
          <p:cNvPr id="61" name="FC_ChartHeader"/>
          <p:cNvSpPr/>
          <p:nvPr/>
        </p:nvSpPr>
        <p:spPr>
          <a:xfrm>
            <a:off x="7257975" y="4626138"/>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Functional Characteristics</a:t>
            </a:r>
          </a:p>
        </p:txBody>
      </p:sp>
      <p:sp>
        <p:nvSpPr>
          <p:cNvPr id="62" name="SI_ChartHeader"/>
          <p:cNvSpPr/>
          <p:nvPr/>
        </p:nvSpPr>
        <p:spPr>
          <a:xfrm>
            <a:off x="7168798" y="2203641"/>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Social Identity</a:t>
            </a:r>
          </a:p>
        </p:txBody>
      </p:sp>
      <p:graphicFrame>
        <p:nvGraphicFramePr>
          <p:cNvPr id="63" name="P_Chart"/>
          <p:cNvGraphicFramePr/>
          <p:nvPr>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14029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68" name="Gruppieren 2"/>
          <p:cNvGrpSpPr>
            <a:grpSpLocks noChangeAspect="1"/>
          </p:cNvGrpSpPr>
          <p:nvPr/>
        </p:nvGrpSpPr>
        <p:grpSpPr>
          <a:xfrm>
            <a:off x="7228813"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85" b="1" i="0" u="none" strike="noStrike" kern="0" cap="none" spc="0" normalizeH="0" baseline="0" noProof="0" dirty="0">
                <a:ln>
                  <a:noFill/>
                </a:ln>
                <a:solidFill>
                  <a:schemeClr val="bg1"/>
                </a:solidFill>
                <a:effectLst/>
                <a:uLnTx/>
                <a:uFillTx/>
              </a:endParaRPr>
            </a:p>
          </p:txBody>
        </p:sp>
        <p:grpSp>
          <p:nvGrpSpPr>
            <p:cNvPr id="76" name="Gruppieren 59"/>
            <p:cNvGrpSpPr/>
            <p:nvPr/>
          </p:nvGrpSpPr>
          <p:grpSpPr>
            <a:xfrm>
              <a:off x="4466856" y="4957056"/>
              <a:ext cx="449467" cy="333533"/>
              <a:chOff x="1404938" y="1720851"/>
              <a:chExt cx="6000750" cy="4452937"/>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1"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138889984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graphicFrame>
        <p:nvGraphicFramePr>
          <p:cNvPr id="46" name="Chart 45"/>
          <p:cNvGraphicFramePr/>
          <p:nvPr>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5963863"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graphicFrame>
        <p:nvGraphicFramePr>
          <p:cNvPr id="50" name="Chart 49"/>
          <p:cNvGraphicFramePr/>
          <p:nvPr>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Chart 55"/>
          <p:cNvGraphicFramePr/>
          <p:nvPr>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9"/>
          </a:graphicData>
        </a:graphic>
      </p:graphicFrame>
      <p:pic>
        <p:nvPicPr>
          <p:cNvPr id="4" name="Picture 3"/>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1"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762623562"/>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chemeClr val="tx1"/>
          </a:solidFill>
        </p:spPr>
        <p:txBody>
          <a:bodyPr>
            <a:normAutofit/>
          </a:bodyPr>
          <a:lstStyle/>
          <a:p>
            <a:r>
              <a:rPr lang="en-GB" sz="3200" dirty="0"/>
              <a:t>Segment profile </a:t>
            </a:r>
            <a:r>
              <a:rPr lang="en-GB" sz="3200" b="1" dirty="0"/>
              <a:t>- CONTROL</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graphicFrame>
        <p:nvGraphicFramePr>
          <p:cNvPr id="11" name="Chart 10"/>
          <p:cNvGraphicFramePr/>
          <p:nvPr>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Chart 48"/>
          <p:cNvGraphicFramePr/>
          <p:nvPr>
            <p:extLst>
              <p:ext uri="{D42A27DB-BD31-4B8C-83A1-F6EECF244321}">
                <p14:modId xmlns:p14="http://schemas.microsoft.com/office/powerpoint/2010/main" val="3314132517"/>
              </p:ext>
            </p:extLst>
          </p:nvPr>
        </p:nvGraphicFramePr>
        <p:xfrm>
          <a:off x="9240167" y="2036227"/>
          <a:ext cx="3878820" cy="2608500"/>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10"/>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50" name="Chart 49"/>
          <p:cNvGraphicFramePr/>
          <p:nvPr>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1"/>
          </a:graphicData>
        </a:graphic>
      </p:graphicFrame>
      <p:sp>
        <p:nvSpPr>
          <p:cNvPr id="42" name="TextBox 41"/>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3" name="TextBox 4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45" name="Rectangle 44"/>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1" name="Rectangle 50"/>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D4D03D96-6EA6-4D9C-B5E5-DFD9D660470A}"/>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39" name="Chart 38">
            <a:extLst>
              <a:ext uri="{FF2B5EF4-FFF2-40B4-BE49-F238E27FC236}">
                <a16:creationId xmlns:a16="http://schemas.microsoft.com/office/drawing/2014/main" id="{4942C655-6A53-4C1A-A4AE-2E504C17F7D7}"/>
              </a:ext>
            </a:extLst>
          </p:cNvPr>
          <p:cNvGraphicFramePr/>
          <p:nvPr>
            <p:extLst>
              <p:ext uri="{D42A27DB-BD31-4B8C-83A1-F6EECF244321}">
                <p14:modId xmlns:p14="http://schemas.microsoft.com/office/powerpoint/2010/main" val="3850306674"/>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028891231"/>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92D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uLnTx/>
                <a:uFillTx/>
              </a:rPr>
              <a:t>BROADENING MY CULTURAL HORIZON</a:t>
            </a:r>
          </a:p>
        </p:txBody>
      </p:sp>
      <p:sp>
        <p:nvSpPr>
          <p:cNvPr id="10" name="TextBox 9"/>
          <p:cNvSpPr txBox="1"/>
          <p:nvPr/>
        </p:nvSpPr>
        <p:spPr>
          <a:xfrm>
            <a:off x="4032051"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BROADENING</a:t>
            </a:r>
            <a:r>
              <a:rPr kumimoji="0" lang="en-GB" sz="1800" b="0" i="0" u="none" strike="noStrike" kern="0" cap="none" spc="0" normalizeH="0" noProof="0" dirty="0">
                <a:ln>
                  <a:noFill/>
                </a:ln>
                <a:effectLst/>
                <a:uLnTx/>
                <a:uFillTx/>
              </a:rPr>
              <a:t> MY KNOWLEDGE</a:t>
            </a:r>
            <a:endParaRPr kumimoji="0" lang="en-GB" sz="1800" b="0" i="0" u="none" strike="noStrike" kern="0" cap="none" spc="0" normalizeH="0" baseline="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CULTIVATED, EXPLORATIVE</a:t>
            </a:r>
            <a:r>
              <a:rPr kumimoji="0" lang="en-GB" sz="1800" b="0" i="0" u="none" strike="noStrike" kern="0" cap="none" spc="0" normalizeH="0" noProof="0" dirty="0">
                <a:ln>
                  <a:noFill/>
                </a:ln>
                <a:effectLst/>
                <a:uLnTx/>
                <a:uFillTx/>
              </a:rPr>
              <a:t> AND AUTHENTIC</a:t>
            </a:r>
            <a:endParaRPr kumimoji="0" lang="en-GB" sz="1800" b="0" i="0" u="none" strike="noStrike" kern="0" cap="none" spc="0" normalizeH="0" baseline="0" noProof="0" dirty="0">
              <a:ln>
                <a:noFill/>
              </a:ln>
              <a:effectLst/>
              <a:uLnTx/>
              <a:uFillTx/>
            </a:endParaRPr>
          </a:p>
        </p:txBody>
      </p:sp>
      <p:sp>
        <p:nvSpPr>
          <p:cNvPr id="8" name="TextBox 7"/>
          <p:cNvSpPr txBox="1"/>
          <p:nvPr/>
        </p:nvSpPr>
        <p:spPr>
          <a:xfrm>
            <a:off x="7103948" y="454745"/>
            <a:ext cx="5952643" cy="4103487"/>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Broadening my cultural horizon is about feeling </a:t>
            </a:r>
            <a:r>
              <a:rPr lang="en-US" sz="2400" b="1" dirty="0">
                <a:solidFill>
                  <a:srgbClr val="92D050"/>
                </a:solidFill>
                <a:cs typeface="Arial" pitchFamily="34" charset="0"/>
              </a:rPr>
              <a:t>cultivated</a:t>
            </a:r>
            <a:r>
              <a:rPr lang="en-US" sz="2400" dirty="0">
                <a:cs typeface="Arial" pitchFamily="34" charset="0"/>
              </a:rPr>
              <a:t>, special and ahead of the pack. The segment reflects the need to </a:t>
            </a:r>
            <a:r>
              <a:rPr lang="en-US" sz="2400" b="1" dirty="0">
                <a:solidFill>
                  <a:srgbClr val="92D050"/>
                </a:solidFill>
                <a:cs typeface="Arial" pitchFamily="34" charset="0"/>
              </a:rPr>
              <a:t>learn</a:t>
            </a:r>
            <a:r>
              <a:rPr lang="en-US" sz="2400" dirty="0">
                <a:cs typeface="Arial" pitchFamily="34" charset="0"/>
              </a:rPr>
              <a:t> about a foreign culture, stand out from the crowd and break from convention. The segment is all about being proud of one’s own special ability and competence, intellectually, culturally and materially. </a:t>
            </a:r>
            <a:r>
              <a:rPr lang="en-US" sz="2400" b="1" dirty="0">
                <a:solidFill>
                  <a:srgbClr val="92D050"/>
                </a:solidFill>
                <a:cs typeface="Arial" pitchFamily="34" charset="0"/>
              </a:rPr>
              <a:t>Something to talk about when coming home</a:t>
            </a:r>
            <a:r>
              <a:rPr lang="en-US" sz="2400" dirty="0">
                <a:cs typeface="Arial" pitchFamily="34" charset="0"/>
              </a:rPr>
              <a:t>.</a:t>
            </a:r>
          </a:p>
        </p:txBody>
      </p:sp>
      <p:cxnSp>
        <p:nvCxnSpPr>
          <p:cNvPr id="11" name="Straight Connector 10"/>
          <p:cNvCxnSpPr/>
          <p:nvPr/>
        </p:nvCxnSpPr>
        <p:spPr>
          <a:xfrm>
            <a:off x="7007919" y="454745"/>
            <a:ext cx="0" cy="4103487"/>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02079"/>
      </p:ext>
    </p:extLst>
  </p:cSld>
  <p:clrMapOvr>
    <a:masterClrMapping/>
  </p:clrMapOvr>
  <p:transition>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600"/>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8" name="TextBox 7"/>
          <p:cNvSpPr txBox="1"/>
          <p:nvPr/>
        </p:nvSpPr>
        <p:spPr>
          <a:xfrm>
            <a:off x="5569753" y="1322571"/>
            <a:ext cx="3240000" cy="3654847"/>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92D050"/>
                </a:solidFill>
              </a:rPr>
              <a:t>broaden my knowledge </a:t>
            </a:r>
            <a:r>
              <a:rPr lang="en-US" sz="1396" kern="0" dirty="0">
                <a:solidFill>
                  <a:sysClr val="windowText" lastClr="000000"/>
                </a:solidFill>
              </a:rPr>
              <a:t>and my </a:t>
            </a:r>
            <a:r>
              <a:rPr lang="en-US" sz="1396" b="1" kern="0" dirty="0">
                <a:solidFill>
                  <a:srgbClr val="92D050"/>
                </a:solidFill>
              </a:rPr>
              <a:t>horizon</a:t>
            </a:r>
            <a:r>
              <a:rPr lang="en-US" sz="1396" kern="0" dirty="0">
                <a:solidFill>
                  <a:sysClr val="windowText" lastClr="000000"/>
                </a:solidFill>
              </a:rPr>
              <a:t>. I want to enrich my view on the world and discover </a:t>
            </a:r>
            <a:r>
              <a:rPr lang="en-US" sz="1396" b="1" kern="0" dirty="0">
                <a:solidFill>
                  <a:srgbClr val="92D050"/>
                </a:solidFill>
              </a:rPr>
              <a:t>new and interesting places</a:t>
            </a:r>
            <a:r>
              <a:rPr lang="en-US" sz="1396" kern="0" dirty="0">
                <a:solidFill>
                  <a:sysClr val="windowText" lastClr="000000"/>
                </a:solidFill>
              </a:rPr>
              <a:t>. All in all I want </a:t>
            </a:r>
            <a:r>
              <a:rPr lang="en-US" sz="1396" b="1" kern="0" dirty="0">
                <a:solidFill>
                  <a:srgbClr val="92D050"/>
                </a:solidFill>
              </a:rPr>
              <a:t>rich experiences</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with interesting </a:t>
            </a:r>
            <a:r>
              <a:rPr lang="en-US" sz="1396" b="1" kern="0" dirty="0">
                <a:solidFill>
                  <a:srgbClr val="92D050"/>
                </a:solidFill>
              </a:rPr>
              <a:t>culture &amp; art </a:t>
            </a:r>
            <a:r>
              <a:rPr lang="en-US" sz="1400" kern="0" dirty="0">
                <a:solidFill>
                  <a:sysClr val="windowText" lastClr="000000"/>
                </a:solidFill>
              </a:rPr>
              <a:t>and a rich </a:t>
            </a:r>
            <a:r>
              <a:rPr lang="en-US" sz="1396" b="1" kern="0" dirty="0">
                <a:solidFill>
                  <a:srgbClr val="92D050"/>
                </a:solidFill>
              </a:rPr>
              <a:t>cultural heritage</a:t>
            </a:r>
            <a:r>
              <a:rPr lang="en-US" sz="1400" kern="0" dirty="0">
                <a:solidFill>
                  <a:sysClr val="windowText" lastClr="000000"/>
                </a:solidFill>
              </a:rPr>
              <a:t>. There must be </a:t>
            </a:r>
            <a:r>
              <a:rPr lang="en-US" sz="1396" b="1" kern="0" dirty="0">
                <a:solidFill>
                  <a:srgbClr val="92D050"/>
                </a:solidFill>
              </a:rPr>
              <a:t>interesting sights</a:t>
            </a:r>
            <a:r>
              <a:rPr lang="en-US" sz="1400" kern="0" dirty="0">
                <a:solidFill>
                  <a:sysClr val="windowText" lastClr="000000"/>
                </a:solidFill>
              </a:rPr>
              <a:t>. The destination needs to be easy to travel to and around.</a:t>
            </a:r>
          </a:p>
        </p:txBody>
      </p:sp>
      <p:sp>
        <p:nvSpPr>
          <p:cNvPr id="9" name="TextBox 8"/>
          <p:cNvSpPr txBox="1"/>
          <p:nvPr/>
        </p:nvSpPr>
        <p:spPr>
          <a:xfrm>
            <a:off x="9350835" y="1322570"/>
            <a:ext cx="3240000" cy="3222036"/>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92D050"/>
                </a:solidFill>
              </a:rPr>
              <a:t>cultivated</a:t>
            </a:r>
            <a:r>
              <a:rPr lang="en-US" sz="1396" kern="0" dirty="0">
                <a:solidFill>
                  <a:sysClr val="windowText" lastClr="000000"/>
                </a:solidFill>
              </a:rPr>
              <a:t>,  </a:t>
            </a:r>
            <a:r>
              <a:rPr lang="en-US" sz="1396" b="1" kern="0" dirty="0">
                <a:solidFill>
                  <a:srgbClr val="92D050"/>
                </a:solidFill>
              </a:rPr>
              <a:t>explorative</a:t>
            </a:r>
            <a:r>
              <a:rPr lang="en-US" sz="1396" kern="0" dirty="0">
                <a:solidFill>
                  <a:sysClr val="windowText" lastClr="000000"/>
                </a:solidFill>
              </a:rPr>
              <a:t> and </a:t>
            </a:r>
            <a:r>
              <a:rPr lang="en-US" sz="1396" b="1" kern="0" dirty="0">
                <a:solidFill>
                  <a:srgbClr val="92D050"/>
                </a:solidFill>
              </a:rPr>
              <a:t>authentic</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are interested to </a:t>
            </a:r>
            <a:r>
              <a:rPr lang="en-US" sz="1396" b="1" kern="0" dirty="0">
                <a:solidFill>
                  <a:srgbClr val="92D050"/>
                </a:solidFill>
              </a:rPr>
              <a:t>learn more</a:t>
            </a:r>
            <a:r>
              <a:rPr lang="en-US" sz="1396" kern="0" dirty="0">
                <a:solidFill>
                  <a:sysClr val="windowText" lastClr="000000"/>
                </a:solidFill>
              </a:rPr>
              <a:t>. Generally people who like to </a:t>
            </a:r>
            <a:r>
              <a:rPr lang="en-US" sz="1396" b="1" kern="0" dirty="0">
                <a:solidFill>
                  <a:srgbClr val="92D050"/>
                </a:solidFill>
              </a:rPr>
              <a:t>explore</a:t>
            </a:r>
            <a:r>
              <a:rPr lang="en-US" sz="1396" kern="0" dirty="0">
                <a:solidFill>
                  <a:sysClr val="windowText" lastClr="000000"/>
                </a:solidFill>
              </a:rPr>
              <a:t> and have </a:t>
            </a:r>
            <a:r>
              <a:rPr lang="en-US" sz="1396" b="1" kern="0" dirty="0">
                <a:solidFill>
                  <a:srgbClr val="92D050"/>
                </a:solidFill>
              </a:rPr>
              <a:t>new experiences</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51</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92D050"/>
                  </a:solidFill>
                  <a:latin typeface="Arial Rounded MT Bold"/>
                </a:rPr>
                <a:t>49</a:t>
              </a:r>
              <a:r>
                <a:rPr lang="da-DK" sz="1470" b="1" kern="0" dirty="0">
                  <a:solidFill>
                    <a:srgbClr val="92D050"/>
                  </a:solidFill>
                  <a:latin typeface="Arial Rounded MT Bold"/>
                </a:rPr>
                <a:t>%</a:t>
              </a:r>
              <a:endParaRPr lang="da-DK" sz="1764" b="1" kern="0" dirty="0">
                <a:solidFill>
                  <a:srgbClr val="92D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92D050"/>
                  </a:solidFill>
                  <a:latin typeface="Arial Rounded MT Bold"/>
                </a:rPr>
                <a:t>44</a:t>
              </a:r>
              <a:r>
                <a:rPr lang="da-DK" sz="1617" b="1" kern="0" dirty="0">
                  <a:solidFill>
                    <a:srgbClr val="92D050"/>
                  </a:solidFill>
                  <a:latin typeface="Arial Rounded MT Bold"/>
                </a:rPr>
                <a:t>%</a:t>
              </a:r>
              <a:r>
                <a:rPr lang="da-DK" sz="2646" b="1" kern="0" dirty="0">
                  <a:solidFill>
                    <a:srgbClr val="92D050"/>
                  </a:solidFill>
                  <a:latin typeface="Arial Rounded MT Bold"/>
                </a:rPr>
                <a:t> </a:t>
              </a:r>
            </a:p>
            <a:p>
              <a:pPr marL="7001" algn="ctr" defTabSz="1343985">
                <a:defRPr/>
              </a:pPr>
              <a:r>
                <a:rPr lang="da-DK" sz="1029" kern="0" dirty="0">
                  <a:solidFill>
                    <a:srgbClr val="92D050"/>
                  </a:solidFill>
                  <a:latin typeface="Arial Rounded MT Bold"/>
                </a:rPr>
                <a:t>ARE ABOVE</a:t>
              </a:r>
            </a:p>
            <a:p>
              <a:pPr marL="7001" algn="ctr" defTabSz="1343985">
                <a:defRPr/>
              </a:pPr>
              <a:r>
                <a:rPr lang="da-DK" sz="1323" b="1" kern="0" dirty="0">
                  <a:solidFill>
                    <a:srgbClr val="92D050"/>
                  </a:solidFill>
                  <a:latin typeface="Arial Rounded MT Bold"/>
                </a:rPr>
                <a:t>60 </a:t>
              </a:r>
              <a:r>
                <a:rPr lang="da-DK" sz="1029" kern="0" dirty="0">
                  <a:solidFill>
                    <a:srgbClr val="92D050"/>
                  </a:solidFill>
                  <a:latin typeface="Arial Rounded MT Bold"/>
                </a:rPr>
                <a:t>YEARS</a:t>
              </a:r>
              <a:endParaRPr lang="da-DK" sz="1176" kern="0" dirty="0">
                <a:solidFill>
                  <a:srgbClr val="92D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92D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92D050"/>
                  </a:solidFill>
                  <a:latin typeface="Arial Rounded MT Bold"/>
                </a:rPr>
                <a:t>SHARE OF OVERNIGHT STAYS</a:t>
              </a:r>
            </a:p>
            <a:p>
              <a:pPr marL="7001" algn="ctr" defTabSz="1343985">
                <a:defRPr/>
              </a:pPr>
              <a:r>
                <a:rPr lang="da-DK" sz="2058" kern="0" dirty="0">
                  <a:solidFill>
                    <a:srgbClr val="92D050"/>
                  </a:solidFill>
                  <a:latin typeface="Arial Rounded MT Bold"/>
                </a:rPr>
                <a:t>12</a:t>
              </a:r>
              <a:r>
                <a:rPr lang="da-DK" sz="1470" b="1" kern="0" dirty="0">
                  <a:solidFill>
                    <a:srgbClr val="92D050"/>
                  </a:solidFill>
                  <a:latin typeface="Arial Rounded MT Bold"/>
                </a:rPr>
                <a:t>%</a:t>
              </a:r>
              <a:endParaRPr lang="da-DK" sz="1176" kern="0" dirty="0">
                <a:solidFill>
                  <a:srgbClr val="92D050"/>
                </a:solidFill>
                <a:latin typeface="Arial Rounded MT Bold"/>
              </a:endParaRPr>
            </a:p>
          </p:txBody>
        </p:sp>
      </p:grpSp>
      <p:sp>
        <p:nvSpPr>
          <p:cNvPr id="61" name="Oval 60"/>
          <p:cNvSpPr/>
          <p:nvPr/>
        </p:nvSpPr>
        <p:spPr>
          <a:xfrm>
            <a:off x="-409658" y="1691683"/>
            <a:ext cx="3673161" cy="3444494"/>
          </a:xfrm>
          <a:prstGeom prst="ellipse">
            <a:avLst/>
          </a:prstGeom>
          <a:solidFill>
            <a:srgbClr val="92D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broaden my horizon and discover new and interesting places. I want to experience culture and art at a destination with a rich cultural heritage.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53515843"/>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BROADENING MY CULTURAL HORIZON</a:t>
            </a:r>
          </a:p>
        </p:txBody>
      </p:sp>
      <p:sp>
        <p:nvSpPr>
          <p:cNvPr id="12" name="TextBox 11"/>
          <p:cNvSpPr txBox="1"/>
          <p:nvPr/>
        </p:nvSpPr>
        <p:spPr>
          <a:xfrm>
            <a:off x="670095" y="1703969"/>
            <a:ext cx="3439313" cy="1718419"/>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US" sz="1396" kern="0" dirty="0">
                <a:solidFill>
                  <a:sysClr val="windowText" lastClr="000000"/>
                </a:solidFill>
              </a:rPr>
              <a:t>The dominant types of holiday is visits to </a:t>
            </a:r>
            <a:r>
              <a:rPr lang="en-US" sz="1396" b="1" kern="0" dirty="0">
                <a:solidFill>
                  <a:srgbClr val="92D050"/>
                </a:solidFill>
              </a:rPr>
              <a:t>historic sites</a:t>
            </a:r>
            <a:r>
              <a:rPr lang="en-US" sz="1396" kern="0" dirty="0">
                <a:solidFill>
                  <a:sysClr val="windowText" lastClr="000000"/>
                </a:solidFill>
              </a:rPr>
              <a:t>, </a:t>
            </a:r>
            <a:r>
              <a:rPr lang="en-US" sz="1396" b="1" kern="0" dirty="0">
                <a:solidFill>
                  <a:srgbClr val="92D050"/>
                </a:solidFill>
              </a:rPr>
              <a:t>cultural experience</a:t>
            </a:r>
            <a:r>
              <a:rPr lang="en-US" sz="1396" kern="0" dirty="0">
                <a:solidFill>
                  <a:sysClr val="windowText" lastClr="000000"/>
                </a:solidFill>
              </a:rPr>
              <a:t> (focus on art, theatre etc.), </a:t>
            </a:r>
            <a:r>
              <a:rPr lang="en-US" sz="1396" b="1" kern="0" dirty="0">
                <a:solidFill>
                  <a:srgbClr val="92D050"/>
                </a:solidFill>
              </a:rPr>
              <a:t>city break </a:t>
            </a:r>
            <a:r>
              <a:rPr lang="en-US" sz="1396" kern="0" dirty="0">
                <a:solidFill>
                  <a:sysClr val="windowText" lastClr="000000"/>
                </a:solidFill>
              </a:rPr>
              <a:t>(cultural, shopping, Club, restaurant visits etc.), </a:t>
            </a:r>
            <a:r>
              <a:rPr lang="en-US" sz="1396" b="1" kern="0" dirty="0">
                <a:solidFill>
                  <a:srgbClr val="92D050"/>
                </a:solidFill>
              </a:rPr>
              <a:t>Sightseeing/round trip</a:t>
            </a:r>
            <a:r>
              <a:rPr lang="en-US" sz="1396" kern="0" dirty="0">
                <a:solidFill>
                  <a:sysClr val="windowText" lastClr="000000"/>
                </a:solidFill>
              </a:rPr>
              <a:t> and holiday to experience </a:t>
            </a:r>
            <a:r>
              <a:rPr lang="en-US" sz="1396" b="1" kern="0" dirty="0">
                <a:solidFill>
                  <a:srgbClr val="92D050"/>
                </a:solidFill>
              </a:rPr>
              <a:t>nature</a:t>
            </a:r>
            <a:r>
              <a:rPr lang="en-US" sz="1396" kern="0" dirty="0">
                <a:solidFill>
                  <a:sysClr val="windowText" lastClr="000000"/>
                </a:solidFill>
              </a:rPr>
              <a:t>, scenery and wildlife.</a:t>
            </a:r>
          </a:p>
          <a:p>
            <a:pPr marL="7001" algn="just" defTabSz="1343985">
              <a:defRPr/>
            </a:pPr>
            <a:r>
              <a:rPr lang="en-GB" sz="1396" kern="0" dirty="0">
                <a:solidFill>
                  <a:sysClr val="windowText" lastClr="000000"/>
                </a:solidFill>
              </a:rPr>
              <a:t>It’s all about </a:t>
            </a:r>
            <a:r>
              <a:rPr lang="en-GB" sz="1396" b="1" kern="0" dirty="0">
                <a:solidFill>
                  <a:srgbClr val="92D050"/>
                </a:solidFill>
              </a:rPr>
              <a:t>broadening</a:t>
            </a:r>
            <a:r>
              <a:rPr lang="en-GB" sz="1396" b="1" kern="0" dirty="0">
                <a:solidFill>
                  <a:srgbClr val="FF6600"/>
                </a:solidFill>
              </a:rPr>
              <a:t> </a:t>
            </a:r>
            <a:r>
              <a:rPr lang="en-GB" sz="1396" b="1" kern="0" dirty="0">
                <a:solidFill>
                  <a:srgbClr val="92D050"/>
                </a:solidFill>
              </a:rPr>
              <a:t>my</a:t>
            </a:r>
            <a:r>
              <a:rPr lang="en-GB" sz="1396" b="1" kern="0" dirty="0">
                <a:solidFill>
                  <a:srgbClr val="FF6600"/>
                </a:solidFill>
              </a:rPr>
              <a:t> </a:t>
            </a:r>
            <a:r>
              <a:rPr lang="en-GB" sz="1396" b="1" kern="0" dirty="0">
                <a:solidFill>
                  <a:srgbClr val="92D050"/>
                </a:solidFill>
              </a:rPr>
              <a:t>horizon</a:t>
            </a:r>
            <a:r>
              <a:rPr lang="en-GB" sz="1396" kern="0" dirty="0">
                <a:solidFill>
                  <a:sysClr val="windowText" lastClr="000000"/>
                </a:solidFill>
              </a:rPr>
              <a:t>!</a:t>
            </a:r>
          </a:p>
        </p:txBody>
      </p:sp>
      <p:sp>
        <p:nvSpPr>
          <p:cNvPr id="16" name="TextBox 15"/>
          <p:cNvSpPr txBox="1"/>
          <p:nvPr/>
        </p:nvSpPr>
        <p:spPr>
          <a:xfrm>
            <a:off x="4989172" y="4491716"/>
            <a:ext cx="3439313" cy="129202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are, more than others inspired by </a:t>
            </a:r>
            <a:r>
              <a:rPr lang="en-GB" sz="1396" b="1" kern="0" dirty="0">
                <a:solidFill>
                  <a:srgbClr val="92D050"/>
                </a:solidFill>
              </a:rPr>
              <a:t>homepages for the destination</a:t>
            </a:r>
            <a:r>
              <a:rPr lang="en-GB" sz="1400" kern="0" dirty="0">
                <a:solidFill>
                  <a:sysClr val="windowText" lastClr="000000"/>
                </a:solidFill>
              </a:rPr>
              <a:t>, </a:t>
            </a:r>
            <a:r>
              <a:rPr lang="en-GB" sz="1396" b="1" kern="0" dirty="0">
                <a:solidFill>
                  <a:srgbClr val="92D050"/>
                </a:solidFill>
              </a:rPr>
              <a:t>homepages for attractions and sites</a:t>
            </a:r>
            <a:r>
              <a:rPr lang="en-GB" sz="1400" kern="0" dirty="0">
                <a:solidFill>
                  <a:sysClr val="windowText" lastClr="000000"/>
                </a:solidFill>
              </a:rPr>
              <a:t>, </a:t>
            </a:r>
            <a:r>
              <a:rPr lang="en-GB" sz="1396" b="1" kern="0" dirty="0">
                <a:solidFill>
                  <a:srgbClr val="92D050"/>
                </a:solidFill>
              </a:rPr>
              <a:t>guidebooks</a:t>
            </a:r>
            <a:r>
              <a:rPr lang="en-GB" sz="1400" kern="0" dirty="0">
                <a:solidFill>
                  <a:sysClr val="windowText" lastClr="000000"/>
                </a:solidFill>
              </a:rPr>
              <a:t> and </a:t>
            </a:r>
            <a:r>
              <a:rPr lang="en-GB" sz="1396" b="1" kern="0" dirty="0">
                <a:solidFill>
                  <a:srgbClr val="92D050"/>
                </a:solidFill>
              </a:rPr>
              <a:t>catalogues</a:t>
            </a:r>
            <a:r>
              <a:rPr lang="en-GB" sz="1400" kern="0" dirty="0">
                <a:solidFill>
                  <a:sysClr val="windowText" lastClr="000000"/>
                </a:solidFill>
              </a:rPr>
              <a:t> or brochures.</a:t>
            </a:r>
          </a:p>
        </p:txBody>
      </p:sp>
      <p:sp>
        <p:nvSpPr>
          <p:cNvPr id="17" name="TextBox 16"/>
          <p:cNvSpPr txBox="1"/>
          <p:nvPr/>
        </p:nvSpPr>
        <p:spPr>
          <a:xfrm>
            <a:off x="5015679" y="1703969"/>
            <a:ext cx="3439313" cy="1076577"/>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EXPAND MY HORIZON</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a:t>
            </a:r>
            <a:r>
              <a:rPr lang="en-US" sz="1400" kern="0" dirty="0">
                <a:solidFill>
                  <a:sysClr val="windowText" lastClr="000000"/>
                </a:solidFill>
              </a:rPr>
              <a:t>want to see and learn more than other travelers. They seek destinations with a rich </a:t>
            </a:r>
            <a:r>
              <a:rPr lang="en-US" sz="1400" b="1" kern="0" dirty="0">
                <a:solidFill>
                  <a:srgbClr val="92D050"/>
                </a:solidFill>
              </a:rPr>
              <a:t>cultural heritage</a:t>
            </a:r>
            <a:r>
              <a:rPr lang="en-US" sz="1400" kern="0" dirty="0">
                <a:solidFill>
                  <a:sysClr val="windowText" lastClr="000000"/>
                </a:solidFill>
              </a:rPr>
              <a:t>. There must be </a:t>
            </a:r>
            <a:r>
              <a:rPr lang="en-US" sz="1400" b="1" kern="0" dirty="0">
                <a:solidFill>
                  <a:srgbClr val="92D050"/>
                </a:solidFill>
              </a:rPr>
              <a:t>interesting sights</a:t>
            </a:r>
            <a:r>
              <a:rPr lang="en-US" sz="1400" kern="0" dirty="0">
                <a:solidFill>
                  <a:sysClr val="windowText" lastClr="000000"/>
                </a:solidFill>
              </a:rPr>
              <a:t>. </a:t>
            </a:r>
            <a:endParaRPr lang="en-GB" sz="1400" kern="0" dirty="0">
              <a:solidFill>
                <a:sysClr val="windowText" lastClr="000000"/>
              </a:solidFill>
            </a:endParaRPr>
          </a:p>
        </p:txBody>
      </p:sp>
      <p:sp>
        <p:nvSpPr>
          <p:cNvPr id="23" name="TextBox 22"/>
          <p:cNvSpPr txBox="1"/>
          <p:nvPr/>
        </p:nvSpPr>
        <p:spPr>
          <a:xfrm>
            <a:off x="670095" y="4511727"/>
            <a:ext cx="3439313" cy="2153795"/>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algn="just" defTabSz="914400">
              <a:defRPr/>
            </a:pPr>
            <a:r>
              <a:rPr lang="en-GB" sz="1400" kern="0" dirty="0">
                <a:solidFill>
                  <a:sysClr val="windowText" lastClr="000000"/>
                </a:solidFill>
              </a:rPr>
              <a:t>These consumers you will find at </a:t>
            </a:r>
            <a:r>
              <a:rPr lang="en-GB" sz="1396" b="1" kern="0" dirty="0">
                <a:solidFill>
                  <a:srgbClr val="92D050"/>
                </a:solidFill>
              </a:rPr>
              <a:t>historical buildings/sites</a:t>
            </a:r>
            <a:r>
              <a:rPr lang="en-GB" sz="1400" kern="0" dirty="0">
                <a:solidFill>
                  <a:sysClr val="windowText" lastClr="000000"/>
                </a:solidFill>
              </a:rPr>
              <a:t>, they visit </a:t>
            </a:r>
            <a:r>
              <a:rPr lang="en-GB" sz="1396" b="1" kern="0" dirty="0">
                <a:solidFill>
                  <a:srgbClr val="92D050"/>
                </a:solidFill>
              </a:rPr>
              <a:t>cities</a:t>
            </a:r>
            <a:r>
              <a:rPr lang="en-GB" sz="1400" kern="0" dirty="0">
                <a:solidFill>
                  <a:sysClr val="windowText" lastClr="000000"/>
                </a:solidFill>
              </a:rPr>
              <a:t>, attend </a:t>
            </a:r>
            <a:r>
              <a:rPr lang="en-GB" sz="1396" b="1" kern="0" dirty="0">
                <a:solidFill>
                  <a:srgbClr val="92D050"/>
                </a:solidFill>
              </a:rPr>
              <a:t>sightseeing tours </a:t>
            </a:r>
            <a:r>
              <a:rPr lang="en-GB" sz="1400" kern="0" dirty="0">
                <a:solidFill>
                  <a:sysClr val="windowText" lastClr="000000"/>
                </a:solidFill>
              </a:rPr>
              <a:t>and discover  </a:t>
            </a:r>
            <a:r>
              <a:rPr lang="en-GB" sz="1396" b="1" kern="0" dirty="0">
                <a:solidFill>
                  <a:srgbClr val="92D050"/>
                </a:solidFill>
              </a:rPr>
              <a:t>local</a:t>
            </a:r>
            <a:r>
              <a:rPr lang="en-GB" sz="1400" kern="0" dirty="0">
                <a:solidFill>
                  <a:sysClr val="windowText" lastClr="000000"/>
                </a:solidFill>
              </a:rPr>
              <a:t> </a:t>
            </a:r>
            <a:r>
              <a:rPr lang="en-GB" sz="1396" b="1" kern="0" dirty="0">
                <a:solidFill>
                  <a:srgbClr val="92D050"/>
                </a:solidFill>
              </a:rPr>
              <a:t>culture</a:t>
            </a:r>
            <a:r>
              <a:rPr lang="en-GB" sz="1400" kern="0" dirty="0">
                <a:solidFill>
                  <a:sysClr val="windowText" lastClr="000000"/>
                </a:solidFill>
              </a:rPr>
              <a:t> and </a:t>
            </a:r>
            <a:r>
              <a:rPr lang="en-GB" sz="1396" b="1" kern="0" dirty="0">
                <a:solidFill>
                  <a:srgbClr val="92D050"/>
                </a:solidFill>
              </a:rPr>
              <a:t>lifestyle</a:t>
            </a:r>
            <a:r>
              <a:rPr lang="en-GB" sz="1400" kern="0" dirty="0">
                <a:solidFill>
                  <a:sysClr val="windowText" lastClr="000000"/>
                </a:solidFill>
              </a:rPr>
              <a:t>. They want to visit </a:t>
            </a:r>
            <a:r>
              <a:rPr lang="en-GB" sz="1396" b="1" kern="0" dirty="0">
                <a:solidFill>
                  <a:srgbClr val="92D050"/>
                </a:solidFill>
              </a:rPr>
              <a:t>museums</a:t>
            </a:r>
            <a:r>
              <a:rPr lang="en-GB" sz="1400" kern="0" dirty="0">
                <a:solidFill>
                  <a:sysClr val="windowText" lastClr="000000"/>
                </a:solidFill>
              </a:rPr>
              <a:t> and experience local </a:t>
            </a:r>
            <a:r>
              <a:rPr lang="en-GB" sz="1396" b="1" kern="0" dirty="0">
                <a:solidFill>
                  <a:srgbClr val="92D050"/>
                </a:solidFill>
              </a:rPr>
              <a:t>architecture</a:t>
            </a:r>
            <a:r>
              <a:rPr lang="en-GB" sz="1400" kern="0" dirty="0">
                <a:solidFill>
                  <a:sysClr val="windowText" lastClr="000000"/>
                </a:solidFill>
              </a:rPr>
              <a:t>. Local </a:t>
            </a:r>
            <a:r>
              <a:rPr lang="en-GB" sz="1396" b="1" kern="0" dirty="0">
                <a:solidFill>
                  <a:srgbClr val="92D050"/>
                </a:solidFill>
              </a:rPr>
              <a:t>history</a:t>
            </a:r>
            <a:r>
              <a:rPr lang="en-GB" sz="1400" kern="0" dirty="0">
                <a:solidFill>
                  <a:sysClr val="windowText" lastClr="000000"/>
                </a:solidFill>
              </a:rPr>
              <a:t> and </a:t>
            </a:r>
            <a:r>
              <a:rPr lang="en-GB" sz="1396" b="1" kern="0" dirty="0">
                <a:solidFill>
                  <a:srgbClr val="92D050"/>
                </a:solidFill>
              </a:rPr>
              <a:t>legends</a:t>
            </a:r>
            <a:r>
              <a:rPr lang="en-GB" sz="1400" kern="0" dirty="0">
                <a:solidFill>
                  <a:sysClr val="windowText" lastClr="000000"/>
                </a:solidFill>
              </a:rPr>
              <a:t> are of high interest. You will also find them in </a:t>
            </a:r>
            <a:r>
              <a:rPr lang="en-GB" sz="1396" b="1" kern="0" dirty="0">
                <a:solidFill>
                  <a:srgbClr val="92D050"/>
                </a:solidFill>
              </a:rPr>
              <a:t>gardens/parks</a:t>
            </a:r>
            <a:r>
              <a:rPr lang="en-GB" sz="1400" kern="0" dirty="0">
                <a:solidFill>
                  <a:sysClr val="windowText" lastClr="000000"/>
                </a:solidFill>
              </a:rPr>
              <a:t>, at </a:t>
            </a:r>
            <a:r>
              <a:rPr lang="en-GB" sz="1396" b="1" kern="0" dirty="0">
                <a:solidFill>
                  <a:srgbClr val="92D050"/>
                </a:solidFill>
              </a:rPr>
              <a:t>art exhibitions </a:t>
            </a:r>
            <a:r>
              <a:rPr lang="en-GB" sz="1400" kern="0" dirty="0">
                <a:solidFill>
                  <a:sysClr val="windowText" lastClr="000000"/>
                </a:solidFill>
              </a:rPr>
              <a:t>and </a:t>
            </a:r>
            <a:r>
              <a:rPr lang="en-GB" sz="1396" b="1" kern="0" dirty="0">
                <a:solidFill>
                  <a:srgbClr val="92D050"/>
                </a:solidFill>
              </a:rPr>
              <a:t>concerts/festivals</a:t>
            </a:r>
            <a:r>
              <a:rPr lang="en-GB" sz="1400" kern="0" dirty="0">
                <a:solidFill>
                  <a:sysClr val="windowText" lastClr="000000"/>
                </a:solidFill>
              </a:rPr>
              <a:t>. </a:t>
            </a:r>
            <a:endParaRPr lang="en-GB" sz="1396" kern="0" dirty="0">
              <a:solidFill>
                <a:sysClr val="windowText" lastClr="000000"/>
              </a:solidFill>
            </a:endParaRPr>
          </a:p>
        </p:txBody>
      </p:sp>
      <p:sp>
        <p:nvSpPr>
          <p:cNvPr id="26" name="TextBox 25"/>
          <p:cNvSpPr txBox="1"/>
          <p:nvPr/>
        </p:nvSpPr>
        <p:spPr>
          <a:xfrm>
            <a:off x="9380478"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92D050"/>
                </a:solidFill>
              </a:rPr>
              <a:t>individualistic</a:t>
            </a:r>
            <a:r>
              <a:rPr lang="en-US" sz="1400" kern="0" dirty="0">
                <a:solidFill>
                  <a:sysClr val="windowText" lastClr="000000"/>
                </a:solidFill>
              </a:rPr>
              <a:t>, </a:t>
            </a:r>
            <a:r>
              <a:rPr lang="en-US" sz="1396" b="1" kern="0" dirty="0">
                <a:solidFill>
                  <a:srgbClr val="92D050"/>
                </a:solidFill>
              </a:rPr>
              <a:t>unconventional</a:t>
            </a:r>
            <a:r>
              <a:rPr lang="en-US" sz="1400" kern="0" dirty="0">
                <a:solidFill>
                  <a:sysClr val="windowText" lastClr="000000"/>
                </a:solidFill>
              </a:rPr>
              <a:t>, trendy and ahead of the rest, or as a tool for consumers to express their intelligence and </a:t>
            </a:r>
            <a:r>
              <a:rPr lang="en-US" sz="1396" b="1" kern="0" dirty="0">
                <a:solidFill>
                  <a:srgbClr val="92D050"/>
                </a:solidFill>
              </a:rPr>
              <a:t>cultural awareness</a:t>
            </a:r>
            <a:r>
              <a:rPr lang="en-US" sz="1400" kern="0" dirty="0">
                <a:solidFill>
                  <a:sysClr val="windowText" lastClr="000000"/>
                </a:solidFill>
              </a:rPr>
              <a:t>. </a:t>
            </a:r>
          </a:p>
          <a:p>
            <a:pPr marL="4763" lvl="0" algn="just" defTabSz="914400">
              <a:defRPr/>
            </a:pP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25837" y="4511727"/>
            <a:ext cx="3048000" cy="2286000"/>
          </a:xfrm>
          <a:prstGeom prst="rect">
            <a:avLst/>
          </a:prstGeom>
        </p:spPr>
      </p:pic>
    </p:spTree>
    <p:extLst>
      <p:ext uri="{BB962C8B-B14F-4D97-AF65-F5344CB8AC3E}">
        <p14:creationId xmlns:p14="http://schemas.microsoft.com/office/powerpoint/2010/main" val="284740717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8762301" cy="553998"/>
          </a:xfrm>
          <a:solidFill>
            <a:srgbClr val="92D050"/>
          </a:solidFill>
        </p:spPr>
        <p:txBody>
          <a:bodyPr/>
          <a:lstStyle/>
          <a:p>
            <a:r>
              <a:rPr lang="en-US" b="1" dirty="0"/>
              <a:t>BROADENING MY CULTURAL HORIZON</a:t>
            </a:r>
          </a:p>
        </p:txBody>
      </p:sp>
      <p:graphicFrame>
        <p:nvGraphicFramePr>
          <p:cNvPr id="57" name="SI_Chart"/>
          <p:cNvGraphicFramePr/>
          <p:nvPr>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nvPr>
        </p:nvGraphicFramePr>
        <p:xfrm>
          <a:off x="1391295" y="2628317"/>
          <a:ext cx="5472608"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Personality</a:t>
            </a:r>
          </a:p>
        </p:txBody>
      </p:sp>
      <p:sp>
        <p:nvSpPr>
          <p:cNvPr id="61" name="FC_ChartHeader"/>
          <p:cNvSpPr/>
          <p:nvPr/>
        </p:nvSpPr>
        <p:spPr>
          <a:xfrm>
            <a:off x="7257975" y="4626138"/>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Functional Characteristics</a:t>
            </a:r>
          </a:p>
        </p:txBody>
      </p:sp>
      <p:sp>
        <p:nvSpPr>
          <p:cNvPr id="62" name="SI_ChartHeader"/>
          <p:cNvSpPr/>
          <p:nvPr/>
        </p:nvSpPr>
        <p:spPr>
          <a:xfrm>
            <a:off x="7168798" y="2203641"/>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Social Identity</a:t>
            </a:r>
          </a:p>
        </p:txBody>
      </p:sp>
      <p:graphicFrame>
        <p:nvGraphicFramePr>
          <p:cNvPr id="63" name="P_Chart"/>
          <p:cNvGraphicFramePr/>
          <p:nvPr>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14029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68" name="Gruppieren 2"/>
          <p:cNvGrpSpPr>
            <a:grpSpLocks noChangeAspect="1"/>
          </p:cNvGrpSpPr>
          <p:nvPr/>
        </p:nvGrpSpPr>
        <p:grpSpPr>
          <a:xfrm>
            <a:off x="7228813"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85" b="1" i="0" u="none" strike="noStrike" kern="0" cap="none" spc="0" normalizeH="0" baseline="0" noProof="0" dirty="0">
                <a:ln>
                  <a:noFill/>
                </a:ln>
                <a:solidFill>
                  <a:schemeClr val="bg1"/>
                </a:solidFill>
                <a:effectLst/>
                <a:uLnTx/>
                <a:uFillTx/>
              </a:endParaRPr>
            </a:p>
          </p:txBody>
        </p:sp>
        <p:grpSp>
          <p:nvGrpSpPr>
            <p:cNvPr id="76" name="Gruppieren 59"/>
            <p:cNvGrpSpPr/>
            <p:nvPr/>
          </p:nvGrpSpPr>
          <p:grpSpPr>
            <a:xfrm>
              <a:off x="4466856" y="4957056"/>
              <a:ext cx="449467" cy="333533"/>
              <a:chOff x="1404938" y="1720851"/>
              <a:chExt cx="6000750" cy="4452937"/>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1"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1034240308"/>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graphicFrame>
        <p:nvGraphicFramePr>
          <p:cNvPr id="46" name="Chart 45"/>
          <p:cNvGraphicFramePr/>
          <p:nvPr>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1" y="346312"/>
            <a:ext cx="9802626" cy="553999"/>
          </a:xfrm>
          <a:solidFill>
            <a:srgbClr val="92D050"/>
          </a:solidFill>
        </p:spPr>
        <p:txBody>
          <a:bodyPr>
            <a:normAutofit/>
          </a:bodyPr>
          <a:lstStyle/>
          <a:p>
            <a:r>
              <a:rPr lang="en-GB" sz="2700" dirty="0"/>
              <a:t>Segment profile </a:t>
            </a:r>
            <a:r>
              <a:rPr lang="en-GB" sz="2700" b="1" dirty="0"/>
              <a:t>– BROADENING MY CULTURAL HORIZON</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graphicFrame>
        <p:nvGraphicFramePr>
          <p:cNvPr id="50" name="Chart 49"/>
          <p:cNvGraphicFramePr/>
          <p:nvPr>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Chart 55"/>
          <p:cNvGraphicFramePr/>
          <p:nvPr>
            <p:extLst/>
          </p:nvPr>
        </p:nvGraphicFramePr>
        <p:xfrm>
          <a:off x="8798375" y="1912533"/>
          <a:ext cx="4972354" cy="5324482"/>
        </p:xfrm>
        <a:graphic>
          <a:graphicData uri="http://schemas.openxmlformats.org/drawingml/2006/chart">
            <c:chart xmlns:c="http://schemas.openxmlformats.org/drawingml/2006/chart" xmlns:r="http://schemas.openxmlformats.org/officeDocument/2006/relationships" r:id="rId9"/>
          </a:graphicData>
        </a:graphic>
      </p:graphicFrame>
      <p:pic>
        <p:nvPicPr>
          <p:cNvPr id="4" name="Picture 3"/>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1"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05302502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4664027" y="2577356"/>
            <a:ext cx="6428363" cy="2950611"/>
          </a:xfrm>
          <a:prstGeom prst="rect">
            <a:avLst/>
          </a:prstGeom>
          <a:solidFill>
            <a:srgbClr val="C8C9C7">
              <a:lumMod val="60000"/>
              <a:lumOff val="40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9" name="TextBox 38"/>
          <p:cNvSpPr txBox="1"/>
          <p:nvPr/>
        </p:nvSpPr>
        <p:spPr>
          <a:xfrm>
            <a:off x="8169008" y="2738860"/>
            <a:ext cx="2923382" cy="2702017"/>
          </a:xfrm>
          <a:prstGeom prst="rect">
            <a:avLst/>
          </a:prstGeom>
        </p:spPr>
        <p:txBody>
          <a:bodyPr vert="horz" wrap="square" lIns="0" tIns="0" rIns="0" bIns="0" rtlCol="0">
            <a:noAutofit/>
          </a:bodyPr>
          <a:lstStyle/>
          <a:p>
            <a:pPr defTabSz="914400">
              <a:defRPr/>
            </a:pPr>
            <a:r>
              <a:rPr lang="en-GB" sz="1800" kern="0" dirty="0">
                <a:solidFill>
                  <a:srgbClr val="1C1C1C">
                    <a:lumMod val="75000"/>
                    <a:lumOff val="25000"/>
                  </a:srgbClr>
                </a:solidFill>
                <a:latin typeface="Calibri"/>
              </a:rPr>
              <a:t>At the Heart of Growing Brands is an understanding of how </a:t>
            </a:r>
            <a:r>
              <a:rPr lang="en-GB" sz="1800" b="1" kern="0" dirty="0">
                <a:solidFill>
                  <a:srgbClr val="1C1C1C">
                    <a:lumMod val="75000"/>
                    <a:lumOff val="25000"/>
                  </a:srgbClr>
                </a:solidFill>
                <a:latin typeface="Calibri"/>
              </a:rPr>
              <a:t>PEOPLE</a:t>
            </a:r>
            <a:r>
              <a:rPr lang="en-GB" sz="1800" kern="0" dirty="0">
                <a:solidFill>
                  <a:srgbClr val="1C1C1C">
                    <a:lumMod val="75000"/>
                    <a:lumOff val="25000"/>
                  </a:srgbClr>
                </a:solidFill>
                <a:latin typeface="Calibri"/>
              </a:rPr>
              <a:t> make </a:t>
            </a:r>
            <a:r>
              <a:rPr lang="en-GB" sz="1800" b="1" kern="0" dirty="0">
                <a:solidFill>
                  <a:srgbClr val="1C1C1C">
                    <a:lumMod val="75000"/>
                    <a:lumOff val="25000"/>
                  </a:srgbClr>
                </a:solidFill>
                <a:latin typeface="Calibri"/>
              </a:rPr>
              <a:t>CHOICES</a:t>
            </a:r>
          </a:p>
          <a:p>
            <a:pPr defTabSz="914400">
              <a:defRPr/>
            </a:pPr>
            <a:endParaRPr lang="en-GB" sz="1800" b="1" kern="0" dirty="0">
              <a:solidFill>
                <a:srgbClr val="1C1C1C">
                  <a:lumMod val="75000"/>
                  <a:lumOff val="25000"/>
                </a:srgbClr>
              </a:solidFill>
              <a:latin typeface="Calibri"/>
            </a:endParaRPr>
          </a:p>
          <a:p>
            <a:pPr defTabSz="914400">
              <a:defRPr/>
            </a:pPr>
            <a:r>
              <a:rPr lang="en-GB" sz="1800" kern="0" dirty="0">
                <a:solidFill>
                  <a:srgbClr val="222223">
                    <a:lumMod val="75000"/>
                    <a:lumOff val="25000"/>
                  </a:srgbClr>
                </a:solidFill>
                <a:latin typeface="Calibri"/>
              </a:rPr>
              <a:t>And with increasing Brand Choices, it is more important than ever before to understand how the decision process works in people’s minds</a:t>
            </a:r>
          </a:p>
        </p:txBody>
      </p:sp>
      <p:sp>
        <p:nvSpPr>
          <p:cNvPr id="2" name="Title 1"/>
          <p:cNvSpPr>
            <a:spLocks noGrp="1"/>
          </p:cNvSpPr>
          <p:nvPr>
            <p:ph type="title"/>
          </p:nvPr>
        </p:nvSpPr>
        <p:spPr>
          <a:xfrm>
            <a:off x="540001" y="540000"/>
            <a:ext cx="4703588" cy="553998"/>
          </a:xfrm>
        </p:spPr>
        <p:txBody>
          <a:bodyPr>
            <a:normAutofit/>
          </a:bodyPr>
          <a:lstStyle/>
          <a:p>
            <a:r>
              <a:rPr lang="en-GB" dirty="0"/>
              <a:t>THE starting point: </a:t>
            </a:r>
          </a:p>
        </p:txBody>
      </p:sp>
      <p:sp>
        <p:nvSpPr>
          <p:cNvPr id="7" name="Title 1"/>
          <p:cNvSpPr txBox="1">
            <a:spLocks/>
          </p:cNvSpPr>
          <p:nvPr/>
        </p:nvSpPr>
        <p:spPr bwMode="gray">
          <a:xfrm>
            <a:off x="554495" y="1165697"/>
            <a:ext cx="10989928"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understanding </a:t>
            </a:r>
            <a:r>
              <a:rPr lang="en-GB" b="1" dirty="0"/>
              <a:t>how brand building works</a:t>
            </a:r>
          </a:p>
        </p:txBody>
      </p:sp>
      <p:sp>
        <p:nvSpPr>
          <p:cNvPr id="21" name="TextBox 20"/>
          <p:cNvSpPr txBox="1"/>
          <p:nvPr/>
        </p:nvSpPr>
        <p:spPr>
          <a:xfrm>
            <a:off x="542129" y="2107164"/>
            <a:ext cx="4701459" cy="2697218"/>
          </a:xfrm>
          <a:prstGeom prst="rect">
            <a:avLst/>
          </a:prstGeom>
        </p:spPr>
        <p:txBody>
          <a:bodyPr vert="horz" wrap="square" lIns="0" tIns="0" rIns="0" bIns="0" rtlCol="0">
            <a:normAutofit/>
          </a:bodyPr>
          <a:lstStyle/>
          <a:p>
            <a:pPr marL="4763">
              <a:spcBef>
                <a:spcPts val="1200"/>
              </a:spcBef>
            </a:pPr>
            <a:r>
              <a:rPr lang="en-US" sz="2800" dirty="0"/>
              <a:t>Brands that </a:t>
            </a:r>
            <a:br>
              <a:rPr lang="en-US" sz="2800" dirty="0"/>
            </a:br>
            <a:r>
              <a:rPr lang="en-US" sz="2800" dirty="0"/>
              <a:t>grow are brands </a:t>
            </a:r>
            <a:br>
              <a:rPr lang="en-US" sz="2800" dirty="0"/>
            </a:br>
            <a:r>
              <a:rPr lang="en-US" sz="2800" dirty="0"/>
              <a:t>that are chosen by…</a:t>
            </a:r>
          </a:p>
        </p:txBody>
      </p:sp>
      <p:sp>
        <p:nvSpPr>
          <p:cNvPr id="24" name="Oval 23"/>
          <p:cNvSpPr/>
          <p:nvPr/>
        </p:nvSpPr>
        <p:spPr>
          <a:xfrm>
            <a:off x="4043538" y="2014064"/>
            <a:ext cx="4036317" cy="4035205"/>
          </a:xfrm>
          <a:prstGeom prst="ellipse">
            <a:avLst/>
          </a:prstGeom>
          <a:solidFill>
            <a:srgbClr val="C8C9C7">
              <a:lumMod val="75000"/>
            </a:srgbClr>
          </a:solidFill>
          <a:ln w="25400" cap="flat" cmpd="sng" algn="ctr">
            <a:noFill/>
            <a:prstDash val="solid"/>
          </a:ln>
          <a:effectLst/>
        </p:spPr>
        <p:txBody>
          <a:bodyPr lIns="62191" tIns="31096" rIns="62191" bIns="31096"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nvGrpSpPr>
          <p:cNvPr id="25" name="Group 24"/>
          <p:cNvGrpSpPr/>
          <p:nvPr/>
        </p:nvGrpSpPr>
        <p:grpSpPr>
          <a:xfrm>
            <a:off x="4257064" y="2212612"/>
            <a:ext cx="3558098" cy="3362689"/>
            <a:chOff x="5549442" y="407032"/>
            <a:chExt cx="6639483" cy="6276577"/>
          </a:xfrm>
        </p:grpSpPr>
        <p:grpSp>
          <p:nvGrpSpPr>
            <p:cNvPr id="26" name="Group 25"/>
            <p:cNvGrpSpPr/>
            <p:nvPr/>
          </p:nvGrpSpPr>
          <p:grpSpPr>
            <a:xfrm>
              <a:off x="5549442" y="407032"/>
              <a:ext cx="6639483" cy="6276577"/>
              <a:chOff x="5549442" y="310264"/>
              <a:chExt cx="6639483" cy="6276577"/>
            </a:xfrm>
          </p:grpSpPr>
          <p:sp>
            <p:nvSpPr>
              <p:cNvPr id="34" name="Oval 33"/>
              <p:cNvSpPr/>
              <p:nvPr/>
            </p:nvSpPr>
            <p:spPr>
              <a:xfrm>
                <a:off x="6865900" y="31026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5" name="Oval 34"/>
              <p:cNvSpPr/>
              <p:nvPr/>
            </p:nvSpPr>
            <p:spPr>
              <a:xfrm>
                <a:off x="5549442"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6" name="Oval 35"/>
              <p:cNvSpPr/>
              <p:nvPr/>
            </p:nvSpPr>
            <p:spPr>
              <a:xfrm>
                <a:off x="8182358" y="2580274"/>
                <a:ext cx="4006567" cy="4006567"/>
              </a:xfrm>
              <a:prstGeom prst="ellipse">
                <a:avLst/>
              </a:prstGeom>
              <a:solidFill>
                <a:sysClr val="window" lastClr="FFFFFF"/>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 name="Group 26"/>
            <p:cNvGrpSpPr/>
            <p:nvPr/>
          </p:nvGrpSpPr>
          <p:grpSpPr>
            <a:xfrm>
              <a:off x="5897119" y="754709"/>
              <a:ext cx="5944129" cy="5581223"/>
              <a:chOff x="5897119" y="657941"/>
              <a:chExt cx="5944129" cy="5581223"/>
            </a:xfrm>
          </p:grpSpPr>
          <p:sp>
            <p:nvSpPr>
              <p:cNvPr id="31" name="Oval 30"/>
              <p:cNvSpPr/>
              <p:nvPr/>
            </p:nvSpPr>
            <p:spPr>
              <a:xfrm>
                <a:off x="7213577" y="65794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2" name="Oval 31"/>
              <p:cNvSpPr/>
              <p:nvPr/>
            </p:nvSpPr>
            <p:spPr>
              <a:xfrm>
                <a:off x="5897119"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33" name="Oval 32"/>
              <p:cNvSpPr/>
              <p:nvPr/>
            </p:nvSpPr>
            <p:spPr>
              <a:xfrm>
                <a:off x="8530035" y="2927951"/>
                <a:ext cx="3311213" cy="3311213"/>
              </a:xfrm>
              <a:prstGeom prst="ellipse">
                <a:avLst/>
              </a:prstGeom>
              <a:solidFill>
                <a:srgbClr val="C8C9C7"/>
              </a:solidFill>
              <a:ln w="25400" cap="flat" cmpd="sng" algn="ctr">
                <a:noFill/>
                <a:prstDash val="solid"/>
              </a:ln>
              <a:effectLst/>
            </p:spPr>
            <p:txBody>
              <a:bodyPr rtlCol="0" anchor="ctr"/>
              <a:lstStyle/>
              <a:p>
                <a:pPr marL="0" marR="0" lvl="0" indent="0" algn="ctr" defTabSz="923791"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8" name="Oval 27"/>
            <p:cNvSpPr/>
            <p:nvPr/>
          </p:nvSpPr>
          <p:spPr>
            <a:xfrm>
              <a:off x="7625301" y="1166433"/>
              <a:ext cx="2487764" cy="2487764"/>
            </a:xfrm>
            <a:prstGeom prst="ellipse">
              <a:avLst/>
            </a:prstGeom>
            <a:solidFill>
              <a:srgbClr val="007681"/>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PEOPLE</a:t>
              </a:r>
            </a:p>
          </p:txBody>
        </p:sp>
        <p:sp>
          <p:nvSpPr>
            <p:cNvPr id="29" name="Oval 28"/>
            <p:cNvSpPr/>
            <p:nvPr/>
          </p:nvSpPr>
          <p:spPr>
            <a:xfrm>
              <a:off x="6308843" y="3436443"/>
              <a:ext cx="2487764" cy="2487764"/>
            </a:xfrm>
            <a:prstGeom prst="ellipse">
              <a:avLst/>
            </a:prstGeom>
            <a:solidFill>
              <a:srgbClr val="E87722"/>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EASILY</a:t>
              </a:r>
            </a:p>
          </p:txBody>
        </p:sp>
        <p:sp>
          <p:nvSpPr>
            <p:cNvPr id="30" name="Oval 29"/>
            <p:cNvSpPr/>
            <p:nvPr/>
          </p:nvSpPr>
          <p:spPr>
            <a:xfrm>
              <a:off x="8941759" y="3436443"/>
              <a:ext cx="2487764" cy="2487764"/>
            </a:xfrm>
            <a:prstGeom prst="ellipse">
              <a:avLst/>
            </a:prstGeom>
            <a:solidFill>
              <a:srgbClr val="418FAB"/>
            </a:solidFill>
            <a:ln w="25400" cap="flat" cmpd="sng" algn="ctr">
              <a:noFill/>
              <a:prstDash val="solid"/>
            </a:ln>
            <a:effectLst/>
          </p:spPr>
          <p:txBody>
            <a:bodyPr rtlCol="0" anchor="ctr"/>
            <a:lstStyle/>
            <a:p>
              <a:pPr marL="0" marR="0" lvl="0" indent="0" algn="ctr" defTabSz="923791" eaLnBrk="1" fontAlgn="auto" latinLnBrk="0" hangingPunct="1">
                <a:lnSpc>
                  <a:spcPct val="9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Calibri"/>
                  <a:ea typeface="+mn-ea"/>
                  <a:cs typeface="+mn-cs"/>
                </a:rPr>
                <a:t>MORE OFTEN</a:t>
              </a:r>
            </a:p>
          </p:txBody>
        </p:sp>
      </p:grpSp>
      <p:sp>
        <p:nvSpPr>
          <p:cNvPr id="40" name="Title 1"/>
          <p:cNvSpPr txBox="1">
            <a:spLocks/>
          </p:cNvSpPr>
          <p:nvPr/>
        </p:nvSpPr>
        <p:spPr bwMode="gray">
          <a:xfrm>
            <a:off x="5731089" y="6444781"/>
            <a:ext cx="7470901" cy="903151"/>
          </a:xfrm>
          <a:prstGeom prst="rect">
            <a:avLst/>
          </a:prstGeom>
          <a:solidFill>
            <a:schemeClr val="accent3"/>
          </a:solidFill>
        </p:spPr>
        <p:txBody>
          <a:bodyPr wrap="squar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dirty="0"/>
              <a:t>So </a:t>
            </a:r>
            <a:r>
              <a:rPr lang="en-GB" sz="2000" b="1" dirty="0"/>
              <a:t>how</a:t>
            </a:r>
            <a:r>
              <a:rPr lang="en-GB" sz="2000" dirty="0"/>
              <a:t> </a:t>
            </a:r>
            <a:r>
              <a:rPr lang="en-US" sz="2000" dirty="0"/>
              <a:t>can Innovation Norway make it </a:t>
            </a:r>
            <a:r>
              <a:rPr lang="en-US" sz="2000" b="1" dirty="0"/>
              <a:t>easier</a:t>
            </a:r>
            <a:r>
              <a:rPr lang="en-US" sz="2000" dirty="0"/>
              <a:t> for </a:t>
            </a:r>
            <a:r>
              <a:rPr lang="en-US" sz="2000" b="1" dirty="0"/>
              <a:t>more people </a:t>
            </a:r>
            <a:r>
              <a:rPr lang="en-US" sz="2000" dirty="0"/>
              <a:t>to come to Norway </a:t>
            </a:r>
            <a:r>
              <a:rPr lang="en-US" sz="2000" b="1" dirty="0"/>
              <a:t>more often?</a:t>
            </a:r>
            <a:endParaRPr lang="en-GB" sz="2000" b="1" dirty="0"/>
          </a:p>
        </p:txBody>
      </p:sp>
    </p:spTree>
    <p:extLst>
      <p:ext uri="{BB962C8B-B14F-4D97-AF65-F5344CB8AC3E}">
        <p14:creationId xmlns:p14="http://schemas.microsoft.com/office/powerpoint/2010/main" val="240311644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graphicFrame>
        <p:nvGraphicFramePr>
          <p:cNvPr id="11" name="Chart 10"/>
          <p:cNvGraphicFramePr/>
          <p:nvPr>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Chart 48"/>
          <p:cNvGraphicFramePr/>
          <p:nvPr>
            <p:extLst>
              <p:ext uri="{D42A27DB-BD31-4B8C-83A1-F6EECF244321}">
                <p14:modId xmlns:p14="http://schemas.microsoft.com/office/powerpoint/2010/main" val="3213573965"/>
              </p:ext>
            </p:extLst>
          </p:nvPr>
        </p:nvGraphicFramePr>
        <p:xfrm>
          <a:off x="9240167" y="2036227"/>
          <a:ext cx="3878820" cy="2536492"/>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10"/>
          </a:graphicData>
        </a:graphic>
      </p:graphicFrame>
      <p:sp>
        <p:nvSpPr>
          <p:cNvPr id="37" name="TextBox 36"/>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50" name="Chart 49"/>
          <p:cNvGraphicFramePr/>
          <p:nvPr>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1"/>
          </a:graphicData>
        </a:graphic>
      </p:graphicFrame>
      <p:sp>
        <p:nvSpPr>
          <p:cNvPr id="42" name="Title 1"/>
          <p:cNvSpPr txBox="1">
            <a:spLocks/>
          </p:cNvSpPr>
          <p:nvPr/>
        </p:nvSpPr>
        <p:spPr bwMode="gray">
          <a:xfrm>
            <a:off x="540001" y="346312"/>
            <a:ext cx="9802626" cy="553999"/>
          </a:xfrm>
          <a:prstGeom prst="rect">
            <a:avLst/>
          </a:prstGeom>
          <a:solidFill>
            <a:srgbClr val="92D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US" sz="2700" dirty="0"/>
              <a:t>Segment profile </a:t>
            </a:r>
            <a:r>
              <a:rPr lang="en-US" sz="2700" b="1" dirty="0"/>
              <a:t>– BROADENING MY CULTURAL HORIZON</a:t>
            </a:r>
          </a:p>
        </p:txBody>
      </p:sp>
      <p:sp>
        <p:nvSpPr>
          <p:cNvPr id="41" name="TextBox 40">
            <a:extLst>
              <a:ext uri="{FF2B5EF4-FFF2-40B4-BE49-F238E27FC236}">
                <a16:creationId xmlns:a16="http://schemas.microsoft.com/office/drawing/2014/main" id="{EF41B545-FBB7-40B8-903F-6516E7BC3E49}"/>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3" name="Chart 42">
            <a:extLst>
              <a:ext uri="{FF2B5EF4-FFF2-40B4-BE49-F238E27FC236}">
                <a16:creationId xmlns:a16="http://schemas.microsoft.com/office/drawing/2014/main" id="{1CBB035E-734E-48CC-AC28-CEE7B1CD9CAB}"/>
              </a:ext>
            </a:extLst>
          </p:cNvPr>
          <p:cNvGraphicFramePr/>
          <p:nvPr>
            <p:extLst>
              <p:ext uri="{D42A27DB-BD31-4B8C-83A1-F6EECF244321}">
                <p14:modId xmlns:p14="http://schemas.microsoft.com/office/powerpoint/2010/main" val="1556441508"/>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547107850"/>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80231"/>
            <a:ext cx="13105455"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00B05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400">
              <a:lnSpc>
                <a:spcPct val="110000"/>
              </a:lnSpc>
              <a:spcBef>
                <a:spcPts val="2400"/>
              </a:spcBef>
              <a:buClr>
                <a:schemeClr val="bg2"/>
              </a:buClr>
              <a:defRPr/>
            </a:pPr>
            <a:r>
              <a:rPr lang="en-US" sz="2600" b="1" kern="0" cap="all" dirty="0">
                <a:solidFill>
                  <a:schemeClr val="bg1"/>
                </a:solidFill>
              </a:rPr>
              <a:t>ADVENTURES IN the world of natural beauty</a:t>
            </a:r>
          </a:p>
        </p:txBody>
      </p:sp>
      <p:sp>
        <p:nvSpPr>
          <p:cNvPr id="10" name="TextBox 9"/>
          <p:cNvSpPr txBox="1"/>
          <p:nvPr/>
        </p:nvSpPr>
        <p:spPr>
          <a:xfrm>
            <a:off x="3708060" y="3889777"/>
            <a:ext cx="2579779" cy="962883"/>
          </a:xfrm>
          <a:prstGeom prst="rect">
            <a:avLst/>
          </a:prstGeom>
          <a:noFill/>
        </p:spPr>
        <p:txBody>
          <a:bodyPr wrap="square" lIns="72000" tIns="36000" rIns="72000" bIns="36000" rtlCol="0">
            <a:spAutoFit/>
          </a:bodyPr>
          <a:lstStyle/>
          <a:p>
            <a:pPr defTabSz="914400">
              <a:lnSpc>
                <a:spcPct val="110000"/>
              </a:lnSpc>
              <a:spcBef>
                <a:spcPts val="2400"/>
              </a:spcBef>
              <a:buClr>
                <a:schemeClr val="bg2"/>
              </a:buClr>
              <a:defRPr/>
            </a:pPr>
            <a:r>
              <a:rPr lang="en-US" sz="1800" kern="0" cap="all" dirty="0"/>
              <a:t>immerse myself in the local life.</a:t>
            </a:r>
            <a:br>
              <a:rPr lang="en-US" sz="1800" kern="0" cap="all" dirty="0"/>
            </a:br>
            <a:r>
              <a:rPr lang="en-US" sz="1800" kern="0" cap="all" dirty="0"/>
              <a:t>Unspoiled nature.</a:t>
            </a:r>
            <a:endParaRPr kumimoji="0" lang="en-GB" sz="1800" b="0" i="0" u="none" strike="noStrike" kern="0" cap="all" spc="0" normalizeH="0" noProof="0" dirty="0">
              <a:ln>
                <a:noFill/>
              </a:ln>
              <a:effectLst/>
              <a:uLnTx/>
              <a:uFillTx/>
            </a:endParaRPr>
          </a:p>
        </p:txBody>
      </p:sp>
      <p:sp>
        <p:nvSpPr>
          <p:cNvPr id="9" name="TextBox 8"/>
          <p:cNvSpPr txBox="1"/>
          <p:nvPr/>
        </p:nvSpPr>
        <p:spPr>
          <a:xfrm>
            <a:off x="987882" y="3889778"/>
            <a:ext cx="2160240" cy="986800"/>
          </a:xfrm>
          <a:prstGeom prst="rect">
            <a:avLst/>
          </a:prstGeom>
          <a:noFill/>
        </p:spPr>
        <p:txBody>
          <a:bodyPr wrap="square" lIns="72000" tIns="36000" rIns="72000" bIns="36000" rtlCol="0">
            <a:spAutoFit/>
          </a:bodyPr>
          <a:lstStyle/>
          <a:p>
            <a:pPr lvl="0" defTabSz="914400">
              <a:lnSpc>
                <a:spcPct val="110000"/>
              </a:lnSpc>
              <a:spcBef>
                <a:spcPts val="2400"/>
              </a:spcBef>
              <a:buClr>
                <a:schemeClr val="bg2"/>
              </a:buClr>
              <a:defRPr/>
            </a:pPr>
            <a:r>
              <a:rPr lang="en-GB" sz="1800" kern="0" cap="all" dirty="0"/>
              <a:t>adventurous, daring AND unique.</a:t>
            </a:r>
            <a:endParaRPr kumimoji="0" lang="en-GB" sz="1800" b="0" i="0" u="none" strike="noStrike" kern="0" cap="all" spc="0" normalizeH="0" noProof="0" dirty="0">
              <a:ln>
                <a:noFill/>
              </a:ln>
              <a:effectLst/>
              <a:uLnTx/>
              <a:uFillTx/>
            </a:endParaRPr>
          </a:p>
        </p:txBody>
      </p:sp>
      <p:sp>
        <p:nvSpPr>
          <p:cNvPr id="8" name="TextBox 7"/>
          <p:cNvSpPr txBox="1"/>
          <p:nvPr/>
        </p:nvSpPr>
        <p:spPr>
          <a:xfrm>
            <a:off x="7103948" y="454745"/>
            <a:ext cx="5952643" cy="4947884"/>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Exploring the world of natural beauty is about feeling </a:t>
            </a:r>
            <a:r>
              <a:rPr lang="en-US" sz="2400" b="1" dirty="0">
                <a:solidFill>
                  <a:srgbClr val="00B050"/>
                </a:solidFill>
                <a:cs typeface="Arial" pitchFamily="34" charset="0"/>
              </a:rPr>
              <a:t>unique</a:t>
            </a:r>
            <a:r>
              <a:rPr lang="en-US" sz="2400" dirty="0">
                <a:cs typeface="Arial" pitchFamily="34" charset="0"/>
              </a:rPr>
              <a:t>, </a:t>
            </a:r>
            <a:r>
              <a:rPr lang="en-US" sz="2400" b="1" dirty="0">
                <a:solidFill>
                  <a:srgbClr val="00B050"/>
                </a:solidFill>
                <a:cs typeface="Arial" pitchFamily="34" charset="0"/>
              </a:rPr>
              <a:t>daring</a:t>
            </a:r>
            <a:r>
              <a:rPr lang="en-US" sz="2400" dirty="0">
                <a:cs typeface="Arial" pitchFamily="34" charset="0"/>
              </a:rPr>
              <a:t> and </a:t>
            </a:r>
            <a:r>
              <a:rPr lang="en-US" sz="2400" b="1" dirty="0">
                <a:solidFill>
                  <a:srgbClr val="00B050"/>
                </a:solidFill>
                <a:cs typeface="Arial" pitchFamily="34" charset="0"/>
              </a:rPr>
              <a:t>adventurous</a:t>
            </a:r>
            <a:r>
              <a:rPr lang="en-US" sz="2400" dirty="0">
                <a:cs typeface="Arial" pitchFamily="34" charset="0"/>
              </a:rPr>
              <a:t>. The segment reflects the need to see something new, </a:t>
            </a:r>
            <a:r>
              <a:rPr lang="en-US" sz="2400" b="1" dirty="0">
                <a:solidFill>
                  <a:srgbClr val="00B050"/>
                </a:solidFill>
                <a:cs typeface="Arial" pitchFamily="34" charset="0"/>
              </a:rPr>
              <a:t>something spectacular</a:t>
            </a:r>
            <a:r>
              <a:rPr lang="en-US" sz="2400" dirty="0">
                <a:cs typeface="Arial" pitchFamily="34" charset="0"/>
              </a:rPr>
              <a:t> like a natural phenomenon. It also connects with the need to immerse in </a:t>
            </a:r>
            <a:r>
              <a:rPr lang="en-US" sz="2400" b="1" dirty="0">
                <a:solidFill>
                  <a:srgbClr val="00B050"/>
                </a:solidFill>
                <a:cs typeface="Arial" pitchFamily="34" charset="0"/>
              </a:rPr>
              <a:t>unspoiled nature </a:t>
            </a:r>
            <a:r>
              <a:rPr lang="en-US" sz="2400" dirty="0">
                <a:cs typeface="Arial" pitchFamily="34" charset="0"/>
              </a:rPr>
              <a:t>and travel to a destination </a:t>
            </a:r>
            <a:r>
              <a:rPr lang="en-US" sz="2400" b="1" dirty="0">
                <a:solidFill>
                  <a:srgbClr val="00B050"/>
                </a:solidFill>
                <a:cs typeface="Arial" pitchFamily="34" charset="0"/>
              </a:rPr>
              <a:t>not ruined by tourism</a:t>
            </a:r>
            <a:r>
              <a:rPr lang="en-US" sz="2400" dirty="0">
                <a:cs typeface="Arial" pitchFamily="34" charset="0"/>
              </a:rPr>
              <a:t>. Staying ahead of the “charter pack”. The segment is all about being proud of one’s ability to </a:t>
            </a:r>
            <a:r>
              <a:rPr lang="en-US" sz="2400" b="1" dirty="0">
                <a:solidFill>
                  <a:srgbClr val="00B050"/>
                </a:solidFill>
                <a:cs typeface="Arial" pitchFamily="34" charset="0"/>
              </a:rPr>
              <a:t>“go where no one has gone before”. </a:t>
            </a:r>
          </a:p>
        </p:txBody>
      </p:sp>
      <p:cxnSp>
        <p:nvCxnSpPr>
          <p:cNvPr id="11" name="Straight Connector 10"/>
          <p:cNvCxnSpPr/>
          <p:nvPr/>
        </p:nvCxnSpPr>
        <p:spPr>
          <a:xfrm>
            <a:off x="7007919" y="454745"/>
            <a:ext cx="0" cy="4947884"/>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2295897"/>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7" y="1044327"/>
            <a:ext cx="5667324" cy="6383599"/>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cap="all" dirty="0">
                <a:solidFill>
                  <a:schemeClr val="bg1"/>
                </a:solidFill>
              </a:rPr>
              <a:t>ADVENTURES IN the world of natural beauty</a:t>
            </a:r>
          </a:p>
        </p:txBody>
      </p:sp>
      <p:sp>
        <p:nvSpPr>
          <p:cNvPr id="8" name="TextBox 7"/>
          <p:cNvSpPr txBox="1"/>
          <p:nvPr/>
        </p:nvSpPr>
        <p:spPr>
          <a:xfrm>
            <a:off x="5351735" y="1322571"/>
            <a:ext cx="3744416" cy="4085734"/>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a:t>
            </a:r>
            <a:r>
              <a:rPr lang="en-US" sz="1396" b="1" kern="0" dirty="0">
                <a:solidFill>
                  <a:srgbClr val="00B050"/>
                </a:solidFill>
              </a:rPr>
              <a:t>broaden my knowledge </a:t>
            </a:r>
            <a:r>
              <a:rPr lang="en-US" sz="1396" kern="0" dirty="0">
                <a:solidFill>
                  <a:sysClr val="windowText" lastClr="000000"/>
                </a:solidFill>
              </a:rPr>
              <a:t>and my </a:t>
            </a:r>
            <a:r>
              <a:rPr lang="en-US" sz="1396" b="1" kern="0" dirty="0">
                <a:solidFill>
                  <a:srgbClr val="00B050"/>
                </a:solidFill>
              </a:rPr>
              <a:t>horizon</a:t>
            </a:r>
            <a:r>
              <a:rPr lang="en-US" sz="1396" kern="0" dirty="0">
                <a:solidFill>
                  <a:sysClr val="windowText" lastClr="000000"/>
                </a:solidFill>
              </a:rPr>
              <a:t>. I want to enrich my view on the world and discover </a:t>
            </a:r>
            <a:r>
              <a:rPr lang="en-US" sz="1396" b="1" kern="0" dirty="0">
                <a:solidFill>
                  <a:srgbClr val="00B050"/>
                </a:solidFill>
              </a:rPr>
              <a:t>new and interesting places</a:t>
            </a:r>
            <a:r>
              <a:rPr lang="en-US" sz="1396" kern="0" dirty="0">
                <a:solidFill>
                  <a:sysClr val="windowText" lastClr="000000"/>
                </a:solidFill>
              </a:rPr>
              <a:t>. A place that allows me to </a:t>
            </a:r>
            <a:r>
              <a:rPr lang="en-US" sz="1396" b="1" kern="0" dirty="0">
                <a:solidFill>
                  <a:srgbClr val="00B050"/>
                </a:solidFill>
              </a:rPr>
              <a:t>immerse myself in the local life</a:t>
            </a:r>
            <a:r>
              <a:rPr lang="en-US" sz="1396" kern="0" dirty="0">
                <a:solidFill>
                  <a:sysClr val="windowText" lastClr="000000"/>
                </a:solidFill>
              </a:rPr>
              <a:t>. All in all I want </a:t>
            </a:r>
            <a:r>
              <a:rPr lang="en-US" sz="1396" b="1" kern="0" dirty="0">
                <a:solidFill>
                  <a:srgbClr val="00B050"/>
                </a:solidFill>
              </a:rPr>
              <a:t>rich experiences</a:t>
            </a:r>
            <a:r>
              <a:rPr lang="en-US" sz="1396" kern="0" dirty="0">
                <a:solidFill>
                  <a:sysClr val="windowText" lastClr="000000"/>
                </a:solidFill>
              </a:rPr>
              <a:t> and new </a:t>
            </a:r>
            <a:r>
              <a:rPr lang="en-US" sz="1396" b="1" kern="0" dirty="0">
                <a:solidFill>
                  <a:srgbClr val="00B050"/>
                </a:solidFill>
              </a:rPr>
              <a:t>inspiration</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features and activities;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is </a:t>
            </a:r>
            <a:r>
              <a:rPr lang="en-US" sz="1400" b="1" kern="0" dirty="0">
                <a:solidFill>
                  <a:srgbClr val="00B050"/>
                </a:solidFill>
              </a:rPr>
              <a:t>not ruined by tourism</a:t>
            </a:r>
            <a:r>
              <a:rPr lang="en-US" sz="1400" kern="0" dirty="0">
                <a:solidFill>
                  <a:sysClr val="windowText" lastClr="000000"/>
                </a:solidFill>
              </a:rPr>
              <a:t>. It has </a:t>
            </a:r>
            <a:r>
              <a:rPr lang="en-US" sz="1400" b="1" kern="0" dirty="0">
                <a:solidFill>
                  <a:srgbClr val="00B050"/>
                </a:solidFill>
              </a:rPr>
              <a:t>unspoiled nature </a:t>
            </a:r>
            <a:r>
              <a:rPr lang="en-US" sz="1400" kern="0" dirty="0">
                <a:solidFill>
                  <a:sysClr val="windowText" lastClr="000000"/>
                </a:solidFill>
              </a:rPr>
              <a:t>and allow me to </a:t>
            </a:r>
            <a:r>
              <a:rPr lang="en-US" sz="1400" b="1" kern="0" dirty="0">
                <a:solidFill>
                  <a:srgbClr val="00B050"/>
                </a:solidFill>
              </a:rPr>
              <a:t>live close to nature</a:t>
            </a:r>
            <a:r>
              <a:rPr lang="en-US" sz="1400" kern="0" dirty="0">
                <a:solidFill>
                  <a:sysClr val="windowText" lastClr="000000"/>
                </a:solidFill>
              </a:rPr>
              <a:t>. I want </a:t>
            </a:r>
            <a:r>
              <a:rPr lang="en-US" sz="1400" b="1" kern="0" dirty="0">
                <a:solidFill>
                  <a:srgbClr val="00B050"/>
                </a:solidFill>
              </a:rPr>
              <a:t>quiet environments</a:t>
            </a:r>
            <a:r>
              <a:rPr lang="en-US" sz="1400" kern="0" dirty="0">
                <a:solidFill>
                  <a:sysClr val="windowText" lastClr="000000"/>
                </a:solidFill>
              </a:rPr>
              <a:t> and beautiful nature. A destination that has good opportunities to </a:t>
            </a:r>
            <a:r>
              <a:rPr lang="en-US" sz="1400" b="1" kern="0" dirty="0">
                <a:solidFill>
                  <a:srgbClr val="00B050"/>
                </a:solidFill>
              </a:rPr>
              <a:t>meet local people </a:t>
            </a:r>
            <a:r>
              <a:rPr lang="en-US" sz="1400" kern="0" dirty="0">
                <a:solidFill>
                  <a:sysClr val="windowText" lastClr="000000"/>
                </a:solidFill>
              </a:rPr>
              <a:t>and also </a:t>
            </a:r>
            <a:r>
              <a:rPr lang="en-US" sz="1400" b="1" kern="0" dirty="0">
                <a:solidFill>
                  <a:srgbClr val="00B050"/>
                </a:solidFill>
              </a:rPr>
              <a:t>interesting sights</a:t>
            </a:r>
            <a:r>
              <a:rPr lang="en-US" sz="1400" kern="0" dirty="0">
                <a:solidFill>
                  <a:sysClr val="windowText" lastClr="000000"/>
                </a:solidFill>
              </a:rPr>
              <a:t>. A rich </a:t>
            </a:r>
            <a:r>
              <a:rPr lang="en-US" sz="1400" b="1" kern="0" dirty="0">
                <a:solidFill>
                  <a:srgbClr val="00B050"/>
                </a:solidFill>
              </a:rPr>
              <a:t>cultural heritage </a:t>
            </a:r>
            <a:r>
              <a:rPr lang="en-US" sz="1400" kern="0" dirty="0">
                <a:solidFill>
                  <a:sysClr val="windowText" lastClr="000000"/>
                </a:solidFill>
              </a:rPr>
              <a:t>would also be good. </a:t>
            </a:r>
          </a:p>
        </p:txBody>
      </p:sp>
      <p:sp>
        <p:nvSpPr>
          <p:cNvPr id="9" name="TextBox 8"/>
          <p:cNvSpPr txBox="1"/>
          <p:nvPr/>
        </p:nvSpPr>
        <p:spPr>
          <a:xfrm>
            <a:off x="9350835" y="1322570"/>
            <a:ext cx="3240000" cy="4081245"/>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00B050"/>
                </a:solidFill>
              </a:rPr>
              <a:t>adventurous</a:t>
            </a:r>
            <a:r>
              <a:rPr lang="en-US" sz="1396" kern="0" dirty="0">
                <a:solidFill>
                  <a:sysClr val="windowText" lastClr="000000"/>
                </a:solidFill>
              </a:rPr>
              <a:t>, </a:t>
            </a:r>
            <a:r>
              <a:rPr lang="en-US" sz="1396" b="1" kern="0" dirty="0">
                <a:solidFill>
                  <a:srgbClr val="00B050"/>
                </a:solidFill>
              </a:rPr>
              <a:t>daring</a:t>
            </a:r>
            <a:r>
              <a:rPr lang="en-US" sz="1396" kern="0" dirty="0">
                <a:solidFill>
                  <a:sysClr val="windowText" lastClr="000000"/>
                </a:solidFill>
              </a:rPr>
              <a:t>, </a:t>
            </a:r>
            <a:r>
              <a:rPr lang="en-US" sz="1396" b="1" kern="0" dirty="0">
                <a:solidFill>
                  <a:srgbClr val="00B050"/>
                </a:solidFill>
              </a:rPr>
              <a:t>unique</a:t>
            </a:r>
            <a:r>
              <a:rPr lang="en-US" sz="1396" kern="0" dirty="0">
                <a:solidFill>
                  <a:sysClr val="windowText" lastClr="000000"/>
                </a:solidFill>
              </a:rPr>
              <a:t>, explorative, authentic and active.</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like </a:t>
            </a:r>
            <a:r>
              <a:rPr lang="en-US" sz="1396" b="1" kern="0" dirty="0">
                <a:solidFill>
                  <a:srgbClr val="00B050"/>
                </a:solidFill>
              </a:rPr>
              <a:t>adventure</a:t>
            </a:r>
            <a:r>
              <a:rPr lang="en-US" sz="1396" kern="0" dirty="0">
                <a:solidFill>
                  <a:sysClr val="windowText" lastClr="000000"/>
                </a:solidFill>
              </a:rPr>
              <a:t> and wants a </a:t>
            </a:r>
            <a:r>
              <a:rPr lang="en-US" sz="1396" b="1" kern="0" dirty="0">
                <a:solidFill>
                  <a:srgbClr val="00B050"/>
                </a:solidFill>
              </a:rPr>
              <a:t>life changing experience</a:t>
            </a:r>
            <a:r>
              <a:rPr lang="en-US" sz="1396" kern="0" dirty="0">
                <a:solidFill>
                  <a:sysClr val="windowText" lastClr="000000"/>
                </a:solidFill>
              </a:rPr>
              <a:t>. People who want to make a </a:t>
            </a:r>
            <a:r>
              <a:rPr lang="en-US" sz="1396" b="1" kern="0" dirty="0">
                <a:solidFill>
                  <a:srgbClr val="00B050"/>
                </a:solidFill>
              </a:rPr>
              <a:t>different choice </a:t>
            </a:r>
            <a:r>
              <a:rPr lang="en-US" sz="1396" kern="0" dirty="0">
                <a:solidFill>
                  <a:sysClr val="windowText" lastClr="000000"/>
                </a:solidFill>
              </a:rPr>
              <a:t>and do things the </a:t>
            </a:r>
            <a:r>
              <a:rPr lang="en-US" sz="1396" b="1" kern="0" dirty="0">
                <a:solidFill>
                  <a:srgbClr val="00B050"/>
                </a:solidFill>
              </a:rPr>
              <a:t>unconventional</a:t>
            </a:r>
            <a:r>
              <a:rPr lang="en-US" sz="1396" kern="0" dirty="0">
                <a:solidFill>
                  <a:sysClr val="windowText" lastClr="000000"/>
                </a:solidFill>
              </a:rPr>
              <a:t> way. People who like to </a:t>
            </a:r>
            <a:r>
              <a:rPr lang="en-US" sz="1396" b="1" kern="0" dirty="0">
                <a:solidFill>
                  <a:srgbClr val="00B050"/>
                </a:solidFill>
              </a:rPr>
              <a:t>explore</a:t>
            </a:r>
            <a:r>
              <a:rPr lang="en-US" sz="1396" kern="0" dirty="0">
                <a:solidFill>
                  <a:sysClr val="windowText" lastClr="000000"/>
                </a:solidFill>
              </a:rPr>
              <a:t> and have </a:t>
            </a:r>
            <a:r>
              <a:rPr lang="en-US" sz="1396" b="1" kern="0" dirty="0">
                <a:solidFill>
                  <a:srgbClr val="00B050"/>
                </a:solidFill>
              </a:rPr>
              <a:t>new experiences</a:t>
            </a:r>
            <a:r>
              <a:rPr lang="en-US" sz="1396" kern="0" dirty="0">
                <a:solidFill>
                  <a:sysClr val="windowText" lastClr="000000"/>
                </a:solidFill>
              </a:rPr>
              <a:t> and are interested to </a:t>
            </a:r>
            <a:r>
              <a:rPr lang="en-US" sz="1396" b="1" kern="0" dirty="0">
                <a:solidFill>
                  <a:srgbClr val="00B050"/>
                </a:solidFill>
              </a:rPr>
              <a:t>learn more</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54</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00B050"/>
                  </a:solidFill>
                  <a:latin typeface="Arial Rounded MT Bold"/>
                </a:rPr>
                <a:t>46</a:t>
              </a:r>
              <a:r>
                <a:rPr lang="da-DK" sz="1470" b="1" kern="0" dirty="0">
                  <a:solidFill>
                    <a:srgbClr val="00B050"/>
                  </a:solidFill>
                  <a:latin typeface="Arial Rounded MT Bold"/>
                </a:rPr>
                <a:t>%</a:t>
              </a:r>
              <a:endParaRPr lang="da-DK" sz="1764" b="1" kern="0" dirty="0">
                <a:solidFill>
                  <a:srgbClr val="00B05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00B050"/>
                  </a:solidFill>
                  <a:latin typeface="Arial Rounded MT Bold"/>
                </a:rPr>
                <a:t>51</a:t>
              </a:r>
              <a:r>
                <a:rPr lang="da-DK" sz="1617" b="1" kern="0" dirty="0">
                  <a:solidFill>
                    <a:srgbClr val="00B050"/>
                  </a:solidFill>
                  <a:latin typeface="Arial Rounded MT Bold"/>
                </a:rPr>
                <a:t>%</a:t>
              </a:r>
              <a:r>
                <a:rPr lang="da-DK" sz="2646" b="1" kern="0" dirty="0">
                  <a:solidFill>
                    <a:srgbClr val="00B050"/>
                  </a:solidFill>
                  <a:latin typeface="Arial Rounded MT Bold"/>
                </a:rPr>
                <a:t> </a:t>
              </a:r>
            </a:p>
            <a:p>
              <a:pPr marL="7001" algn="ctr" defTabSz="1343985">
                <a:defRPr/>
              </a:pPr>
              <a:r>
                <a:rPr lang="da-DK" sz="1029" kern="0" dirty="0">
                  <a:solidFill>
                    <a:srgbClr val="00B050"/>
                  </a:solidFill>
                  <a:latin typeface="Arial Rounded MT Bold"/>
                </a:rPr>
                <a:t>ARE BETWEEN</a:t>
              </a:r>
            </a:p>
            <a:p>
              <a:pPr marL="7001" algn="ctr" defTabSz="1343985">
                <a:defRPr/>
              </a:pPr>
              <a:r>
                <a:rPr lang="da-DK" sz="1323" b="1" kern="0" dirty="0">
                  <a:solidFill>
                    <a:srgbClr val="00B050"/>
                  </a:solidFill>
                  <a:latin typeface="Arial Rounded MT Bold"/>
                </a:rPr>
                <a:t>30-59 </a:t>
              </a:r>
              <a:r>
                <a:rPr lang="da-DK" sz="1029" kern="0" dirty="0">
                  <a:solidFill>
                    <a:srgbClr val="00B050"/>
                  </a:solidFill>
                  <a:latin typeface="Arial Rounded MT Bold"/>
                </a:rPr>
                <a:t>YEARS</a:t>
              </a:r>
              <a:endParaRPr lang="da-DK" sz="1176" kern="0" dirty="0">
                <a:solidFill>
                  <a:srgbClr val="00B05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00B05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00B050"/>
                  </a:solidFill>
                  <a:latin typeface="Arial Rounded MT Bold"/>
                </a:rPr>
                <a:t>SHARE OF OVERNIGHT STAYS</a:t>
              </a:r>
            </a:p>
            <a:p>
              <a:pPr marL="7001" algn="ctr" defTabSz="1343985">
                <a:defRPr/>
              </a:pPr>
              <a:r>
                <a:rPr lang="da-DK" sz="2058" kern="0" dirty="0">
                  <a:solidFill>
                    <a:srgbClr val="00B050"/>
                  </a:solidFill>
                  <a:latin typeface="Arial Rounded MT Bold"/>
                </a:rPr>
                <a:t>15</a:t>
              </a:r>
              <a:r>
                <a:rPr lang="da-DK" sz="1470" b="1" kern="0" dirty="0">
                  <a:solidFill>
                    <a:srgbClr val="00B050"/>
                  </a:solidFill>
                  <a:latin typeface="Arial Rounded MT Bold"/>
                </a:rPr>
                <a:t>%</a:t>
              </a:r>
              <a:endParaRPr lang="da-DK" sz="1176" kern="0" dirty="0">
                <a:solidFill>
                  <a:srgbClr val="00B050"/>
                </a:solidFill>
                <a:latin typeface="Arial Rounded MT Bold"/>
              </a:endParaRPr>
            </a:p>
          </p:txBody>
        </p:sp>
      </p:grpSp>
      <p:sp>
        <p:nvSpPr>
          <p:cNvPr id="61" name="Oval 60"/>
          <p:cNvSpPr/>
          <p:nvPr/>
        </p:nvSpPr>
        <p:spPr>
          <a:xfrm>
            <a:off x="-409658" y="1691683"/>
            <a:ext cx="3673161" cy="3444494"/>
          </a:xfrm>
          <a:prstGeom prst="ellipse">
            <a:avLst/>
          </a:prstGeom>
          <a:solidFill>
            <a:srgbClr val="00B05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to discover new and interesting places at a destination that has unspoiled nature and that s not ruined by tourism. </a:t>
            </a: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34" name="Chart 33"/>
          <p:cNvGraphicFramePr/>
          <p:nvPr>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0499127"/>
      </p:ext>
    </p:extLst>
  </p:cSld>
  <p:clrMapOvr>
    <a:masterClrMapping/>
  </p:clrMapOvr>
  <p:transition>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4000" b="1" cap="all" dirty="0">
                <a:solidFill>
                  <a:prstClr val="white"/>
                </a:solidFill>
              </a:rPr>
              <a:t>ADVENTURES IN the world of natural beauty</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The most common holiday type is a holiday to </a:t>
            </a:r>
            <a:r>
              <a:rPr lang="en-GB" sz="1396" b="1" kern="0" dirty="0">
                <a:solidFill>
                  <a:srgbClr val="00B050"/>
                </a:solidFill>
              </a:rPr>
              <a:t>experience nature, scenery and wildlife</a:t>
            </a:r>
            <a:r>
              <a:rPr lang="en-GB" sz="1396" kern="0" dirty="0">
                <a:solidFill>
                  <a:sysClr val="windowText" lastClr="000000"/>
                </a:solidFill>
              </a:rPr>
              <a:t>. They are also over indexing on </a:t>
            </a:r>
            <a:r>
              <a:rPr lang="en-GB" sz="1396" b="1" kern="0" dirty="0">
                <a:solidFill>
                  <a:srgbClr val="00B050"/>
                </a:solidFill>
              </a:rPr>
              <a:t>sport/active holiday</a:t>
            </a:r>
            <a:r>
              <a:rPr lang="en-GB" sz="1396" kern="0" dirty="0">
                <a:solidFill>
                  <a:sysClr val="windowText" lastClr="000000"/>
                </a:solidFill>
              </a:rPr>
              <a:t>. </a:t>
            </a:r>
          </a:p>
          <a:p>
            <a:pPr marL="7001" algn="just" defTabSz="1343985">
              <a:defRPr/>
            </a:pPr>
            <a:endParaRPr lang="en-GB" sz="1396" kern="0" dirty="0">
              <a:solidFill>
                <a:sysClr val="windowText" lastClr="000000"/>
              </a:solidFill>
            </a:endParaRPr>
          </a:p>
        </p:txBody>
      </p:sp>
      <p:sp>
        <p:nvSpPr>
          <p:cNvPr id="13" name="TextBox 12"/>
          <p:cNvSpPr txBox="1"/>
          <p:nvPr/>
        </p:nvSpPr>
        <p:spPr>
          <a:xfrm>
            <a:off x="670095" y="4511727"/>
            <a:ext cx="3439313" cy="2153795"/>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US" sz="1400" kern="0" dirty="0">
                <a:solidFill>
                  <a:sysClr val="windowText" lastClr="000000"/>
                </a:solidFill>
              </a:rPr>
              <a:t>This is a very active segment. They want to observe </a:t>
            </a:r>
            <a:r>
              <a:rPr lang="en-US" sz="1396" b="1" kern="0" dirty="0">
                <a:solidFill>
                  <a:srgbClr val="00B050"/>
                </a:solidFill>
              </a:rPr>
              <a:t>beauty of nature </a:t>
            </a:r>
            <a:r>
              <a:rPr lang="en-US" sz="1400" kern="0" dirty="0">
                <a:solidFill>
                  <a:sysClr val="windowText" lastClr="000000"/>
                </a:solidFill>
              </a:rPr>
              <a:t>and </a:t>
            </a:r>
            <a:r>
              <a:rPr lang="en-US" sz="1396" b="1" kern="0" dirty="0">
                <a:solidFill>
                  <a:srgbClr val="00B050"/>
                </a:solidFill>
              </a:rPr>
              <a:t>natural phenomenon</a:t>
            </a:r>
            <a:r>
              <a:rPr lang="en-US" sz="1400" kern="0" dirty="0">
                <a:solidFill>
                  <a:sysClr val="windowText" lastClr="000000"/>
                </a:solidFill>
              </a:rPr>
              <a:t>, discover </a:t>
            </a:r>
            <a:r>
              <a:rPr lang="en-US" sz="1396" b="1" kern="0" dirty="0">
                <a:solidFill>
                  <a:srgbClr val="00B050"/>
                </a:solidFill>
              </a:rPr>
              <a:t>local culture </a:t>
            </a:r>
            <a:r>
              <a:rPr lang="en-US" sz="1400" kern="0" dirty="0">
                <a:solidFill>
                  <a:sysClr val="windowText" lastClr="000000"/>
                </a:solidFill>
              </a:rPr>
              <a:t>and lifestyle, experience </a:t>
            </a:r>
            <a:r>
              <a:rPr lang="en-US" sz="1396" b="1" kern="0" dirty="0">
                <a:solidFill>
                  <a:srgbClr val="00B050"/>
                </a:solidFill>
              </a:rPr>
              <a:t>mountains</a:t>
            </a:r>
            <a:r>
              <a:rPr lang="en-US" sz="1400" kern="0" dirty="0">
                <a:solidFill>
                  <a:sysClr val="windowText" lastClr="000000"/>
                </a:solidFill>
              </a:rPr>
              <a:t>, the </a:t>
            </a:r>
            <a:r>
              <a:rPr lang="en-US" sz="1396" b="1" kern="0" dirty="0">
                <a:solidFill>
                  <a:srgbClr val="00B050"/>
                </a:solidFill>
              </a:rPr>
              <a:t>wilderness</a:t>
            </a:r>
            <a:r>
              <a:rPr lang="en-US" sz="1400" kern="0" dirty="0">
                <a:solidFill>
                  <a:sysClr val="windowText" lastClr="000000"/>
                </a:solidFill>
              </a:rPr>
              <a:t> or the </a:t>
            </a:r>
            <a:r>
              <a:rPr lang="en-US" sz="1396" b="1" kern="0" dirty="0">
                <a:solidFill>
                  <a:srgbClr val="00B050"/>
                </a:solidFill>
              </a:rPr>
              <a:t>wildlife</a:t>
            </a:r>
            <a:r>
              <a:rPr lang="en-US" sz="1400" kern="0" dirty="0">
                <a:solidFill>
                  <a:sysClr val="windowText" lastClr="000000"/>
                </a:solidFill>
              </a:rPr>
              <a:t>, discover local </a:t>
            </a:r>
            <a:r>
              <a:rPr lang="en-US" sz="1396" b="1" kern="0" dirty="0">
                <a:solidFill>
                  <a:srgbClr val="00B050"/>
                </a:solidFill>
              </a:rPr>
              <a:t>history</a:t>
            </a:r>
            <a:r>
              <a:rPr lang="en-US" sz="1400" kern="0" dirty="0">
                <a:solidFill>
                  <a:sysClr val="windowText" lastClr="000000"/>
                </a:solidFill>
              </a:rPr>
              <a:t> and </a:t>
            </a:r>
            <a:r>
              <a:rPr lang="en-US" sz="1396" b="1" kern="0" dirty="0">
                <a:solidFill>
                  <a:srgbClr val="00B050"/>
                </a:solidFill>
              </a:rPr>
              <a:t>legends</a:t>
            </a:r>
            <a:r>
              <a:rPr lang="en-US" sz="1400" kern="0" dirty="0">
                <a:solidFill>
                  <a:sysClr val="windowText" lastClr="000000"/>
                </a:solidFill>
              </a:rPr>
              <a:t>, visit the </a:t>
            </a:r>
            <a:r>
              <a:rPr lang="en-US" sz="1396" b="1" kern="0" dirty="0">
                <a:solidFill>
                  <a:srgbClr val="00B050"/>
                </a:solidFill>
              </a:rPr>
              <a:t>countryside</a:t>
            </a:r>
            <a:r>
              <a:rPr lang="en-US" sz="1400" kern="0" dirty="0">
                <a:solidFill>
                  <a:sysClr val="windowText" lastClr="000000"/>
                </a:solidFill>
              </a:rPr>
              <a:t> and also experience </a:t>
            </a:r>
            <a:r>
              <a:rPr lang="en-US" sz="1396" b="1" kern="0" dirty="0">
                <a:solidFill>
                  <a:srgbClr val="00B050"/>
                </a:solidFill>
              </a:rPr>
              <a:t>national festivals </a:t>
            </a:r>
            <a:r>
              <a:rPr lang="en-US" sz="1400" kern="0" dirty="0">
                <a:solidFill>
                  <a:sysClr val="windowText" lastClr="000000"/>
                </a:solidFill>
              </a:rPr>
              <a:t>and traditional celebrations.</a:t>
            </a:r>
          </a:p>
          <a:p>
            <a:pPr marL="4763" lvl="0" algn="just" defTabSz="914400">
              <a:defRPr/>
            </a:pPr>
            <a:endParaRPr lang="en-US" sz="1400" kern="0" dirty="0">
              <a:solidFill>
                <a:sysClr val="windowText" lastClr="000000"/>
              </a:solidFill>
            </a:endParaRPr>
          </a:p>
        </p:txBody>
      </p:sp>
      <p:sp>
        <p:nvSpPr>
          <p:cNvPr id="16" name="TextBox 15"/>
          <p:cNvSpPr txBox="1"/>
          <p:nvPr/>
        </p:nvSpPr>
        <p:spPr>
          <a:xfrm>
            <a:off x="4989172" y="4491716"/>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This segment seek their information for </a:t>
            </a:r>
            <a:r>
              <a:rPr lang="en-GB" sz="1396" b="1" kern="0" dirty="0">
                <a:solidFill>
                  <a:srgbClr val="00B050"/>
                </a:solidFill>
              </a:rPr>
              <a:t>homepages</a:t>
            </a:r>
            <a:r>
              <a:rPr lang="en-GB" sz="1400" kern="0" dirty="0">
                <a:solidFill>
                  <a:sysClr val="windowText" lastClr="000000"/>
                </a:solidFill>
              </a:rPr>
              <a:t> for the destination, </a:t>
            </a:r>
            <a:r>
              <a:rPr lang="en-US" sz="1400" kern="0" dirty="0">
                <a:solidFill>
                  <a:sysClr val="windowText" lastClr="000000"/>
                </a:solidFill>
              </a:rPr>
              <a:t>carriers and attractions and sights. They also use </a:t>
            </a:r>
            <a:r>
              <a:rPr lang="en-US" sz="1396" b="1" kern="0" dirty="0">
                <a:solidFill>
                  <a:srgbClr val="00B050"/>
                </a:solidFill>
              </a:rPr>
              <a:t>guidebooks</a:t>
            </a:r>
            <a:r>
              <a:rPr lang="en-US" sz="1400" kern="0" dirty="0">
                <a:solidFill>
                  <a:sysClr val="windowText" lastClr="000000"/>
                </a:solidFill>
              </a:rPr>
              <a:t> and </a:t>
            </a:r>
            <a:r>
              <a:rPr lang="en-US" sz="1396" b="1" kern="0" dirty="0">
                <a:solidFill>
                  <a:srgbClr val="00B050"/>
                </a:solidFill>
              </a:rPr>
              <a:t>read reviews </a:t>
            </a:r>
            <a:r>
              <a:rPr lang="en-US" sz="1400" kern="0" dirty="0">
                <a:solidFill>
                  <a:sysClr val="windowText" lastClr="000000"/>
                </a:solidFill>
              </a:rPr>
              <a:t>from other travelers online. </a:t>
            </a:r>
            <a:r>
              <a:rPr lang="en-GB" sz="1396" b="1" kern="0" dirty="0">
                <a:solidFill>
                  <a:srgbClr val="00B050"/>
                </a:solidFill>
              </a:rPr>
              <a:t>Catalogues</a:t>
            </a:r>
            <a:r>
              <a:rPr lang="en-GB" sz="1400" kern="0" dirty="0">
                <a:solidFill>
                  <a:sysClr val="windowText" lastClr="000000"/>
                </a:solidFill>
              </a:rPr>
              <a:t> or </a:t>
            </a:r>
            <a:r>
              <a:rPr lang="en-GB" sz="1396" b="1" kern="0" dirty="0">
                <a:solidFill>
                  <a:srgbClr val="00B050"/>
                </a:solidFill>
              </a:rPr>
              <a:t>brochures</a:t>
            </a:r>
            <a:r>
              <a:rPr lang="en-GB" sz="1400" kern="0" dirty="0">
                <a:solidFill>
                  <a:sysClr val="windowText" lastClr="000000"/>
                </a:solidFill>
              </a:rPr>
              <a:t> are also popular.</a:t>
            </a:r>
          </a:p>
          <a:p>
            <a:pPr marL="4763" lvl="0" algn="just" defTabSz="914400">
              <a:defRPr/>
            </a:pPr>
            <a:endParaRPr lang="en-GB" sz="1400" kern="0" dirty="0">
              <a:solidFill>
                <a:sysClr val="windowText" lastClr="000000"/>
              </a:solidFill>
            </a:endParaRPr>
          </a:p>
        </p:txBody>
      </p:sp>
      <p:sp>
        <p:nvSpPr>
          <p:cNvPr id="17" name="TextBox 16"/>
          <p:cNvSpPr txBox="1"/>
          <p:nvPr/>
        </p:nvSpPr>
        <p:spPr>
          <a:xfrm>
            <a:off x="5015679" y="1703969"/>
            <a:ext cx="3439313" cy="1292020"/>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SOMETHING UNIQUE</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makes them </a:t>
            </a:r>
            <a:r>
              <a:rPr lang="en-GB" sz="1396" b="1" kern="0" dirty="0">
                <a:solidFill>
                  <a:srgbClr val="00B050"/>
                </a:solidFill>
              </a:rPr>
              <a:t>feel adventurous and daring</a:t>
            </a:r>
            <a:r>
              <a:rPr lang="en-GB" sz="1400" kern="0" dirty="0">
                <a:solidFill>
                  <a:sysClr val="windowText" lastClr="000000"/>
                </a:solidFill>
              </a:rPr>
              <a:t>. They want to experience something  </a:t>
            </a:r>
            <a:r>
              <a:rPr lang="en-GB" sz="1396" b="1" kern="0" dirty="0">
                <a:solidFill>
                  <a:srgbClr val="00B050"/>
                </a:solidFill>
              </a:rPr>
              <a:t>unique</a:t>
            </a:r>
            <a:r>
              <a:rPr lang="en-GB" sz="1400" kern="0" dirty="0">
                <a:solidFill>
                  <a:sysClr val="windowText" lastClr="000000"/>
                </a:solidFill>
              </a:rPr>
              <a:t>. They want to travel to places that are fuelling their </a:t>
            </a:r>
            <a:r>
              <a:rPr lang="en-GB" sz="1396" b="1" kern="0" dirty="0">
                <a:solidFill>
                  <a:srgbClr val="00B050"/>
                </a:solidFill>
              </a:rPr>
              <a:t>explorative </a:t>
            </a:r>
            <a:r>
              <a:rPr lang="en-GB" sz="1400" kern="0" dirty="0">
                <a:solidFill>
                  <a:sysClr val="windowText" lastClr="000000"/>
                </a:solidFill>
              </a:rPr>
              <a:t>side.</a:t>
            </a:r>
          </a:p>
        </p:txBody>
      </p:sp>
      <p:sp>
        <p:nvSpPr>
          <p:cNvPr id="24" name="TextBox 23"/>
          <p:cNvSpPr txBox="1"/>
          <p:nvPr/>
        </p:nvSpPr>
        <p:spPr>
          <a:xfrm>
            <a:off x="9380478" y="1703969"/>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which try to position themselves as creatively </a:t>
            </a:r>
            <a:r>
              <a:rPr lang="en-US" sz="1396" b="1" kern="0" dirty="0">
                <a:solidFill>
                  <a:srgbClr val="00B050"/>
                </a:solidFill>
              </a:rPr>
              <a:t>individualistic</a:t>
            </a:r>
            <a:r>
              <a:rPr lang="en-US" sz="1400" kern="0" dirty="0">
                <a:solidFill>
                  <a:sysClr val="windowText" lastClr="000000"/>
                </a:solidFill>
              </a:rPr>
              <a:t>, </a:t>
            </a:r>
            <a:r>
              <a:rPr lang="en-US" sz="1396" b="1" kern="0" dirty="0">
                <a:solidFill>
                  <a:srgbClr val="00B050"/>
                </a:solidFill>
              </a:rPr>
              <a:t>unconventional</a:t>
            </a:r>
            <a:r>
              <a:rPr lang="en-US" sz="1400" kern="0" dirty="0">
                <a:solidFill>
                  <a:sysClr val="windowText" lastClr="000000"/>
                </a:solidFill>
              </a:rPr>
              <a:t>, trendy and ahead of the rest, or as a tool for consumers to express their uniqueness, seeing something others has not seen. Also act as a tool for consumers to express their </a:t>
            </a:r>
            <a:r>
              <a:rPr lang="en-US" sz="1400" b="1" kern="0" dirty="0">
                <a:solidFill>
                  <a:srgbClr val="00B050"/>
                </a:solidFill>
              </a:rPr>
              <a:t>environmental awareness</a:t>
            </a:r>
            <a:r>
              <a:rPr lang="en-US" sz="1400" kern="0" dirty="0"/>
              <a:t>. A sustainable destination, not ruined by tourism.</a:t>
            </a:r>
            <a:endParaRPr lang="en-US" sz="1400" kern="0" dirty="0">
              <a:solidFill>
                <a:sysClr val="windowText" lastClr="000000"/>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448508" y="4486862"/>
            <a:ext cx="3048000" cy="2282952"/>
          </a:xfrm>
          <a:prstGeom prst="rect">
            <a:avLst/>
          </a:prstGeom>
        </p:spPr>
      </p:pic>
    </p:spTree>
    <p:extLst>
      <p:ext uri="{BB962C8B-B14F-4D97-AF65-F5344CB8AC3E}">
        <p14:creationId xmlns:p14="http://schemas.microsoft.com/office/powerpoint/2010/main" val="1955494125"/>
      </p:ext>
    </p:extLst>
  </p:cSld>
  <p:clrMapOvr>
    <a:masterClrMapping/>
  </p:clrMapOvr>
  <p:transition>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09222"/>
            <a:ext cx="12516592" cy="615553"/>
          </a:xfrm>
          <a:solidFill>
            <a:srgbClr val="00B050"/>
          </a:solidFill>
        </p:spPr>
        <p:txBody>
          <a:bodyPr/>
          <a:lstStyle/>
          <a:p>
            <a:pPr lvl="0"/>
            <a:r>
              <a:rPr lang="en-US" sz="3900" b="1" dirty="0">
                <a:solidFill>
                  <a:prstClr val="white"/>
                </a:solidFill>
              </a:rPr>
              <a:t>ADVENTURES IN the world of natural beauty</a:t>
            </a:r>
          </a:p>
        </p:txBody>
      </p:sp>
      <p:graphicFrame>
        <p:nvGraphicFramePr>
          <p:cNvPr id="57" name="SI_Chart"/>
          <p:cNvGraphicFramePr/>
          <p:nvPr>
            <p:extLst/>
          </p:nvPr>
        </p:nvGraphicFramePr>
        <p:xfrm>
          <a:off x="6359847" y="2594242"/>
          <a:ext cx="6768752"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nvPr>
        </p:nvGraphicFramePr>
        <p:xfrm>
          <a:off x="959246" y="2628317"/>
          <a:ext cx="6228065"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Personality</a:t>
            </a:r>
          </a:p>
        </p:txBody>
      </p:sp>
      <p:sp>
        <p:nvSpPr>
          <p:cNvPr id="61" name="FC_ChartHeader"/>
          <p:cNvSpPr/>
          <p:nvPr/>
        </p:nvSpPr>
        <p:spPr>
          <a:xfrm>
            <a:off x="8475252" y="4626138"/>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Functional Characteristics</a:t>
            </a:r>
          </a:p>
        </p:txBody>
      </p:sp>
      <p:sp>
        <p:nvSpPr>
          <p:cNvPr id="62" name="SI_ChartHeader"/>
          <p:cNvSpPr/>
          <p:nvPr/>
        </p:nvSpPr>
        <p:spPr>
          <a:xfrm>
            <a:off x="8404570" y="2203641"/>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Social Identity</a:t>
            </a:r>
          </a:p>
        </p:txBody>
      </p:sp>
      <p:graphicFrame>
        <p:nvGraphicFramePr>
          <p:cNvPr id="63" name="P_Chart"/>
          <p:cNvGraphicFramePr/>
          <p:nvPr>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6535070" y="5001832"/>
          <a:ext cx="6521521"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8376071"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68" name="Gruppieren 2"/>
          <p:cNvGrpSpPr>
            <a:grpSpLocks noChangeAspect="1"/>
          </p:cNvGrpSpPr>
          <p:nvPr/>
        </p:nvGrpSpPr>
        <p:grpSpPr>
          <a:xfrm>
            <a:off x="8446090"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85" b="1" i="0" u="none" strike="noStrike" kern="0" cap="none" spc="0" normalizeH="0" baseline="0" noProof="0" dirty="0">
                <a:ln>
                  <a:noFill/>
                </a:ln>
                <a:solidFill>
                  <a:schemeClr val="bg1"/>
                </a:solidFill>
                <a:effectLst/>
                <a:uLnTx/>
                <a:uFillTx/>
              </a:endParaRPr>
            </a:p>
          </p:txBody>
        </p:sp>
        <p:grpSp>
          <p:nvGrpSpPr>
            <p:cNvPr id="76" name="Gruppieren 59"/>
            <p:cNvGrpSpPr/>
            <p:nvPr/>
          </p:nvGrpSpPr>
          <p:grpSpPr>
            <a:xfrm>
              <a:off x="4466856" y="4957056"/>
              <a:ext cx="449467" cy="333533"/>
              <a:chOff x="1404938" y="1720851"/>
              <a:chExt cx="6000750" cy="4452937"/>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1"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808671176"/>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sp>
        <p:nvSpPr>
          <p:cNvPr id="2" name="Title 1"/>
          <p:cNvSpPr>
            <a:spLocks noGrp="1"/>
          </p:cNvSpPr>
          <p:nvPr>
            <p:ph type="title"/>
          </p:nvPr>
        </p:nvSpPr>
        <p:spPr>
          <a:xfrm>
            <a:off x="540001" y="346312"/>
            <a:ext cx="9802626" cy="553999"/>
          </a:xfrm>
          <a:solidFill>
            <a:srgbClr val="00B050"/>
          </a:solidFill>
        </p:spPr>
        <p:txBody>
          <a:bodyPr>
            <a:normAutofit/>
          </a:bodyPr>
          <a:lstStyle/>
          <a:p>
            <a:r>
              <a:rPr lang="en-GB" sz="2200" dirty="0"/>
              <a:t>Segment profile </a:t>
            </a:r>
            <a:r>
              <a:rPr lang="en-GB" sz="2200" b="1" dirty="0"/>
              <a:t>– </a:t>
            </a:r>
            <a:r>
              <a:rPr lang="en-US" sz="2200" b="1" dirty="0"/>
              <a:t>ADVENTURES IN the world of natural beauty</a:t>
            </a:r>
            <a:endParaRPr lang="en-GB" sz="22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graphicFrame>
        <p:nvGraphicFramePr>
          <p:cNvPr id="50" name="Chart 49"/>
          <p:cNvGraphicFramePr/>
          <p:nvPr>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p:cNvPicPr>
            <a:picLocks noChangeAspect="1"/>
          </p:cNvPicPr>
          <p:nvPr/>
        </p:nvPicPr>
        <p:blipFill rotWithShape="1">
          <a:blip r:embed="rId4"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55" name="Chart 54"/>
          <p:cNvGraphicFramePr/>
          <p:nvPr>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6" name="Chart 55"/>
          <p:cNvGraphicFramePr/>
          <p:nvPr>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8"/>
          </a:graphicData>
        </a:graphic>
      </p:graphicFrame>
      <p:pic>
        <p:nvPicPr>
          <p:cNvPr id="4" name="Picture 3"/>
          <p:cNvPicPr>
            <a:picLocks noChangeAspect="1"/>
          </p:cNvPicPr>
          <p:nvPr/>
        </p:nvPicPr>
        <p:blipFill rotWithShape="1">
          <a:blip r:embed="rId9"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0"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1"/>
          </a:graphicData>
        </a:graphic>
      </p:graphicFrame>
      <p:sp>
        <p:nvSpPr>
          <p:cNvPr id="49" name="TextBox 48"/>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53" name="TextBox 52"/>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4" name="Rectangle 53"/>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9" name="Rectangle 58"/>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61" name="Chart 60"/>
          <p:cNvGraphicFramePr/>
          <p:nvPr>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651919143"/>
      </p:ext>
    </p:extLst>
  </p:cSld>
  <p:clrMapOvr>
    <a:masterClrMapping/>
  </p:clrMapOvr>
  <p:transition>
    <p:fade/>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graphicFrame>
        <p:nvGraphicFramePr>
          <p:cNvPr id="11" name="Chart 10"/>
          <p:cNvGraphicFramePr/>
          <p:nvPr>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Chart 48"/>
          <p:cNvGraphicFramePr/>
          <p:nvPr>
            <p:extLst>
              <p:ext uri="{D42A27DB-BD31-4B8C-83A1-F6EECF244321}">
                <p14:modId xmlns:p14="http://schemas.microsoft.com/office/powerpoint/2010/main" val="3342442720"/>
              </p:ext>
            </p:extLst>
          </p:nvPr>
        </p:nvGraphicFramePr>
        <p:xfrm>
          <a:off x="9240167" y="2036227"/>
          <a:ext cx="3878820" cy="2536492"/>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10"/>
          </a:graphicData>
        </a:graphic>
      </p:graphicFrame>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50" name="Chart 49"/>
          <p:cNvGraphicFramePr/>
          <p:nvPr>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1"/>
          </a:graphicData>
        </a:graphic>
      </p:graphicFrame>
      <p:sp>
        <p:nvSpPr>
          <p:cNvPr id="42" name="Title 1"/>
          <p:cNvSpPr txBox="1">
            <a:spLocks/>
          </p:cNvSpPr>
          <p:nvPr/>
        </p:nvSpPr>
        <p:spPr bwMode="gray">
          <a:xfrm>
            <a:off x="540001" y="346312"/>
            <a:ext cx="9802626" cy="553999"/>
          </a:xfrm>
          <a:prstGeom prst="rect">
            <a:avLst/>
          </a:prstGeom>
          <a:solidFill>
            <a:srgbClr val="00B050"/>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lvl="0">
              <a:tabLst>
                <a:tab pos="8074025" algn="l"/>
              </a:tabLst>
            </a:pPr>
            <a:r>
              <a:rPr lang="en-GB" sz="2200" dirty="0"/>
              <a:t>Segment profile </a:t>
            </a:r>
            <a:r>
              <a:rPr lang="en-GB" sz="2200" b="1" dirty="0"/>
              <a:t>– </a:t>
            </a:r>
            <a:r>
              <a:rPr lang="en-US" sz="2200" b="1" dirty="0"/>
              <a:t>ADVENTURES IN the world of natural beauty</a:t>
            </a:r>
            <a:endParaRPr kumimoji="0" lang="en-US" sz="2200" b="1" i="0" u="none" strike="noStrike" kern="1200" cap="all" spc="0" normalizeH="0" baseline="0" noProof="0" dirty="0">
              <a:ln>
                <a:noFill/>
              </a:ln>
              <a:solidFill>
                <a:prstClr val="white"/>
              </a:solidFill>
              <a:effectLst/>
              <a:uLnTx/>
              <a:uFillTx/>
              <a:latin typeface="Segoe UI"/>
              <a:ea typeface="+mn-ea"/>
              <a:cs typeface="+mn-cs"/>
            </a:endParaRPr>
          </a:p>
        </p:txBody>
      </p:sp>
      <p:sp>
        <p:nvSpPr>
          <p:cNvPr id="43" name="TextBox 42"/>
          <p:cNvSpPr txBox="1"/>
          <p:nvPr/>
        </p:nvSpPr>
        <p:spPr>
          <a:xfrm>
            <a:off x="10814568" y="396255"/>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5" name="TextBox 44"/>
          <p:cNvSpPr txBox="1"/>
          <p:nvPr/>
        </p:nvSpPr>
        <p:spPr>
          <a:xfrm>
            <a:off x="10814568" y="644296"/>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51" name="Rectangle 50"/>
          <p:cNvSpPr/>
          <p:nvPr/>
        </p:nvSpPr>
        <p:spPr bwMode="gray">
          <a:xfrm>
            <a:off x="10536311" y="438601"/>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52" name="Rectangle 51"/>
          <p:cNvSpPr/>
          <p:nvPr/>
        </p:nvSpPr>
        <p:spPr bwMode="gray">
          <a:xfrm>
            <a:off x="10536311" y="688962"/>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38" name="TextBox 37">
            <a:extLst>
              <a:ext uri="{FF2B5EF4-FFF2-40B4-BE49-F238E27FC236}">
                <a16:creationId xmlns:a16="http://schemas.microsoft.com/office/drawing/2014/main" id="{DEF1AB02-06FE-4783-8D0C-F33272C42CE1}"/>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39" name="Chart 38">
            <a:extLst>
              <a:ext uri="{FF2B5EF4-FFF2-40B4-BE49-F238E27FC236}">
                <a16:creationId xmlns:a16="http://schemas.microsoft.com/office/drawing/2014/main" id="{3A9E3B0D-666A-4922-9298-A7588A518AED}"/>
              </a:ext>
            </a:extLst>
          </p:cNvPr>
          <p:cNvGraphicFramePr/>
          <p:nvPr>
            <p:extLst>
              <p:ext uri="{D42A27DB-BD31-4B8C-83A1-F6EECF244321}">
                <p14:modId xmlns:p14="http://schemas.microsoft.com/office/powerpoint/2010/main" val="595261282"/>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088682140"/>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60" y="180231"/>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7030A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400" b="1" i="0" u="none" strike="noStrike" kern="0" cap="none" spc="0" normalizeH="0" baseline="0" noProof="0" dirty="0">
                <a:ln>
                  <a:noFill/>
                </a:ln>
                <a:solidFill>
                  <a:schemeClr val="bg1"/>
                </a:solidFill>
                <a:effectLst/>
                <a:uLnTx/>
                <a:uFillTx/>
              </a:rPr>
              <a:t>EXTRAVAGANT</a:t>
            </a:r>
            <a:br>
              <a:rPr lang="en-GB" sz="2400" b="1" kern="0" dirty="0">
                <a:solidFill>
                  <a:schemeClr val="bg1"/>
                </a:solidFill>
              </a:rPr>
            </a:br>
            <a:r>
              <a:rPr lang="en-GB" sz="2400" b="1" kern="0" dirty="0">
                <a:solidFill>
                  <a:schemeClr val="bg1"/>
                </a:solidFill>
              </a:rPr>
              <a:t>INDULGENCE</a:t>
            </a:r>
            <a:endParaRPr kumimoji="0" lang="en-GB" sz="2400" b="1" i="0" u="none" strike="noStrike" kern="0" cap="none" spc="0" normalizeH="0" baseline="0" noProof="0" dirty="0">
              <a:ln>
                <a:noFill/>
              </a:ln>
              <a:solidFill>
                <a:schemeClr val="bg1"/>
              </a:solidFill>
              <a:effectLst/>
              <a:uLnTx/>
              <a:uFillTx/>
            </a:endParaRPr>
          </a:p>
        </p:txBody>
      </p:sp>
      <p:sp>
        <p:nvSpPr>
          <p:cNvPr id="10" name="TextBox 9"/>
          <p:cNvSpPr txBox="1"/>
          <p:nvPr/>
        </p:nvSpPr>
        <p:spPr>
          <a:xfrm>
            <a:off x="3763852" y="3889777"/>
            <a:ext cx="2136219" cy="658184"/>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solidFill>
                  <a:schemeClr val="tx2"/>
                </a:solidFill>
                <a:effectLst/>
                <a:uLnTx/>
                <a:uFillTx/>
              </a:rPr>
              <a:t>SOPHISTICATED AND</a:t>
            </a:r>
            <a:r>
              <a:rPr kumimoji="0" lang="en-GB" sz="1800" b="0" i="0" u="none" strike="noStrike" kern="0" cap="none" spc="0" normalizeH="0" noProof="0" dirty="0">
                <a:ln>
                  <a:noFill/>
                </a:ln>
                <a:solidFill>
                  <a:schemeClr val="tx2"/>
                </a:solidFill>
                <a:effectLst/>
                <a:uLnTx/>
                <a:uFillTx/>
              </a:rPr>
              <a:t> CLASSY</a:t>
            </a:r>
            <a:endParaRPr kumimoji="0" lang="en-GB" sz="1800" b="0" i="0" u="none" strike="noStrike" kern="0" cap="none" spc="0" normalizeH="0" baseline="0" noProof="0" dirty="0">
              <a:ln>
                <a:noFill/>
              </a:ln>
              <a:solidFill>
                <a:schemeClr val="tx2"/>
              </a:solidFill>
              <a:effectLst/>
              <a:uLnTx/>
              <a:uFillTx/>
            </a:endParaRP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lang="en-GB" sz="1800" kern="0" dirty="0">
                <a:solidFill>
                  <a:schemeClr val="tx2"/>
                </a:solidFill>
              </a:rPr>
              <a:t>EXTRAVAGANT AND SUPERIOR</a:t>
            </a:r>
            <a:endParaRPr kumimoji="0" lang="en-GB" sz="1800" b="0" i="0" u="none" strike="noStrike" kern="0" cap="none" spc="0" normalizeH="0" baseline="0" noProof="0" dirty="0">
              <a:ln>
                <a:noFill/>
              </a:ln>
              <a:solidFill>
                <a:schemeClr val="tx2"/>
              </a:solidFill>
              <a:effectLst/>
              <a:uLnTx/>
              <a:uFillTx/>
            </a:endParaRPr>
          </a:p>
        </p:txBody>
      </p:sp>
      <p:sp>
        <p:nvSpPr>
          <p:cNvPr id="8" name="TextBox 7"/>
          <p:cNvSpPr txBox="1"/>
          <p:nvPr/>
        </p:nvSpPr>
        <p:spPr>
          <a:xfrm>
            <a:off x="7103948" y="456162"/>
            <a:ext cx="5952643" cy="2884691"/>
          </a:xfrm>
          <a:prstGeom prst="rect">
            <a:avLst/>
          </a:prstGeom>
          <a:solidFill>
            <a:srgbClr val="FFFFFF">
              <a:alpha val="80000"/>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Extravagant indulgence is about the need to indulge in some luxury. Find those </a:t>
            </a:r>
            <a:r>
              <a:rPr lang="en-US" sz="2400" b="1" dirty="0">
                <a:solidFill>
                  <a:srgbClr val="7030A0"/>
                </a:solidFill>
                <a:cs typeface="Arial" pitchFamily="34" charset="0"/>
              </a:rPr>
              <a:t>romantic spots </a:t>
            </a:r>
            <a:r>
              <a:rPr lang="en-US" sz="2400" dirty="0">
                <a:cs typeface="Arial" pitchFamily="34" charset="0"/>
              </a:rPr>
              <a:t>that really creates a feeling of </a:t>
            </a:r>
            <a:r>
              <a:rPr lang="en-US" sz="2400" b="1" dirty="0">
                <a:solidFill>
                  <a:srgbClr val="7030A0"/>
                </a:solidFill>
                <a:cs typeface="Arial" pitchFamily="34" charset="0"/>
              </a:rPr>
              <a:t>extravagance</a:t>
            </a:r>
            <a:r>
              <a:rPr lang="en-US" sz="2400" dirty="0">
                <a:cs typeface="Arial" pitchFamily="34" charset="0"/>
              </a:rPr>
              <a:t>. It relates to the desire to </a:t>
            </a:r>
            <a:r>
              <a:rPr lang="en-US" sz="2400" b="1" dirty="0">
                <a:solidFill>
                  <a:srgbClr val="7030A0"/>
                </a:solidFill>
                <a:cs typeface="Arial" pitchFamily="34" charset="0"/>
              </a:rPr>
              <a:t>feel on top of the world</a:t>
            </a:r>
            <a:r>
              <a:rPr lang="en-US" sz="2400" dirty="0">
                <a:cs typeface="Arial" pitchFamily="34" charset="0"/>
              </a:rPr>
              <a:t>. The segment reflects that </a:t>
            </a:r>
            <a:r>
              <a:rPr lang="en-US" sz="2400" b="1" dirty="0">
                <a:solidFill>
                  <a:srgbClr val="7030A0"/>
                </a:solidFill>
                <a:cs typeface="Arial" pitchFamily="34" charset="0"/>
              </a:rPr>
              <a:t>I want the best and are willing to pay for it</a:t>
            </a:r>
            <a:r>
              <a:rPr lang="en-US" sz="2400" dirty="0">
                <a:cs typeface="Arial" pitchFamily="34" charset="0"/>
              </a:rPr>
              <a:t>.</a:t>
            </a:r>
          </a:p>
        </p:txBody>
      </p:sp>
      <p:cxnSp>
        <p:nvCxnSpPr>
          <p:cNvPr id="11" name="Straight Connector 10"/>
          <p:cNvCxnSpPr/>
          <p:nvPr/>
        </p:nvCxnSpPr>
        <p:spPr>
          <a:xfrm>
            <a:off x="7007919" y="454745"/>
            <a:ext cx="0" cy="2886108"/>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6094476"/>
      </p:ext>
    </p:extLst>
  </p:cSld>
  <p:clrMapOvr>
    <a:masterClrMapping/>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51802" rtl="0" eaLnBrk="1" fontAlgn="auto" latinLnBrk="0" hangingPunct="1">
              <a:lnSpc>
                <a:spcPct val="100000"/>
              </a:lnSpc>
              <a:spcBef>
                <a:spcPts val="0"/>
              </a:spcBef>
              <a:spcAft>
                <a:spcPts val="0"/>
              </a:spcAft>
              <a:buClrTx/>
              <a:buSzTx/>
              <a:buFontTx/>
              <a:buNone/>
              <a:tabLst/>
              <a:defRPr/>
            </a:pPr>
            <a:endParaRPr kumimoji="0" lang="nb-NO" sz="3087" b="0" i="0" u="none" strike="noStrike" kern="1200" cap="none" spc="0" normalizeH="0" baseline="0" noProof="0" dirty="0">
              <a:ln>
                <a:noFill/>
              </a:ln>
              <a:solidFill>
                <a:prstClr val="white"/>
              </a:solidFill>
              <a:effectLst/>
              <a:uLnTx/>
              <a:uFillTx/>
              <a:latin typeface="Segoe UI"/>
              <a:ea typeface="+mn-ea"/>
              <a:cs typeface="+mn-cs"/>
            </a:endParaRPr>
          </a:p>
        </p:txBody>
      </p:sp>
      <p:pic>
        <p:nvPicPr>
          <p:cNvPr id="2" name="Picture Placeholder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975" y="1135719"/>
            <a:ext cx="5666643" cy="6292208"/>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4703" b="1" dirty="0">
                <a:solidFill>
                  <a:prstClr val="white"/>
                </a:solidFill>
              </a:rPr>
              <a:t>EXTRAVAGANT INDULGENCE</a:t>
            </a:r>
            <a:endParaRPr kumimoji="0" lang="en-GB" sz="4703" b="1" i="0" u="none" strike="noStrike" kern="1200" cap="none" spc="0" normalizeH="0" baseline="0" noProof="0" dirty="0">
              <a:ln>
                <a:noFill/>
              </a:ln>
              <a:solidFill>
                <a:prstClr val="white"/>
              </a:solidFill>
              <a:effectLst/>
              <a:uLnTx/>
              <a:uFillTx/>
              <a:latin typeface="Segoe UI"/>
              <a:ea typeface="+mn-ea"/>
              <a:cs typeface="+mn-cs"/>
            </a:endParaRPr>
          </a:p>
        </p:txBody>
      </p:sp>
      <p:sp>
        <p:nvSpPr>
          <p:cNvPr id="8" name="TextBox 7"/>
          <p:cNvSpPr txBox="1"/>
          <p:nvPr/>
        </p:nvSpPr>
        <p:spPr>
          <a:xfrm>
            <a:off x="5569753" y="1322571"/>
            <a:ext cx="3240000" cy="3655488"/>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Emotional benefits; What SHOULD THE HOLIDAY  give me ?</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core meaning of going on holiday is to allow me to </a:t>
            </a:r>
            <a:r>
              <a:rPr kumimoji="0" lang="en-US" sz="1396" b="1" i="0" u="none" strike="noStrike" kern="0" cap="none" spc="0" normalizeH="0" baseline="0" noProof="0" dirty="0">
                <a:ln>
                  <a:noFill/>
                </a:ln>
                <a:solidFill>
                  <a:srgbClr val="7030A0"/>
                </a:solidFill>
                <a:effectLst/>
                <a:uLnTx/>
                <a:uFillTx/>
                <a:latin typeface="Segoe UI"/>
                <a:ea typeface="+mn-ea"/>
                <a:cs typeface="+mn-cs"/>
              </a:rPr>
              <a:t>indulge</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myself with a bit of </a:t>
            </a:r>
            <a:r>
              <a:rPr kumimoji="0" lang="en-US" sz="1396" b="1" i="0" u="none" strike="noStrike" kern="0" cap="none" spc="0" normalizeH="0" baseline="0" noProof="0" dirty="0">
                <a:ln>
                  <a:noFill/>
                </a:ln>
                <a:solidFill>
                  <a:srgbClr val="7030A0"/>
                </a:solidFill>
                <a:effectLst/>
                <a:uLnTx/>
                <a:uFillTx/>
                <a:latin typeface="Segoe UI"/>
                <a:ea typeface="+mn-ea"/>
                <a:cs typeface="+mn-cs"/>
              </a:rPr>
              <a:t>luxury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I want a vacation that makes me </a:t>
            </a:r>
            <a:r>
              <a:rPr kumimoji="0" lang="en-US" sz="1396" b="1" i="0" u="none" strike="noStrike" kern="0" cap="none" spc="0" normalizeH="0" baseline="0" noProof="0" dirty="0">
                <a:ln>
                  <a:noFill/>
                </a:ln>
                <a:solidFill>
                  <a:srgbClr val="7030A0"/>
                </a:solidFill>
                <a:effectLst/>
                <a:uLnTx/>
                <a:uFillTx/>
                <a:latin typeface="Segoe UI"/>
                <a:ea typeface="+mn-ea"/>
                <a:cs typeface="+mn-cs"/>
              </a:rPr>
              <a:t>feel on top of the world</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altLang="ja-JP" sz="1396" b="1" i="0" u="none" strike="noStrike" kern="1200" cap="all" spc="0" normalizeH="0" baseline="0" noProof="0" dirty="0">
                <a:ln>
                  <a:noFill/>
                </a:ln>
                <a:solidFill>
                  <a:srgbClr val="000000"/>
                </a:solidFill>
                <a:effectLst/>
                <a:uLnTx/>
                <a:uFillTx/>
                <a:latin typeface="Segoe UI"/>
                <a:ea typeface="ＭＳ Ｐゴシック" pitchFamily="34" charset="-128"/>
                <a:cs typeface="+mn-cs"/>
              </a:rPr>
              <a:t>Destination features and activities; What AM I looking for? </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I </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want to go to a place that has </a:t>
            </a:r>
            <a:r>
              <a:rPr kumimoji="0" lang="en-US" sz="1396" b="1" i="0" u="none" strike="noStrike" kern="0" cap="none" spc="0" normalizeH="0" baseline="0" noProof="0" dirty="0">
                <a:ln>
                  <a:noFill/>
                </a:ln>
                <a:solidFill>
                  <a:srgbClr val="7030A0"/>
                </a:solidFill>
                <a:effectLst/>
                <a:uLnTx/>
                <a:uFillTx/>
                <a:latin typeface="Segoe UI"/>
                <a:ea typeface="+mn-ea"/>
                <a:cs typeface="+mn-cs"/>
              </a:rPr>
              <a:t>romantic spots</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Good </a:t>
            </a:r>
            <a:r>
              <a:rPr kumimoji="0" lang="en-US" sz="1396" b="1" i="0" u="none" strike="noStrike" kern="0" cap="none" spc="0" normalizeH="0" baseline="0" noProof="0" dirty="0">
                <a:ln>
                  <a:noFill/>
                </a:ln>
                <a:solidFill>
                  <a:srgbClr val="7030A0"/>
                </a:solidFill>
                <a:effectLst/>
                <a:uLnTx/>
                <a:uFillTx/>
                <a:latin typeface="Segoe UI"/>
                <a:ea typeface="+mn-ea"/>
                <a:cs typeface="+mn-cs"/>
              </a:rPr>
              <a:t>shopping</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and good </a:t>
            </a:r>
            <a:r>
              <a:rPr kumimoji="0" lang="en-US" sz="1396" b="1" i="0" u="none" strike="noStrike" kern="0" cap="none" spc="0" normalizeH="0" baseline="0" noProof="0" dirty="0">
                <a:ln>
                  <a:noFill/>
                </a:ln>
                <a:solidFill>
                  <a:srgbClr val="7030A0"/>
                </a:solidFill>
                <a:effectLst/>
                <a:uLnTx/>
                <a:uFillTx/>
                <a:latin typeface="Segoe UI"/>
                <a:ea typeface="+mn-ea"/>
                <a:cs typeface="+mn-cs"/>
              </a:rPr>
              <a:t>service</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is important. I want a destination that is well </a:t>
            </a:r>
            <a:r>
              <a:rPr kumimoji="0" lang="en-US" sz="1396" b="1" i="0" u="none" strike="noStrike" kern="0" cap="none" spc="0" normalizeH="0" baseline="0" noProof="0" dirty="0">
                <a:ln>
                  <a:noFill/>
                </a:ln>
                <a:solidFill>
                  <a:srgbClr val="7030A0"/>
                </a:solidFill>
                <a:effectLst/>
                <a:uLnTx/>
                <a:uFillTx/>
                <a:latin typeface="Segoe UI"/>
                <a:ea typeface="+mn-ea"/>
                <a:cs typeface="+mn-cs"/>
              </a:rPr>
              <a:t>organized</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 Of course it needs to have a variety of </a:t>
            </a:r>
            <a:r>
              <a:rPr kumimoji="0" lang="en-US" sz="1396" b="1" i="0" u="none" strike="noStrike" kern="0" cap="none" spc="0" normalizeH="0" baseline="0" noProof="0" dirty="0">
                <a:ln>
                  <a:noFill/>
                </a:ln>
                <a:solidFill>
                  <a:srgbClr val="7030A0"/>
                </a:solidFill>
                <a:effectLst/>
                <a:uLnTx/>
                <a:uFillTx/>
                <a:latin typeface="Segoe UI"/>
                <a:ea typeface="+mn-ea"/>
                <a:cs typeface="+mn-cs"/>
              </a:rPr>
              <a:t>different restaurant offers</a:t>
            </a:r>
            <a:r>
              <a:rPr kumimoji="0" lang="en-US" sz="1400" b="0" i="0" u="none" strike="noStrike" kern="0" cap="none" spc="0" normalizeH="0" baseline="0" noProof="0" dirty="0">
                <a:ln>
                  <a:noFill/>
                </a:ln>
                <a:solidFill>
                  <a:sysClr val="windowText" lastClr="000000"/>
                </a:solidFill>
                <a:effectLst/>
                <a:uLnTx/>
                <a:uFillTx/>
                <a:latin typeface="Segoe UI"/>
                <a:ea typeface="+mn-ea"/>
                <a:cs typeface="+mn-cs"/>
              </a:rPr>
              <a:t>.</a:t>
            </a:r>
          </a:p>
        </p:txBody>
      </p:sp>
      <p:sp>
        <p:nvSpPr>
          <p:cNvPr id="9" name="TextBox 8"/>
          <p:cNvSpPr txBox="1"/>
          <p:nvPr/>
        </p:nvSpPr>
        <p:spPr>
          <a:xfrm>
            <a:off x="9350835" y="1322570"/>
            <a:ext cx="3240000" cy="3651641"/>
          </a:xfrm>
          <a:prstGeom prst="rect">
            <a:avLst/>
          </a:prstGeom>
        </p:spPr>
        <p:txBody>
          <a:bodyPr vert="horz" wrap="square" lIns="0" tIns="0" rIns="0" bIns="0" rtlCol="0">
            <a:spAutoFit/>
          </a:bodyPr>
          <a:lstStyle/>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none" spc="0" normalizeH="0" baseline="0" noProof="0" dirty="0">
                <a:ln>
                  <a:noFill/>
                </a:ln>
                <a:solidFill>
                  <a:sysClr val="windowText" lastClr="000000"/>
                </a:solidFill>
                <a:effectLst/>
                <a:uLnTx/>
                <a:uFillTx/>
                <a:latin typeface="Segoe UI"/>
                <a:ea typeface="+mn-ea"/>
                <a:cs typeface="+mn-cs"/>
              </a:rPr>
              <a:t>PERSONALITY; WHAT SHOULD IT STAND FOR?</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needs to be </a:t>
            </a:r>
            <a:r>
              <a:rPr kumimoji="0" lang="en-US" sz="1396" b="1" i="0" u="none" strike="noStrike" kern="0" cap="none" spc="0" normalizeH="0" baseline="0" noProof="0" dirty="0">
                <a:ln>
                  <a:noFill/>
                </a:ln>
                <a:solidFill>
                  <a:srgbClr val="7030A0"/>
                </a:solidFill>
                <a:effectLst/>
                <a:uLnTx/>
                <a:uFillTx/>
                <a:latin typeface="Segoe UI"/>
                <a:ea typeface="+mn-ea"/>
                <a:cs typeface="+mn-cs"/>
              </a:rPr>
              <a:t>extravagant</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396" b="1" i="0" u="none" strike="noStrike" kern="0" cap="none" spc="0" normalizeH="0" baseline="0" noProof="0" dirty="0">
                <a:ln>
                  <a:noFill/>
                </a:ln>
                <a:solidFill>
                  <a:srgbClr val="7030A0"/>
                </a:solidFill>
                <a:effectLst/>
                <a:uLnTx/>
                <a:uFillTx/>
                <a:latin typeface="Segoe UI"/>
                <a:ea typeface="+mn-ea"/>
                <a:cs typeface="+mn-cs"/>
              </a:rPr>
              <a:t>superior</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unique</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t>
            </a: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endParaRPr kumimoji="0" lang="en-US" sz="1396" b="0" i="0" u="none" strike="noStrike" kern="0" cap="none" spc="0" normalizeH="0" baseline="0" noProof="0" dirty="0">
              <a:ln>
                <a:noFill/>
              </a:ln>
              <a:solidFill>
                <a:sysClr val="windowText" lastClr="000000"/>
              </a:solidFill>
              <a:effectLst/>
              <a:uLnTx/>
              <a:uFillTx/>
              <a:latin typeface="Segoe UI"/>
              <a:ea typeface="+mn-ea"/>
              <a:cs typeface="+mn-cs"/>
            </a:endParaRP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1" i="0" u="none" strike="noStrike" kern="0" cap="all" spc="0" normalizeH="0" baseline="0" noProof="0" dirty="0">
                <a:ln>
                  <a:noFill/>
                </a:ln>
                <a:solidFill>
                  <a:sysClr val="windowText" lastClr="000000"/>
                </a:solidFill>
                <a:effectLst/>
                <a:uLnTx/>
                <a:uFillTx/>
                <a:latin typeface="Segoe UI"/>
                <a:ea typeface="+mn-ea"/>
                <a:cs typeface="+mn-cs"/>
              </a:rPr>
              <a:t>Social identity; how should it reflect upon me?</a:t>
            </a:r>
          </a:p>
          <a:p>
            <a:pPr marL="7001" marR="0" lvl="0" indent="0" algn="just" defTabSz="1343985" rtl="0" eaLnBrk="1" fontAlgn="auto" latinLnBrk="0" hangingPunct="1">
              <a:lnSpc>
                <a:spcPct val="100000"/>
              </a:lnSpc>
              <a:spcBef>
                <a:spcPts val="0"/>
              </a:spcBef>
              <a:spcAft>
                <a:spcPts val="0"/>
              </a:spcAft>
              <a:buClrTx/>
              <a:buSzTx/>
              <a:buFontTx/>
              <a:buNone/>
              <a:tabLst/>
              <a:defRPr/>
            </a:pP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The destination should be for people who is </a:t>
            </a:r>
            <a:r>
              <a:rPr kumimoji="0" lang="en-US" sz="1396" b="1" i="0" u="none" strike="noStrike" kern="0" cap="none" spc="0" normalizeH="0" baseline="0" noProof="0" dirty="0">
                <a:ln>
                  <a:noFill/>
                </a:ln>
                <a:solidFill>
                  <a:srgbClr val="7030A0"/>
                </a:solidFill>
                <a:effectLst/>
                <a:uLnTx/>
                <a:uFillTx/>
                <a:latin typeface="Segoe UI"/>
                <a:ea typeface="+mn-ea"/>
                <a:cs typeface="+mn-cs"/>
              </a:rPr>
              <a:t>sophisticated</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and </a:t>
            </a:r>
            <a:r>
              <a:rPr kumimoji="0" lang="en-US" sz="1396" b="1" i="0" u="none" strike="noStrike" kern="0" cap="none" spc="0" normalizeH="0" baseline="0" noProof="0" dirty="0">
                <a:ln>
                  <a:noFill/>
                </a:ln>
                <a:solidFill>
                  <a:srgbClr val="7030A0"/>
                </a:solidFill>
                <a:effectLst/>
                <a:uLnTx/>
                <a:uFillTx/>
                <a:latin typeface="Segoe UI"/>
                <a:ea typeface="+mn-ea"/>
                <a:cs typeface="+mn-cs"/>
              </a:rPr>
              <a:t>classy</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 People who </a:t>
            </a:r>
            <a:r>
              <a:rPr kumimoji="0" lang="en-US" sz="1396" b="1" i="0" u="none" strike="noStrike" kern="0" cap="none" spc="0" normalizeH="0" baseline="0" noProof="0" dirty="0">
                <a:ln>
                  <a:noFill/>
                </a:ln>
                <a:solidFill>
                  <a:srgbClr val="7030A0"/>
                </a:solidFill>
                <a:effectLst/>
                <a:uLnTx/>
                <a:uFillTx/>
                <a:latin typeface="Segoe UI"/>
                <a:ea typeface="+mn-ea"/>
                <a:cs typeface="+mn-cs"/>
              </a:rPr>
              <a:t>want the best </a:t>
            </a:r>
            <a:r>
              <a:rPr kumimoji="0" lang="en-US" sz="1396" b="0" i="0" u="none" strike="noStrike" kern="0" cap="none" spc="0" normalizeH="0" baseline="0" noProof="0" dirty="0">
                <a:ln>
                  <a:noFill/>
                </a:ln>
                <a:solidFill>
                  <a:sysClr val="windowText" lastClr="000000"/>
                </a:solidFill>
                <a:effectLst/>
                <a:uLnTx/>
                <a:uFillTx/>
                <a:latin typeface="Segoe UI"/>
                <a:ea typeface="+mn-ea"/>
                <a:cs typeface="+mn-cs"/>
              </a:rPr>
              <a:t>and are willing to pay for it. Basically people who like to have the best things and value </a:t>
            </a:r>
            <a:r>
              <a:rPr kumimoji="0" lang="en-US" sz="1396" b="1" i="0" u="none" strike="noStrike" kern="0" cap="none" spc="0" normalizeH="0" baseline="0" noProof="0" dirty="0">
                <a:ln>
                  <a:noFill/>
                </a:ln>
                <a:solidFill>
                  <a:srgbClr val="7030A0"/>
                </a:solidFill>
                <a:effectLst/>
                <a:uLnTx/>
                <a:uFillTx/>
                <a:latin typeface="Segoe UI"/>
                <a:ea typeface="+mn-ea"/>
                <a:cs typeface="+mn-cs"/>
              </a:rPr>
              <a:t>high quality</a:t>
            </a:r>
            <a:r>
              <a:rPr kumimoji="0" lang="en-US" sz="1396" b="0" i="0" u="none" strike="noStrike" kern="0" cap="none" spc="0" normalizeH="0" baseline="0" noProof="0" dirty="0">
                <a:ln>
                  <a:noFill/>
                </a:ln>
                <a:solidFill>
                  <a:srgbClr val="000000"/>
                </a:solidFill>
                <a:effectLst/>
                <a:uLnTx/>
                <a:uFillTx/>
                <a:latin typeface="Segoe UI"/>
                <a:ea typeface="+mn-ea"/>
                <a:cs typeface="+mn-cs"/>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60</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marL="0" marR="0" lvl="0" indent="0" algn="l" defTabSz="1343985" rtl="0" eaLnBrk="1" fontAlgn="auto" latinLnBrk="0" hangingPunct="1">
                  <a:lnSpc>
                    <a:spcPct val="100000"/>
                  </a:lnSpc>
                  <a:spcBef>
                    <a:spcPts val="0"/>
                  </a:spcBef>
                  <a:spcAft>
                    <a:spcPts val="0"/>
                  </a:spcAft>
                  <a:buClrTx/>
                  <a:buSzTx/>
                  <a:buFontTx/>
                  <a:buNone/>
                  <a:tabLst/>
                  <a:defRPr/>
                </a:pPr>
                <a:endParaRPr kumimoji="0" lang="en-GB" sz="2646" b="0" i="0" u="none" strike="noStrike" kern="0" cap="none" spc="0" normalizeH="0" baseline="0" noProof="0" dirty="0">
                  <a:ln>
                    <a:noFill/>
                  </a:ln>
                  <a:solidFill>
                    <a:sysClr val="windowText" lastClr="000000"/>
                  </a:solidFill>
                  <a:effectLst/>
                  <a:uLnTx/>
                  <a:uFillTx/>
                  <a:latin typeface="Calibri Light"/>
                  <a:ea typeface="+mn-ea"/>
                  <a:cs typeface="+mn-cs"/>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40</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764" b="1"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646" b="0" i="0" u="none" strike="noStrike" kern="0" cap="none" spc="0" normalizeH="0" baseline="0" noProof="0" dirty="0">
                  <a:ln>
                    <a:noFill/>
                  </a:ln>
                  <a:solidFill>
                    <a:srgbClr val="92278F">
                      <a:lumMod val="75000"/>
                    </a:srgbClr>
                  </a:solidFill>
                  <a:effectLst/>
                  <a:uLnTx/>
                  <a:uFillTx/>
                  <a:latin typeface="Arial Rounded MT Bold"/>
                  <a:ea typeface="+mn-ea"/>
                  <a:cs typeface="+mn-cs"/>
                </a:rPr>
                <a:t>56</a:t>
              </a:r>
              <a:r>
                <a:rPr kumimoji="0" lang="da-DK" sz="1617"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r>
                <a:rPr kumimoji="0" lang="da-DK" sz="2646" b="1" i="0" u="none" strike="noStrike" kern="0" cap="none" spc="0" normalizeH="0" baseline="0" noProof="0" dirty="0">
                  <a:ln>
                    <a:noFill/>
                  </a:ln>
                  <a:solidFill>
                    <a:srgbClr val="92278F">
                      <a:lumMod val="75000"/>
                    </a:srgbClr>
                  </a:solidFill>
                  <a:effectLst/>
                  <a:uLnTx/>
                  <a:uFillTx/>
                  <a:latin typeface="Arial Rounded MT Bold"/>
                  <a:ea typeface="+mn-ea"/>
                  <a:cs typeface="+mn-cs"/>
                </a:rPr>
                <a:t> </a:t>
              </a: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ARE BELOW</a:t>
              </a: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1323" b="1" i="0" u="none" strike="noStrike" kern="0" cap="none" spc="0" normalizeH="0" baseline="0" noProof="0" dirty="0">
                  <a:ln>
                    <a:noFill/>
                  </a:ln>
                  <a:solidFill>
                    <a:srgbClr val="92278F">
                      <a:lumMod val="75000"/>
                    </a:srgbClr>
                  </a:solidFill>
                  <a:effectLst/>
                  <a:uLnTx/>
                  <a:uFillTx/>
                  <a:latin typeface="Arial Rounded MT Bold"/>
                  <a:ea typeface="+mn-ea"/>
                  <a:cs typeface="+mn-cs"/>
                </a:rPr>
                <a:t>40 </a:t>
              </a: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YEARS</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marL="0" marR="0" lvl="0" indent="0" algn="ctr" defTabSz="1343985" rtl="0" eaLnBrk="1" fontAlgn="auto" latinLnBrk="0" hangingPunct="1">
                  <a:lnSpc>
                    <a:spcPct val="100000"/>
                  </a:lnSpc>
                  <a:spcBef>
                    <a:spcPts val="0"/>
                  </a:spcBef>
                  <a:spcAft>
                    <a:spcPts val="0"/>
                  </a:spcAft>
                  <a:buClrTx/>
                  <a:buSzTx/>
                  <a:buFontTx/>
                  <a:buNone/>
                  <a:tabLst/>
                  <a:defRPr/>
                </a:pPr>
                <a:endParaRPr kumimoji="0" lang="da-DK" sz="2646" b="0" i="0" u="none" strike="noStrike" kern="0" cap="none" spc="0" normalizeH="0" baseline="0" noProof="0">
                  <a:ln>
                    <a:noFill/>
                  </a:ln>
                  <a:solidFill>
                    <a:sysClr val="windowText" lastClr="000000"/>
                  </a:solidFill>
                  <a:effectLst/>
                  <a:uLnTx/>
                  <a:uFillTx/>
                  <a:latin typeface="Calibri Light"/>
                  <a:ea typeface="+mn-ea"/>
                  <a:cs typeface="+mn-cs"/>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lvl="0" algn="ctr" defTabSz="1343985">
                <a:defRPr/>
              </a:pPr>
              <a:r>
                <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rPr>
                <a:t>SHARE OF </a:t>
              </a:r>
              <a:r>
                <a:rPr lang="da-DK" sz="1029" kern="0" dirty="0">
                  <a:solidFill>
                    <a:srgbClr val="92278F">
                      <a:lumMod val="75000"/>
                    </a:srgbClr>
                  </a:solidFill>
                  <a:latin typeface="Arial Rounded MT Bold"/>
                </a:rPr>
                <a:t>OVERNIGHT STAYS</a:t>
              </a:r>
              <a:endParaRPr kumimoji="0" lang="da-DK" sz="1029"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a:p>
              <a:pPr marL="7001" marR="0" lvl="0" indent="0" algn="ctr" defTabSz="1343985" rtl="0" eaLnBrk="1" fontAlgn="auto" latinLnBrk="0" hangingPunct="1">
                <a:lnSpc>
                  <a:spcPct val="100000"/>
                </a:lnSpc>
                <a:spcBef>
                  <a:spcPts val="0"/>
                </a:spcBef>
                <a:spcAft>
                  <a:spcPts val="0"/>
                </a:spcAft>
                <a:buClrTx/>
                <a:buSzTx/>
                <a:buFontTx/>
                <a:buNone/>
                <a:tabLst/>
                <a:defRPr/>
              </a:pPr>
              <a:r>
                <a:rPr kumimoji="0" lang="da-DK" sz="2058" b="0" i="0" u="none" strike="noStrike" kern="0" cap="none" spc="0" normalizeH="0" baseline="0" noProof="0" dirty="0">
                  <a:ln>
                    <a:noFill/>
                  </a:ln>
                  <a:solidFill>
                    <a:srgbClr val="92278F">
                      <a:lumMod val="75000"/>
                    </a:srgbClr>
                  </a:solidFill>
                  <a:effectLst/>
                  <a:uLnTx/>
                  <a:uFillTx/>
                  <a:latin typeface="Arial Rounded MT Bold"/>
                  <a:ea typeface="+mn-ea"/>
                  <a:cs typeface="+mn-cs"/>
                </a:rPr>
                <a:t>12</a:t>
              </a:r>
              <a:r>
                <a:rPr kumimoji="0" lang="da-DK" sz="1470" b="1" i="0" u="none" strike="noStrike" kern="0" cap="none" spc="0" normalizeH="0" baseline="0" noProof="0" dirty="0">
                  <a:ln>
                    <a:noFill/>
                  </a:ln>
                  <a:solidFill>
                    <a:srgbClr val="92278F">
                      <a:lumMod val="75000"/>
                    </a:srgbClr>
                  </a:solidFill>
                  <a:effectLst/>
                  <a:uLnTx/>
                  <a:uFillTx/>
                  <a:latin typeface="Arial Rounded MT Bold"/>
                  <a:ea typeface="+mn-ea"/>
                  <a:cs typeface="+mn-cs"/>
                </a:rPr>
                <a:t>%</a:t>
              </a:r>
              <a:endParaRPr kumimoji="0" lang="da-DK" sz="1176" b="0" i="0" u="none" strike="noStrike" kern="0" cap="none" spc="0" normalizeH="0" baseline="0" noProof="0" dirty="0">
                <a:ln>
                  <a:noFill/>
                </a:ln>
                <a:solidFill>
                  <a:srgbClr val="92278F">
                    <a:lumMod val="75000"/>
                  </a:srgbClr>
                </a:solidFill>
                <a:effectLst/>
                <a:uLnTx/>
                <a:uFillTx/>
                <a:latin typeface="Arial Rounded MT Bold"/>
                <a:ea typeface="+mn-ea"/>
                <a:cs typeface="+mn-cs"/>
              </a:endParaRPr>
            </a:p>
          </p:txBody>
        </p:sp>
      </p:grpSp>
      <p:sp>
        <p:nvSpPr>
          <p:cNvPr id="61" name="Oval 60"/>
          <p:cNvSpPr/>
          <p:nvPr/>
        </p:nvSpPr>
        <p:spPr>
          <a:xfrm>
            <a:off x="-409658" y="1691683"/>
            <a:ext cx="3673161" cy="3444494"/>
          </a:xfrm>
          <a:prstGeom prst="ellipse">
            <a:avLst/>
          </a:prstGeom>
          <a:solidFill>
            <a:srgbClr val="7030A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1343985" rtl="0" eaLnBrk="1" fontAlgn="auto" latinLnBrk="0" hangingPunct="1">
              <a:lnSpc>
                <a:spcPct val="100000"/>
              </a:lnSpc>
              <a:spcBef>
                <a:spcPts val="0"/>
              </a:spcBef>
              <a:spcAft>
                <a:spcPts val="0"/>
              </a:spcAft>
              <a:buClrTx/>
              <a:buSzTx/>
              <a:buFontTx/>
              <a:buNone/>
              <a:tabLst/>
              <a:defRPr/>
            </a:pPr>
            <a:r>
              <a:rPr kumimoji="0" lang="en-US" sz="1543" b="1" i="1" u="none" strike="noStrike" kern="0" cap="all" spc="0" normalizeH="0" baseline="0" noProof="0" dirty="0">
                <a:ln>
                  <a:noFill/>
                </a:ln>
                <a:solidFill>
                  <a:prstClr val="white"/>
                </a:solidFill>
                <a:effectLst/>
                <a:uLnTx/>
                <a:uFillTx/>
                <a:latin typeface="Segoe UI Light" panose="020B0502040204020203" pitchFamily="34" charset="0"/>
                <a:ea typeface="+mn-ea"/>
                <a:cs typeface="+mn-cs"/>
              </a:rPr>
              <a:t>Sometimes I NEED TO INDULGE MY SELF WITH A BIT OF LUXURURY AND FEEL ON TOP OF THE WORLD. I NEED A DESTINATION WITH ROMANTIC SPOTS.</a:t>
            </a:r>
            <a:endParaRPr kumimoji="0" lang="en-US" sz="1617" b="1" i="1" u="none" strike="noStrike" kern="0" cap="none" spc="0" normalizeH="0" baseline="0" noProof="0" dirty="0">
              <a:ln>
                <a:noFill/>
              </a:ln>
              <a:solidFill>
                <a:prstClr val="white"/>
              </a:solidFill>
              <a:effectLst/>
              <a:uLnTx/>
              <a:uFillTx/>
              <a:latin typeface="Segoe UI"/>
              <a:ea typeface="+mn-ea"/>
              <a:cs typeface="+mn-cs"/>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graphicFrame>
        <p:nvGraphicFramePr>
          <p:cNvPr id="50" name="Chart 49"/>
          <p:cNvGraphicFramePr/>
          <p:nvPr>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374394724"/>
      </p:ext>
    </p:extLst>
  </p:cSld>
  <p:clrMapOvr>
    <a:masterClrMapping/>
  </p:clrMapOvr>
  <p:transition>
    <p:fad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EXTRAVAGANT INDULGENCE</a:t>
            </a:r>
          </a:p>
        </p:txBody>
      </p:sp>
      <p:sp>
        <p:nvSpPr>
          <p:cNvPr id="12" name="TextBox 11"/>
          <p:cNvSpPr txBox="1"/>
          <p:nvPr/>
        </p:nvSpPr>
        <p:spPr>
          <a:xfrm>
            <a:off x="670095" y="1703969"/>
            <a:ext cx="3439313" cy="1288814"/>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You will find most of the typical </a:t>
            </a:r>
            <a:r>
              <a:rPr lang="en-GB" sz="1396" b="1" kern="0" dirty="0">
                <a:solidFill>
                  <a:srgbClr val="7030A0"/>
                </a:solidFill>
                <a:latin typeface="Segoe UI"/>
              </a:rPr>
              <a:t>sun and beach</a:t>
            </a:r>
            <a:r>
              <a:rPr lang="en-GB" sz="1396" kern="0" dirty="0">
                <a:solidFill>
                  <a:sysClr val="windowText" lastClr="000000"/>
                </a:solidFill>
              </a:rPr>
              <a:t> vacations in this segment, but you will find </a:t>
            </a:r>
            <a:r>
              <a:rPr lang="en-GB" sz="1396" b="1" kern="0" dirty="0">
                <a:solidFill>
                  <a:srgbClr val="7030A0"/>
                </a:solidFill>
                <a:latin typeface="Segoe UI"/>
              </a:rPr>
              <a:t>ski/active holidays</a:t>
            </a:r>
            <a:r>
              <a:rPr lang="en-GB" sz="1396" kern="0" dirty="0">
                <a:solidFill>
                  <a:sysClr val="windowText" lastClr="000000"/>
                </a:solidFill>
              </a:rPr>
              <a:t>, </a:t>
            </a:r>
            <a:r>
              <a:rPr lang="en-GB" sz="1396" b="1" kern="0" dirty="0">
                <a:solidFill>
                  <a:srgbClr val="7030A0"/>
                </a:solidFill>
                <a:latin typeface="Segoe UI"/>
              </a:rPr>
              <a:t>cruise</a:t>
            </a:r>
            <a:r>
              <a:rPr lang="en-GB" sz="1396" kern="0" dirty="0">
                <a:solidFill>
                  <a:sysClr val="windowText" lastClr="000000"/>
                </a:solidFill>
              </a:rPr>
              <a:t>, health travel and </a:t>
            </a:r>
            <a:r>
              <a:rPr lang="en-GB" sz="1396" b="1" kern="0" dirty="0">
                <a:solidFill>
                  <a:srgbClr val="7030A0"/>
                </a:solidFill>
                <a:latin typeface="Segoe UI"/>
              </a:rPr>
              <a:t>culinary trips</a:t>
            </a:r>
            <a:r>
              <a:rPr lang="en-GB" sz="1396" kern="0" dirty="0">
                <a:solidFill>
                  <a:sysClr val="windowText" lastClr="000000"/>
                </a:solidFill>
              </a:rPr>
              <a:t>. Although, most of the time </a:t>
            </a:r>
            <a:r>
              <a:rPr lang="en-GB" sz="1396" b="1" kern="0" dirty="0">
                <a:solidFill>
                  <a:srgbClr val="7030A0"/>
                </a:solidFill>
                <a:latin typeface="Segoe UI"/>
              </a:rPr>
              <a:t>it’s all about romance!</a:t>
            </a:r>
          </a:p>
        </p:txBody>
      </p:sp>
      <p:sp>
        <p:nvSpPr>
          <p:cNvPr id="13" name="TextBox 12"/>
          <p:cNvSpPr txBox="1"/>
          <p:nvPr/>
        </p:nvSpPr>
        <p:spPr>
          <a:xfrm>
            <a:off x="670095" y="4511727"/>
            <a:ext cx="3439313" cy="1938351"/>
          </a:xfrm>
          <a:prstGeom prst="rect">
            <a:avLst/>
          </a:prstGeom>
        </p:spPr>
        <p:txBody>
          <a:bodyPr vert="horz" wrap="square" lIns="0" tIns="0" rIns="0" bIns="0" rtlCol="0">
            <a:spAutoFit/>
          </a:bodyPr>
          <a:lstStyle/>
          <a:p>
            <a:pPr marL="7001" defTabSz="1343985">
              <a:defRPr/>
            </a:pPr>
            <a:r>
              <a:rPr lang="nb-NO" sz="1396" b="1" kern="0" dirty="0">
                <a:solidFill>
                  <a:sysClr val="windowText" lastClr="000000"/>
                </a:solidFill>
              </a:rPr>
              <a:t>HOLIDAY EXPERIENCE</a:t>
            </a:r>
          </a:p>
          <a:p>
            <a:pPr marL="4763" lvl="0" algn="just" defTabSz="914400">
              <a:defRPr/>
            </a:pPr>
            <a:r>
              <a:rPr lang="en-GB" sz="1400" kern="0" dirty="0">
                <a:solidFill>
                  <a:sysClr val="windowText" lastClr="000000"/>
                </a:solidFill>
              </a:rPr>
              <a:t>These consumers over index on </a:t>
            </a:r>
            <a:r>
              <a:rPr lang="en-GB" sz="1396" b="1" kern="0" dirty="0">
                <a:solidFill>
                  <a:srgbClr val="7030A0"/>
                </a:solidFill>
                <a:latin typeface="Segoe UI"/>
              </a:rPr>
              <a:t>spa resorts </a:t>
            </a:r>
            <a:r>
              <a:rPr lang="en-GB" sz="1400" kern="0" dirty="0">
                <a:solidFill>
                  <a:sysClr val="windowText" lastClr="000000"/>
                </a:solidFill>
              </a:rPr>
              <a:t>and visits to </a:t>
            </a:r>
            <a:r>
              <a:rPr lang="en-GB" sz="1396" b="1" kern="0" dirty="0">
                <a:solidFill>
                  <a:srgbClr val="7030A0"/>
                </a:solidFill>
                <a:latin typeface="Segoe UI"/>
              </a:rPr>
              <a:t>amusements parks</a:t>
            </a:r>
            <a:r>
              <a:rPr lang="en-GB" sz="1400" kern="0" dirty="0">
                <a:solidFill>
                  <a:sysClr val="windowText" lastClr="000000"/>
                </a:solidFill>
              </a:rPr>
              <a:t>. They want their </a:t>
            </a:r>
            <a:r>
              <a:rPr lang="en-GB" sz="1396" b="1" kern="0" dirty="0">
                <a:solidFill>
                  <a:srgbClr val="7030A0"/>
                </a:solidFill>
                <a:latin typeface="Segoe UI"/>
              </a:rPr>
              <a:t>romantic spots </a:t>
            </a:r>
            <a:r>
              <a:rPr lang="en-GB" sz="1400" kern="0" dirty="0">
                <a:solidFill>
                  <a:sysClr val="windowText" lastClr="000000"/>
                </a:solidFill>
              </a:rPr>
              <a:t>which they can find both in </a:t>
            </a:r>
            <a:r>
              <a:rPr lang="en-GB" sz="1396" b="1" kern="0" dirty="0">
                <a:solidFill>
                  <a:srgbClr val="7030A0"/>
                </a:solidFill>
                <a:latin typeface="Segoe UI"/>
              </a:rPr>
              <a:t>cities</a:t>
            </a:r>
            <a:r>
              <a:rPr lang="en-GB" sz="1400" kern="0" dirty="0">
                <a:solidFill>
                  <a:sysClr val="windowText" lastClr="000000"/>
                </a:solidFill>
              </a:rPr>
              <a:t> and in traditional </a:t>
            </a:r>
            <a:r>
              <a:rPr lang="en-GB" sz="1396" b="1" kern="0" dirty="0">
                <a:solidFill>
                  <a:srgbClr val="7030A0"/>
                </a:solidFill>
                <a:latin typeface="Segoe UI"/>
              </a:rPr>
              <a:t>beach resorts</a:t>
            </a:r>
            <a:r>
              <a:rPr lang="en-GB" sz="1400" kern="0" dirty="0">
                <a:solidFill>
                  <a:sysClr val="windowText" lastClr="000000"/>
                </a:solidFill>
              </a:rPr>
              <a:t>.  They often </a:t>
            </a:r>
            <a:r>
              <a:rPr lang="en-GB" sz="1396" b="1" kern="0" dirty="0">
                <a:solidFill>
                  <a:srgbClr val="7030A0"/>
                </a:solidFill>
                <a:latin typeface="Segoe UI"/>
              </a:rPr>
              <a:t>rent a car </a:t>
            </a:r>
            <a:r>
              <a:rPr lang="en-GB" sz="1400" kern="0" dirty="0">
                <a:solidFill>
                  <a:sysClr val="windowText" lastClr="000000"/>
                </a:solidFill>
              </a:rPr>
              <a:t>for their romantic getaways. They stay at </a:t>
            </a:r>
            <a:r>
              <a:rPr lang="en-GB" sz="1396" b="1" kern="0" dirty="0">
                <a:solidFill>
                  <a:srgbClr val="7030A0"/>
                </a:solidFill>
                <a:latin typeface="Segoe UI"/>
              </a:rPr>
              <a:t>high standard hotels</a:t>
            </a:r>
            <a:r>
              <a:rPr lang="en-GB" sz="1400" kern="0" dirty="0">
                <a:solidFill>
                  <a:sysClr val="windowText" lastClr="000000"/>
                </a:solidFill>
              </a:rPr>
              <a:t> more than in other segments.</a:t>
            </a:r>
            <a:endParaRPr lang="en-GB" sz="1400" kern="0" dirty="0">
              <a:solidFill>
                <a:srgbClr val="FF0000"/>
              </a:solidFill>
            </a:endParaRPr>
          </a:p>
        </p:txBody>
      </p:sp>
      <p:sp>
        <p:nvSpPr>
          <p:cNvPr id="16" name="TextBox 15"/>
          <p:cNvSpPr txBox="1"/>
          <p:nvPr/>
        </p:nvSpPr>
        <p:spPr>
          <a:xfrm>
            <a:off x="4989172" y="4491716"/>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a:t>
            </a:r>
            <a:r>
              <a:rPr lang="en-GB" sz="1396" b="1" kern="0" dirty="0">
                <a:solidFill>
                  <a:srgbClr val="7030A0"/>
                </a:solidFill>
                <a:latin typeface="Segoe UI"/>
              </a:rPr>
              <a:t>don’t spend a lot of time planning</a:t>
            </a:r>
            <a:r>
              <a:rPr lang="en-GB" sz="1400" kern="0" dirty="0">
                <a:solidFill>
                  <a:sysClr val="windowText" lastClr="000000"/>
                </a:solidFill>
              </a:rPr>
              <a:t>. 42% of them settle for the trip </a:t>
            </a:r>
            <a:r>
              <a:rPr lang="en-GB" sz="1396" b="1" kern="0" dirty="0">
                <a:solidFill>
                  <a:srgbClr val="7030A0"/>
                </a:solidFill>
                <a:latin typeface="Segoe UI"/>
              </a:rPr>
              <a:t>less than four weeks</a:t>
            </a:r>
            <a:r>
              <a:rPr lang="en-GB" sz="1400" kern="0" dirty="0">
                <a:solidFill>
                  <a:sysClr val="windowText" lastClr="000000"/>
                </a:solidFill>
              </a:rPr>
              <a:t> before they go. They get inspired by </a:t>
            </a:r>
            <a:r>
              <a:rPr lang="en-GB" sz="1396" b="1" kern="0" dirty="0">
                <a:solidFill>
                  <a:srgbClr val="7030A0"/>
                </a:solidFill>
                <a:latin typeface="Segoe UI"/>
              </a:rPr>
              <a:t>social media </a:t>
            </a:r>
            <a:r>
              <a:rPr lang="en-GB" sz="1400" kern="0" dirty="0">
                <a:solidFill>
                  <a:sysClr val="windowText" lastClr="000000"/>
                </a:solidFill>
              </a:rPr>
              <a:t>or articles in </a:t>
            </a:r>
            <a:r>
              <a:rPr lang="en-GB" sz="1396" b="1" kern="0" dirty="0">
                <a:solidFill>
                  <a:srgbClr val="7030A0"/>
                </a:solidFill>
                <a:latin typeface="Segoe UI"/>
              </a:rPr>
              <a:t>newspapers</a:t>
            </a:r>
            <a:r>
              <a:rPr lang="en-GB" sz="1400" kern="0" dirty="0">
                <a:solidFill>
                  <a:sysClr val="windowText" lastClr="000000"/>
                </a:solidFill>
              </a:rPr>
              <a:t> or </a:t>
            </a:r>
            <a:r>
              <a:rPr lang="en-GB" sz="1396" b="1" kern="0" dirty="0">
                <a:solidFill>
                  <a:srgbClr val="7030A0"/>
                </a:solidFill>
                <a:latin typeface="Segoe UI"/>
              </a:rPr>
              <a:t>magazines</a:t>
            </a:r>
            <a:r>
              <a:rPr lang="en-GB" sz="1400" kern="0" dirty="0">
                <a:solidFill>
                  <a:sysClr val="windowText" lastClr="000000"/>
                </a:solidFill>
              </a:rPr>
              <a:t>. They also browse the internet in general to get luxurious romantic inspiration. They travel with their </a:t>
            </a:r>
            <a:r>
              <a:rPr lang="en-GB" sz="1396" b="1" kern="0" dirty="0">
                <a:solidFill>
                  <a:srgbClr val="7030A0"/>
                </a:solidFill>
                <a:latin typeface="Segoe UI"/>
              </a:rPr>
              <a:t>partner</a:t>
            </a:r>
            <a:r>
              <a:rPr lang="en-GB" sz="1400" kern="0" dirty="0">
                <a:solidFill>
                  <a:sysClr val="windowText" lastClr="000000"/>
                </a:solidFill>
              </a:rPr>
              <a:t> and gets inspired by him or her. </a:t>
            </a:r>
          </a:p>
        </p:txBody>
      </p:sp>
      <p:sp>
        <p:nvSpPr>
          <p:cNvPr id="17" name="TextBox 16"/>
          <p:cNvSpPr txBox="1"/>
          <p:nvPr/>
        </p:nvSpPr>
        <p:spPr>
          <a:xfrm>
            <a:off x="5015679" y="1703969"/>
            <a:ext cx="3439313" cy="1722908"/>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FOR ROMANCE AND LUXURY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7030A0"/>
                </a:solidFill>
                <a:latin typeface="Segoe UI"/>
              </a:rPr>
              <a:t>to indulge in a bit of luxury</a:t>
            </a:r>
            <a:r>
              <a:rPr lang="en-GB" sz="1400" kern="0" dirty="0">
                <a:solidFill>
                  <a:sysClr val="windowText" lastClr="000000"/>
                </a:solidFill>
              </a:rPr>
              <a:t>. Although most of the trips are in summertime it can even be in the winter. They often travel on </a:t>
            </a:r>
            <a:r>
              <a:rPr lang="en-GB" sz="1396" b="1" kern="0" dirty="0">
                <a:solidFill>
                  <a:srgbClr val="7030A0"/>
                </a:solidFill>
                <a:latin typeface="Segoe UI"/>
              </a:rPr>
              <a:t>organized tours </a:t>
            </a:r>
            <a:r>
              <a:rPr lang="en-GB" sz="1400" kern="0" dirty="0">
                <a:solidFill>
                  <a:sysClr val="windowText" lastClr="000000"/>
                </a:solidFill>
              </a:rPr>
              <a:t>or have </a:t>
            </a:r>
            <a:r>
              <a:rPr lang="en-GB" sz="1396" b="1" kern="0" dirty="0">
                <a:solidFill>
                  <a:srgbClr val="7030A0"/>
                </a:solidFill>
                <a:latin typeface="Segoe UI"/>
              </a:rPr>
              <a:t>others plan for them </a:t>
            </a:r>
            <a:r>
              <a:rPr lang="en-GB" sz="1400" kern="0" dirty="0">
                <a:solidFill>
                  <a:sysClr val="windowText" lastClr="000000"/>
                </a:solidFill>
              </a:rPr>
              <a:t>and </a:t>
            </a:r>
            <a:r>
              <a:rPr lang="en-GB" sz="1396" b="1" kern="0" dirty="0">
                <a:solidFill>
                  <a:srgbClr val="7030A0"/>
                </a:solidFill>
                <a:latin typeface="Segoe UI"/>
              </a:rPr>
              <a:t>travel independently</a:t>
            </a:r>
            <a:r>
              <a:rPr lang="en-GB" sz="1400" kern="0" dirty="0">
                <a:solidFill>
                  <a:sysClr val="windowText" lastClr="000000"/>
                </a:solidFill>
              </a:rPr>
              <a:t>. </a:t>
            </a:r>
            <a:endParaRPr lang="en-GB" sz="1396" kern="0" dirty="0">
              <a:solidFill>
                <a:sysClr val="windowText" lastClr="000000"/>
              </a:solidFill>
            </a:endParaRPr>
          </a:p>
        </p:txBody>
      </p:sp>
      <p:sp>
        <p:nvSpPr>
          <p:cNvPr id="24" name="TextBox 23"/>
          <p:cNvSpPr txBox="1"/>
          <p:nvPr/>
        </p:nvSpPr>
        <p:spPr>
          <a:xfrm>
            <a:off x="9380478"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segment is important for brands trying to position themselves as </a:t>
            </a:r>
            <a:r>
              <a:rPr lang="en-US" sz="1396" b="1" kern="0" dirty="0">
                <a:solidFill>
                  <a:srgbClr val="7030A0"/>
                </a:solidFill>
                <a:latin typeface="Segoe UI"/>
              </a:rPr>
              <a:t>premium</a:t>
            </a:r>
            <a:r>
              <a:rPr lang="en-US" sz="1400" kern="0" dirty="0">
                <a:solidFill>
                  <a:sysClr val="windowText" lastClr="000000"/>
                </a:solidFill>
              </a:rPr>
              <a:t>, </a:t>
            </a:r>
            <a:r>
              <a:rPr lang="en-US" sz="1396" b="1" kern="0" dirty="0">
                <a:solidFill>
                  <a:srgbClr val="7030A0"/>
                </a:solidFill>
                <a:latin typeface="Segoe UI"/>
              </a:rPr>
              <a:t>high-class</a:t>
            </a:r>
            <a:r>
              <a:rPr lang="en-US" sz="1400" kern="0" dirty="0">
                <a:solidFill>
                  <a:sysClr val="windowText" lastClr="000000"/>
                </a:solidFill>
              </a:rPr>
              <a:t> and </a:t>
            </a:r>
            <a:r>
              <a:rPr lang="en-US" sz="1396" b="1" kern="0" dirty="0">
                <a:solidFill>
                  <a:srgbClr val="7030A0"/>
                </a:solidFill>
                <a:latin typeface="Segoe UI"/>
              </a:rPr>
              <a:t>powerful</a:t>
            </a:r>
            <a:r>
              <a:rPr lang="en-US" sz="1400" kern="0" dirty="0">
                <a:solidFill>
                  <a:sysClr val="windowText" lastClr="000000"/>
                </a:solidFill>
              </a:rPr>
              <a:t>. It appeals to the need to be </a:t>
            </a:r>
            <a:r>
              <a:rPr lang="en-US" sz="1396" b="1" kern="0" dirty="0">
                <a:solidFill>
                  <a:srgbClr val="7030A0"/>
                </a:solidFill>
                <a:latin typeface="Segoe UI"/>
              </a:rPr>
              <a:t>respected</a:t>
            </a:r>
            <a:r>
              <a:rPr lang="en-US" sz="1400" kern="0" dirty="0">
                <a:solidFill>
                  <a:sysClr val="windowText" lastClr="000000"/>
                </a:solidFill>
              </a:rPr>
              <a:t> and revered, to feel strong and </a:t>
            </a:r>
            <a:r>
              <a:rPr lang="en-US" sz="1396" b="1" kern="0" dirty="0">
                <a:solidFill>
                  <a:srgbClr val="7030A0"/>
                </a:solidFill>
                <a:latin typeface="Segoe UI"/>
              </a:rPr>
              <a:t>‘on-top-of-the-world’</a:t>
            </a:r>
            <a:r>
              <a:rPr lang="en-US" sz="1400" kern="0" dirty="0">
                <a:solidFill>
                  <a:sysClr val="windowText" lastClr="000000"/>
                </a:solidFill>
              </a:rPr>
              <a:t>. It is also an important dimension for brands who want to be perceived as </a:t>
            </a:r>
            <a:r>
              <a:rPr lang="en-US" sz="1396" b="1" kern="0" dirty="0">
                <a:solidFill>
                  <a:srgbClr val="7030A0"/>
                </a:solidFill>
                <a:latin typeface="Segoe UI"/>
              </a:rPr>
              <a:t>exclusive</a:t>
            </a:r>
            <a:r>
              <a:rPr lang="en-US" sz="1400" kern="0" dirty="0">
                <a:solidFill>
                  <a:sysClr val="windowText" lastClr="000000"/>
                </a:solidFill>
              </a:rPr>
              <a:t> and only </a:t>
            </a:r>
            <a:r>
              <a:rPr lang="en-US" sz="1396" b="1" kern="0" dirty="0">
                <a:solidFill>
                  <a:srgbClr val="7030A0"/>
                </a:solidFill>
                <a:latin typeface="Segoe UI"/>
              </a:rPr>
              <a:t>available for the lucky few</a:t>
            </a:r>
            <a:r>
              <a:rPr lang="en-US" sz="1400" kern="0" dirty="0">
                <a:solidFill>
                  <a:sysClr val="windowText" lastClr="000000"/>
                </a:solidFill>
              </a:rPr>
              <a:t>. </a:t>
            </a: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80478" y="4491715"/>
            <a:ext cx="3445310" cy="2301467"/>
          </a:xfrm>
          <a:prstGeom prst="rect">
            <a:avLst/>
          </a:prstGeom>
        </p:spPr>
      </p:pic>
    </p:spTree>
    <p:extLst>
      <p:ext uri="{BB962C8B-B14F-4D97-AF65-F5344CB8AC3E}">
        <p14:creationId xmlns:p14="http://schemas.microsoft.com/office/powerpoint/2010/main" val="367598442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99" y="467992"/>
            <a:ext cx="6323904" cy="553998"/>
          </a:xfrm>
        </p:spPr>
        <p:txBody>
          <a:bodyPr>
            <a:noAutofit/>
          </a:bodyPr>
          <a:lstStyle/>
          <a:p>
            <a:r>
              <a:rPr lang="en-GB" dirty="0"/>
              <a:t>The key to brand building</a:t>
            </a:r>
            <a:endParaRPr lang="en-GB" b="1" dirty="0"/>
          </a:p>
        </p:txBody>
      </p:sp>
      <p:sp>
        <p:nvSpPr>
          <p:cNvPr id="14" name="TextBox 13"/>
          <p:cNvSpPr txBox="1"/>
          <p:nvPr/>
        </p:nvSpPr>
        <p:spPr>
          <a:xfrm>
            <a:off x="599207" y="2628503"/>
            <a:ext cx="12234992" cy="648072"/>
          </a:xfrm>
          <a:prstGeom prst="rect">
            <a:avLst/>
          </a:prstGeom>
        </p:spPr>
        <p:txBody>
          <a:bodyPr vert="horz" wrap="square" lIns="0" tIns="0" rIns="0" bIns="0" rtlCol="0">
            <a:normAutofit/>
          </a:bodyPr>
          <a:lstStyle/>
          <a:p>
            <a:pPr algn="ctr"/>
            <a:endParaRPr lang="en-GB" sz="3200" dirty="0"/>
          </a:p>
        </p:txBody>
      </p:sp>
      <p:sp>
        <p:nvSpPr>
          <p:cNvPr id="22" name="Title 1"/>
          <p:cNvSpPr txBox="1">
            <a:spLocks/>
          </p:cNvSpPr>
          <p:nvPr/>
        </p:nvSpPr>
        <p:spPr bwMode="gray">
          <a:xfrm>
            <a:off x="5207719" y="6793934"/>
            <a:ext cx="7994272"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So </a:t>
            </a:r>
            <a:r>
              <a:rPr lang="en-GB" b="1" dirty="0"/>
              <a:t>how</a:t>
            </a:r>
            <a:r>
              <a:rPr lang="en-GB" dirty="0"/>
              <a:t> do people make choices?</a:t>
            </a:r>
          </a:p>
        </p:txBody>
      </p:sp>
      <p:sp>
        <p:nvSpPr>
          <p:cNvPr id="25" name="Title 1"/>
          <p:cNvSpPr txBox="1">
            <a:spLocks/>
          </p:cNvSpPr>
          <p:nvPr/>
        </p:nvSpPr>
        <p:spPr bwMode="gray">
          <a:xfrm>
            <a:off x="527200" y="1066393"/>
            <a:ext cx="5940660" cy="553998"/>
          </a:xfrm>
          <a:prstGeom prst="rect">
            <a:avLst/>
          </a:prstGeom>
          <a:solidFill>
            <a:schemeClr val="accent3"/>
          </a:solidFill>
        </p:spPr>
        <p:txBody>
          <a:bodyPr wrap="none" lIns="82819" tIns="0" rIns="82819" bIns="0" rtlCol="0" anchor="ctr">
            <a:no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dirty="0"/>
              <a:t>is to think </a:t>
            </a:r>
            <a:r>
              <a:rPr lang="en-GB" b="1" dirty="0"/>
              <a:t>people first</a:t>
            </a:r>
            <a:endParaRPr lang="en-GB" dirty="0"/>
          </a:p>
        </p:txBody>
      </p:sp>
      <p:grpSp>
        <p:nvGrpSpPr>
          <p:cNvPr id="3" name="Group 2"/>
          <p:cNvGrpSpPr/>
          <p:nvPr/>
        </p:nvGrpSpPr>
        <p:grpSpPr>
          <a:xfrm>
            <a:off x="1235923" y="1972603"/>
            <a:ext cx="3163414" cy="4482904"/>
            <a:chOff x="1235923" y="1972603"/>
            <a:chExt cx="3163414" cy="4482904"/>
          </a:xfrm>
        </p:grpSpPr>
        <p:sp>
          <p:nvSpPr>
            <p:cNvPr id="15" name="Rectangle 14"/>
            <p:cNvSpPr/>
            <p:nvPr/>
          </p:nvSpPr>
          <p:spPr bwMode="gray">
            <a:xfrm>
              <a:off x="1247280" y="1972603"/>
              <a:ext cx="3152057" cy="576064"/>
            </a:xfrm>
            <a:prstGeom prst="rect">
              <a:avLst/>
            </a:prstGeom>
            <a:solidFill>
              <a:srgbClr val="007681"/>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make decisions</a:t>
              </a: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35923" y="2738655"/>
              <a:ext cx="3163414" cy="2423583"/>
            </a:xfrm>
            <a:prstGeom prst="rect">
              <a:avLst/>
            </a:prstGeom>
          </p:spPr>
        </p:pic>
        <p:sp>
          <p:nvSpPr>
            <p:cNvPr id="27" name="Text Placeholder 3"/>
            <p:cNvSpPr txBox="1">
              <a:spLocks/>
            </p:cNvSpPr>
            <p:nvPr/>
          </p:nvSpPr>
          <p:spPr>
            <a:xfrm>
              <a:off x="1247279" y="5358393"/>
              <a:ext cx="3152058"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007681"/>
                  </a:solidFill>
                  <a:effectLst/>
                  <a:uLnTx/>
                  <a:uFillTx/>
                  <a:latin typeface="Calibri"/>
                  <a:ea typeface="+mn-ea"/>
                  <a:cs typeface="+mn-cs"/>
                </a:rPr>
                <a:t>Decision-making is often more unconscious </a:t>
              </a:r>
              <a:r>
                <a:rPr kumimoji="0" lang="en-GB" sz="1600" b="0" i="0" u="none" strike="noStrike" kern="1200" cap="none" spc="0" normalizeH="0" baseline="0" noProof="0" dirty="0">
                  <a:ln>
                    <a:noFill/>
                  </a:ln>
                  <a:solidFill>
                    <a:srgbClr val="C8C9C7">
                      <a:lumMod val="50000"/>
                    </a:srgbClr>
                  </a:solidFill>
                  <a:effectLst/>
                  <a:uLnTx/>
                  <a:uFillTx/>
                  <a:latin typeface="Calibri"/>
                  <a:ea typeface="+mn-ea"/>
                  <a:cs typeface="+mn-cs"/>
                </a:rPr>
                <a:t>than conscious, using mental shortcuts to reduce effort.</a:t>
              </a:r>
            </a:p>
          </p:txBody>
        </p:sp>
      </p:grpSp>
      <p:grpSp>
        <p:nvGrpSpPr>
          <p:cNvPr id="5" name="Group 4"/>
          <p:cNvGrpSpPr/>
          <p:nvPr/>
        </p:nvGrpSpPr>
        <p:grpSpPr>
          <a:xfrm>
            <a:off x="4654794" y="1972603"/>
            <a:ext cx="4019970" cy="4482904"/>
            <a:chOff x="4654794" y="1972603"/>
            <a:chExt cx="4019970" cy="4482904"/>
          </a:xfrm>
        </p:grpSpPr>
        <p:pic>
          <p:nvPicPr>
            <p:cNvPr id="8" name="Picture Placeholder 19"/>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983019" y="2876661"/>
              <a:ext cx="2914020" cy="2234735"/>
            </a:xfrm>
            <a:prstGeom prst="rect">
              <a:avLst/>
            </a:prstGeom>
          </p:spPr>
        </p:pic>
        <p:sp>
          <p:nvSpPr>
            <p:cNvPr id="18" name="Rectangle 17"/>
            <p:cNvSpPr/>
            <p:nvPr/>
          </p:nvSpPr>
          <p:spPr bwMode="gray">
            <a:xfrm>
              <a:off x="4654794" y="1972603"/>
              <a:ext cx="4019969" cy="576064"/>
            </a:xfrm>
            <a:prstGeom prst="rect">
              <a:avLst/>
            </a:prstGeom>
            <a:solidFill>
              <a:srgbClr val="418FAB"/>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think about brands</a:t>
              </a:r>
            </a:p>
          </p:txBody>
        </p:sp>
        <p:sp>
          <p:nvSpPr>
            <p:cNvPr id="28" name="Text Placeholder 4"/>
            <p:cNvSpPr txBox="1">
              <a:spLocks/>
            </p:cNvSpPr>
            <p:nvPr/>
          </p:nvSpPr>
          <p:spPr>
            <a:xfrm>
              <a:off x="4654794" y="5358393"/>
              <a:ext cx="4019970" cy="1097114"/>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GB" sz="1600" b="1" i="0" u="none" strike="noStrike" kern="1200" cap="none" spc="0" normalizeH="0" baseline="0" noProof="0" dirty="0">
                  <a:ln>
                    <a:noFill/>
                  </a:ln>
                  <a:solidFill>
                    <a:srgbClr val="418FAB"/>
                  </a:solidFill>
                  <a:effectLst/>
                  <a:uLnTx/>
                  <a:uFillTx/>
                  <a:latin typeface="Calibri"/>
                  <a:ea typeface="+mn-ea"/>
                  <a:cs typeface="+mn-cs"/>
                </a:rPr>
                <a:t>Brands exist in peoples’ minds as a network</a:t>
              </a:r>
              <a:r>
                <a:rPr kumimoji="0" lang="en-GB" sz="1600" b="0" i="0" u="none" strike="noStrike" kern="1200" cap="none" spc="0" normalizeH="0" baseline="0" noProof="0" dirty="0">
                  <a:ln>
                    <a:noFill/>
                  </a:ln>
                  <a:solidFill>
                    <a:srgbClr val="636363"/>
                  </a:solidFill>
                  <a:effectLst/>
                  <a:uLnTx/>
                  <a:uFillTx/>
                  <a:latin typeface="Calibri"/>
                  <a:ea typeface="+mn-ea"/>
                  <a:cs typeface="+mn-cs"/>
                </a:rPr>
                <a:t>: a unique memory structure of thoughts, feelings, experiences, images, stories, associations, colours, sounds, symbols and memories.</a:t>
              </a:r>
            </a:p>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srgbClr val="222223">
                    <a:lumMod val="75000"/>
                    <a:lumOff val="25000"/>
                  </a:srgbClr>
                </a:solidFill>
                <a:effectLst/>
                <a:uLnTx/>
                <a:uFillTx/>
                <a:latin typeface="Calibri"/>
                <a:ea typeface="+mn-ea"/>
                <a:cs typeface="+mn-cs"/>
              </a:endParaRPr>
            </a:p>
          </p:txBody>
        </p:sp>
      </p:grpSp>
      <p:grpSp>
        <p:nvGrpSpPr>
          <p:cNvPr id="6" name="Group 5"/>
          <p:cNvGrpSpPr/>
          <p:nvPr/>
        </p:nvGrpSpPr>
        <p:grpSpPr>
          <a:xfrm>
            <a:off x="8930221" y="1972603"/>
            <a:ext cx="4131774" cy="4832364"/>
            <a:chOff x="8930221" y="1972603"/>
            <a:chExt cx="4131774" cy="4832364"/>
          </a:xfrm>
        </p:grpSpPr>
        <p:sp>
          <p:nvSpPr>
            <p:cNvPr id="19" name="Rectangle 18"/>
            <p:cNvSpPr/>
            <p:nvPr/>
          </p:nvSpPr>
          <p:spPr bwMode="gray">
            <a:xfrm>
              <a:off x="8930221" y="1972603"/>
              <a:ext cx="4131774" cy="576064"/>
            </a:xfrm>
            <a:prstGeom prst="rect">
              <a:avLst/>
            </a:prstGeom>
            <a:solidFill>
              <a:srgbClr val="E87722"/>
            </a:solidFill>
          </p:spPr>
          <p:txBody>
            <a:bodyPr vert="horz" lIns="73456" tIns="0" rIns="24485" bIns="0" rtlCol="0" anchor="ctr">
              <a:noAutofit/>
            </a:bodyPr>
            <a:lstStyle/>
            <a:p>
              <a:pPr algn="ctr" defTabSz="1357788">
                <a:lnSpc>
                  <a:spcPct val="80000"/>
                </a:lnSpc>
                <a:spcBef>
                  <a:spcPts val="1199"/>
                </a:spcBef>
                <a:spcAft>
                  <a:spcPts val="441"/>
                </a:spcAft>
                <a:buFont typeface="Arial" panose="020B0604020202020204" pitchFamily="34" charset="0"/>
                <a:buNone/>
              </a:pPr>
              <a:r>
                <a:rPr lang="en-GB" sz="2000" b="1" cap="all" dirty="0">
                  <a:solidFill>
                    <a:schemeClr val="bg1"/>
                  </a:solidFill>
                </a:rPr>
                <a:t>How people are influenced</a:t>
              </a:r>
            </a:p>
          </p:txBody>
        </p:sp>
        <p:sp>
          <p:nvSpPr>
            <p:cNvPr id="29" name="Text Placeholder 9"/>
            <p:cNvSpPr txBox="1">
              <a:spLocks/>
            </p:cNvSpPr>
            <p:nvPr/>
          </p:nvSpPr>
          <p:spPr>
            <a:xfrm>
              <a:off x="8930221" y="5358395"/>
              <a:ext cx="4131774" cy="1446572"/>
            </a:xfrm>
            <a:prstGeom prst="rect">
              <a:avLst/>
            </a:prstGeom>
          </p:spPr>
          <p:txBody>
            <a:bodyPr vert="horz" lIns="0" tIns="0" rIns="0" bIns="0" rtlCol="0">
              <a:noAutofit/>
            </a:bodyPr>
            <a:lstStyle>
              <a:lvl1pPr marL="0" indent="0" algn="l" defTabSz="1357788" rtl="0" eaLnBrk="1" latinLnBrk="0" hangingPunct="1">
                <a:lnSpc>
                  <a:spcPct val="100000"/>
                </a:lnSpc>
                <a:spcBef>
                  <a:spcPts val="441"/>
                </a:spcBef>
                <a:spcAft>
                  <a:spcPts val="441"/>
                </a:spcAft>
                <a:buFont typeface="Arial" panose="020B0604020202020204" pitchFamily="34" charset="0"/>
                <a:buNone/>
                <a:defRPr lang="en-US" sz="1764" kern="1200" cap="none" baseline="0" dirty="0" smtClean="0">
                  <a:solidFill>
                    <a:schemeClr val="tx1">
                      <a:lumMod val="75000"/>
                      <a:lumOff val="25000"/>
                    </a:schemeClr>
                  </a:solidFill>
                  <a:latin typeface="+mn-lt"/>
                  <a:ea typeface="+mn-ea"/>
                  <a:cs typeface="+mn-cs"/>
                </a:defRPr>
              </a:lvl1pPr>
              <a:lvl2pPr marL="290419" indent="-201549"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2pPr>
              <a:lvl3pPr marL="274418" indent="-274418"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3pPr>
              <a:lvl4pPr marL="634486" indent="-280761" algn="l" defTabSz="1357788" rtl="0" eaLnBrk="1" latinLnBrk="0" hangingPunct="1">
                <a:lnSpc>
                  <a:spcPct val="100000"/>
                </a:lnSpc>
                <a:spcBef>
                  <a:spcPts val="441"/>
                </a:spcBef>
                <a:spcAft>
                  <a:spcPts val="441"/>
                </a:spcAft>
                <a:buFont typeface="Arial" panose="020B0604020202020204" pitchFamily="34" charset="0"/>
                <a:buChar char="–"/>
                <a:defRPr sz="1764" kern="1200">
                  <a:solidFill>
                    <a:schemeClr val="tx1"/>
                  </a:solidFill>
                  <a:latin typeface="+mn-lt"/>
                  <a:ea typeface="+mn-ea"/>
                  <a:cs typeface="+mn-cs"/>
                </a:defRPr>
              </a:lvl4pPr>
              <a:lvl5pPr marL="891453" indent="-258554" algn="l" defTabSz="1357788" rtl="0" eaLnBrk="1" latinLnBrk="0" hangingPunct="1">
                <a:lnSpc>
                  <a:spcPct val="100000"/>
                </a:lnSpc>
                <a:spcBef>
                  <a:spcPts val="441"/>
                </a:spcBef>
                <a:spcAft>
                  <a:spcPts val="441"/>
                </a:spcAft>
                <a:buSzPct val="85000"/>
                <a:buFont typeface="Arial" panose="020B0604020202020204" pitchFamily="34" charset="0"/>
                <a:buChar char="•"/>
                <a:defRPr sz="1764" kern="1200">
                  <a:solidFill>
                    <a:schemeClr val="tx1"/>
                  </a:solidFill>
                  <a:latin typeface="+mn-lt"/>
                  <a:ea typeface="+mn-ea"/>
                  <a:cs typeface="+mn-cs"/>
                </a:defRPr>
              </a:lvl5pPr>
              <a:lvl6pPr marL="3733920"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6pPr>
              <a:lvl7pPr marL="4412816"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7pPr>
              <a:lvl8pPr marL="5091703"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8pPr>
              <a:lvl9pPr marL="5770604" indent="-339446" algn="l" defTabSz="1357788" rtl="0" eaLnBrk="1" latinLnBrk="0" hangingPunct="1">
                <a:spcBef>
                  <a:spcPct val="20000"/>
                </a:spcBef>
                <a:buFont typeface="Arial" panose="020B0604020202020204" pitchFamily="34" charset="0"/>
                <a:buChar char="•"/>
                <a:defRPr sz="2940" kern="1200">
                  <a:solidFill>
                    <a:schemeClr val="tx1"/>
                  </a:solidFill>
                  <a:latin typeface="+mn-lt"/>
                  <a:ea typeface="+mn-ea"/>
                  <a:cs typeface="+mn-cs"/>
                </a:defRPr>
              </a:lvl9pPr>
            </a:lstStyle>
            <a:p>
              <a:pPr marL="0" marR="0" lvl="0" indent="0" algn="l" defTabSz="1357788" rtl="0" eaLnBrk="1" fontAlgn="auto" latinLnBrk="0" hangingPunct="1">
                <a:lnSpc>
                  <a:spcPct val="100000"/>
                </a:lnSpc>
                <a:spcBef>
                  <a:spcPts val="441"/>
                </a:spcBef>
                <a:spcAft>
                  <a:spcPts val="441"/>
                </a:spcAft>
                <a:buClrTx/>
                <a:buSzTx/>
                <a:buFont typeface="Arial" panose="020B0604020202020204" pitchFamily="34" charset="0"/>
                <a:buNone/>
                <a:tabLst/>
                <a:defRPr/>
              </a:pPr>
              <a:r>
                <a:rPr kumimoji="0" lang="en-US" sz="1600" b="1" i="0" u="none" strike="noStrike" kern="1200" cap="none" spc="0" normalizeH="0" baseline="0" noProof="0" dirty="0">
                  <a:ln>
                    <a:noFill/>
                  </a:ln>
                  <a:solidFill>
                    <a:srgbClr val="E87722"/>
                  </a:solidFill>
                  <a:effectLst/>
                  <a:uLnTx/>
                  <a:uFillTx/>
                  <a:latin typeface="Calibri"/>
                  <a:ea typeface="+mn-ea"/>
                  <a:cs typeface="+mn-cs"/>
                </a:rPr>
                <a:t>Memory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refers to all the existing aspects of the brand’s mental network.  </a:t>
              </a:r>
              <a:r>
                <a:rPr kumimoji="0" lang="en-US" sz="1600" b="1" i="0" u="none" strike="noStrike" kern="1200" cap="none" spc="0" normalizeH="0" baseline="0" noProof="0" dirty="0">
                  <a:ln>
                    <a:noFill/>
                  </a:ln>
                  <a:solidFill>
                    <a:srgbClr val="E87722"/>
                  </a:solidFill>
                  <a:effectLst/>
                  <a:uLnTx/>
                  <a:uFillTx/>
                  <a:latin typeface="Calibri"/>
                  <a:ea typeface="+mn-ea"/>
                  <a:cs typeface="+mn-cs"/>
                </a:rPr>
                <a:t>Attention salience </a:t>
              </a:r>
              <a:r>
                <a:rPr kumimoji="0" lang="en-US" sz="1600" b="0" i="0" u="none" strike="noStrike" kern="1200" cap="none" spc="0" normalizeH="0" baseline="0" noProof="0" dirty="0">
                  <a:ln>
                    <a:noFill/>
                  </a:ln>
                  <a:solidFill>
                    <a:srgbClr val="636363"/>
                  </a:solidFill>
                  <a:effectLst/>
                  <a:uLnTx/>
                  <a:uFillTx/>
                  <a:latin typeface="Calibri"/>
                  <a:ea typeface="+mn-ea"/>
                  <a:cs typeface="+mn-cs"/>
                </a:rPr>
                <a:t>is about the cues and stimuli that capture our attention at any touchpoint.</a:t>
              </a:r>
            </a:p>
          </p:txBody>
        </p:sp>
        <p:pic>
          <p:nvPicPr>
            <p:cNvPr id="30" name="Picture Placeholder 2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096151" y="2740663"/>
              <a:ext cx="3269948" cy="2506730"/>
            </a:xfrm>
            <a:prstGeom prst="rect">
              <a:avLst/>
            </a:prstGeom>
          </p:spPr>
        </p:pic>
      </p:grpSp>
    </p:spTree>
    <p:extLst>
      <p:ext uri="{BB962C8B-B14F-4D97-AF65-F5344CB8AC3E}">
        <p14:creationId xmlns:p14="http://schemas.microsoft.com/office/powerpoint/2010/main" val="28748341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6509954" cy="553998"/>
          </a:xfrm>
          <a:solidFill>
            <a:srgbClr val="7030A0"/>
          </a:solidFill>
        </p:spPr>
        <p:txBody>
          <a:bodyPr/>
          <a:lstStyle/>
          <a:p>
            <a:r>
              <a:rPr lang="en-US" b="1" dirty="0"/>
              <a:t>EXTRAVAGANT INDULGENCE</a:t>
            </a:r>
          </a:p>
        </p:txBody>
      </p:sp>
      <p:graphicFrame>
        <p:nvGraphicFramePr>
          <p:cNvPr id="57" name="SI_Chart"/>
          <p:cNvGraphicFramePr/>
          <p:nvPr>
            <p:extLst/>
          </p:nvPr>
        </p:nvGraphicFramePr>
        <p:xfrm>
          <a:off x="6563791" y="2594242"/>
          <a:ext cx="3556936"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Personality</a:t>
            </a:r>
          </a:p>
        </p:txBody>
      </p:sp>
      <p:sp>
        <p:nvSpPr>
          <p:cNvPr id="61" name="FC_ChartHeader"/>
          <p:cNvSpPr/>
          <p:nvPr/>
        </p:nvSpPr>
        <p:spPr>
          <a:xfrm>
            <a:off x="7257975" y="4626138"/>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Functional Characteristics</a:t>
            </a:r>
          </a:p>
        </p:txBody>
      </p:sp>
      <p:sp>
        <p:nvSpPr>
          <p:cNvPr id="62" name="SI_ChartHeader"/>
          <p:cNvSpPr/>
          <p:nvPr/>
        </p:nvSpPr>
        <p:spPr>
          <a:xfrm>
            <a:off x="7168798" y="2203641"/>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Social Identity</a:t>
            </a:r>
          </a:p>
        </p:txBody>
      </p:sp>
      <p:graphicFrame>
        <p:nvGraphicFramePr>
          <p:cNvPr id="63" name="P_Chart"/>
          <p:cNvGraphicFramePr/>
          <p:nvPr>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6120443"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714029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68" name="Gruppieren 2"/>
          <p:cNvGrpSpPr>
            <a:grpSpLocks noChangeAspect="1"/>
          </p:cNvGrpSpPr>
          <p:nvPr/>
        </p:nvGrpSpPr>
        <p:grpSpPr>
          <a:xfrm>
            <a:off x="7228813"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85" b="1" i="0" u="none" strike="noStrike" kern="0" cap="none" spc="0" normalizeH="0" baseline="0" noProof="0" dirty="0">
                <a:ln>
                  <a:noFill/>
                </a:ln>
                <a:solidFill>
                  <a:schemeClr val="bg1"/>
                </a:solidFill>
                <a:effectLst/>
                <a:uLnTx/>
                <a:uFillTx/>
              </a:endParaRPr>
            </a:p>
          </p:txBody>
        </p:sp>
        <p:grpSp>
          <p:nvGrpSpPr>
            <p:cNvPr id="76" name="Gruppieren 59"/>
            <p:cNvGrpSpPr/>
            <p:nvPr/>
          </p:nvGrpSpPr>
          <p:grpSpPr>
            <a:xfrm>
              <a:off x="4466856" y="4957056"/>
              <a:ext cx="449467" cy="333533"/>
              <a:chOff x="1404938" y="1720851"/>
              <a:chExt cx="6000750" cy="4452937"/>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1"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3538895897"/>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3"/>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graphicFrame>
        <p:nvGraphicFramePr>
          <p:cNvPr id="46" name="Chart 45"/>
          <p:cNvGraphicFramePr/>
          <p:nvPr>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540000" y="346312"/>
            <a:ext cx="9564263" cy="553999"/>
          </a:xfrm>
          <a:solidFill>
            <a:srgbClr val="7030A0"/>
          </a:solidFill>
        </p:spPr>
        <p:txBody>
          <a:bodyPr>
            <a:normAutofit/>
          </a:bodyPr>
          <a:lstStyle/>
          <a:p>
            <a:r>
              <a:rPr lang="en-GB" sz="3200" dirty="0"/>
              <a:t>Segment profile </a:t>
            </a:r>
            <a:r>
              <a:rPr lang="en-GB" sz="3200" b="1" dirty="0"/>
              <a:t>– EXTRAVAGANT INDULGENCE</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graphicFrame>
        <p:nvGraphicFramePr>
          <p:cNvPr id="50" name="Chart 49"/>
          <p:cNvGraphicFramePr/>
          <p:nvPr>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5"/>
          </a:graphicData>
        </a:graphic>
      </p:graphicFrame>
      <p:pic>
        <p:nvPicPr>
          <p:cNvPr id="3" name="Picture 2"/>
          <p:cNvPicPr>
            <a:picLocks noChangeAspect="1"/>
          </p:cNvPicPr>
          <p:nvPr/>
        </p:nvPicPr>
        <p:blipFill rotWithShape="1">
          <a:blip r:embed="rId6"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5" name="Chart 54"/>
          <p:cNvGraphicFramePr/>
          <p:nvPr>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56" name="Chart 55"/>
          <p:cNvGraphicFramePr/>
          <p:nvPr>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10"/>
          </a:graphicData>
        </a:graphic>
      </p:graphicFrame>
      <p:pic>
        <p:nvPicPr>
          <p:cNvPr id="4" name="Picture 3"/>
          <p:cNvPicPr>
            <a:picLocks noChangeAspect="1"/>
          </p:cNvPicPr>
          <p:nvPr/>
        </p:nvPicPr>
        <p:blipFill rotWithShape="1">
          <a:blip r:embed="rId11"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2"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3"/>
          </a:graphicData>
        </a:graphic>
      </p:graphicFrame>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1910001251"/>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9492255" cy="553999"/>
          </a:xfrm>
          <a:solidFill>
            <a:srgbClr val="7030A0"/>
          </a:solidFill>
        </p:spPr>
        <p:txBody>
          <a:bodyPr>
            <a:normAutofit/>
          </a:bodyPr>
          <a:lstStyle/>
          <a:p>
            <a:r>
              <a:rPr lang="en-GB" sz="3200" dirty="0"/>
              <a:t>Segment profile </a:t>
            </a:r>
            <a:r>
              <a:rPr lang="en-GB" sz="3200" b="1" dirty="0"/>
              <a:t>- </a:t>
            </a:r>
            <a:r>
              <a:rPr lang="en-US" sz="3200" b="1" dirty="0"/>
              <a:t>EXTRAVAGANT INDULGENCE</a:t>
            </a:r>
            <a:endParaRPr lang="en-GB" sz="3200" b="1" dirty="0"/>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graphicFrame>
        <p:nvGraphicFramePr>
          <p:cNvPr id="11" name="Chart 10"/>
          <p:cNvGraphicFramePr/>
          <p:nvPr>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Chart 48"/>
          <p:cNvGraphicFramePr/>
          <p:nvPr>
            <p:extLst>
              <p:ext uri="{D42A27DB-BD31-4B8C-83A1-F6EECF244321}">
                <p14:modId xmlns:p14="http://schemas.microsoft.com/office/powerpoint/2010/main" val="4216648592"/>
              </p:ext>
            </p:extLst>
          </p:nvPr>
        </p:nvGraphicFramePr>
        <p:xfrm>
          <a:off x="9240167" y="2036227"/>
          <a:ext cx="3878820" cy="2536492"/>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10"/>
          </a:graphicData>
        </a:graphic>
      </p:graphicFrame>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50" name="Chart 49"/>
          <p:cNvGraphicFramePr/>
          <p:nvPr>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1"/>
          </a:graphicData>
        </a:graphic>
      </p:graphicFrame>
      <p:sp>
        <p:nvSpPr>
          <p:cNvPr id="41" name="TextBox 40">
            <a:extLst>
              <a:ext uri="{FF2B5EF4-FFF2-40B4-BE49-F238E27FC236}">
                <a16:creationId xmlns:a16="http://schemas.microsoft.com/office/drawing/2014/main" id="{E04E7C9C-03B8-4CAF-A969-9F54748A7D67}"/>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2" name="Chart 41">
            <a:extLst>
              <a:ext uri="{FF2B5EF4-FFF2-40B4-BE49-F238E27FC236}">
                <a16:creationId xmlns:a16="http://schemas.microsoft.com/office/drawing/2014/main" id="{208BE40D-55A8-4AD5-AC09-B95F6970FFE1}"/>
              </a:ext>
            </a:extLst>
          </p:cNvPr>
          <p:cNvGraphicFramePr/>
          <p:nvPr>
            <p:extLst>
              <p:ext uri="{D42A27DB-BD31-4B8C-83A1-F6EECF244321}">
                <p14:modId xmlns:p14="http://schemas.microsoft.com/office/powerpoint/2010/main" val="4121229775"/>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2876694671"/>
      </p:ext>
    </p:extLst>
  </p:cSld>
  <p:clrMapOvr>
    <a:masterClrMapping/>
  </p:clrMapOvr>
  <p:transition>
    <p:fade/>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7159" y="192457"/>
            <a:ext cx="13105456" cy="7200800"/>
          </a:xfrm>
          <a:prstGeom prst="rect">
            <a:avLst/>
          </a:prstGeom>
        </p:spPr>
      </p:pic>
      <p:sp>
        <p:nvSpPr>
          <p:cNvPr id="14" name="Oval 13"/>
          <p:cNvSpPr/>
          <p:nvPr/>
        </p:nvSpPr>
        <p:spPr bwMode="gray">
          <a:xfrm>
            <a:off x="3196109"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15" name="Oval 14"/>
          <p:cNvSpPr/>
          <p:nvPr/>
        </p:nvSpPr>
        <p:spPr bwMode="gray">
          <a:xfrm>
            <a:off x="547513" y="2102300"/>
            <a:ext cx="3168352" cy="3168352"/>
          </a:xfrm>
          <a:prstGeom prst="ellipse">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endParaRPr kumimoji="0" lang="en-GB" sz="2000" b="0" i="0" u="none" strike="noStrike" kern="0" cap="none" spc="0" normalizeH="0" baseline="0" noProof="0" dirty="0">
              <a:ln>
                <a:noFill/>
              </a:ln>
              <a:solidFill>
                <a:schemeClr val="bg1"/>
              </a:solidFill>
              <a:effectLst/>
              <a:uLnTx/>
              <a:uFillTx/>
            </a:endParaRPr>
          </a:p>
        </p:txBody>
      </p:sp>
      <p:sp>
        <p:nvSpPr>
          <p:cNvPr id="6" name="Oval 5"/>
          <p:cNvSpPr/>
          <p:nvPr/>
        </p:nvSpPr>
        <p:spPr bwMode="gray">
          <a:xfrm>
            <a:off x="1871811" y="705872"/>
            <a:ext cx="3168352" cy="3168352"/>
          </a:xfrm>
          <a:prstGeom prst="ellips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0000"/>
              </a:lnSpc>
              <a:spcBef>
                <a:spcPts val="2400"/>
              </a:spcBef>
              <a:spcAft>
                <a:spcPts val="0"/>
              </a:spcAft>
              <a:buClr>
                <a:schemeClr val="bg2"/>
              </a:buClr>
              <a:buSzTx/>
              <a:buFontTx/>
              <a:buNone/>
              <a:tabLst/>
              <a:defRPr/>
            </a:pPr>
            <a:r>
              <a:rPr kumimoji="0" lang="en-GB" sz="2600" b="1" i="0" u="none" strike="noStrike" kern="0" cap="none" spc="0" normalizeH="0" baseline="0" noProof="0" dirty="0">
                <a:ln>
                  <a:noFill/>
                </a:ln>
                <a:solidFill>
                  <a:schemeClr val="bg1"/>
                </a:solidFill>
                <a:effectLst/>
                <a:uLnTx/>
                <a:uFillTx/>
              </a:rPr>
              <a:t>ENERGY</a:t>
            </a:r>
          </a:p>
        </p:txBody>
      </p:sp>
      <p:sp>
        <p:nvSpPr>
          <p:cNvPr id="10" name="TextBox 9"/>
          <p:cNvSpPr txBox="1"/>
          <p:nvPr/>
        </p:nvSpPr>
        <p:spPr>
          <a:xfrm>
            <a:off x="3862028" y="3889777"/>
            <a:ext cx="2136219"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HAVE AS MUCH FUN AS POSSIBLE</a:t>
            </a:r>
          </a:p>
        </p:txBody>
      </p:sp>
      <p:sp>
        <p:nvSpPr>
          <p:cNvPr id="9" name="TextBox 8"/>
          <p:cNvSpPr txBox="1"/>
          <p:nvPr/>
        </p:nvSpPr>
        <p:spPr>
          <a:xfrm>
            <a:off x="987882" y="3889778"/>
            <a:ext cx="2160240" cy="682101"/>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1800" b="0" i="0" u="none" strike="noStrike" kern="0" cap="none" spc="0" normalizeH="0" baseline="0" noProof="0" dirty="0">
                <a:ln>
                  <a:noFill/>
                </a:ln>
                <a:effectLst/>
                <a:uLnTx/>
                <a:uFillTx/>
              </a:rPr>
              <a:t>ACTIVE AND ADVENTUROUS</a:t>
            </a:r>
          </a:p>
        </p:txBody>
      </p:sp>
      <p:sp>
        <p:nvSpPr>
          <p:cNvPr id="8" name="TextBox 7"/>
          <p:cNvSpPr txBox="1"/>
          <p:nvPr/>
        </p:nvSpPr>
        <p:spPr>
          <a:xfrm>
            <a:off x="7103948" y="454745"/>
            <a:ext cx="5952643" cy="3290956"/>
          </a:xfrm>
          <a:prstGeom prst="rect">
            <a:avLst/>
          </a:prstGeom>
          <a:solidFill>
            <a:srgbClr val="FFFFFF">
              <a:alpha val="74902"/>
            </a:srgbClr>
          </a:solidFill>
        </p:spPr>
        <p:txBody>
          <a:bodyPr wrap="square" lIns="72000" tIns="36000" rIns="72000" bIns="36000" rtlCol="0">
            <a:spAutoFit/>
          </a:bodyPr>
          <a:lstStyle/>
          <a:p>
            <a:pPr>
              <a:lnSpc>
                <a:spcPct val="110000"/>
              </a:lnSpc>
              <a:spcBef>
                <a:spcPts val="2400"/>
              </a:spcBef>
              <a:buClr>
                <a:schemeClr val="bg2"/>
              </a:buClr>
              <a:tabLst>
                <a:tab pos="3411538" algn="l"/>
              </a:tabLst>
            </a:pPr>
            <a:r>
              <a:rPr lang="en-US" sz="2400" dirty="0">
                <a:cs typeface="Arial" pitchFamily="34" charset="0"/>
              </a:rPr>
              <a:t>Energy is about adventure, </a:t>
            </a:r>
            <a:r>
              <a:rPr lang="en-US" sz="2400" b="1" dirty="0">
                <a:solidFill>
                  <a:srgbClr val="FF0000"/>
                </a:solidFill>
                <a:cs typeface="Arial" pitchFamily="34" charset="0"/>
              </a:rPr>
              <a:t>being active</a:t>
            </a:r>
            <a:r>
              <a:rPr lang="en-US" sz="2400" dirty="0">
                <a:cs typeface="Arial" pitchFamily="34" charset="0"/>
              </a:rPr>
              <a:t>, testing your boundaries and discovering new things. It taps into the need to be </a:t>
            </a:r>
            <a:r>
              <a:rPr lang="en-US" sz="2400" b="1" dirty="0">
                <a:solidFill>
                  <a:srgbClr val="FF0000"/>
                </a:solidFill>
                <a:cs typeface="Arial" pitchFamily="34" charset="0"/>
              </a:rPr>
              <a:t>energized</a:t>
            </a:r>
            <a:r>
              <a:rPr lang="en-US" sz="2400" dirty="0">
                <a:cs typeface="Arial" pitchFamily="34" charset="0"/>
              </a:rPr>
              <a:t>. Energy is all about being active and experiencing the freedom, passion, and adventure that comes with activities. Buzzing about, </a:t>
            </a:r>
            <a:r>
              <a:rPr lang="en-US" sz="2400" b="1" dirty="0">
                <a:solidFill>
                  <a:srgbClr val="FF0000"/>
                </a:solidFill>
                <a:cs typeface="Arial" pitchFamily="34" charset="0"/>
              </a:rPr>
              <a:t>spending energy</a:t>
            </a:r>
            <a:r>
              <a:rPr lang="en-US" sz="2400" dirty="0">
                <a:cs typeface="Arial" pitchFamily="34" charset="0"/>
              </a:rPr>
              <a:t>, and feeling very much </a:t>
            </a:r>
            <a:r>
              <a:rPr lang="en-US" sz="2400" b="1" dirty="0">
                <a:solidFill>
                  <a:srgbClr val="FF0000"/>
                </a:solidFill>
                <a:cs typeface="Arial" pitchFamily="34" charset="0"/>
              </a:rPr>
              <a:t>alive and kicking</a:t>
            </a:r>
            <a:r>
              <a:rPr lang="en-US" sz="2400" dirty="0">
                <a:cs typeface="Arial" pitchFamily="34" charset="0"/>
              </a:rPr>
              <a:t>.  </a:t>
            </a:r>
          </a:p>
        </p:txBody>
      </p:sp>
      <p:cxnSp>
        <p:nvCxnSpPr>
          <p:cNvPr id="11" name="Straight Connector 10"/>
          <p:cNvCxnSpPr/>
          <p:nvPr/>
        </p:nvCxnSpPr>
        <p:spPr>
          <a:xfrm>
            <a:off x="7007919" y="454745"/>
            <a:ext cx="0" cy="3290956"/>
          </a:xfrm>
          <a:prstGeom prst="line">
            <a:avLst/>
          </a:prstGeom>
          <a:ln w="5715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08844"/>
      </p:ext>
    </p:extLst>
  </p:cSld>
  <p:clrMapOvr>
    <a:masterClrMapping/>
  </p:clrMapOvr>
  <p:transition>
    <p:fade/>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5113413" y="5592035"/>
            <a:ext cx="8147864" cy="183589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087" dirty="0"/>
          </a:p>
        </p:txBody>
      </p:sp>
      <p:pic>
        <p:nvPicPr>
          <p:cNvPr id="2" name="Picture Placeholder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8496" y="1097550"/>
            <a:ext cx="5565884" cy="6330377"/>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pic>
      <p:sp>
        <p:nvSpPr>
          <p:cNvPr id="3" name="Rectangle 2"/>
          <p:cNvSpPr/>
          <p:nvPr/>
        </p:nvSpPr>
        <p:spPr>
          <a:xfrm>
            <a:off x="178497" y="179192"/>
            <a:ext cx="13082780" cy="9565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8" name="TextBox 7"/>
          <p:cNvSpPr txBox="1"/>
          <p:nvPr/>
        </p:nvSpPr>
        <p:spPr>
          <a:xfrm>
            <a:off x="5569753" y="1322571"/>
            <a:ext cx="3240000" cy="3439403"/>
          </a:xfrm>
          <a:prstGeom prst="rect">
            <a:avLst/>
          </a:prstGeom>
        </p:spPr>
        <p:txBody>
          <a:bodyPr vert="horz" wrap="square" lIns="0" tIns="0" rIns="0" bIns="0" rtlCol="0">
            <a:spAutoFit/>
          </a:bodyPr>
          <a:lstStyle/>
          <a:p>
            <a:pPr marL="7001" algn="just" defTabSz="1343985">
              <a:defRPr/>
            </a:pPr>
            <a:r>
              <a:rPr lang="en-US" sz="1396" b="1" kern="0" cap="all" dirty="0">
                <a:solidFill>
                  <a:sysClr val="windowText" lastClr="000000"/>
                </a:solidFill>
              </a:rPr>
              <a:t>Emotional benefits; What SHOULD THE HOLIDAY  give me ?</a:t>
            </a:r>
          </a:p>
          <a:p>
            <a:pPr marL="7001" algn="just" defTabSz="1343985">
              <a:defRPr/>
            </a:pPr>
            <a:r>
              <a:rPr lang="en-US" sz="1396" kern="0" dirty="0">
                <a:solidFill>
                  <a:sysClr val="windowText" lastClr="000000"/>
                </a:solidFill>
              </a:rPr>
              <a:t>The core meaning of going on holiday is to feel </a:t>
            </a:r>
            <a:r>
              <a:rPr lang="en-US" sz="1396" b="1" kern="0" dirty="0">
                <a:solidFill>
                  <a:srgbClr val="FF0000"/>
                </a:solidFill>
              </a:rPr>
              <a:t>full of energy</a:t>
            </a:r>
            <a:r>
              <a:rPr lang="en-US" sz="1396" kern="0" dirty="0">
                <a:solidFill>
                  <a:sysClr val="windowText" lastClr="000000"/>
                </a:solidFill>
              </a:rPr>
              <a:t>. A holiday should give me </a:t>
            </a:r>
            <a:r>
              <a:rPr lang="en-US" sz="1396" b="1" kern="0" dirty="0">
                <a:solidFill>
                  <a:srgbClr val="FF0000"/>
                </a:solidFill>
              </a:rPr>
              <a:t>new inspiration</a:t>
            </a:r>
            <a:r>
              <a:rPr lang="en-US" sz="1396" kern="0" dirty="0">
                <a:solidFill>
                  <a:sysClr val="windowText" lastClr="000000"/>
                </a:solidFill>
              </a:rPr>
              <a:t>. Of course it should create </a:t>
            </a:r>
            <a:r>
              <a:rPr lang="en-US" sz="1396" b="1" kern="0" dirty="0">
                <a:solidFill>
                  <a:srgbClr val="FF0000"/>
                </a:solidFill>
              </a:rPr>
              <a:t>precious moments of togetherness</a:t>
            </a:r>
            <a:r>
              <a:rPr lang="en-US" sz="1396" kern="0" dirty="0">
                <a:solidFill>
                  <a:sysClr val="windowText" lastClr="000000"/>
                </a:solidFill>
              </a:rPr>
              <a:t> and help me to </a:t>
            </a:r>
            <a:r>
              <a:rPr lang="en-US" sz="1396" b="1" kern="0" dirty="0">
                <a:solidFill>
                  <a:srgbClr val="FF0000"/>
                </a:solidFill>
              </a:rPr>
              <a:t>enjoy life to the fullest</a:t>
            </a:r>
            <a:r>
              <a:rPr lang="en-US" sz="1396" kern="0" dirty="0">
                <a:solidFill>
                  <a:sysClr val="windowText" lastClr="000000"/>
                </a:solidFill>
              </a:rPr>
              <a:t>.</a:t>
            </a: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endParaRPr lang="en-US" altLang="ja-JP" sz="1396" b="1" cap="all" dirty="0">
              <a:solidFill>
                <a:srgbClr val="000000"/>
              </a:solidFill>
              <a:ea typeface="ＭＳ Ｐゴシック" pitchFamily="34" charset="-128"/>
            </a:endParaRPr>
          </a:p>
          <a:p>
            <a:pPr marL="7001" algn="just" defTabSz="1343985">
              <a:defRPr/>
            </a:pPr>
            <a:r>
              <a:rPr lang="en-US" altLang="ja-JP" sz="1396" b="1" cap="all" dirty="0">
                <a:solidFill>
                  <a:srgbClr val="000000"/>
                </a:solidFill>
                <a:ea typeface="ＭＳ Ｐゴシック" pitchFamily="34" charset="-128"/>
              </a:rPr>
              <a:t>Destination; What AM I looking for? </a:t>
            </a:r>
          </a:p>
          <a:p>
            <a:pPr marL="7001" algn="just" defTabSz="1343985">
              <a:defRPr/>
            </a:pPr>
            <a:r>
              <a:rPr lang="en-US" sz="1396" kern="0" dirty="0">
                <a:solidFill>
                  <a:sysClr val="windowText" lastClr="000000"/>
                </a:solidFill>
              </a:rPr>
              <a:t>I </a:t>
            </a:r>
            <a:r>
              <a:rPr lang="en-US" sz="1400" kern="0" dirty="0">
                <a:solidFill>
                  <a:sysClr val="windowText" lastClr="000000"/>
                </a:solidFill>
              </a:rPr>
              <a:t>want to go to a place that offers a wide range of possible </a:t>
            </a:r>
            <a:r>
              <a:rPr lang="en-US" sz="1396" b="1" kern="0" dirty="0">
                <a:solidFill>
                  <a:srgbClr val="FF0000"/>
                </a:solidFill>
              </a:rPr>
              <a:t>activities</a:t>
            </a:r>
            <a:r>
              <a:rPr lang="en-US" sz="1400" kern="0" dirty="0">
                <a:solidFill>
                  <a:sysClr val="windowText" lastClr="000000"/>
                </a:solidFill>
              </a:rPr>
              <a:t> also for kids. A destination that allows me to be </a:t>
            </a:r>
            <a:r>
              <a:rPr lang="en-US" sz="1396" b="1" kern="0" dirty="0">
                <a:solidFill>
                  <a:srgbClr val="FF0000"/>
                </a:solidFill>
              </a:rPr>
              <a:t>physical active</a:t>
            </a:r>
            <a:r>
              <a:rPr lang="en-US" sz="1400" kern="0" dirty="0">
                <a:solidFill>
                  <a:sysClr val="windowText" lastClr="000000"/>
                </a:solidFill>
              </a:rPr>
              <a:t>.</a:t>
            </a:r>
          </a:p>
        </p:txBody>
      </p:sp>
      <p:sp>
        <p:nvSpPr>
          <p:cNvPr id="9" name="TextBox 8"/>
          <p:cNvSpPr txBox="1"/>
          <p:nvPr/>
        </p:nvSpPr>
        <p:spPr>
          <a:xfrm>
            <a:off x="9350835" y="1322570"/>
            <a:ext cx="3240000" cy="3651641"/>
          </a:xfrm>
          <a:prstGeom prst="rect">
            <a:avLst/>
          </a:prstGeom>
        </p:spPr>
        <p:txBody>
          <a:bodyPr vert="horz" wrap="square" lIns="0" tIns="0" rIns="0" bIns="0" rtlCol="0">
            <a:spAutoFit/>
          </a:bodyPr>
          <a:lstStyle/>
          <a:p>
            <a:pPr marL="7001" algn="just" defTabSz="1343985">
              <a:defRPr/>
            </a:pPr>
            <a:r>
              <a:rPr lang="en-US" sz="1396" b="1" kern="0" dirty="0">
                <a:solidFill>
                  <a:sysClr val="windowText" lastClr="000000"/>
                </a:solidFill>
              </a:rPr>
              <a:t>PERSONALITY; WHAT SHOULD IT STAND FOR?</a:t>
            </a:r>
          </a:p>
          <a:p>
            <a:pPr marL="7001" algn="just" defTabSz="1343985">
              <a:defRPr/>
            </a:pPr>
            <a:r>
              <a:rPr lang="en-US" sz="1396" kern="0" dirty="0">
                <a:solidFill>
                  <a:sysClr val="windowText" lastClr="000000"/>
                </a:solidFill>
              </a:rPr>
              <a:t>The destination needs to be </a:t>
            </a:r>
            <a:r>
              <a:rPr lang="en-US" sz="1396" b="1" kern="0" dirty="0">
                <a:solidFill>
                  <a:srgbClr val="FF0000"/>
                </a:solidFill>
              </a:rPr>
              <a:t>active</a:t>
            </a:r>
            <a:r>
              <a:rPr lang="en-US" sz="1396" kern="0" dirty="0">
                <a:solidFill>
                  <a:sysClr val="windowText" lastClr="000000"/>
                </a:solidFill>
              </a:rPr>
              <a:t>, </a:t>
            </a:r>
            <a:r>
              <a:rPr lang="en-US" sz="1396" b="1" kern="0" dirty="0">
                <a:solidFill>
                  <a:srgbClr val="FF0000"/>
                </a:solidFill>
              </a:rPr>
              <a:t>adventurous</a:t>
            </a:r>
            <a:r>
              <a:rPr lang="en-US" sz="1396" kern="0" dirty="0">
                <a:solidFill>
                  <a:sysClr val="windowText" lastClr="000000"/>
                </a:solidFill>
              </a:rPr>
              <a:t> and </a:t>
            </a:r>
            <a:r>
              <a:rPr lang="en-US" sz="1396" b="1" kern="0" dirty="0">
                <a:solidFill>
                  <a:srgbClr val="FF0000"/>
                </a:solidFill>
              </a:rPr>
              <a:t>explorative</a:t>
            </a:r>
            <a:r>
              <a:rPr lang="en-US" sz="1396" kern="0" dirty="0">
                <a:solidFill>
                  <a:sysClr val="windowText" lastClr="000000"/>
                </a:solidFill>
              </a:rPr>
              <a:t>.</a:t>
            </a: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endParaRPr lang="en-US" sz="1396" kern="0" dirty="0">
              <a:solidFill>
                <a:sysClr val="windowText" lastClr="000000"/>
              </a:solidFill>
            </a:endParaRPr>
          </a:p>
          <a:p>
            <a:pPr marL="7001" algn="just" defTabSz="1343985">
              <a:defRPr/>
            </a:pPr>
            <a:r>
              <a:rPr lang="en-US" sz="1396" b="1" kern="0" cap="all" dirty="0">
                <a:solidFill>
                  <a:sysClr val="windowText" lastClr="000000"/>
                </a:solidFill>
              </a:rPr>
              <a:t>Social identity; how should it reflect upon me?</a:t>
            </a:r>
          </a:p>
          <a:p>
            <a:pPr marL="7001" algn="just" defTabSz="1343985">
              <a:defRPr/>
            </a:pPr>
            <a:r>
              <a:rPr lang="en-US" sz="1396" kern="0" dirty="0">
                <a:solidFill>
                  <a:sysClr val="windowText" lastClr="000000"/>
                </a:solidFill>
              </a:rPr>
              <a:t>The destination should be for people who want to have as much </a:t>
            </a:r>
            <a:r>
              <a:rPr lang="en-US" sz="1396" b="1" kern="0" dirty="0">
                <a:solidFill>
                  <a:srgbClr val="FF0000"/>
                </a:solidFill>
              </a:rPr>
              <a:t>fun</a:t>
            </a:r>
            <a:r>
              <a:rPr lang="en-US" sz="1396" kern="0" dirty="0">
                <a:solidFill>
                  <a:sysClr val="windowText" lastClr="000000"/>
                </a:solidFill>
              </a:rPr>
              <a:t> as possible in life, and like to do things </a:t>
            </a:r>
            <a:r>
              <a:rPr lang="en-US" sz="1396" b="1" kern="0" dirty="0">
                <a:solidFill>
                  <a:srgbClr val="FF0000"/>
                </a:solidFill>
              </a:rPr>
              <a:t>spontaneously</a:t>
            </a:r>
            <a:r>
              <a:rPr lang="en-US" sz="1396" kern="0" dirty="0">
                <a:solidFill>
                  <a:sysClr val="windowText" lastClr="000000"/>
                </a:solidFill>
              </a:rPr>
              <a:t>, </a:t>
            </a:r>
            <a:r>
              <a:rPr lang="en-US" sz="1396" b="1" kern="0" dirty="0">
                <a:solidFill>
                  <a:srgbClr val="FF0000"/>
                </a:solidFill>
              </a:rPr>
              <a:t>impulsively</a:t>
            </a:r>
            <a:r>
              <a:rPr lang="en-US" sz="1396" kern="0" dirty="0">
                <a:solidFill>
                  <a:sysClr val="windowText" lastClr="000000"/>
                </a:solidFill>
              </a:rPr>
              <a:t>. People who like </a:t>
            </a:r>
            <a:r>
              <a:rPr lang="en-US" sz="1396" b="1" kern="0" dirty="0">
                <a:solidFill>
                  <a:srgbClr val="FF0000"/>
                </a:solidFill>
              </a:rPr>
              <a:t>adventure</a:t>
            </a:r>
            <a:r>
              <a:rPr lang="en-US" sz="1396" kern="0" dirty="0">
                <a:solidFill>
                  <a:sysClr val="windowText" lastClr="000000"/>
                </a:solidFill>
              </a:rPr>
              <a:t>. People who have an active and </a:t>
            </a:r>
            <a:r>
              <a:rPr lang="en-US" sz="1396" b="1" kern="0" dirty="0">
                <a:solidFill>
                  <a:srgbClr val="FF0000"/>
                </a:solidFill>
              </a:rPr>
              <a:t>busy social life</a:t>
            </a:r>
            <a:r>
              <a:rPr lang="en-US" sz="1396" kern="0" dirty="0">
                <a:solidFill>
                  <a:sysClr val="windowText" lastClr="000000"/>
                </a:solidFill>
              </a:rPr>
              <a:t>, and who enjoy </a:t>
            </a:r>
            <a:r>
              <a:rPr lang="en-US" sz="1396" b="1" kern="0" dirty="0">
                <a:solidFill>
                  <a:srgbClr val="FF0000"/>
                </a:solidFill>
              </a:rPr>
              <a:t>spending time with friends</a:t>
            </a:r>
            <a:r>
              <a:rPr lang="en-US" sz="1396" kern="0" dirty="0">
                <a:solidFill>
                  <a:sysClr val="windowText" lastClr="000000"/>
                </a:solidFill>
              </a:rPr>
              <a:t>.</a:t>
            </a:r>
          </a:p>
        </p:txBody>
      </p:sp>
      <p:grpSp>
        <p:nvGrpSpPr>
          <p:cNvPr id="35" name="Group 34"/>
          <p:cNvGrpSpPr/>
          <p:nvPr/>
        </p:nvGrpSpPr>
        <p:grpSpPr>
          <a:xfrm>
            <a:off x="8358403" y="5754827"/>
            <a:ext cx="575510" cy="1619123"/>
            <a:chOff x="4991401" y="4028582"/>
            <a:chExt cx="391559" cy="1101600"/>
          </a:xfrm>
        </p:grpSpPr>
        <p:grpSp>
          <p:nvGrpSpPr>
            <p:cNvPr id="36" name="Group 35"/>
            <p:cNvGrpSpPr>
              <a:grpSpLocks noChangeAspect="1"/>
            </p:cNvGrpSpPr>
            <p:nvPr/>
          </p:nvGrpSpPr>
          <p:grpSpPr>
            <a:xfrm>
              <a:off x="4991401" y="4028582"/>
              <a:ext cx="391559" cy="1101600"/>
              <a:chOff x="3175" y="2628901"/>
              <a:chExt cx="1020763" cy="2871787"/>
            </a:xfrm>
            <a:solidFill>
              <a:sysClr val="window" lastClr="FFFFFF"/>
            </a:solidFill>
          </p:grpSpPr>
          <p:sp>
            <p:nvSpPr>
              <p:cNvPr id="38" name="Freeform 16"/>
              <p:cNvSpPr>
                <a:spLocks/>
              </p:cNvSpPr>
              <p:nvPr/>
            </p:nvSpPr>
            <p:spPr bwMode="auto">
              <a:xfrm>
                <a:off x="236538" y="2628901"/>
                <a:ext cx="577850" cy="576263"/>
              </a:xfrm>
              <a:custGeom>
                <a:avLst/>
                <a:gdLst/>
                <a:ahLst/>
                <a:cxnLst>
                  <a:cxn ang="0">
                    <a:pos x="132" y="131"/>
                  </a:cxn>
                  <a:cxn ang="0">
                    <a:pos x="154" y="77"/>
                  </a:cxn>
                  <a:cxn ang="0">
                    <a:pos x="132" y="22"/>
                  </a:cxn>
                  <a:cxn ang="0">
                    <a:pos x="77" y="0"/>
                  </a:cxn>
                  <a:cxn ang="0">
                    <a:pos x="23" y="22"/>
                  </a:cxn>
                  <a:cxn ang="0">
                    <a:pos x="0" y="77"/>
                  </a:cxn>
                  <a:cxn ang="0">
                    <a:pos x="23" y="131"/>
                  </a:cxn>
                  <a:cxn ang="0">
                    <a:pos x="77" y="154"/>
                  </a:cxn>
                  <a:cxn ang="0">
                    <a:pos x="132" y="131"/>
                  </a:cxn>
                </a:cxnLst>
                <a:rect l="0" t="0" r="r" b="b"/>
                <a:pathLst>
                  <a:path w="154" h="154">
                    <a:moveTo>
                      <a:pt x="132" y="131"/>
                    </a:moveTo>
                    <a:cubicBezTo>
                      <a:pt x="147" y="116"/>
                      <a:pt x="154" y="98"/>
                      <a:pt x="154" y="77"/>
                    </a:cubicBezTo>
                    <a:cubicBezTo>
                      <a:pt x="154" y="55"/>
                      <a:pt x="147" y="37"/>
                      <a:pt x="132" y="22"/>
                    </a:cubicBezTo>
                    <a:cubicBezTo>
                      <a:pt x="117" y="7"/>
                      <a:pt x="98" y="0"/>
                      <a:pt x="77" y="0"/>
                    </a:cubicBezTo>
                    <a:cubicBezTo>
                      <a:pt x="56" y="0"/>
                      <a:pt x="38" y="7"/>
                      <a:pt x="23" y="22"/>
                    </a:cubicBezTo>
                    <a:cubicBezTo>
                      <a:pt x="8" y="37"/>
                      <a:pt x="0" y="55"/>
                      <a:pt x="0" y="77"/>
                    </a:cubicBezTo>
                    <a:cubicBezTo>
                      <a:pt x="0" y="98"/>
                      <a:pt x="8" y="116"/>
                      <a:pt x="23" y="131"/>
                    </a:cubicBezTo>
                    <a:cubicBezTo>
                      <a:pt x="38" y="146"/>
                      <a:pt x="56" y="154"/>
                      <a:pt x="77" y="154"/>
                    </a:cubicBezTo>
                    <a:cubicBezTo>
                      <a:pt x="98" y="154"/>
                      <a:pt x="117" y="146"/>
                      <a:pt x="132" y="13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39" name="Freeform 17"/>
              <p:cNvSpPr>
                <a:spLocks/>
              </p:cNvSpPr>
              <p:nvPr/>
            </p:nvSpPr>
            <p:spPr bwMode="auto">
              <a:xfrm>
                <a:off x="3175" y="3281363"/>
                <a:ext cx="1020763" cy="2219325"/>
              </a:xfrm>
              <a:custGeom>
                <a:avLst/>
                <a:gdLst/>
                <a:ahLst/>
                <a:cxnLst>
                  <a:cxn ang="0">
                    <a:pos x="271" y="68"/>
                  </a:cxn>
                  <a:cxn ang="0">
                    <a:pos x="260" y="36"/>
                  </a:cxn>
                  <a:cxn ang="0">
                    <a:pos x="207" y="1"/>
                  </a:cxn>
                  <a:cxn ang="0">
                    <a:pos x="201" y="1"/>
                  </a:cxn>
                  <a:cxn ang="0">
                    <a:pos x="73" y="1"/>
                  </a:cxn>
                  <a:cxn ang="0">
                    <a:pos x="65" y="1"/>
                  </a:cxn>
                  <a:cxn ang="0">
                    <a:pos x="12" y="36"/>
                  </a:cxn>
                  <a:cxn ang="0">
                    <a:pos x="1" y="68"/>
                  </a:cxn>
                  <a:cxn ang="0">
                    <a:pos x="1" y="68"/>
                  </a:cxn>
                  <a:cxn ang="0">
                    <a:pos x="0" y="263"/>
                  </a:cxn>
                  <a:cxn ang="0">
                    <a:pos x="6" y="276"/>
                  </a:cxn>
                  <a:cxn ang="0">
                    <a:pos x="23" y="285"/>
                  </a:cxn>
                  <a:cxn ang="0">
                    <a:pos x="41" y="279"/>
                  </a:cxn>
                  <a:cxn ang="0">
                    <a:pos x="49" y="266"/>
                  </a:cxn>
                  <a:cxn ang="0">
                    <a:pos x="50" y="90"/>
                  </a:cxn>
                  <a:cxn ang="0">
                    <a:pos x="62" y="90"/>
                  </a:cxn>
                  <a:cxn ang="0">
                    <a:pos x="62" y="117"/>
                  </a:cxn>
                  <a:cxn ang="0">
                    <a:pos x="63" y="559"/>
                  </a:cxn>
                  <a:cxn ang="0">
                    <a:pos x="75" y="583"/>
                  </a:cxn>
                  <a:cxn ang="0">
                    <a:pos x="95" y="591"/>
                  </a:cxn>
                  <a:cxn ang="0">
                    <a:pos x="111" y="589"/>
                  </a:cxn>
                  <a:cxn ang="0">
                    <a:pos x="128" y="555"/>
                  </a:cxn>
                  <a:cxn ang="0">
                    <a:pos x="129" y="404"/>
                  </a:cxn>
                  <a:cxn ang="0">
                    <a:pos x="130" y="283"/>
                  </a:cxn>
                  <a:cxn ang="0">
                    <a:pos x="145" y="283"/>
                  </a:cxn>
                  <a:cxn ang="0">
                    <a:pos x="145" y="557"/>
                  </a:cxn>
                  <a:cxn ang="0">
                    <a:pos x="157" y="584"/>
                  </a:cxn>
                  <a:cxn ang="0">
                    <a:pos x="179" y="592"/>
                  </a:cxn>
                  <a:cxn ang="0">
                    <a:pos x="198" y="586"/>
                  </a:cxn>
                  <a:cxn ang="0">
                    <a:pos x="210" y="560"/>
                  </a:cxn>
                  <a:cxn ang="0">
                    <a:pos x="210" y="90"/>
                  </a:cxn>
                  <a:cxn ang="0">
                    <a:pos x="221" y="91"/>
                  </a:cxn>
                  <a:cxn ang="0">
                    <a:pos x="223" y="266"/>
                  </a:cxn>
                  <a:cxn ang="0">
                    <a:pos x="231" y="279"/>
                  </a:cxn>
                  <a:cxn ang="0">
                    <a:pos x="249" y="285"/>
                  </a:cxn>
                  <a:cxn ang="0">
                    <a:pos x="266" y="276"/>
                  </a:cxn>
                  <a:cxn ang="0">
                    <a:pos x="272" y="263"/>
                  </a:cxn>
                  <a:cxn ang="0">
                    <a:pos x="271" y="68"/>
                  </a:cxn>
                </a:cxnLst>
                <a:rect l="0" t="0" r="r" b="b"/>
                <a:pathLst>
                  <a:path w="272" h="592">
                    <a:moveTo>
                      <a:pt x="271" y="68"/>
                    </a:moveTo>
                    <a:cubicBezTo>
                      <a:pt x="270" y="58"/>
                      <a:pt x="266" y="47"/>
                      <a:pt x="260" y="36"/>
                    </a:cubicBezTo>
                    <a:cubicBezTo>
                      <a:pt x="248" y="14"/>
                      <a:pt x="231" y="2"/>
                      <a:pt x="207" y="1"/>
                    </a:cubicBezTo>
                    <a:cubicBezTo>
                      <a:pt x="205" y="0"/>
                      <a:pt x="203" y="1"/>
                      <a:pt x="201" y="1"/>
                    </a:cubicBezTo>
                    <a:cubicBezTo>
                      <a:pt x="73" y="1"/>
                      <a:pt x="73" y="1"/>
                      <a:pt x="73" y="1"/>
                    </a:cubicBezTo>
                    <a:cubicBezTo>
                      <a:pt x="71" y="1"/>
                      <a:pt x="68" y="0"/>
                      <a:pt x="65" y="1"/>
                    </a:cubicBezTo>
                    <a:cubicBezTo>
                      <a:pt x="41" y="2"/>
                      <a:pt x="23" y="14"/>
                      <a:pt x="12" y="36"/>
                    </a:cubicBezTo>
                    <a:cubicBezTo>
                      <a:pt x="6" y="47"/>
                      <a:pt x="2" y="58"/>
                      <a:pt x="1" y="68"/>
                    </a:cubicBezTo>
                    <a:cubicBezTo>
                      <a:pt x="1" y="68"/>
                      <a:pt x="1" y="68"/>
                      <a:pt x="1" y="68"/>
                    </a:cubicBezTo>
                    <a:cubicBezTo>
                      <a:pt x="0" y="263"/>
                      <a:pt x="0" y="263"/>
                      <a:pt x="0" y="263"/>
                    </a:cubicBezTo>
                    <a:cubicBezTo>
                      <a:pt x="0" y="267"/>
                      <a:pt x="2" y="272"/>
                      <a:pt x="6" y="276"/>
                    </a:cubicBezTo>
                    <a:cubicBezTo>
                      <a:pt x="10" y="281"/>
                      <a:pt x="16" y="284"/>
                      <a:pt x="23" y="285"/>
                    </a:cubicBezTo>
                    <a:cubicBezTo>
                      <a:pt x="29" y="285"/>
                      <a:pt x="36" y="283"/>
                      <a:pt x="41" y="279"/>
                    </a:cubicBezTo>
                    <a:cubicBezTo>
                      <a:pt x="47" y="275"/>
                      <a:pt x="49" y="271"/>
                      <a:pt x="49" y="266"/>
                    </a:cubicBezTo>
                    <a:cubicBezTo>
                      <a:pt x="50" y="90"/>
                      <a:pt x="50" y="90"/>
                      <a:pt x="50" y="90"/>
                    </a:cubicBezTo>
                    <a:cubicBezTo>
                      <a:pt x="62" y="90"/>
                      <a:pt x="62" y="90"/>
                      <a:pt x="62" y="90"/>
                    </a:cubicBezTo>
                    <a:cubicBezTo>
                      <a:pt x="62" y="117"/>
                      <a:pt x="62" y="117"/>
                      <a:pt x="62" y="117"/>
                    </a:cubicBezTo>
                    <a:cubicBezTo>
                      <a:pt x="63" y="559"/>
                      <a:pt x="63" y="559"/>
                      <a:pt x="63" y="559"/>
                    </a:cubicBezTo>
                    <a:cubicBezTo>
                      <a:pt x="65" y="570"/>
                      <a:pt x="69" y="578"/>
                      <a:pt x="75" y="583"/>
                    </a:cubicBezTo>
                    <a:cubicBezTo>
                      <a:pt x="80" y="589"/>
                      <a:pt x="87" y="591"/>
                      <a:pt x="95" y="591"/>
                    </a:cubicBezTo>
                    <a:cubicBezTo>
                      <a:pt x="100" y="592"/>
                      <a:pt x="106" y="591"/>
                      <a:pt x="111" y="589"/>
                    </a:cubicBezTo>
                    <a:cubicBezTo>
                      <a:pt x="122" y="583"/>
                      <a:pt x="128" y="572"/>
                      <a:pt x="128" y="555"/>
                    </a:cubicBezTo>
                    <a:cubicBezTo>
                      <a:pt x="129" y="538"/>
                      <a:pt x="129" y="488"/>
                      <a:pt x="129" y="404"/>
                    </a:cubicBezTo>
                    <a:cubicBezTo>
                      <a:pt x="130" y="283"/>
                      <a:pt x="130" y="283"/>
                      <a:pt x="130" y="283"/>
                    </a:cubicBezTo>
                    <a:cubicBezTo>
                      <a:pt x="145" y="283"/>
                      <a:pt x="145" y="283"/>
                      <a:pt x="145" y="283"/>
                    </a:cubicBezTo>
                    <a:cubicBezTo>
                      <a:pt x="145" y="557"/>
                      <a:pt x="145" y="557"/>
                      <a:pt x="145" y="557"/>
                    </a:cubicBezTo>
                    <a:cubicBezTo>
                      <a:pt x="145" y="568"/>
                      <a:pt x="149" y="577"/>
                      <a:pt x="157" y="584"/>
                    </a:cubicBezTo>
                    <a:cubicBezTo>
                      <a:pt x="163" y="590"/>
                      <a:pt x="170" y="592"/>
                      <a:pt x="179" y="592"/>
                    </a:cubicBezTo>
                    <a:cubicBezTo>
                      <a:pt x="187" y="592"/>
                      <a:pt x="193" y="590"/>
                      <a:pt x="198" y="586"/>
                    </a:cubicBezTo>
                    <a:cubicBezTo>
                      <a:pt x="204" y="581"/>
                      <a:pt x="208" y="573"/>
                      <a:pt x="210" y="560"/>
                    </a:cubicBezTo>
                    <a:cubicBezTo>
                      <a:pt x="211" y="550"/>
                      <a:pt x="211" y="393"/>
                      <a:pt x="210" y="90"/>
                    </a:cubicBezTo>
                    <a:cubicBezTo>
                      <a:pt x="221" y="91"/>
                      <a:pt x="221" y="91"/>
                      <a:pt x="221" y="91"/>
                    </a:cubicBezTo>
                    <a:cubicBezTo>
                      <a:pt x="223" y="266"/>
                      <a:pt x="223" y="266"/>
                      <a:pt x="223" y="266"/>
                    </a:cubicBezTo>
                    <a:cubicBezTo>
                      <a:pt x="223" y="271"/>
                      <a:pt x="225" y="275"/>
                      <a:pt x="231" y="279"/>
                    </a:cubicBezTo>
                    <a:cubicBezTo>
                      <a:pt x="236" y="283"/>
                      <a:pt x="242" y="285"/>
                      <a:pt x="249" y="285"/>
                    </a:cubicBezTo>
                    <a:cubicBezTo>
                      <a:pt x="256" y="284"/>
                      <a:pt x="262" y="281"/>
                      <a:pt x="266" y="276"/>
                    </a:cubicBezTo>
                    <a:cubicBezTo>
                      <a:pt x="270" y="272"/>
                      <a:pt x="272" y="267"/>
                      <a:pt x="272" y="263"/>
                    </a:cubicBezTo>
                    <a:lnTo>
                      <a:pt x="271" y="68"/>
                    </a:ln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37" name="TextBox 36"/>
            <p:cNvSpPr txBox="1"/>
            <p:nvPr/>
          </p:nvSpPr>
          <p:spPr>
            <a:xfrm rot="16200000">
              <a:off x="4984580" y="4366275"/>
              <a:ext cx="390293"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52</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0" name="Group 39"/>
          <p:cNvGrpSpPr/>
          <p:nvPr/>
        </p:nvGrpSpPr>
        <p:grpSpPr>
          <a:xfrm>
            <a:off x="7519869" y="5751273"/>
            <a:ext cx="685411" cy="1621261"/>
            <a:chOff x="4492810" y="4027127"/>
            <a:chExt cx="466332" cy="1103055"/>
          </a:xfrm>
        </p:grpSpPr>
        <p:grpSp>
          <p:nvGrpSpPr>
            <p:cNvPr id="41" name="Group 40"/>
            <p:cNvGrpSpPr>
              <a:grpSpLocks noChangeAspect="1"/>
            </p:cNvGrpSpPr>
            <p:nvPr/>
          </p:nvGrpSpPr>
          <p:grpSpPr>
            <a:xfrm>
              <a:off x="4492810" y="4027127"/>
              <a:ext cx="466332" cy="1103055"/>
              <a:chOff x="5246688" y="2962276"/>
              <a:chExt cx="1073150" cy="2538412"/>
            </a:xfrm>
            <a:solidFill>
              <a:sysClr val="window" lastClr="FFFFFF"/>
            </a:solidFill>
          </p:grpSpPr>
          <p:sp>
            <p:nvSpPr>
              <p:cNvPr id="43" name="Freeform 11"/>
              <p:cNvSpPr>
                <a:spLocks/>
              </p:cNvSpPr>
              <p:nvPr/>
            </p:nvSpPr>
            <p:spPr bwMode="auto">
              <a:xfrm>
                <a:off x="5527675" y="2962276"/>
                <a:ext cx="528638" cy="531813"/>
              </a:xfrm>
              <a:custGeom>
                <a:avLst/>
                <a:gdLst/>
                <a:ahLst/>
                <a:cxnLst>
                  <a:cxn ang="0">
                    <a:pos x="21" y="21"/>
                  </a:cxn>
                  <a:cxn ang="0">
                    <a:pos x="0" y="71"/>
                  </a:cxn>
                  <a:cxn ang="0">
                    <a:pos x="21" y="121"/>
                  </a:cxn>
                  <a:cxn ang="0">
                    <a:pos x="71" y="142"/>
                  </a:cxn>
                  <a:cxn ang="0">
                    <a:pos x="121" y="121"/>
                  </a:cxn>
                  <a:cxn ang="0">
                    <a:pos x="141" y="71"/>
                  </a:cxn>
                  <a:cxn ang="0">
                    <a:pos x="121" y="21"/>
                  </a:cxn>
                  <a:cxn ang="0">
                    <a:pos x="71" y="0"/>
                  </a:cxn>
                  <a:cxn ang="0">
                    <a:pos x="21" y="21"/>
                  </a:cxn>
                </a:cxnLst>
                <a:rect l="0" t="0" r="r" b="b"/>
                <a:pathLst>
                  <a:path w="141" h="142">
                    <a:moveTo>
                      <a:pt x="21" y="21"/>
                    </a:moveTo>
                    <a:cubicBezTo>
                      <a:pt x="7" y="35"/>
                      <a:pt x="0" y="51"/>
                      <a:pt x="0" y="71"/>
                    </a:cubicBezTo>
                    <a:cubicBezTo>
                      <a:pt x="0" y="91"/>
                      <a:pt x="7" y="107"/>
                      <a:pt x="21" y="121"/>
                    </a:cubicBezTo>
                    <a:cubicBezTo>
                      <a:pt x="34" y="135"/>
                      <a:pt x="51" y="142"/>
                      <a:pt x="71" y="142"/>
                    </a:cubicBezTo>
                    <a:cubicBezTo>
                      <a:pt x="90" y="142"/>
                      <a:pt x="107" y="135"/>
                      <a:pt x="121" y="121"/>
                    </a:cubicBezTo>
                    <a:cubicBezTo>
                      <a:pt x="135" y="107"/>
                      <a:pt x="141" y="91"/>
                      <a:pt x="141" y="71"/>
                    </a:cubicBezTo>
                    <a:cubicBezTo>
                      <a:pt x="141" y="51"/>
                      <a:pt x="135" y="35"/>
                      <a:pt x="121" y="21"/>
                    </a:cubicBezTo>
                    <a:cubicBezTo>
                      <a:pt x="107" y="7"/>
                      <a:pt x="90" y="0"/>
                      <a:pt x="71" y="0"/>
                    </a:cubicBezTo>
                    <a:cubicBezTo>
                      <a:pt x="51" y="0"/>
                      <a:pt x="34" y="7"/>
                      <a:pt x="21" y="21"/>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sp>
            <p:nvSpPr>
              <p:cNvPr id="44" name="Freeform 13"/>
              <p:cNvSpPr>
                <a:spLocks/>
              </p:cNvSpPr>
              <p:nvPr/>
            </p:nvSpPr>
            <p:spPr bwMode="auto">
              <a:xfrm>
                <a:off x="5246688" y="3554413"/>
                <a:ext cx="1073150" cy="1946275"/>
              </a:xfrm>
              <a:custGeom>
                <a:avLst/>
                <a:gdLst/>
                <a:ahLst/>
                <a:cxnLst>
                  <a:cxn ang="0">
                    <a:pos x="284" y="194"/>
                  </a:cxn>
                  <a:cxn ang="0">
                    <a:pos x="244" y="53"/>
                  </a:cxn>
                  <a:cxn ang="0">
                    <a:pos x="207" y="7"/>
                  </a:cxn>
                  <a:cxn ang="0">
                    <a:pos x="190" y="1"/>
                  </a:cxn>
                  <a:cxn ang="0">
                    <a:pos x="183" y="0"/>
                  </a:cxn>
                  <a:cxn ang="0">
                    <a:pos x="144" y="1"/>
                  </a:cxn>
                  <a:cxn ang="0">
                    <a:pos x="143" y="1"/>
                  </a:cxn>
                  <a:cxn ang="0">
                    <a:pos x="142" y="1"/>
                  </a:cxn>
                  <a:cxn ang="0">
                    <a:pos x="103" y="0"/>
                  </a:cxn>
                  <a:cxn ang="0">
                    <a:pos x="96" y="1"/>
                  </a:cxn>
                  <a:cxn ang="0">
                    <a:pos x="79" y="7"/>
                  </a:cxn>
                  <a:cxn ang="0">
                    <a:pos x="42" y="53"/>
                  </a:cxn>
                  <a:cxn ang="0">
                    <a:pos x="2" y="194"/>
                  </a:cxn>
                  <a:cxn ang="0">
                    <a:pos x="0" y="208"/>
                  </a:cxn>
                  <a:cxn ang="0">
                    <a:pos x="3" y="218"/>
                  </a:cxn>
                  <a:cxn ang="0">
                    <a:pos x="11" y="224"/>
                  </a:cxn>
                  <a:cxn ang="0">
                    <a:pos x="27" y="224"/>
                  </a:cxn>
                  <a:cxn ang="0">
                    <a:pos x="42" y="203"/>
                  </a:cxn>
                  <a:cxn ang="0">
                    <a:pos x="65" y="129"/>
                  </a:cxn>
                  <a:cxn ang="0">
                    <a:pos x="81" y="73"/>
                  </a:cxn>
                  <a:cxn ang="0">
                    <a:pos x="93" y="72"/>
                  </a:cxn>
                  <a:cxn ang="0">
                    <a:pos x="37" y="265"/>
                  </a:cxn>
                  <a:cxn ang="0">
                    <a:pos x="87" y="265"/>
                  </a:cxn>
                  <a:cxn ang="0">
                    <a:pos x="87" y="500"/>
                  </a:cxn>
                  <a:cxn ang="0">
                    <a:pos x="97" y="517"/>
                  </a:cxn>
                  <a:cxn ang="0">
                    <a:pos x="110" y="519"/>
                  </a:cxn>
                  <a:cxn ang="0">
                    <a:pos x="135" y="500"/>
                  </a:cxn>
                  <a:cxn ang="0">
                    <a:pos x="136" y="264"/>
                  </a:cxn>
                  <a:cxn ang="0">
                    <a:pos x="149" y="264"/>
                  </a:cxn>
                  <a:cxn ang="0">
                    <a:pos x="149" y="264"/>
                  </a:cxn>
                  <a:cxn ang="0">
                    <a:pos x="151" y="500"/>
                  </a:cxn>
                  <a:cxn ang="0">
                    <a:pos x="176" y="519"/>
                  </a:cxn>
                  <a:cxn ang="0">
                    <a:pos x="189" y="517"/>
                  </a:cxn>
                  <a:cxn ang="0">
                    <a:pos x="199" y="500"/>
                  </a:cxn>
                  <a:cxn ang="0">
                    <a:pos x="202" y="265"/>
                  </a:cxn>
                  <a:cxn ang="0">
                    <a:pos x="250" y="265"/>
                  </a:cxn>
                  <a:cxn ang="0">
                    <a:pos x="193" y="72"/>
                  </a:cxn>
                  <a:cxn ang="0">
                    <a:pos x="205" y="73"/>
                  </a:cxn>
                  <a:cxn ang="0">
                    <a:pos x="221" y="129"/>
                  </a:cxn>
                  <a:cxn ang="0">
                    <a:pos x="244" y="203"/>
                  </a:cxn>
                  <a:cxn ang="0">
                    <a:pos x="259" y="224"/>
                  </a:cxn>
                  <a:cxn ang="0">
                    <a:pos x="275" y="224"/>
                  </a:cxn>
                  <a:cxn ang="0">
                    <a:pos x="283" y="218"/>
                  </a:cxn>
                  <a:cxn ang="0">
                    <a:pos x="286" y="208"/>
                  </a:cxn>
                  <a:cxn ang="0">
                    <a:pos x="284" y="194"/>
                  </a:cxn>
                </a:cxnLst>
                <a:rect l="0" t="0" r="r" b="b"/>
                <a:pathLst>
                  <a:path w="286" h="519">
                    <a:moveTo>
                      <a:pt x="284" y="194"/>
                    </a:moveTo>
                    <a:cubicBezTo>
                      <a:pt x="268" y="135"/>
                      <a:pt x="254" y="88"/>
                      <a:pt x="244" y="53"/>
                    </a:cubicBezTo>
                    <a:cubicBezTo>
                      <a:pt x="237" y="32"/>
                      <a:pt x="225" y="16"/>
                      <a:pt x="207" y="7"/>
                    </a:cubicBezTo>
                    <a:cubicBezTo>
                      <a:pt x="202" y="4"/>
                      <a:pt x="196" y="2"/>
                      <a:pt x="190" y="1"/>
                    </a:cubicBezTo>
                    <a:cubicBezTo>
                      <a:pt x="183" y="0"/>
                      <a:pt x="183" y="0"/>
                      <a:pt x="183" y="0"/>
                    </a:cubicBezTo>
                    <a:cubicBezTo>
                      <a:pt x="144" y="1"/>
                      <a:pt x="144" y="1"/>
                      <a:pt x="144" y="1"/>
                    </a:cubicBezTo>
                    <a:cubicBezTo>
                      <a:pt x="143" y="1"/>
                      <a:pt x="143" y="1"/>
                      <a:pt x="143" y="1"/>
                    </a:cubicBezTo>
                    <a:cubicBezTo>
                      <a:pt x="142" y="1"/>
                      <a:pt x="142" y="1"/>
                      <a:pt x="142" y="1"/>
                    </a:cubicBezTo>
                    <a:cubicBezTo>
                      <a:pt x="103" y="0"/>
                      <a:pt x="103" y="0"/>
                      <a:pt x="103" y="0"/>
                    </a:cubicBezTo>
                    <a:cubicBezTo>
                      <a:pt x="96" y="1"/>
                      <a:pt x="96" y="1"/>
                      <a:pt x="96" y="1"/>
                    </a:cubicBezTo>
                    <a:cubicBezTo>
                      <a:pt x="90" y="2"/>
                      <a:pt x="84" y="4"/>
                      <a:pt x="79" y="7"/>
                    </a:cubicBezTo>
                    <a:cubicBezTo>
                      <a:pt x="61" y="16"/>
                      <a:pt x="49" y="32"/>
                      <a:pt x="42" y="53"/>
                    </a:cubicBezTo>
                    <a:cubicBezTo>
                      <a:pt x="32" y="88"/>
                      <a:pt x="18" y="135"/>
                      <a:pt x="2" y="194"/>
                    </a:cubicBezTo>
                    <a:cubicBezTo>
                      <a:pt x="1" y="200"/>
                      <a:pt x="0" y="204"/>
                      <a:pt x="0" y="208"/>
                    </a:cubicBezTo>
                    <a:cubicBezTo>
                      <a:pt x="0" y="212"/>
                      <a:pt x="1" y="216"/>
                      <a:pt x="3" y="218"/>
                    </a:cubicBezTo>
                    <a:cubicBezTo>
                      <a:pt x="5" y="221"/>
                      <a:pt x="8" y="223"/>
                      <a:pt x="11" y="224"/>
                    </a:cubicBezTo>
                    <a:cubicBezTo>
                      <a:pt x="18" y="226"/>
                      <a:pt x="23" y="227"/>
                      <a:pt x="27" y="224"/>
                    </a:cubicBezTo>
                    <a:cubicBezTo>
                      <a:pt x="33" y="221"/>
                      <a:pt x="38" y="214"/>
                      <a:pt x="42" y="203"/>
                    </a:cubicBezTo>
                    <a:cubicBezTo>
                      <a:pt x="46" y="192"/>
                      <a:pt x="53" y="168"/>
                      <a:pt x="65" y="129"/>
                    </a:cubicBezTo>
                    <a:cubicBezTo>
                      <a:pt x="81" y="73"/>
                      <a:pt x="81" y="73"/>
                      <a:pt x="81" y="73"/>
                    </a:cubicBezTo>
                    <a:cubicBezTo>
                      <a:pt x="93" y="72"/>
                      <a:pt x="93" y="72"/>
                      <a:pt x="93" y="72"/>
                    </a:cubicBezTo>
                    <a:cubicBezTo>
                      <a:pt x="37" y="265"/>
                      <a:pt x="37" y="265"/>
                      <a:pt x="37" y="265"/>
                    </a:cubicBezTo>
                    <a:cubicBezTo>
                      <a:pt x="87" y="265"/>
                      <a:pt x="87" y="265"/>
                      <a:pt x="87" y="265"/>
                    </a:cubicBezTo>
                    <a:cubicBezTo>
                      <a:pt x="87" y="500"/>
                      <a:pt x="87" y="500"/>
                      <a:pt x="87" y="500"/>
                    </a:cubicBezTo>
                    <a:cubicBezTo>
                      <a:pt x="88" y="508"/>
                      <a:pt x="91" y="514"/>
                      <a:pt x="97" y="517"/>
                    </a:cubicBezTo>
                    <a:cubicBezTo>
                      <a:pt x="100" y="518"/>
                      <a:pt x="104" y="519"/>
                      <a:pt x="110" y="519"/>
                    </a:cubicBezTo>
                    <a:cubicBezTo>
                      <a:pt x="126" y="519"/>
                      <a:pt x="134" y="513"/>
                      <a:pt x="135" y="500"/>
                    </a:cubicBezTo>
                    <a:cubicBezTo>
                      <a:pt x="135" y="491"/>
                      <a:pt x="136" y="412"/>
                      <a:pt x="136" y="264"/>
                    </a:cubicBezTo>
                    <a:cubicBezTo>
                      <a:pt x="149" y="264"/>
                      <a:pt x="149" y="264"/>
                      <a:pt x="149" y="264"/>
                    </a:cubicBezTo>
                    <a:cubicBezTo>
                      <a:pt x="149" y="264"/>
                      <a:pt x="149" y="264"/>
                      <a:pt x="149" y="264"/>
                    </a:cubicBezTo>
                    <a:cubicBezTo>
                      <a:pt x="150" y="413"/>
                      <a:pt x="151" y="491"/>
                      <a:pt x="151" y="500"/>
                    </a:cubicBezTo>
                    <a:cubicBezTo>
                      <a:pt x="152" y="513"/>
                      <a:pt x="160" y="519"/>
                      <a:pt x="176" y="519"/>
                    </a:cubicBezTo>
                    <a:cubicBezTo>
                      <a:pt x="182" y="519"/>
                      <a:pt x="186" y="518"/>
                      <a:pt x="189" y="517"/>
                    </a:cubicBezTo>
                    <a:cubicBezTo>
                      <a:pt x="195" y="514"/>
                      <a:pt x="198" y="508"/>
                      <a:pt x="199" y="500"/>
                    </a:cubicBezTo>
                    <a:cubicBezTo>
                      <a:pt x="202" y="265"/>
                      <a:pt x="202" y="265"/>
                      <a:pt x="202" y="265"/>
                    </a:cubicBezTo>
                    <a:cubicBezTo>
                      <a:pt x="250" y="265"/>
                      <a:pt x="250" y="265"/>
                      <a:pt x="250" y="265"/>
                    </a:cubicBezTo>
                    <a:cubicBezTo>
                      <a:pt x="193" y="72"/>
                      <a:pt x="193" y="72"/>
                      <a:pt x="193" y="72"/>
                    </a:cubicBezTo>
                    <a:cubicBezTo>
                      <a:pt x="205" y="73"/>
                      <a:pt x="205" y="73"/>
                      <a:pt x="205" y="73"/>
                    </a:cubicBezTo>
                    <a:cubicBezTo>
                      <a:pt x="221" y="129"/>
                      <a:pt x="221" y="129"/>
                      <a:pt x="221" y="129"/>
                    </a:cubicBezTo>
                    <a:cubicBezTo>
                      <a:pt x="233" y="168"/>
                      <a:pt x="240" y="192"/>
                      <a:pt x="244" y="203"/>
                    </a:cubicBezTo>
                    <a:cubicBezTo>
                      <a:pt x="248" y="214"/>
                      <a:pt x="253" y="221"/>
                      <a:pt x="259" y="224"/>
                    </a:cubicBezTo>
                    <a:cubicBezTo>
                      <a:pt x="263" y="227"/>
                      <a:pt x="268" y="226"/>
                      <a:pt x="275" y="224"/>
                    </a:cubicBezTo>
                    <a:cubicBezTo>
                      <a:pt x="278" y="223"/>
                      <a:pt x="281" y="221"/>
                      <a:pt x="283" y="218"/>
                    </a:cubicBezTo>
                    <a:cubicBezTo>
                      <a:pt x="285" y="216"/>
                      <a:pt x="286" y="212"/>
                      <a:pt x="286" y="208"/>
                    </a:cubicBezTo>
                    <a:cubicBezTo>
                      <a:pt x="286" y="204"/>
                      <a:pt x="285" y="200"/>
                      <a:pt x="284" y="194"/>
                    </a:cubicBezTo>
                    <a:close/>
                  </a:path>
                </a:pathLst>
              </a:custGeom>
              <a:grpFill/>
              <a:ln w="9525">
                <a:noFill/>
                <a:round/>
                <a:headEnd/>
                <a:tailEnd/>
              </a:ln>
            </p:spPr>
            <p:txBody>
              <a:bodyPr vert="horz" wrap="square" lIns="134398" tIns="67199" rIns="134398" bIns="67199" numCol="1" anchor="t" anchorCtr="0" compatLnSpc="1">
                <a:prstTxWarp prst="textNoShape">
                  <a:avLst/>
                </a:prstTxWarp>
              </a:bodyPr>
              <a:lstStyle/>
              <a:p>
                <a:pPr defTabSz="1343985">
                  <a:defRPr/>
                </a:pPr>
                <a:endParaRPr lang="en-GB" sz="2646" kern="0" dirty="0">
                  <a:solidFill>
                    <a:sysClr val="windowText" lastClr="000000"/>
                  </a:solidFill>
                  <a:latin typeface="Calibri Light"/>
                </a:endParaRPr>
              </a:p>
            </p:txBody>
          </p:sp>
        </p:grpSp>
        <p:sp>
          <p:nvSpPr>
            <p:cNvPr id="42" name="TextBox 41"/>
            <p:cNvSpPr txBox="1"/>
            <p:nvPr/>
          </p:nvSpPr>
          <p:spPr>
            <a:xfrm rot="16200000">
              <a:off x="4517888" y="4381444"/>
              <a:ext cx="398019" cy="215466"/>
            </a:xfrm>
            <a:prstGeom prst="rect">
              <a:avLst/>
            </a:prstGeom>
          </p:spPr>
          <p:txBody>
            <a:bodyPr vert="horz" wrap="square" lIns="0" tIns="0" rIns="0" bIns="0" rtlCol="0">
              <a:spAutoFit/>
            </a:bodyPr>
            <a:lstStyle/>
            <a:p>
              <a:pPr marL="7001" algn="ctr" defTabSz="1343985">
                <a:defRPr/>
              </a:pPr>
              <a:r>
                <a:rPr lang="da-DK" sz="2058" kern="0" dirty="0">
                  <a:solidFill>
                    <a:srgbClr val="FF0000"/>
                  </a:solidFill>
                  <a:latin typeface="Arial Rounded MT Bold"/>
                </a:rPr>
                <a:t>48</a:t>
              </a:r>
              <a:r>
                <a:rPr lang="da-DK" sz="1470" b="1" kern="0" dirty="0">
                  <a:solidFill>
                    <a:srgbClr val="FF0000"/>
                  </a:solidFill>
                  <a:latin typeface="Arial Rounded MT Bold"/>
                </a:rPr>
                <a:t>%</a:t>
              </a:r>
              <a:endParaRPr lang="da-DK" sz="1764" b="1" kern="0" dirty="0">
                <a:solidFill>
                  <a:srgbClr val="FF0000"/>
                </a:solidFill>
                <a:latin typeface="Arial Rounded MT Bold"/>
              </a:endParaRPr>
            </a:p>
          </p:txBody>
        </p:sp>
      </p:grpSp>
      <p:grpSp>
        <p:nvGrpSpPr>
          <p:cNvPr id="45" name="Group 44"/>
          <p:cNvGrpSpPr/>
          <p:nvPr/>
        </p:nvGrpSpPr>
        <p:grpSpPr>
          <a:xfrm>
            <a:off x="5850796" y="6059334"/>
            <a:ext cx="1450367" cy="1211087"/>
            <a:chOff x="4260972" y="4249633"/>
            <a:chExt cx="986784" cy="823986"/>
          </a:xfrm>
        </p:grpSpPr>
        <p:grpSp>
          <p:nvGrpSpPr>
            <p:cNvPr id="46" name="Group 45"/>
            <p:cNvGrpSpPr/>
            <p:nvPr/>
          </p:nvGrpSpPr>
          <p:grpSpPr>
            <a:xfrm>
              <a:off x="4260972" y="4249633"/>
              <a:ext cx="986784" cy="823986"/>
              <a:chOff x="4260972" y="4249633"/>
              <a:chExt cx="986784" cy="823986"/>
            </a:xfrm>
          </p:grpSpPr>
          <p:sp>
            <p:nvSpPr>
              <p:cNvPr id="48" name="Rounded Rectangle 2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49" name="Isosceles Triangle 48"/>
              <p:cNvSpPr/>
              <p:nvPr/>
            </p:nvSpPr>
            <p:spPr>
              <a:xfrm rot="6670216">
                <a:off x="4993066" y="4787203"/>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47" name="TextBox 46"/>
            <p:cNvSpPr txBox="1"/>
            <p:nvPr/>
          </p:nvSpPr>
          <p:spPr>
            <a:xfrm>
              <a:off x="4260972" y="4389058"/>
              <a:ext cx="767120" cy="523286"/>
            </a:xfrm>
            <a:prstGeom prst="rect">
              <a:avLst/>
            </a:prstGeom>
          </p:spPr>
          <p:txBody>
            <a:bodyPr vert="horz" wrap="square" lIns="0" tIns="0" rIns="0" bIns="0" rtlCol="0">
              <a:spAutoFit/>
            </a:bodyPr>
            <a:lstStyle/>
            <a:p>
              <a:pPr marL="7001" algn="ctr" defTabSz="1343985">
                <a:defRPr/>
              </a:pPr>
              <a:r>
                <a:rPr lang="da-DK" sz="2646" kern="0" dirty="0">
                  <a:solidFill>
                    <a:srgbClr val="FF0000"/>
                  </a:solidFill>
                  <a:latin typeface="Arial Rounded MT Bold"/>
                </a:rPr>
                <a:t>24</a:t>
              </a:r>
              <a:r>
                <a:rPr lang="da-DK" sz="1617" b="1" kern="0" dirty="0">
                  <a:solidFill>
                    <a:srgbClr val="FF0000"/>
                  </a:solidFill>
                  <a:latin typeface="Arial Rounded MT Bold"/>
                </a:rPr>
                <a:t>%</a:t>
              </a:r>
              <a:r>
                <a:rPr lang="da-DK" sz="2646" b="1" kern="0" dirty="0">
                  <a:solidFill>
                    <a:srgbClr val="FF0000"/>
                  </a:solidFill>
                  <a:latin typeface="Arial Rounded MT Bold"/>
                </a:rPr>
                <a:t> </a:t>
              </a:r>
            </a:p>
            <a:p>
              <a:pPr marL="7001" algn="ctr" defTabSz="1343985">
                <a:defRPr/>
              </a:pPr>
              <a:r>
                <a:rPr lang="da-DK" sz="1029" kern="0" dirty="0">
                  <a:solidFill>
                    <a:srgbClr val="FF0000"/>
                  </a:solidFill>
                  <a:latin typeface="Arial Rounded MT Bold"/>
                </a:rPr>
                <a:t>ARE BELOW</a:t>
              </a:r>
            </a:p>
            <a:p>
              <a:pPr marL="7001" algn="ctr" defTabSz="1343985">
                <a:defRPr/>
              </a:pPr>
              <a:r>
                <a:rPr lang="da-DK" sz="1323" b="1" kern="0" dirty="0">
                  <a:solidFill>
                    <a:srgbClr val="FF0000"/>
                  </a:solidFill>
                  <a:latin typeface="Arial Rounded MT Bold"/>
                </a:rPr>
                <a:t>30 </a:t>
              </a:r>
              <a:r>
                <a:rPr lang="da-DK" sz="1029" kern="0" dirty="0">
                  <a:solidFill>
                    <a:srgbClr val="FF0000"/>
                  </a:solidFill>
                  <a:latin typeface="Arial Rounded MT Bold"/>
                </a:rPr>
                <a:t>YEARS</a:t>
              </a:r>
              <a:endParaRPr lang="da-DK" sz="1176" kern="0" dirty="0">
                <a:solidFill>
                  <a:srgbClr val="FF0000"/>
                </a:solidFill>
                <a:latin typeface="Arial Rounded MT Bold"/>
              </a:endParaRPr>
            </a:p>
          </p:txBody>
        </p:sp>
      </p:grpSp>
      <p:grpSp>
        <p:nvGrpSpPr>
          <p:cNvPr id="55" name="Group 54"/>
          <p:cNvGrpSpPr/>
          <p:nvPr/>
        </p:nvGrpSpPr>
        <p:grpSpPr>
          <a:xfrm>
            <a:off x="9205514" y="6067396"/>
            <a:ext cx="1457488" cy="1211088"/>
            <a:chOff x="4045400" y="4249633"/>
            <a:chExt cx="991629" cy="823986"/>
          </a:xfrm>
        </p:grpSpPr>
        <p:grpSp>
          <p:nvGrpSpPr>
            <p:cNvPr id="56" name="Group 55"/>
            <p:cNvGrpSpPr/>
            <p:nvPr/>
          </p:nvGrpSpPr>
          <p:grpSpPr>
            <a:xfrm>
              <a:off x="4045400" y="4249633"/>
              <a:ext cx="991629" cy="823986"/>
              <a:chOff x="4045400" y="4249633"/>
              <a:chExt cx="991629" cy="823986"/>
            </a:xfrm>
          </p:grpSpPr>
          <p:sp>
            <p:nvSpPr>
              <p:cNvPr id="58" name="Rounded Rectangle 39"/>
              <p:cNvSpPr/>
              <p:nvPr/>
            </p:nvSpPr>
            <p:spPr>
              <a:xfrm>
                <a:off x="4260972" y="4249633"/>
                <a:ext cx="776057" cy="823986"/>
              </a:xfrm>
              <a:prstGeom prst="roundRect">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sp>
            <p:nvSpPr>
              <p:cNvPr id="59" name="Isosceles Triangle 58"/>
              <p:cNvSpPr/>
              <p:nvPr/>
            </p:nvSpPr>
            <p:spPr>
              <a:xfrm rot="14918648">
                <a:off x="4079318" y="4791244"/>
                <a:ext cx="220771" cy="288608"/>
              </a:xfrm>
              <a:prstGeom prst="triangle">
                <a:avLst/>
              </a:prstGeom>
              <a:solidFill>
                <a:sysClr val="window" lastClr="FFFFFF"/>
              </a:solidFill>
              <a:ln w="25400" cap="flat" cmpd="sng" algn="ctr">
                <a:noFill/>
                <a:prstDash val="solid"/>
              </a:ln>
              <a:effectLst/>
            </p:spPr>
            <p:txBody>
              <a:bodyPr rtlCol="0" anchor="ctr"/>
              <a:lstStyle/>
              <a:p>
                <a:pPr algn="ctr" defTabSz="1343985">
                  <a:defRPr/>
                </a:pPr>
                <a:endParaRPr lang="da-DK" sz="2646" kern="0">
                  <a:solidFill>
                    <a:srgbClr val="FF0000"/>
                  </a:solidFill>
                  <a:latin typeface="Calibri Light"/>
                </a:endParaRPr>
              </a:p>
            </p:txBody>
          </p:sp>
        </p:grpSp>
        <p:sp>
          <p:nvSpPr>
            <p:cNvPr id="57" name="TextBox 56"/>
            <p:cNvSpPr txBox="1"/>
            <p:nvPr/>
          </p:nvSpPr>
          <p:spPr>
            <a:xfrm>
              <a:off x="4260971" y="4346194"/>
              <a:ext cx="776057" cy="538729"/>
            </a:xfrm>
            <a:prstGeom prst="rect">
              <a:avLst/>
            </a:prstGeom>
          </p:spPr>
          <p:txBody>
            <a:bodyPr vert="horz" wrap="square" lIns="0" tIns="0" rIns="0" bIns="0" rtlCol="0">
              <a:spAutoFit/>
            </a:bodyPr>
            <a:lstStyle/>
            <a:p>
              <a:pPr marL="7001" algn="ctr" defTabSz="1343985">
                <a:defRPr/>
              </a:pPr>
              <a:r>
                <a:rPr lang="da-DK" sz="1029" kern="0" dirty="0">
                  <a:solidFill>
                    <a:srgbClr val="FF0000"/>
                  </a:solidFill>
                  <a:latin typeface="Arial Rounded MT Bold"/>
                </a:rPr>
                <a:t>SHARE OF OVERNIGHT STAYS</a:t>
              </a:r>
            </a:p>
            <a:p>
              <a:pPr marL="7001" algn="ctr" defTabSz="1343985">
                <a:defRPr/>
              </a:pPr>
              <a:r>
                <a:rPr lang="da-DK" sz="2058" kern="0" dirty="0">
                  <a:solidFill>
                    <a:srgbClr val="FF0000"/>
                  </a:solidFill>
                  <a:latin typeface="Arial Rounded MT Bold"/>
                </a:rPr>
                <a:t>9</a:t>
              </a:r>
              <a:r>
                <a:rPr lang="da-DK" sz="1470" b="1" kern="0" dirty="0">
                  <a:solidFill>
                    <a:srgbClr val="FF0000"/>
                  </a:solidFill>
                  <a:latin typeface="Arial Rounded MT Bold"/>
                </a:rPr>
                <a:t>%</a:t>
              </a:r>
              <a:endParaRPr lang="da-DK" sz="1176" kern="0" dirty="0">
                <a:solidFill>
                  <a:srgbClr val="FF0000"/>
                </a:solidFill>
                <a:latin typeface="Arial Rounded MT Bold"/>
              </a:endParaRPr>
            </a:p>
          </p:txBody>
        </p:sp>
      </p:grpSp>
      <p:sp>
        <p:nvSpPr>
          <p:cNvPr id="61" name="Oval 60"/>
          <p:cNvSpPr/>
          <p:nvPr/>
        </p:nvSpPr>
        <p:spPr>
          <a:xfrm>
            <a:off x="-409658" y="1691683"/>
            <a:ext cx="3673161" cy="3444494"/>
          </a:xfrm>
          <a:prstGeom prst="ellipse">
            <a:avLst/>
          </a:prstGeom>
          <a:solidFill>
            <a:srgbClr val="FF00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1343985">
              <a:defRPr/>
            </a:pPr>
            <a:r>
              <a:rPr lang="en-US" sz="1543" b="1" i="1" kern="0" cap="all" dirty="0">
                <a:solidFill>
                  <a:schemeClr val="bg1"/>
                </a:solidFill>
                <a:latin typeface="Segoe UI Light" panose="020B0502040204020203" pitchFamily="34" charset="0"/>
              </a:rPr>
              <a:t>Sometimes I NEED a holiday that gives med energy and new inspiration. I need a destination with a wide range of activities that keeps me physical active. </a:t>
            </a:r>
            <a:endParaRPr lang="en-US" sz="1617" b="1" i="1" kern="0" dirty="0">
              <a:solidFill>
                <a:schemeClr val="bg1"/>
              </a:solidFill>
            </a:endParaRPr>
          </a:p>
        </p:txBody>
      </p:sp>
      <p:sp>
        <p:nvSpPr>
          <p:cNvPr id="4" name="Rectangle 3"/>
          <p:cNvSpPr/>
          <p:nvPr/>
        </p:nvSpPr>
        <p:spPr bwMode="gray">
          <a:xfrm>
            <a:off x="-414635" y="1836415"/>
            <a:ext cx="593131"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algn="ctr">
              <a:lnSpc>
                <a:spcPct val="110000"/>
              </a:lnSpc>
              <a:spcBef>
                <a:spcPts val="2400"/>
              </a:spcBef>
              <a:buClr>
                <a:schemeClr val="bg2"/>
              </a:buClr>
            </a:pPr>
            <a:endParaRPr lang="nb-NO" sz="2000" dirty="0">
              <a:solidFill>
                <a:schemeClr val="bg1"/>
              </a:solidFill>
            </a:endParaRPr>
          </a:p>
        </p:txBody>
      </p:sp>
      <p:graphicFrame>
        <p:nvGraphicFramePr>
          <p:cNvPr id="50" name="Chart 49"/>
          <p:cNvGraphicFramePr/>
          <p:nvPr>
            <p:extLst/>
          </p:nvPr>
        </p:nvGraphicFramePr>
        <p:xfrm>
          <a:off x="10828995" y="5754827"/>
          <a:ext cx="2659361" cy="16045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9752362"/>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4519922" y="1652925"/>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3" name="Straight Connector 2"/>
          <p:cNvCxnSpPr/>
          <p:nvPr/>
        </p:nvCxnSpPr>
        <p:spPr>
          <a:xfrm flipH="1">
            <a:off x="8917225" y="1652923"/>
            <a:ext cx="19872" cy="5337935"/>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cxnSp>
        <p:nvCxnSpPr>
          <p:cNvPr id="4" name="Straight Connector 3"/>
          <p:cNvCxnSpPr/>
          <p:nvPr/>
        </p:nvCxnSpPr>
        <p:spPr>
          <a:xfrm>
            <a:off x="604173" y="4265818"/>
            <a:ext cx="12221615" cy="0"/>
          </a:xfrm>
          <a:prstGeom prst="line">
            <a:avLst/>
          </a:prstGeom>
          <a:noFill/>
          <a:ln w="9525">
            <a:solidFill>
              <a:schemeClr val="accent1">
                <a:lumMod val="75000"/>
              </a:schemeClr>
            </a:solidFill>
            <a:prstDash val="dashDot"/>
            <a:round/>
            <a:headEnd/>
            <a:tailEnd/>
          </a:ln>
          <a:effectLst/>
          <a:extLst>
            <a:ext uri="{909E8E84-426E-40DD-AFC4-6F175D3DCCD1}">
              <a14:hiddenFill xmlns:a14="http://schemas.microsoft.com/office/drawing/2010/main">
                <a:noFill/>
              </a14:hiddenFill>
            </a:ext>
          </a:extLst>
        </p:spPr>
      </p:cxnSp>
      <p:sp>
        <p:nvSpPr>
          <p:cNvPr id="5" name="Rectangle 4"/>
          <p:cNvSpPr/>
          <p:nvPr/>
        </p:nvSpPr>
        <p:spPr>
          <a:xfrm>
            <a:off x="188999" y="189693"/>
            <a:ext cx="13072280" cy="9460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703" b="1" dirty="0">
                <a:solidFill>
                  <a:schemeClr val="bg1"/>
                </a:solidFill>
              </a:rPr>
              <a:t>ENERGY</a:t>
            </a:r>
          </a:p>
        </p:txBody>
      </p:sp>
      <p:sp>
        <p:nvSpPr>
          <p:cNvPr id="12" name="TextBox 11"/>
          <p:cNvSpPr txBox="1"/>
          <p:nvPr/>
        </p:nvSpPr>
        <p:spPr>
          <a:xfrm>
            <a:off x="670095" y="1703969"/>
            <a:ext cx="3439313" cy="107401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TYPICAL HOLIDAY OCCASIONS</a:t>
            </a:r>
            <a:endParaRPr lang="en-GB" sz="1396" kern="0" dirty="0">
              <a:solidFill>
                <a:sysClr val="windowText" lastClr="000000"/>
              </a:solidFill>
            </a:endParaRPr>
          </a:p>
          <a:p>
            <a:pPr marL="7001" algn="just" defTabSz="1343985">
              <a:defRPr/>
            </a:pPr>
            <a:r>
              <a:rPr lang="en-GB" sz="1396" kern="0" dirty="0">
                <a:solidFill>
                  <a:sysClr val="windowText" lastClr="000000"/>
                </a:solidFill>
              </a:rPr>
              <a:t>As in most segments you will find the typical sun and beach vacation in this segment, but you will also find </a:t>
            </a:r>
            <a:r>
              <a:rPr lang="en-GB" sz="1396" b="1" kern="0" dirty="0">
                <a:solidFill>
                  <a:srgbClr val="FF0000"/>
                </a:solidFill>
              </a:rPr>
              <a:t>ski/active holidays</a:t>
            </a:r>
            <a:r>
              <a:rPr lang="en-GB" sz="1396" b="1" kern="0" dirty="0">
                <a:solidFill>
                  <a:srgbClr val="FF6600"/>
                </a:solidFill>
              </a:rPr>
              <a:t> </a:t>
            </a:r>
            <a:r>
              <a:rPr lang="en-GB" sz="1396" kern="0" dirty="0">
                <a:solidFill>
                  <a:sysClr val="windowText" lastClr="000000"/>
                </a:solidFill>
              </a:rPr>
              <a:t>and </a:t>
            </a:r>
            <a:r>
              <a:rPr lang="en-GB" sz="1396" b="1" kern="0" dirty="0">
                <a:solidFill>
                  <a:srgbClr val="FF0000"/>
                </a:solidFill>
              </a:rPr>
              <a:t>party</a:t>
            </a:r>
            <a:r>
              <a:rPr lang="en-GB" sz="1396" b="1" kern="0" dirty="0">
                <a:solidFill>
                  <a:srgbClr val="FF6600"/>
                </a:solidFill>
              </a:rPr>
              <a:t> </a:t>
            </a:r>
            <a:r>
              <a:rPr lang="en-GB" sz="1396" b="1" kern="0" dirty="0">
                <a:solidFill>
                  <a:srgbClr val="FF0000"/>
                </a:solidFill>
              </a:rPr>
              <a:t>and</a:t>
            </a:r>
            <a:r>
              <a:rPr lang="en-GB" sz="1396" b="1" kern="0" dirty="0">
                <a:solidFill>
                  <a:srgbClr val="FF6600"/>
                </a:solidFill>
              </a:rPr>
              <a:t> </a:t>
            </a:r>
            <a:r>
              <a:rPr lang="en-GB" sz="1396" b="1" kern="0" dirty="0">
                <a:solidFill>
                  <a:srgbClr val="FF0000"/>
                </a:solidFill>
              </a:rPr>
              <a:t>fun</a:t>
            </a:r>
            <a:r>
              <a:rPr lang="en-GB" sz="1396" kern="0" dirty="0">
                <a:solidFill>
                  <a:sysClr val="windowText" lastClr="000000"/>
                </a:solidFill>
              </a:rPr>
              <a:t>!</a:t>
            </a:r>
          </a:p>
        </p:txBody>
      </p:sp>
      <p:sp>
        <p:nvSpPr>
          <p:cNvPr id="13" name="TextBox 12"/>
          <p:cNvSpPr txBox="1"/>
          <p:nvPr/>
        </p:nvSpPr>
        <p:spPr>
          <a:xfrm>
            <a:off x="670095" y="4511727"/>
            <a:ext cx="3439313" cy="2153795"/>
          </a:xfrm>
          <a:prstGeom prst="rect">
            <a:avLst/>
          </a:prstGeom>
        </p:spPr>
        <p:txBody>
          <a:bodyPr vert="horz" wrap="square" lIns="0" tIns="0" rIns="0" bIns="0" rtlCol="0">
            <a:spAutoFit/>
          </a:bodyPr>
          <a:lstStyle/>
          <a:p>
            <a:pPr marL="7001" defTabSz="1343985">
              <a:defRPr/>
            </a:pPr>
            <a:r>
              <a:rPr lang="en-US" sz="1396" b="1" kern="0" dirty="0">
                <a:solidFill>
                  <a:sysClr val="windowText" lastClr="000000"/>
                </a:solidFill>
              </a:rPr>
              <a:t>HOLIDAY EXPERIENCE</a:t>
            </a:r>
          </a:p>
          <a:p>
            <a:pPr marL="4763" lvl="0" algn="just" defTabSz="914400">
              <a:defRPr/>
            </a:pPr>
            <a:r>
              <a:rPr lang="en-US" sz="1400" kern="0" dirty="0">
                <a:solidFill>
                  <a:sysClr val="windowText" lastClr="000000"/>
                </a:solidFill>
              </a:rPr>
              <a:t>More than in other segments you will find activities like </a:t>
            </a:r>
            <a:r>
              <a:rPr lang="en-US" sz="1396" b="1" kern="0" dirty="0">
                <a:solidFill>
                  <a:srgbClr val="FF0000"/>
                </a:solidFill>
              </a:rPr>
              <a:t>hiking</a:t>
            </a:r>
            <a:r>
              <a:rPr lang="en-US" sz="1400" kern="0" dirty="0">
                <a:solidFill>
                  <a:sysClr val="windowText" lastClr="000000"/>
                </a:solidFill>
              </a:rPr>
              <a:t>, </a:t>
            </a:r>
            <a:r>
              <a:rPr lang="en-US" sz="1396" b="1" kern="0" dirty="0">
                <a:solidFill>
                  <a:srgbClr val="FF0000"/>
                </a:solidFill>
              </a:rPr>
              <a:t>winter activities </a:t>
            </a:r>
            <a:r>
              <a:rPr lang="en-US" sz="1400" kern="0" dirty="0">
                <a:solidFill>
                  <a:sysClr val="windowText" lastClr="000000"/>
                </a:solidFill>
              </a:rPr>
              <a:t>(Alpine skiing/snowboarding, cross country skiing, dog-sleigh, snowmobile etc.) and visits to </a:t>
            </a:r>
            <a:r>
              <a:rPr lang="en-US" sz="1396" b="1" kern="0" dirty="0">
                <a:solidFill>
                  <a:srgbClr val="FF0000"/>
                </a:solidFill>
              </a:rPr>
              <a:t>amusement</a:t>
            </a:r>
            <a:r>
              <a:rPr lang="en-US" sz="1400" kern="0" dirty="0">
                <a:solidFill>
                  <a:sysClr val="windowText" lastClr="000000"/>
                </a:solidFill>
              </a:rPr>
              <a:t> </a:t>
            </a:r>
            <a:r>
              <a:rPr lang="en-US" sz="1396" b="1" kern="0" dirty="0">
                <a:solidFill>
                  <a:srgbClr val="FF0000"/>
                </a:solidFill>
              </a:rPr>
              <a:t>parks</a:t>
            </a:r>
            <a:r>
              <a:rPr lang="en-US" sz="1400" kern="0" dirty="0">
                <a:solidFill>
                  <a:sysClr val="windowText" lastClr="000000"/>
                </a:solidFill>
              </a:rPr>
              <a:t>. And of course they enjoy relaxation, observe beauty of nature and taste local food and drink as much as the next man.</a:t>
            </a:r>
          </a:p>
          <a:p>
            <a:pPr marL="4763" lvl="0" algn="just" defTabSz="914400">
              <a:defRPr/>
            </a:pPr>
            <a:endParaRPr lang="en-US" sz="1400" kern="0" dirty="0">
              <a:solidFill>
                <a:srgbClr val="FF0000"/>
              </a:solidFill>
            </a:endParaRPr>
          </a:p>
        </p:txBody>
      </p:sp>
      <p:sp>
        <p:nvSpPr>
          <p:cNvPr id="16" name="TextBox 15"/>
          <p:cNvSpPr txBox="1"/>
          <p:nvPr/>
        </p:nvSpPr>
        <p:spPr>
          <a:xfrm>
            <a:off x="4989172" y="4491716"/>
            <a:ext cx="3439313" cy="2153795"/>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SOURCES OF INSPIRATIONS</a:t>
            </a:r>
          </a:p>
          <a:p>
            <a:pPr marL="4763" lvl="0" algn="just" defTabSz="914400">
              <a:defRPr/>
            </a:pPr>
            <a:r>
              <a:rPr lang="en-GB" sz="1400" kern="0" dirty="0">
                <a:solidFill>
                  <a:sysClr val="windowText" lastClr="000000"/>
                </a:solidFill>
              </a:rPr>
              <a:t>These consumers don’t spend a lot of time planning where to go. Most of them settle for the trip less than </a:t>
            </a:r>
            <a:r>
              <a:rPr lang="en-GB" sz="1396" b="1" kern="0" dirty="0">
                <a:solidFill>
                  <a:srgbClr val="FF0000"/>
                </a:solidFill>
              </a:rPr>
              <a:t>2 months before they go</a:t>
            </a:r>
            <a:r>
              <a:rPr lang="en-GB" sz="1400" kern="0" dirty="0">
                <a:solidFill>
                  <a:sysClr val="windowText" lastClr="000000"/>
                </a:solidFill>
              </a:rPr>
              <a:t>. Their main source of information is the </a:t>
            </a:r>
            <a:r>
              <a:rPr lang="en-GB" sz="1396" b="1" kern="0" dirty="0">
                <a:solidFill>
                  <a:srgbClr val="FF0000"/>
                </a:solidFill>
              </a:rPr>
              <a:t>internet in general</a:t>
            </a:r>
            <a:r>
              <a:rPr lang="en-GB" sz="1400" kern="0" dirty="0">
                <a:solidFill>
                  <a:sysClr val="windowText" lastClr="000000"/>
                </a:solidFill>
              </a:rPr>
              <a:t>. I.e. it will be important to use </a:t>
            </a:r>
            <a:r>
              <a:rPr lang="en-GB" sz="1396" b="1" kern="0" dirty="0">
                <a:solidFill>
                  <a:srgbClr val="FF0000"/>
                </a:solidFill>
              </a:rPr>
              <a:t>search engines </a:t>
            </a:r>
            <a:r>
              <a:rPr lang="en-GB" sz="1400" kern="0" dirty="0">
                <a:solidFill>
                  <a:sysClr val="windowText" lastClr="000000"/>
                </a:solidFill>
              </a:rPr>
              <a:t>as a vehicle to reach this segment. Their </a:t>
            </a:r>
            <a:r>
              <a:rPr lang="en-GB" sz="1396" b="1" kern="0" dirty="0">
                <a:solidFill>
                  <a:srgbClr val="FF0000"/>
                </a:solidFill>
              </a:rPr>
              <a:t>children</a:t>
            </a:r>
            <a:r>
              <a:rPr lang="en-GB" sz="1400" kern="0" dirty="0">
                <a:solidFill>
                  <a:sysClr val="windowText" lastClr="000000"/>
                </a:solidFill>
              </a:rPr>
              <a:t>, </a:t>
            </a:r>
            <a:r>
              <a:rPr lang="en-GB" sz="1396" b="1" kern="0" dirty="0">
                <a:solidFill>
                  <a:srgbClr val="FF0000"/>
                </a:solidFill>
              </a:rPr>
              <a:t>friends</a:t>
            </a:r>
            <a:r>
              <a:rPr lang="en-GB" sz="1400" kern="0" dirty="0">
                <a:solidFill>
                  <a:sysClr val="windowText" lastClr="000000"/>
                </a:solidFill>
              </a:rPr>
              <a:t> and acquaintances heavily </a:t>
            </a:r>
            <a:r>
              <a:rPr lang="en-GB" sz="1396" b="1" kern="0" dirty="0">
                <a:solidFill>
                  <a:srgbClr val="FF0000"/>
                </a:solidFill>
              </a:rPr>
              <a:t>influences their choice</a:t>
            </a:r>
            <a:r>
              <a:rPr lang="en-GB" sz="1400" kern="0" dirty="0">
                <a:solidFill>
                  <a:sysClr val="windowText" lastClr="000000"/>
                </a:solidFill>
              </a:rPr>
              <a:t>. </a:t>
            </a:r>
          </a:p>
        </p:txBody>
      </p:sp>
      <p:sp>
        <p:nvSpPr>
          <p:cNvPr id="17" name="TextBox 16"/>
          <p:cNvSpPr txBox="1"/>
          <p:nvPr/>
        </p:nvSpPr>
        <p:spPr>
          <a:xfrm>
            <a:off x="5015679" y="1703969"/>
            <a:ext cx="3439313" cy="1938351"/>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I TRAVEL TO GET ENERGY</a:t>
            </a:r>
            <a:endParaRPr lang="en-GB" sz="1396" kern="0" dirty="0">
              <a:solidFill>
                <a:sysClr val="windowText" lastClr="000000"/>
              </a:solidFill>
            </a:endParaRPr>
          </a:p>
          <a:p>
            <a:pPr marL="4763" lvl="0" algn="just" defTabSz="914400">
              <a:defRPr/>
            </a:pPr>
            <a:r>
              <a:rPr lang="en-GB" sz="1400" kern="0" dirty="0">
                <a:solidFill>
                  <a:sysClr val="windowText" lastClr="000000"/>
                </a:solidFill>
              </a:rPr>
              <a:t>These consumers choose destinations that enables them </a:t>
            </a:r>
            <a:r>
              <a:rPr lang="en-GB" sz="1396" b="1" kern="0" dirty="0">
                <a:solidFill>
                  <a:srgbClr val="FF0000"/>
                </a:solidFill>
              </a:rPr>
              <a:t>to live life to the fullest</a:t>
            </a:r>
            <a:r>
              <a:rPr lang="en-GB" sz="1400" kern="0" dirty="0">
                <a:solidFill>
                  <a:sysClr val="windowText" lastClr="000000"/>
                </a:solidFill>
              </a:rPr>
              <a:t>. They often travel in </a:t>
            </a:r>
            <a:r>
              <a:rPr lang="en-GB" sz="1396" b="1" kern="0" dirty="0">
                <a:solidFill>
                  <a:srgbClr val="FF0000"/>
                </a:solidFill>
              </a:rPr>
              <a:t>larger groups </a:t>
            </a:r>
            <a:r>
              <a:rPr lang="en-GB" sz="1400" kern="0" dirty="0">
                <a:solidFill>
                  <a:sysClr val="windowText" lastClr="000000"/>
                </a:solidFill>
              </a:rPr>
              <a:t>(4 or more) with </a:t>
            </a:r>
            <a:r>
              <a:rPr lang="en-GB" sz="1396" b="1" kern="0" dirty="0">
                <a:solidFill>
                  <a:srgbClr val="FF0000"/>
                </a:solidFill>
              </a:rPr>
              <a:t>friends</a:t>
            </a:r>
            <a:r>
              <a:rPr lang="en-GB" sz="1400" kern="0" dirty="0">
                <a:solidFill>
                  <a:sysClr val="windowText" lastClr="000000"/>
                </a:solidFill>
              </a:rPr>
              <a:t> and with </a:t>
            </a:r>
            <a:r>
              <a:rPr lang="en-GB" sz="1396" b="1" kern="0" dirty="0">
                <a:solidFill>
                  <a:srgbClr val="FF0000"/>
                </a:solidFill>
              </a:rPr>
              <a:t>children</a:t>
            </a:r>
            <a:r>
              <a:rPr lang="en-GB" sz="1400" kern="0" dirty="0">
                <a:solidFill>
                  <a:sysClr val="windowText" lastClr="000000"/>
                </a:solidFill>
              </a:rPr>
              <a:t>, so the </a:t>
            </a:r>
            <a:r>
              <a:rPr lang="en-GB" sz="1396" b="1" kern="0" dirty="0">
                <a:solidFill>
                  <a:srgbClr val="FF0000"/>
                </a:solidFill>
              </a:rPr>
              <a:t>social</a:t>
            </a:r>
            <a:r>
              <a:rPr lang="en-GB" sz="1400" kern="0" dirty="0">
                <a:solidFill>
                  <a:sysClr val="windowText" lastClr="000000"/>
                </a:solidFill>
              </a:rPr>
              <a:t> element is also important. </a:t>
            </a:r>
            <a:r>
              <a:rPr lang="en-US" sz="1400" kern="0" dirty="0">
                <a:solidFill>
                  <a:sysClr val="windowText" lastClr="000000"/>
                </a:solidFill>
              </a:rPr>
              <a:t>Many of them travel by </a:t>
            </a:r>
            <a:r>
              <a:rPr lang="en-US" sz="1396" b="1" kern="0" dirty="0">
                <a:solidFill>
                  <a:srgbClr val="FF0000"/>
                </a:solidFill>
              </a:rPr>
              <a:t>car</a:t>
            </a:r>
            <a:r>
              <a:rPr lang="en-US" sz="1400" kern="0" dirty="0">
                <a:solidFill>
                  <a:sysClr val="windowText" lastClr="000000"/>
                </a:solidFill>
              </a:rPr>
              <a:t> and they stay at a rented </a:t>
            </a:r>
            <a:r>
              <a:rPr lang="en-US" sz="1396" b="1" kern="0" dirty="0">
                <a:solidFill>
                  <a:srgbClr val="FF0000"/>
                </a:solidFill>
              </a:rPr>
              <a:t>cabin/holiday home</a:t>
            </a:r>
            <a:r>
              <a:rPr lang="en-US" sz="1400" kern="0" dirty="0">
                <a:solidFill>
                  <a:sysClr val="windowText" lastClr="000000"/>
                </a:solidFill>
              </a:rPr>
              <a:t>. More than in other segments they travel in </a:t>
            </a:r>
            <a:r>
              <a:rPr lang="en-US" sz="1396" b="1" kern="0" dirty="0">
                <a:solidFill>
                  <a:srgbClr val="FF0000"/>
                </a:solidFill>
              </a:rPr>
              <a:t>wintertime</a:t>
            </a:r>
            <a:r>
              <a:rPr lang="en-US" sz="1400" kern="0" dirty="0">
                <a:solidFill>
                  <a:sysClr val="windowText" lastClr="000000"/>
                </a:solidFill>
              </a:rPr>
              <a:t>. </a:t>
            </a:r>
            <a:endParaRPr lang="en-GB" sz="1396" kern="0" dirty="0">
              <a:solidFill>
                <a:sysClr val="windowText" lastClr="000000"/>
              </a:solidFill>
            </a:endParaRPr>
          </a:p>
        </p:txBody>
      </p:sp>
      <p:sp>
        <p:nvSpPr>
          <p:cNvPr id="24" name="TextBox 23"/>
          <p:cNvSpPr txBox="1"/>
          <p:nvPr/>
        </p:nvSpPr>
        <p:spPr>
          <a:xfrm>
            <a:off x="9168160" y="1703969"/>
            <a:ext cx="3651632" cy="2584682"/>
          </a:xfrm>
          <a:prstGeom prst="rect">
            <a:avLst/>
          </a:prstGeom>
        </p:spPr>
        <p:txBody>
          <a:bodyPr vert="horz" wrap="square" lIns="0" tIns="0" rIns="0" bIns="0" rtlCol="0">
            <a:spAutoFit/>
          </a:bodyPr>
          <a:lstStyle/>
          <a:p>
            <a:pPr marL="7001" algn="just" defTabSz="1343985">
              <a:defRPr/>
            </a:pPr>
            <a:r>
              <a:rPr lang="en-GB" sz="1396" b="1" kern="0" dirty="0">
                <a:solidFill>
                  <a:sysClr val="windowText" lastClr="000000"/>
                </a:solidFill>
              </a:rPr>
              <a:t>THE ROLE OF BRANDS</a:t>
            </a:r>
            <a:endParaRPr lang="en-GB" sz="1396" kern="0" dirty="0">
              <a:solidFill>
                <a:sysClr val="windowText" lastClr="000000"/>
              </a:solidFill>
            </a:endParaRPr>
          </a:p>
          <a:p>
            <a:pPr marL="4763" lvl="0" algn="just" defTabSz="914400">
              <a:defRPr/>
            </a:pPr>
            <a:r>
              <a:rPr lang="en-US" sz="1400" kern="0" dirty="0">
                <a:solidFill>
                  <a:sysClr val="windowText" lastClr="000000"/>
                </a:solidFill>
              </a:rPr>
              <a:t>The energy segment is important for brands who position themselves as </a:t>
            </a:r>
            <a:r>
              <a:rPr lang="en-US" sz="1396" b="1" kern="0" dirty="0">
                <a:solidFill>
                  <a:srgbClr val="FF0000"/>
                </a:solidFill>
              </a:rPr>
              <a:t>vital</a:t>
            </a:r>
            <a:r>
              <a:rPr lang="en-US" sz="1400" kern="0" dirty="0">
                <a:solidFill>
                  <a:sysClr val="windowText" lastClr="000000"/>
                </a:solidFill>
              </a:rPr>
              <a:t> and </a:t>
            </a:r>
            <a:r>
              <a:rPr lang="en-US" sz="1396" b="1" kern="0" dirty="0">
                <a:solidFill>
                  <a:srgbClr val="FF0000"/>
                </a:solidFill>
              </a:rPr>
              <a:t>energetic</a:t>
            </a:r>
            <a:r>
              <a:rPr lang="en-US" sz="1400" kern="0" dirty="0">
                <a:solidFill>
                  <a:sysClr val="windowText" lastClr="000000"/>
                </a:solidFill>
              </a:rPr>
              <a:t> and who are always </a:t>
            </a:r>
            <a:r>
              <a:rPr lang="en-US" sz="1396" b="1" kern="0" dirty="0">
                <a:solidFill>
                  <a:srgbClr val="FF0000"/>
                </a:solidFill>
              </a:rPr>
              <a:t>pushing the boundaries</a:t>
            </a:r>
            <a:r>
              <a:rPr lang="en-US" sz="1400" kern="0" dirty="0">
                <a:solidFill>
                  <a:sysClr val="windowText" lastClr="000000"/>
                </a:solidFill>
              </a:rPr>
              <a:t> and stimulating consumers with change and </a:t>
            </a:r>
            <a:r>
              <a:rPr lang="en-US" sz="1396" b="1" kern="0" dirty="0">
                <a:solidFill>
                  <a:srgbClr val="FF0000"/>
                </a:solidFill>
              </a:rPr>
              <a:t>challenge</a:t>
            </a:r>
            <a:r>
              <a:rPr lang="en-US" sz="1400" kern="0" dirty="0">
                <a:solidFill>
                  <a:sysClr val="windowText" lastClr="000000"/>
                </a:solidFill>
              </a:rPr>
              <a:t>. A brand that wants to adopt a Vitality strategy needs to position itself as inquisitive and </a:t>
            </a:r>
            <a:r>
              <a:rPr lang="en-US" sz="1396" b="1" kern="0" dirty="0">
                <a:solidFill>
                  <a:srgbClr val="FF0000"/>
                </a:solidFill>
              </a:rPr>
              <a:t>curious</a:t>
            </a:r>
            <a:r>
              <a:rPr lang="en-US" sz="1400" kern="0" dirty="0">
                <a:solidFill>
                  <a:sysClr val="windowText" lastClr="000000"/>
                </a:solidFill>
              </a:rPr>
              <a:t> about the world, a brand that is entertaining, </a:t>
            </a:r>
            <a:r>
              <a:rPr lang="en-US" sz="1396" b="1" kern="0" dirty="0">
                <a:solidFill>
                  <a:srgbClr val="FF0000"/>
                </a:solidFill>
              </a:rPr>
              <a:t>surprising</a:t>
            </a:r>
            <a:r>
              <a:rPr lang="en-US" sz="1400" kern="0" dirty="0">
                <a:solidFill>
                  <a:sysClr val="windowText" lastClr="000000"/>
                </a:solidFill>
              </a:rPr>
              <a:t> and sometimes perhaps even shocking for its (temporary) consumers. It is important for these brands to offer </a:t>
            </a:r>
            <a:r>
              <a:rPr lang="en-US" sz="1396" b="1" kern="0" dirty="0">
                <a:solidFill>
                  <a:srgbClr val="FF0000"/>
                </a:solidFill>
              </a:rPr>
              <a:t>constant renewal</a:t>
            </a:r>
            <a:r>
              <a:rPr lang="en-US" sz="1400" kern="0" dirty="0">
                <a:solidFill>
                  <a:sysClr val="windowText" lastClr="000000"/>
                </a:solidFill>
              </a:rPr>
              <a:t>. </a:t>
            </a: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168160" y="4491716"/>
            <a:ext cx="3657628" cy="2439638"/>
          </a:xfrm>
          <a:prstGeom prst="rect">
            <a:avLst/>
          </a:prstGeom>
        </p:spPr>
      </p:pic>
    </p:spTree>
    <p:extLst>
      <p:ext uri="{BB962C8B-B14F-4D97-AF65-F5344CB8AC3E}">
        <p14:creationId xmlns:p14="http://schemas.microsoft.com/office/powerpoint/2010/main" val="3836583310"/>
      </p:ext>
    </p:extLst>
  </p:cSld>
  <p:clrMapOvr>
    <a:masterClrMapping/>
  </p:clrMapOvr>
  <p:transition>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4"/>
          </p:nvPr>
        </p:nvSpPr>
        <p:spPr>
          <a:xfrm>
            <a:off x="540000" y="1203933"/>
            <a:ext cx="2619353" cy="374398"/>
          </a:xfrm>
          <a:solidFill>
            <a:schemeClr val="tx1"/>
          </a:solidFill>
        </p:spPr>
        <p:txBody>
          <a:bodyPr/>
          <a:lstStyle/>
          <a:p>
            <a:r>
              <a:rPr lang="nb-NO" dirty="0"/>
              <a:t>Core motivations</a:t>
            </a:r>
          </a:p>
        </p:txBody>
      </p:sp>
      <p:sp>
        <p:nvSpPr>
          <p:cNvPr id="2" name="Title 1"/>
          <p:cNvSpPr>
            <a:spLocks noGrp="1"/>
          </p:cNvSpPr>
          <p:nvPr>
            <p:ph type="title"/>
          </p:nvPr>
        </p:nvSpPr>
        <p:spPr>
          <a:xfrm>
            <a:off x="539999" y="540000"/>
            <a:ext cx="1929276" cy="553998"/>
          </a:xfrm>
          <a:solidFill>
            <a:srgbClr val="FF0000"/>
          </a:solidFill>
        </p:spPr>
        <p:txBody>
          <a:bodyPr/>
          <a:lstStyle/>
          <a:p>
            <a:r>
              <a:rPr lang="en-US" b="1" dirty="0"/>
              <a:t>ENERGY</a:t>
            </a:r>
            <a:endParaRPr lang="en-US" dirty="0"/>
          </a:p>
        </p:txBody>
      </p:sp>
      <p:graphicFrame>
        <p:nvGraphicFramePr>
          <p:cNvPr id="57" name="SI_Chart"/>
          <p:cNvGraphicFramePr/>
          <p:nvPr>
            <p:extLst/>
          </p:nvPr>
        </p:nvGraphicFramePr>
        <p:xfrm>
          <a:off x="5978418" y="2594242"/>
          <a:ext cx="6934157" cy="17867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8" name="EB_Chart"/>
          <p:cNvGraphicFramePr/>
          <p:nvPr>
            <p:extLst/>
          </p:nvPr>
        </p:nvGraphicFramePr>
        <p:xfrm>
          <a:off x="2407402" y="2628317"/>
          <a:ext cx="3556936" cy="1786736"/>
        </p:xfrm>
        <a:graphic>
          <a:graphicData uri="http://schemas.openxmlformats.org/drawingml/2006/chart">
            <c:chart xmlns:c="http://schemas.openxmlformats.org/drawingml/2006/chart" xmlns:r="http://schemas.openxmlformats.org/officeDocument/2006/relationships" r:id="rId4"/>
          </a:graphicData>
        </a:graphic>
      </p:graphicFrame>
      <p:sp>
        <p:nvSpPr>
          <p:cNvPr id="59" name="EB_ChartHeader"/>
          <p:cNvSpPr/>
          <p:nvPr/>
        </p:nvSpPr>
        <p:spPr>
          <a:xfrm>
            <a:off x="3072423" y="2193285"/>
            <a:ext cx="2925155" cy="232347"/>
          </a:xfrm>
          <a:prstGeom prst="roundRect">
            <a:avLst>
              <a:gd name="adj" fmla="val 50000"/>
            </a:avLst>
          </a:prstGeom>
          <a:solidFill>
            <a:srgbClr val="C86EA0"/>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Emotional Benefits</a:t>
            </a:r>
          </a:p>
        </p:txBody>
      </p:sp>
      <p:sp>
        <p:nvSpPr>
          <p:cNvPr id="60" name="P_ChartHeader"/>
          <p:cNvSpPr/>
          <p:nvPr/>
        </p:nvSpPr>
        <p:spPr>
          <a:xfrm>
            <a:off x="3072423" y="4614018"/>
            <a:ext cx="2925155" cy="232347"/>
          </a:xfrm>
          <a:prstGeom prst="roundRect">
            <a:avLst>
              <a:gd name="adj" fmla="val 50000"/>
            </a:avLst>
          </a:prstGeom>
          <a:solidFill>
            <a:srgbClr val="4A7EC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Personality</a:t>
            </a:r>
          </a:p>
        </p:txBody>
      </p:sp>
      <p:sp>
        <p:nvSpPr>
          <p:cNvPr id="61" name="FC_ChartHeader"/>
          <p:cNvSpPr/>
          <p:nvPr/>
        </p:nvSpPr>
        <p:spPr>
          <a:xfrm>
            <a:off x="8117201" y="4626138"/>
            <a:ext cx="2925155" cy="232347"/>
          </a:xfrm>
          <a:prstGeom prst="roundRect">
            <a:avLst>
              <a:gd name="adj" fmla="val 50000"/>
            </a:avLst>
          </a:prstGeom>
          <a:solidFill>
            <a:srgbClr val="8282AA"/>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205247"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Functional Characteristics</a:t>
            </a:r>
          </a:p>
        </p:txBody>
      </p:sp>
      <p:sp>
        <p:nvSpPr>
          <p:cNvPr id="62" name="SI_ChartHeader"/>
          <p:cNvSpPr/>
          <p:nvPr/>
        </p:nvSpPr>
        <p:spPr>
          <a:xfrm>
            <a:off x="8116538" y="2203641"/>
            <a:ext cx="2925155" cy="232347"/>
          </a:xfrm>
          <a:prstGeom prst="roundRect">
            <a:avLst>
              <a:gd name="adj" fmla="val 50000"/>
            </a:avLst>
          </a:prstGeom>
          <a:solidFill>
            <a:srgbClr val="50B4B4"/>
          </a:solidFill>
          <a:ln w="952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139275" marR="0" lvl="0" indent="0" algn="ctr" defTabSz="1169887" eaLnBrk="1" fontAlgn="auto" latinLnBrk="0" hangingPunct="1">
              <a:lnSpc>
                <a:spcPct val="90000"/>
              </a:lnSpc>
              <a:spcBef>
                <a:spcPts val="385"/>
              </a:spcBef>
              <a:spcAft>
                <a:spcPts val="0"/>
              </a:spcAft>
              <a:buClrTx/>
              <a:buSzTx/>
              <a:buFontTx/>
              <a:buNone/>
              <a:tabLst/>
              <a:defRPr/>
            </a:pPr>
            <a:r>
              <a:rPr kumimoji="0" lang="en-US" sz="1232" b="1" i="0" u="none" strike="noStrike" kern="0" cap="none" spc="0" normalizeH="0" baseline="0" noProof="0" dirty="0">
                <a:ln>
                  <a:noFill/>
                </a:ln>
                <a:solidFill>
                  <a:srgbClr val="FFFFFF"/>
                </a:solidFill>
                <a:effectLst/>
                <a:uLnTx/>
                <a:uFillTx/>
                <a:latin typeface="Segoe UI"/>
              </a:rPr>
              <a:t>Social Identity</a:t>
            </a:r>
          </a:p>
        </p:txBody>
      </p:sp>
      <p:graphicFrame>
        <p:nvGraphicFramePr>
          <p:cNvPr id="63" name="P_Chart"/>
          <p:cNvGraphicFramePr/>
          <p:nvPr>
            <p:extLst/>
          </p:nvPr>
        </p:nvGraphicFramePr>
        <p:xfrm>
          <a:off x="2421482" y="5057239"/>
          <a:ext cx="3556936" cy="17869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4" name="FC_Chart"/>
          <p:cNvGraphicFramePr/>
          <p:nvPr>
            <p:extLst/>
          </p:nvPr>
        </p:nvGraphicFramePr>
        <p:xfrm>
          <a:off x="7310376" y="5001832"/>
          <a:ext cx="4378063" cy="1786736"/>
        </p:xfrm>
        <a:graphic>
          <a:graphicData uri="http://schemas.openxmlformats.org/drawingml/2006/chart">
            <c:chart xmlns:c="http://schemas.openxmlformats.org/drawingml/2006/chart" xmlns:r="http://schemas.openxmlformats.org/officeDocument/2006/relationships" r:id="rId6"/>
          </a:graphicData>
        </a:graphic>
      </p:graphicFrame>
      <p:grpSp>
        <p:nvGrpSpPr>
          <p:cNvPr id="65" name="Gruppieren 3"/>
          <p:cNvGrpSpPr>
            <a:grpSpLocks noChangeAspect="1"/>
          </p:cNvGrpSpPr>
          <p:nvPr/>
        </p:nvGrpSpPr>
        <p:grpSpPr>
          <a:xfrm>
            <a:off x="8088039" y="2128962"/>
            <a:ext cx="360180" cy="360180"/>
            <a:chOff x="-1042867" y="3392141"/>
            <a:chExt cx="612000" cy="612000"/>
          </a:xfrm>
        </p:grpSpPr>
        <p:sp>
          <p:nvSpPr>
            <p:cNvPr id="66" name="Oval 210"/>
            <p:cNvSpPr>
              <a:spLocks noChangeAspect="1"/>
            </p:cNvSpPr>
            <p:nvPr/>
          </p:nvSpPr>
          <p:spPr>
            <a:xfrm>
              <a:off x="-1042867" y="3392141"/>
              <a:ext cx="612000" cy="612000"/>
            </a:xfrm>
            <a:prstGeom prst="ellipse">
              <a:avLst/>
            </a:prstGeom>
            <a:solidFill>
              <a:schemeClr val="bg1"/>
            </a:solidFill>
            <a:ln w="12700">
              <a:solidFill>
                <a:srgbClr val="50B4B4"/>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67" name="Freeform 79"/>
            <p:cNvSpPr>
              <a:spLocks noEditPoints="1"/>
            </p:cNvSpPr>
            <p:nvPr/>
          </p:nvSpPr>
          <p:spPr bwMode="auto">
            <a:xfrm>
              <a:off x="-962984" y="3462925"/>
              <a:ext cx="483198" cy="410336"/>
            </a:xfrm>
            <a:custGeom>
              <a:avLst/>
              <a:gdLst/>
              <a:ahLst/>
              <a:cxnLst>
                <a:cxn ang="0">
                  <a:pos x="111" y="115"/>
                </a:cxn>
                <a:cxn ang="0">
                  <a:pos x="111" y="136"/>
                </a:cxn>
                <a:cxn ang="0">
                  <a:pos x="0" y="136"/>
                </a:cxn>
                <a:cxn ang="0">
                  <a:pos x="0" y="108"/>
                </a:cxn>
                <a:cxn ang="0">
                  <a:pos x="14" y="95"/>
                </a:cxn>
                <a:cxn ang="0">
                  <a:pos x="35" y="72"/>
                </a:cxn>
                <a:cxn ang="0">
                  <a:pos x="28" y="54"/>
                </a:cxn>
                <a:cxn ang="0">
                  <a:pos x="22" y="43"/>
                </a:cxn>
                <a:cxn ang="0">
                  <a:pos x="24" y="37"/>
                </a:cxn>
                <a:cxn ang="0">
                  <a:pos x="23" y="24"/>
                </a:cxn>
                <a:cxn ang="0">
                  <a:pos x="48" y="0"/>
                </a:cxn>
                <a:cxn ang="0">
                  <a:pos x="73" y="24"/>
                </a:cxn>
                <a:cxn ang="0">
                  <a:pos x="72" y="37"/>
                </a:cxn>
                <a:cxn ang="0">
                  <a:pos x="74" y="43"/>
                </a:cxn>
                <a:cxn ang="0">
                  <a:pos x="68" y="54"/>
                </a:cxn>
                <a:cxn ang="0">
                  <a:pos x="61" y="72"/>
                </a:cxn>
                <a:cxn ang="0">
                  <a:pos x="82" y="95"/>
                </a:cxn>
                <a:cxn ang="0">
                  <a:pos x="111" y="115"/>
                </a:cxn>
                <a:cxn ang="0">
                  <a:pos x="124" y="136"/>
                </a:cxn>
                <a:cxn ang="0">
                  <a:pos x="124" y="113"/>
                </a:cxn>
                <a:cxn ang="0">
                  <a:pos x="95" y="86"/>
                </a:cxn>
                <a:cxn ang="0">
                  <a:pos x="102" y="73"/>
                </a:cxn>
                <a:cxn ang="0">
                  <a:pos x="96" y="60"/>
                </a:cxn>
                <a:cxn ang="0">
                  <a:pos x="92" y="51"/>
                </a:cxn>
                <a:cxn ang="0">
                  <a:pos x="94" y="47"/>
                </a:cxn>
                <a:cxn ang="0">
                  <a:pos x="92" y="38"/>
                </a:cxn>
                <a:cxn ang="0">
                  <a:pos x="111" y="19"/>
                </a:cxn>
                <a:cxn ang="0">
                  <a:pos x="131" y="38"/>
                </a:cxn>
                <a:cxn ang="0">
                  <a:pos x="129" y="47"/>
                </a:cxn>
                <a:cxn ang="0">
                  <a:pos x="131" y="51"/>
                </a:cxn>
                <a:cxn ang="0">
                  <a:pos x="127" y="60"/>
                </a:cxn>
                <a:cxn ang="0">
                  <a:pos x="121" y="73"/>
                </a:cxn>
                <a:cxn ang="0">
                  <a:pos x="137" y="91"/>
                </a:cxn>
                <a:cxn ang="0">
                  <a:pos x="158" y="103"/>
                </a:cxn>
                <a:cxn ang="0">
                  <a:pos x="160" y="136"/>
                </a:cxn>
                <a:cxn ang="0">
                  <a:pos x="124" y="136"/>
                </a:cxn>
              </a:cxnLst>
              <a:rect l="0" t="0" r="r" b="b"/>
              <a:pathLst>
                <a:path w="160" h="136">
                  <a:moveTo>
                    <a:pt x="111" y="115"/>
                  </a:moveTo>
                  <a:cubicBezTo>
                    <a:pt x="111" y="119"/>
                    <a:pt x="111" y="136"/>
                    <a:pt x="111" y="136"/>
                  </a:cubicBezTo>
                  <a:cubicBezTo>
                    <a:pt x="0" y="136"/>
                    <a:pt x="0" y="136"/>
                    <a:pt x="0" y="136"/>
                  </a:cubicBezTo>
                  <a:cubicBezTo>
                    <a:pt x="0" y="108"/>
                    <a:pt x="0" y="108"/>
                    <a:pt x="0" y="108"/>
                  </a:cubicBezTo>
                  <a:cubicBezTo>
                    <a:pt x="0" y="100"/>
                    <a:pt x="9" y="97"/>
                    <a:pt x="14" y="95"/>
                  </a:cubicBezTo>
                  <a:cubicBezTo>
                    <a:pt x="30" y="89"/>
                    <a:pt x="35" y="84"/>
                    <a:pt x="35" y="72"/>
                  </a:cubicBezTo>
                  <a:cubicBezTo>
                    <a:pt x="35" y="65"/>
                    <a:pt x="30" y="67"/>
                    <a:pt x="28" y="54"/>
                  </a:cubicBezTo>
                  <a:cubicBezTo>
                    <a:pt x="27" y="49"/>
                    <a:pt x="23" y="54"/>
                    <a:pt x="22" y="43"/>
                  </a:cubicBezTo>
                  <a:cubicBezTo>
                    <a:pt x="22" y="38"/>
                    <a:pt x="24" y="37"/>
                    <a:pt x="24" y="37"/>
                  </a:cubicBezTo>
                  <a:cubicBezTo>
                    <a:pt x="24" y="37"/>
                    <a:pt x="23" y="30"/>
                    <a:pt x="23" y="24"/>
                  </a:cubicBezTo>
                  <a:cubicBezTo>
                    <a:pt x="22" y="17"/>
                    <a:pt x="26" y="0"/>
                    <a:pt x="48" y="0"/>
                  </a:cubicBezTo>
                  <a:cubicBezTo>
                    <a:pt x="70" y="0"/>
                    <a:pt x="74" y="17"/>
                    <a:pt x="73" y="24"/>
                  </a:cubicBezTo>
                  <a:cubicBezTo>
                    <a:pt x="73" y="30"/>
                    <a:pt x="72" y="37"/>
                    <a:pt x="72" y="37"/>
                  </a:cubicBezTo>
                  <a:cubicBezTo>
                    <a:pt x="72" y="37"/>
                    <a:pt x="74" y="38"/>
                    <a:pt x="74" y="43"/>
                  </a:cubicBezTo>
                  <a:cubicBezTo>
                    <a:pt x="73" y="54"/>
                    <a:pt x="69" y="49"/>
                    <a:pt x="68" y="54"/>
                  </a:cubicBezTo>
                  <a:cubicBezTo>
                    <a:pt x="66" y="67"/>
                    <a:pt x="61" y="65"/>
                    <a:pt x="61" y="72"/>
                  </a:cubicBezTo>
                  <a:cubicBezTo>
                    <a:pt x="61" y="84"/>
                    <a:pt x="66" y="89"/>
                    <a:pt x="82" y="95"/>
                  </a:cubicBezTo>
                  <a:cubicBezTo>
                    <a:pt x="98" y="102"/>
                    <a:pt x="111" y="108"/>
                    <a:pt x="111" y="115"/>
                  </a:cubicBezTo>
                  <a:close/>
                  <a:moveTo>
                    <a:pt x="124" y="136"/>
                  </a:moveTo>
                  <a:cubicBezTo>
                    <a:pt x="124" y="113"/>
                    <a:pt x="124" y="113"/>
                    <a:pt x="124" y="113"/>
                  </a:cubicBezTo>
                  <a:cubicBezTo>
                    <a:pt x="124" y="102"/>
                    <a:pt x="121" y="99"/>
                    <a:pt x="95" y="86"/>
                  </a:cubicBezTo>
                  <a:cubicBezTo>
                    <a:pt x="100" y="83"/>
                    <a:pt x="102" y="79"/>
                    <a:pt x="102" y="73"/>
                  </a:cubicBezTo>
                  <a:cubicBezTo>
                    <a:pt x="102" y="68"/>
                    <a:pt x="98" y="70"/>
                    <a:pt x="96" y="60"/>
                  </a:cubicBezTo>
                  <a:cubicBezTo>
                    <a:pt x="95" y="56"/>
                    <a:pt x="92" y="60"/>
                    <a:pt x="92" y="51"/>
                  </a:cubicBezTo>
                  <a:cubicBezTo>
                    <a:pt x="92" y="48"/>
                    <a:pt x="94" y="47"/>
                    <a:pt x="94" y="47"/>
                  </a:cubicBezTo>
                  <a:cubicBezTo>
                    <a:pt x="94" y="47"/>
                    <a:pt x="93" y="42"/>
                    <a:pt x="92" y="38"/>
                  </a:cubicBezTo>
                  <a:cubicBezTo>
                    <a:pt x="92" y="32"/>
                    <a:pt x="95" y="19"/>
                    <a:pt x="111" y="19"/>
                  </a:cubicBezTo>
                  <a:cubicBezTo>
                    <a:pt x="128" y="19"/>
                    <a:pt x="131" y="32"/>
                    <a:pt x="131" y="38"/>
                  </a:cubicBezTo>
                  <a:cubicBezTo>
                    <a:pt x="130" y="42"/>
                    <a:pt x="129" y="47"/>
                    <a:pt x="129" y="47"/>
                  </a:cubicBezTo>
                  <a:cubicBezTo>
                    <a:pt x="129" y="47"/>
                    <a:pt x="131" y="48"/>
                    <a:pt x="131" y="51"/>
                  </a:cubicBezTo>
                  <a:cubicBezTo>
                    <a:pt x="130" y="60"/>
                    <a:pt x="127" y="56"/>
                    <a:pt x="127" y="60"/>
                  </a:cubicBezTo>
                  <a:cubicBezTo>
                    <a:pt x="125" y="70"/>
                    <a:pt x="121" y="68"/>
                    <a:pt x="121" y="73"/>
                  </a:cubicBezTo>
                  <a:cubicBezTo>
                    <a:pt x="121" y="82"/>
                    <a:pt x="125" y="86"/>
                    <a:pt x="137" y="91"/>
                  </a:cubicBezTo>
                  <a:cubicBezTo>
                    <a:pt x="149" y="96"/>
                    <a:pt x="155" y="99"/>
                    <a:pt x="158" y="103"/>
                  </a:cubicBezTo>
                  <a:cubicBezTo>
                    <a:pt x="160" y="106"/>
                    <a:pt x="160" y="136"/>
                    <a:pt x="160" y="136"/>
                  </a:cubicBezTo>
                  <a:lnTo>
                    <a:pt x="124" y="136"/>
                  </a:lnTo>
                  <a:close/>
                </a:path>
              </a:pathLst>
            </a:custGeom>
            <a:solidFill>
              <a:srgbClr val="50B4B4"/>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68" name="Gruppieren 2"/>
          <p:cNvGrpSpPr>
            <a:grpSpLocks noChangeAspect="1"/>
          </p:cNvGrpSpPr>
          <p:nvPr/>
        </p:nvGrpSpPr>
        <p:grpSpPr>
          <a:xfrm>
            <a:off x="8088039" y="4561086"/>
            <a:ext cx="360180" cy="360180"/>
            <a:chOff x="-1042867" y="2764795"/>
            <a:chExt cx="612000" cy="612000"/>
          </a:xfrm>
        </p:grpSpPr>
        <p:sp>
          <p:nvSpPr>
            <p:cNvPr id="69" name="Oval 210"/>
            <p:cNvSpPr>
              <a:spLocks noChangeAspect="1"/>
            </p:cNvSpPr>
            <p:nvPr/>
          </p:nvSpPr>
          <p:spPr>
            <a:xfrm>
              <a:off x="-1042867" y="2764795"/>
              <a:ext cx="612000" cy="612000"/>
            </a:xfrm>
            <a:prstGeom prst="ellipse">
              <a:avLst/>
            </a:prstGeom>
            <a:solidFill>
              <a:schemeClr val="bg1"/>
            </a:solidFill>
            <a:ln w="12700">
              <a:solidFill>
                <a:srgbClr val="8282A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0" name="Freeform 62"/>
            <p:cNvSpPr>
              <a:spLocks noEditPoints="1"/>
            </p:cNvSpPr>
            <p:nvPr/>
          </p:nvSpPr>
          <p:spPr bwMode="auto">
            <a:xfrm>
              <a:off x="-951436" y="2835608"/>
              <a:ext cx="459684" cy="459684"/>
            </a:xfrm>
            <a:custGeom>
              <a:avLst/>
              <a:gdLst/>
              <a:ahLst/>
              <a:cxnLst>
                <a:cxn ang="0">
                  <a:pos x="0" y="91"/>
                </a:cxn>
                <a:cxn ang="0">
                  <a:pos x="16" y="106"/>
                </a:cxn>
                <a:cxn ang="0">
                  <a:pos x="27" y="102"/>
                </a:cxn>
                <a:cxn ang="0">
                  <a:pos x="55" y="73"/>
                </a:cxn>
                <a:cxn ang="0">
                  <a:pos x="63" y="81"/>
                </a:cxn>
                <a:cxn ang="0">
                  <a:pos x="66" y="92"/>
                </a:cxn>
                <a:cxn ang="0">
                  <a:pos x="77" y="103"/>
                </a:cxn>
                <a:cxn ang="0">
                  <a:pos x="93" y="103"/>
                </a:cxn>
                <a:cxn ang="0">
                  <a:pos x="92" y="87"/>
                </a:cxn>
                <a:cxn ang="0">
                  <a:pos x="81" y="76"/>
                </a:cxn>
                <a:cxn ang="0">
                  <a:pos x="71" y="73"/>
                </a:cxn>
                <a:cxn ang="0">
                  <a:pos x="63" y="66"/>
                </a:cxn>
                <a:cxn ang="0">
                  <a:pos x="68" y="61"/>
                </a:cxn>
                <a:cxn ang="0">
                  <a:pos x="98" y="53"/>
                </a:cxn>
                <a:cxn ang="0">
                  <a:pos x="107" y="33"/>
                </a:cxn>
                <a:cxn ang="0">
                  <a:pos x="107" y="33"/>
                </a:cxn>
                <a:cxn ang="0">
                  <a:pos x="102" y="29"/>
                </a:cxn>
                <a:cxn ang="0">
                  <a:pos x="99" y="30"/>
                </a:cxn>
                <a:cxn ang="0">
                  <a:pos x="98" y="31"/>
                </a:cxn>
                <a:cxn ang="0">
                  <a:pos x="93" y="36"/>
                </a:cxn>
                <a:cxn ang="0">
                  <a:pos x="82" y="40"/>
                </a:cxn>
                <a:cxn ang="0">
                  <a:pos x="71" y="35"/>
                </a:cxn>
                <a:cxn ang="0">
                  <a:pos x="67" y="24"/>
                </a:cxn>
                <a:cxn ang="0">
                  <a:pos x="71" y="13"/>
                </a:cxn>
                <a:cxn ang="0">
                  <a:pos x="76" y="9"/>
                </a:cxn>
                <a:cxn ang="0">
                  <a:pos x="77" y="7"/>
                </a:cxn>
                <a:cxn ang="0">
                  <a:pos x="78" y="4"/>
                </a:cxn>
                <a:cxn ang="0">
                  <a:pos x="74" y="0"/>
                </a:cxn>
                <a:cxn ang="0">
                  <a:pos x="73" y="0"/>
                </a:cxn>
                <a:cxn ang="0">
                  <a:pos x="54" y="9"/>
                </a:cxn>
                <a:cxn ang="0">
                  <a:pos x="46" y="39"/>
                </a:cxn>
                <a:cxn ang="0">
                  <a:pos x="41" y="44"/>
                </a:cxn>
                <a:cxn ang="0">
                  <a:pos x="20" y="23"/>
                </a:cxn>
                <a:cxn ang="0">
                  <a:pos x="20" y="17"/>
                </a:cxn>
                <a:cxn ang="0">
                  <a:pos x="7" y="11"/>
                </a:cxn>
                <a:cxn ang="0">
                  <a:pos x="0" y="17"/>
                </a:cxn>
                <a:cxn ang="0">
                  <a:pos x="7" y="31"/>
                </a:cxn>
                <a:cxn ang="0">
                  <a:pos x="13" y="31"/>
                </a:cxn>
                <a:cxn ang="0">
                  <a:pos x="33" y="51"/>
                </a:cxn>
                <a:cxn ang="0">
                  <a:pos x="5" y="80"/>
                </a:cxn>
                <a:cxn ang="0">
                  <a:pos x="0" y="91"/>
                </a:cxn>
                <a:cxn ang="0">
                  <a:pos x="12" y="90"/>
                </a:cxn>
                <a:cxn ang="0">
                  <a:pos x="17" y="84"/>
                </a:cxn>
                <a:cxn ang="0">
                  <a:pos x="23" y="90"/>
                </a:cxn>
                <a:cxn ang="0">
                  <a:pos x="17" y="95"/>
                </a:cxn>
                <a:cxn ang="0">
                  <a:pos x="12" y="90"/>
                </a:cxn>
              </a:cxnLst>
              <a:rect l="0" t="0" r="r" b="b"/>
              <a:pathLst>
                <a:path w="107" h="107">
                  <a:moveTo>
                    <a:pt x="0" y="91"/>
                  </a:moveTo>
                  <a:cubicBezTo>
                    <a:pt x="0" y="99"/>
                    <a:pt x="7" y="106"/>
                    <a:pt x="16" y="106"/>
                  </a:cubicBezTo>
                  <a:cubicBezTo>
                    <a:pt x="20" y="106"/>
                    <a:pt x="24" y="105"/>
                    <a:pt x="27" y="102"/>
                  </a:cubicBezTo>
                  <a:cubicBezTo>
                    <a:pt x="55" y="73"/>
                    <a:pt x="55" y="73"/>
                    <a:pt x="55" y="73"/>
                  </a:cubicBezTo>
                  <a:cubicBezTo>
                    <a:pt x="63" y="81"/>
                    <a:pt x="63" y="81"/>
                    <a:pt x="63" y="81"/>
                  </a:cubicBezTo>
                  <a:cubicBezTo>
                    <a:pt x="62" y="85"/>
                    <a:pt x="63" y="89"/>
                    <a:pt x="66" y="92"/>
                  </a:cubicBezTo>
                  <a:cubicBezTo>
                    <a:pt x="77" y="103"/>
                    <a:pt x="77" y="103"/>
                    <a:pt x="77" y="103"/>
                  </a:cubicBezTo>
                  <a:cubicBezTo>
                    <a:pt x="81" y="107"/>
                    <a:pt x="88" y="107"/>
                    <a:pt x="93" y="103"/>
                  </a:cubicBezTo>
                  <a:cubicBezTo>
                    <a:pt x="97" y="99"/>
                    <a:pt x="97" y="92"/>
                    <a:pt x="92" y="87"/>
                  </a:cubicBezTo>
                  <a:cubicBezTo>
                    <a:pt x="81" y="76"/>
                    <a:pt x="81" y="76"/>
                    <a:pt x="81" y="76"/>
                  </a:cubicBezTo>
                  <a:cubicBezTo>
                    <a:pt x="79" y="73"/>
                    <a:pt x="74" y="72"/>
                    <a:pt x="71" y="73"/>
                  </a:cubicBezTo>
                  <a:cubicBezTo>
                    <a:pt x="63" y="66"/>
                    <a:pt x="63" y="66"/>
                    <a:pt x="63" y="66"/>
                  </a:cubicBezTo>
                  <a:cubicBezTo>
                    <a:pt x="68" y="61"/>
                    <a:pt x="68" y="61"/>
                    <a:pt x="68" y="61"/>
                  </a:cubicBezTo>
                  <a:cubicBezTo>
                    <a:pt x="78" y="64"/>
                    <a:pt x="90" y="61"/>
                    <a:pt x="98" y="53"/>
                  </a:cubicBezTo>
                  <a:cubicBezTo>
                    <a:pt x="103" y="47"/>
                    <a:pt x="106" y="40"/>
                    <a:pt x="107" y="33"/>
                  </a:cubicBezTo>
                  <a:cubicBezTo>
                    <a:pt x="107" y="33"/>
                    <a:pt x="107" y="33"/>
                    <a:pt x="107" y="33"/>
                  </a:cubicBezTo>
                  <a:cubicBezTo>
                    <a:pt x="107" y="31"/>
                    <a:pt x="105" y="29"/>
                    <a:pt x="102" y="29"/>
                  </a:cubicBezTo>
                  <a:cubicBezTo>
                    <a:pt x="101" y="29"/>
                    <a:pt x="100" y="29"/>
                    <a:pt x="99" y="30"/>
                  </a:cubicBezTo>
                  <a:cubicBezTo>
                    <a:pt x="98" y="31"/>
                    <a:pt x="98" y="31"/>
                    <a:pt x="98" y="31"/>
                  </a:cubicBezTo>
                  <a:cubicBezTo>
                    <a:pt x="93" y="36"/>
                    <a:pt x="93" y="36"/>
                    <a:pt x="93" y="36"/>
                  </a:cubicBezTo>
                  <a:cubicBezTo>
                    <a:pt x="91" y="38"/>
                    <a:pt x="87" y="40"/>
                    <a:pt x="82" y="40"/>
                  </a:cubicBezTo>
                  <a:cubicBezTo>
                    <a:pt x="78" y="40"/>
                    <a:pt x="74" y="38"/>
                    <a:pt x="71" y="35"/>
                  </a:cubicBezTo>
                  <a:cubicBezTo>
                    <a:pt x="69" y="32"/>
                    <a:pt x="67" y="29"/>
                    <a:pt x="67" y="24"/>
                  </a:cubicBezTo>
                  <a:cubicBezTo>
                    <a:pt x="67" y="20"/>
                    <a:pt x="68" y="16"/>
                    <a:pt x="71" y="13"/>
                  </a:cubicBezTo>
                  <a:cubicBezTo>
                    <a:pt x="76" y="9"/>
                    <a:pt x="76" y="9"/>
                    <a:pt x="76" y="9"/>
                  </a:cubicBezTo>
                  <a:cubicBezTo>
                    <a:pt x="77" y="7"/>
                    <a:pt x="77" y="7"/>
                    <a:pt x="77" y="7"/>
                  </a:cubicBezTo>
                  <a:cubicBezTo>
                    <a:pt x="78" y="7"/>
                    <a:pt x="78" y="5"/>
                    <a:pt x="78" y="4"/>
                  </a:cubicBezTo>
                  <a:cubicBezTo>
                    <a:pt x="78" y="2"/>
                    <a:pt x="76" y="0"/>
                    <a:pt x="74" y="0"/>
                  </a:cubicBezTo>
                  <a:cubicBezTo>
                    <a:pt x="73" y="0"/>
                    <a:pt x="73" y="0"/>
                    <a:pt x="73" y="0"/>
                  </a:cubicBezTo>
                  <a:cubicBezTo>
                    <a:pt x="66" y="0"/>
                    <a:pt x="59" y="3"/>
                    <a:pt x="54" y="9"/>
                  </a:cubicBezTo>
                  <a:cubicBezTo>
                    <a:pt x="46" y="17"/>
                    <a:pt x="43" y="28"/>
                    <a:pt x="46" y="39"/>
                  </a:cubicBezTo>
                  <a:cubicBezTo>
                    <a:pt x="41" y="44"/>
                    <a:pt x="41" y="44"/>
                    <a:pt x="41" y="44"/>
                  </a:cubicBezTo>
                  <a:cubicBezTo>
                    <a:pt x="20" y="23"/>
                    <a:pt x="20" y="23"/>
                    <a:pt x="20" y="23"/>
                  </a:cubicBezTo>
                  <a:cubicBezTo>
                    <a:pt x="20" y="17"/>
                    <a:pt x="20" y="17"/>
                    <a:pt x="20" y="17"/>
                  </a:cubicBezTo>
                  <a:cubicBezTo>
                    <a:pt x="7" y="11"/>
                    <a:pt x="7" y="11"/>
                    <a:pt x="7" y="11"/>
                  </a:cubicBezTo>
                  <a:cubicBezTo>
                    <a:pt x="0" y="17"/>
                    <a:pt x="0" y="17"/>
                    <a:pt x="0" y="17"/>
                  </a:cubicBezTo>
                  <a:cubicBezTo>
                    <a:pt x="7" y="31"/>
                    <a:pt x="7" y="31"/>
                    <a:pt x="7" y="31"/>
                  </a:cubicBezTo>
                  <a:cubicBezTo>
                    <a:pt x="13" y="31"/>
                    <a:pt x="13" y="31"/>
                    <a:pt x="13" y="31"/>
                  </a:cubicBezTo>
                  <a:cubicBezTo>
                    <a:pt x="33" y="51"/>
                    <a:pt x="33" y="51"/>
                    <a:pt x="33" y="51"/>
                  </a:cubicBezTo>
                  <a:cubicBezTo>
                    <a:pt x="5" y="80"/>
                    <a:pt x="5" y="80"/>
                    <a:pt x="5" y="80"/>
                  </a:cubicBezTo>
                  <a:cubicBezTo>
                    <a:pt x="2" y="82"/>
                    <a:pt x="0" y="86"/>
                    <a:pt x="0" y="91"/>
                  </a:cubicBezTo>
                  <a:close/>
                  <a:moveTo>
                    <a:pt x="12" y="90"/>
                  </a:moveTo>
                  <a:cubicBezTo>
                    <a:pt x="12" y="87"/>
                    <a:pt x="14" y="84"/>
                    <a:pt x="17" y="84"/>
                  </a:cubicBezTo>
                  <a:cubicBezTo>
                    <a:pt x="20" y="84"/>
                    <a:pt x="23" y="87"/>
                    <a:pt x="23" y="90"/>
                  </a:cubicBezTo>
                  <a:cubicBezTo>
                    <a:pt x="23" y="93"/>
                    <a:pt x="20" y="95"/>
                    <a:pt x="17" y="95"/>
                  </a:cubicBezTo>
                  <a:cubicBezTo>
                    <a:pt x="14" y="95"/>
                    <a:pt x="12" y="93"/>
                    <a:pt x="12" y="90"/>
                  </a:cubicBezTo>
                  <a:close/>
                </a:path>
              </a:pathLst>
            </a:custGeom>
            <a:solidFill>
              <a:srgbClr val="8282AA"/>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1" name="Gruppieren 4"/>
          <p:cNvGrpSpPr>
            <a:grpSpLocks noChangeAspect="1"/>
          </p:cNvGrpSpPr>
          <p:nvPr/>
        </p:nvGrpSpPr>
        <p:grpSpPr>
          <a:xfrm>
            <a:off x="3008707" y="2120056"/>
            <a:ext cx="360180" cy="360180"/>
            <a:chOff x="-1042867" y="4019487"/>
            <a:chExt cx="612000" cy="612000"/>
          </a:xfrm>
        </p:grpSpPr>
        <p:sp>
          <p:nvSpPr>
            <p:cNvPr id="72" name="Oval 210"/>
            <p:cNvSpPr>
              <a:spLocks noChangeAspect="1"/>
            </p:cNvSpPr>
            <p:nvPr/>
          </p:nvSpPr>
          <p:spPr>
            <a:xfrm flipH="1">
              <a:off x="-1042867" y="4019487"/>
              <a:ext cx="612000" cy="612000"/>
            </a:xfrm>
            <a:prstGeom prst="ellipse">
              <a:avLst/>
            </a:prstGeom>
            <a:solidFill>
              <a:schemeClr val="bg1"/>
            </a:solidFill>
            <a:ln w="12700">
              <a:solidFill>
                <a:srgbClr val="C86E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1169887" eaLnBrk="1" fontAlgn="auto" latinLnBrk="0" hangingPunct="1">
                <a:lnSpc>
                  <a:spcPct val="100000"/>
                </a:lnSpc>
                <a:spcBef>
                  <a:spcPts val="0"/>
                </a:spcBef>
                <a:spcAft>
                  <a:spcPts val="0"/>
                </a:spcAft>
                <a:buClrTx/>
                <a:buSzTx/>
                <a:buFontTx/>
                <a:buNone/>
                <a:tabLst/>
                <a:defRPr/>
              </a:pPr>
              <a:endParaRPr kumimoji="0" lang="en-GB" sz="2309" b="1" i="0" u="none" strike="noStrike" kern="0" cap="none" spc="0" normalizeH="0" baseline="0" noProof="0" dirty="0">
                <a:ln>
                  <a:noFill/>
                </a:ln>
                <a:solidFill>
                  <a:prstClr val="white"/>
                </a:solidFill>
                <a:effectLst/>
                <a:uLnTx/>
                <a:uFillTx/>
                <a:latin typeface="Segoe UI"/>
              </a:endParaRPr>
            </a:p>
          </p:txBody>
        </p:sp>
        <p:sp>
          <p:nvSpPr>
            <p:cNvPr id="73" name="Freeform 41"/>
            <p:cNvSpPr>
              <a:spLocks noEditPoints="1"/>
            </p:cNvSpPr>
            <p:nvPr/>
          </p:nvSpPr>
          <p:spPr bwMode="auto">
            <a:xfrm>
              <a:off x="-977315" y="4143913"/>
              <a:ext cx="497527" cy="448169"/>
            </a:xfrm>
            <a:custGeom>
              <a:avLst/>
              <a:gdLst/>
              <a:ahLst/>
              <a:cxnLst>
                <a:cxn ang="0">
                  <a:pos x="54" y="14"/>
                </a:cxn>
                <a:cxn ang="0">
                  <a:pos x="31" y="0"/>
                </a:cxn>
                <a:cxn ang="0">
                  <a:pos x="0" y="31"/>
                </a:cxn>
                <a:cxn ang="0">
                  <a:pos x="49" y="93"/>
                </a:cxn>
                <a:cxn ang="0">
                  <a:pos x="50" y="94"/>
                </a:cxn>
                <a:cxn ang="0">
                  <a:pos x="58" y="94"/>
                </a:cxn>
                <a:cxn ang="0">
                  <a:pos x="58" y="93"/>
                </a:cxn>
                <a:cxn ang="0">
                  <a:pos x="107" y="31"/>
                </a:cxn>
                <a:cxn ang="0">
                  <a:pos x="76" y="0"/>
                </a:cxn>
                <a:cxn ang="0">
                  <a:pos x="54" y="14"/>
                </a:cxn>
                <a:cxn ang="0">
                  <a:pos x="77" y="20"/>
                </a:cxn>
                <a:cxn ang="0">
                  <a:pos x="74" y="16"/>
                </a:cxn>
                <a:cxn ang="0">
                  <a:pos x="78" y="11"/>
                </a:cxn>
                <a:cxn ang="0">
                  <a:pos x="89" y="17"/>
                </a:cxn>
                <a:cxn ang="0">
                  <a:pos x="96" y="29"/>
                </a:cxn>
                <a:cxn ang="0">
                  <a:pos x="91" y="33"/>
                </a:cxn>
                <a:cxn ang="0">
                  <a:pos x="87" y="30"/>
                </a:cxn>
                <a:cxn ang="0">
                  <a:pos x="77" y="20"/>
                </a:cxn>
              </a:cxnLst>
              <a:rect l="0" t="0" r="r" b="b"/>
              <a:pathLst>
                <a:path w="107" h="96">
                  <a:moveTo>
                    <a:pt x="54" y="14"/>
                  </a:moveTo>
                  <a:cubicBezTo>
                    <a:pt x="51" y="5"/>
                    <a:pt x="40" y="0"/>
                    <a:pt x="31" y="0"/>
                  </a:cubicBezTo>
                  <a:cubicBezTo>
                    <a:pt x="14" y="0"/>
                    <a:pt x="0" y="13"/>
                    <a:pt x="0" y="31"/>
                  </a:cubicBezTo>
                  <a:cubicBezTo>
                    <a:pt x="0" y="64"/>
                    <a:pt x="32" y="73"/>
                    <a:pt x="49" y="93"/>
                  </a:cubicBezTo>
                  <a:cubicBezTo>
                    <a:pt x="49" y="93"/>
                    <a:pt x="50" y="94"/>
                    <a:pt x="50" y="94"/>
                  </a:cubicBezTo>
                  <a:cubicBezTo>
                    <a:pt x="52" y="96"/>
                    <a:pt x="55" y="96"/>
                    <a:pt x="58" y="94"/>
                  </a:cubicBezTo>
                  <a:cubicBezTo>
                    <a:pt x="58" y="94"/>
                    <a:pt x="58" y="93"/>
                    <a:pt x="58" y="93"/>
                  </a:cubicBezTo>
                  <a:cubicBezTo>
                    <a:pt x="75" y="73"/>
                    <a:pt x="107" y="65"/>
                    <a:pt x="107" y="31"/>
                  </a:cubicBezTo>
                  <a:cubicBezTo>
                    <a:pt x="107" y="13"/>
                    <a:pt x="93" y="0"/>
                    <a:pt x="76" y="0"/>
                  </a:cubicBezTo>
                  <a:cubicBezTo>
                    <a:pt x="67" y="0"/>
                    <a:pt x="56" y="5"/>
                    <a:pt x="54" y="14"/>
                  </a:cubicBezTo>
                  <a:close/>
                  <a:moveTo>
                    <a:pt x="77" y="20"/>
                  </a:moveTo>
                  <a:cubicBezTo>
                    <a:pt x="75" y="20"/>
                    <a:pt x="74" y="18"/>
                    <a:pt x="74" y="16"/>
                  </a:cubicBezTo>
                  <a:cubicBezTo>
                    <a:pt x="74" y="13"/>
                    <a:pt x="76" y="11"/>
                    <a:pt x="78" y="11"/>
                  </a:cubicBezTo>
                  <a:cubicBezTo>
                    <a:pt x="82" y="11"/>
                    <a:pt x="86" y="14"/>
                    <a:pt x="89" y="17"/>
                  </a:cubicBezTo>
                  <a:cubicBezTo>
                    <a:pt x="93" y="21"/>
                    <a:pt x="96" y="26"/>
                    <a:pt x="96" y="29"/>
                  </a:cubicBezTo>
                  <a:cubicBezTo>
                    <a:pt x="96" y="31"/>
                    <a:pt x="94" y="33"/>
                    <a:pt x="91" y="33"/>
                  </a:cubicBezTo>
                  <a:cubicBezTo>
                    <a:pt x="89" y="33"/>
                    <a:pt x="87" y="32"/>
                    <a:pt x="87" y="30"/>
                  </a:cubicBezTo>
                  <a:cubicBezTo>
                    <a:pt x="86" y="25"/>
                    <a:pt x="82" y="21"/>
                    <a:pt x="77" y="20"/>
                  </a:cubicBezTo>
                  <a:close/>
                </a:path>
              </a:pathLst>
            </a:custGeom>
            <a:solidFill>
              <a:srgbClr val="C86EA0"/>
            </a:solidFill>
            <a:ln w="9525">
              <a:noFill/>
              <a:round/>
              <a:headEnd/>
              <a:tailEnd/>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1169887" eaLnBrk="1" fontAlgn="auto" latinLnBrk="0" hangingPunct="1">
                <a:lnSpc>
                  <a:spcPct val="100000"/>
                </a:lnSpc>
                <a:spcBef>
                  <a:spcPts val="0"/>
                </a:spcBef>
                <a:spcAft>
                  <a:spcPts val="0"/>
                </a:spcAft>
                <a:buClrTx/>
                <a:buSzTx/>
                <a:buFontTx/>
                <a:buNone/>
                <a:tabLst/>
                <a:defRPr/>
              </a:pPr>
              <a:endParaRPr kumimoji="0" lang="en-GB" sz="2309" b="0" i="0" u="none" strike="noStrike" kern="0" cap="none" spc="0" normalizeH="0" baseline="0" noProof="0" dirty="0">
                <a:ln>
                  <a:noFill/>
                </a:ln>
                <a:solidFill>
                  <a:srgbClr val="1F497D"/>
                </a:solidFill>
                <a:effectLst/>
                <a:uLnTx/>
                <a:uFillTx/>
                <a:latin typeface="Segoe UI"/>
              </a:endParaRPr>
            </a:p>
          </p:txBody>
        </p:sp>
      </p:grpSp>
      <p:grpSp>
        <p:nvGrpSpPr>
          <p:cNvPr id="74" name="Group 73"/>
          <p:cNvGrpSpPr/>
          <p:nvPr/>
        </p:nvGrpSpPr>
        <p:grpSpPr>
          <a:xfrm>
            <a:off x="3008707" y="4549828"/>
            <a:ext cx="360180" cy="360180"/>
            <a:chOff x="4453663" y="4849050"/>
            <a:chExt cx="468000" cy="468000"/>
          </a:xfrm>
        </p:grpSpPr>
        <p:sp>
          <p:nvSpPr>
            <p:cNvPr id="75" name="Oval 210"/>
            <p:cNvSpPr>
              <a:spLocks noChangeAspect="1"/>
            </p:cNvSpPr>
            <p:nvPr/>
          </p:nvSpPr>
          <p:spPr>
            <a:xfrm flipH="1">
              <a:off x="4453663" y="4849050"/>
              <a:ext cx="468000" cy="468000"/>
            </a:xfrm>
            <a:prstGeom prst="ellipse">
              <a:avLst/>
            </a:prstGeom>
            <a:solidFill>
              <a:schemeClr val="bg1"/>
            </a:solidFill>
            <a:ln w="12700">
              <a:solidFill>
                <a:srgbClr val="4A7ECA"/>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t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385" b="1" i="0" u="none" strike="noStrike" kern="0" cap="none" spc="0" normalizeH="0" baseline="0" noProof="0" dirty="0">
                <a:ln>
                  <a:noFill/>
                </a:ln>
                <a:solidFill>
                  <a:schemeClr val="bg1"/>
                </a:solidFill>
                <a:effectLst/>
                <a:uLnTx/>
                <a:uFillTx/>
              </a:endParaRPr>
            </a:p>
          </p:txBody>
        </p:sp>
        <p:grpSp>
          <p:nvGrpSpPr>
            <p:cNvPr id="76" name="Gruppieren 59"/>
            <p:cNvGrpSpPr/>
            <p:nvPr/>
          </p:nvGrpSpPr>
          <p:grpSpPr>
            <a:xfrm>
              <a:off x="4466856" y="4957056"/>
              <a:ext cx="449467" cy="333533"/>
              <a:chOff x="1404938" y="1720851"/>
              <a:chExt cx="6000750" cy="4452937"/>
            </a:xfrm>
            <a:solidFill>
              <a:schemeClr val="accent4">
                <a:lumMod val="60000"/>
                <a:lumOff val="40000"/>
              </a:schemeClr>
            </a:solidFill>
          </p:grpSpPr>
          <p:sp>
            <p:nvSpPr>
              <p:cNvPr id="77" name="Freeform 7"/>
              <p:cNvSpPr>
                <a:spLocks/>
              </p:cNvSpPr>
              <p:nvPr/>
            </p:nvSpPr>
            <p:spPr bwMode="auto">
              <a:xfrm>
                <a:off x="140493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8" name="Freeform 8"/>
              <p:cNvSpPr>
                <a:spLocks/>
              </p:cNvSpPr>
              <p:nvPr/>
            </p:nvSpPr>
            <p:spPr bwMode="auto">
              <a:xfrm>
                <a:off x="3448050" y="1785938"/>
                <a:ext cx="1922463" cy="906463"/>
              </a:xfrm>
              <a:custGeom>
                <a:avLst/>
                <a:gdLst>
                  <a:gd name="T0" fmla="*/ 0 w 1211"/>
                  <a:gd name="T1" fmla="*/ 571 h 571"/>
                  <a:gd name="T2" fmla="*/ 605 w 1211"/>
                  <a:gd name="T3" fmla="*/ 0 h 571"/>
                  <a:gd name="T4" fmla="*/ 1211 w 1211"/>
                  <a:gd name="T5" fmla="*/ 571 h 571"/>
                  <a:gd name="T6" fmla="*/ 0 w 1211"/>
                  <a:gd name="T7" fmla="*/ 571 h 571"/>
                </a:gdLst>
                <a:ahLst/>
                <a:cxnLst>
                  <a:cxn ang="0">
                    <a:pos x="T0" y="T1"/>
                  </a:cxn>
                  <a:cxn ang="0">
                    <a:pos x="T2" y="T3"/>
                  </a:cxn>
                  <a:cxn ang="0">
                    <a:pos x="T4" y="T5"/>
                  </a:cxn>
                  <a:cxn ang="0">
                    <a:pos x="T6" y="T7"/>
                  </a:cxn>
                </a:cxnLst>
                <a:rect l="0" t="0" r="r" b="b"/>
                <a:pathLst>
                  <a:path w="1211" h="571">
                    <a:moveTo>
                      <a:pt x="0" y="571"/>
                    </a:moveTo>
                    <a:lnTo>
                      <a:pt x="605" y="0"/>
                    </a:lnTo>
                    <a:lnTo>
                      <a:pt x="1211"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79" name="Freeform 9"/>
              <p:cNvSpPr>
                <a:spLocks/>
              </p:cNvSpPr>
              <p:nvPr/>
            </p:nvSpPr>
            <p:spPr bwMode="auto">
              <a:xfrm>
                <a:off x="5475288" y="1785938"/>
                <a:ext cx="1925638" cy="906463"/>
              </a:xfrm>
              <a:custGeom>
                <a:avLst/>
                <a:gdLst>
                  <a:gd name="T0" fmla="*/ 0 w 1213"/>
                  <a:gd name="T1" fmla="*/ 571 h 571"/>
                  <a:gd name="T2" fmla="*/ 606 w 1213"/>
                  <a:gd name="T3" fmla="*/ 0 h 571"/>
                  <a:gd name="T4" fmla="*/ 1213 w 1213"/>
                  <a:gd name="T5" fmla="*/ 571 h 571"/>
                  <a:gd name="T6" fmla="*/ 0 w 1213"/>
                  <a:gd name="T7" fmla="*/ 571 h 571"/>
                </a:gdLst>
                <a:ahLst/>
                <a:cxnLst>
                  <a:cxn ang="0">
                    <a:pos x="T0" y="T1"/>
                  </a:cxn>
                  <a:cxn ang="0">
                    <a:pos x="T2" y="T3"/>
                  </a:cxn>
                  <a:cxn ang="0">
                    <a:pos x="T4" y="T5"/>
                  </a:cxn>
                  <a:cxn ang="0">
                    <a:pos x="T6" y="T7"/>
                  </a:cxn>
                </a:cxnLst>
                <a:rect l="0" t="0" r="r" b="b"/>
                <a:pathLst>
                  <a:path w="1213" h="571">
                    <a:moveTo>
                      <a:pt x="0" y="571"/>
                    </a:moveTo>
                    <a:lnTo>
                      <a:pt x="606" y="0"/>
                    </a:lnTo>
                    <a:lnTo>
                      <a:pt x="1213" y="571"/>
                    </a:lnTo>
                    <a:lnTo>
                      <a:pt x="0" y="571"/>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0" name="Freeform 10"/>
              <p:cNvSpPr>
                <a:spLocks/>
              </p:cNvSpPr>
              <p:nvPr/>
            </p:nvSpPr>
            <p:spPr bwMode="auto">
              <a:xfrm>
                <a:off x="2424113" y="1736726"/>
                <a:ext cx="1922463" cy="909638"/>
              </a:xfrm>
              <a:custGeom>
                <a:avLst/>
                <a:gdLst>
                  <a:gd name="T0" fmla="*/ 0 w 1211"/>
                  <a:gd name="T1" fmla="*/ 0 h 573"/>
                  <a:gd name="T2" fmla="*/ 605 w 1211"/>
                  <a:gd name="T3" fmla="*/ 573 h 573"/>
                  <a:gd name="T4" fmla="*/ 1211 w 1211"/>
                  <a:gd name="T5" fmla="*/ 0 h 573"/>
                  <a:gd name="T6" fmla="*/ 0 w 1211"/>
                  <a:gd name="T7" fmla="*/ 0 h 573"/>
                </a:gdLst>
                <a:ahLst/>
                <a:cxnLst>
                  <a:cxn ang="0">
                    <a:pos x="T0" y="T1"/>
                  </a:cxn>
                  <a:cxn ang="0">
                    <a:pos x="T2" y="T3"/>
                  </a:cxn>
                  <a:cxn ang="0">
                    <a:pos x="T4" y="T5"/>
                  </a:cxn>
                  <a:cxn ang="0">
                    <a:pos x="T6" y="T7"/>
                  </a:cxn>
                </a:cxnLst>
                <a:rect l="0" t="0" r="r" b="b"/>
                <a:pathLst>
                  <a:path w="1211" h="573">
                    <a:moveTo>
                      <a:pt x="0" y="0"/>
                    </a:moveTo>
                    <a:lnTo>
                      <a:pt x="605" y="573"/>
                    </a:lnTo>
                    <a:lnTo>
                      <a:pt x="1211"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1" name="Freeform 11"/>
              <p:cNvSpPr>
                <a:spLocks/>
              </p:cNvSpPr>
              <p:nvPr/>
            </p:nvSpPr>
            <p:spPr bwMode="auto">
              <a:xfrm>
                <a:off x="4456113" y="1720851"/>
                <a:ext cx="1925638" cy="909638"/>
              </a:xfrm>
              <a:custGeom>
                <a:avLst/>
                <a:gdLst>
                  <a:gd name="T0" fmla="*/ 0 w 1213"/>
                  <a:gd name="T1" fmla="*/ 0 h 573"/>
                  <a:gd name="T2" fmla="*/ 606 w 1213"/>
                  <a:gd name="T3" fmla="*/ 573 h 573"/>
                  <a:gd name="T4" fmla="*/ 1213 w 1213"/>
                  <a:gd name="T5" fmla="*/ 0 h 573"/>
                  <a:gd name="T6" fmla="*/ 0 w 1213"/>
                  <a:gd name="T7" fmla="*/ 0 h 573"/>
                </a:gdLst>
                <a:ahLst/>
                <a:cxnLst>
                  <a:cxn ang="0">
                    <a:pos x="T0" y="T1"/>
                  </a:cxn>
                  <a:cxn ang="0">
                    <a:pos x="T2" y="T3"/>
                  </a:cxn>
                  <a:cxn ang="0">
                    <a:pos x="T4" y="T5"/>
                  </a:cxn>
                  <a:cxn ang="0">
                    <a:pos x="T6" y="T7"/>
                  </a:cxn>
                </a:cxnLst>
                <a:rect l="0" t="0" r="r" b="b"/>
                <a:pathLst>
                  <a:path w="1213" h="573">
                    <a:moveTo>
                      <a:pt x="0" y="0"/>
                    </a:moveTo>
                    <a:lnTo>
                      <a:pt x="606" y="573"/>
                    </a:lnTo>
                    <a:lnTo>
                      <a:pt x="121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2" name="Freeform 12"/>
              <p:cNvSpPr>
                <a:spLocks/>
              </p:cNvSpPr>
              <p:nvPr/>
            </p:nvSpPr>
            <p:spPr bwMode="auto">
              <a:xfrm>
                <a:off x="4410075" y="2763838"/>
                <a:ext cx="2995613" cy="3409950"/>
              </a:xfrm>
              <a:custGeom>
                <a:avLst/>
                <a:gdLst>
                  <a:gd name="T0" fmla="*/ 1887 w 1887"/>
                  <a:gd name="T1" fmla="*/ 0 h 2148"/>
                  <a:gd name="T2" fmla="*/ 642 w 1887"/>
                  <a:gd name="T3" fmla="*/ 0 h 2148"/>
                  <a:gd name="T4" fmla="*/ 0 w 1887"/>
                  <a:gd name="T5" fmla="*/ 2148 h 2148"/>
                  <a:gd name="T6" fmla="*/ 1887 w 1887"/>
                  <a:gd name="T7" fmla="*/ 0 h 2148"/>
                  <a:gd name="T8" fmla="*/ 1887 w 1887"/>
                  <a:gd name="T9" fmla="*/ 0 h 2148"/>
                </a:gdLst>
                <a:ahLst/>
                <a:cxnLst>
                  <a:cxn ang="0">
                    <a:pos x="T0" y="T1"/>
                  </a:cxn>
                  <a:cxn ang="0">
                    <a:pos x="T2" y="T3"/>
                  </a:cxn>
                  <a:cxn ang="0">
                    <a:pos x="T4" y="T5"/>
                  </a:cxn>
                  <a:cxn ang="0">
                    <a:pos x="T6" y="T7"/>
                  </a:cxn>
                  <a:cxn ang="0">
                    <a:pos x="T8" y="T9"/>
                  </a:cxn>
                </a:cxnLst>
                <a:rect l="0" t="0" r="r" b="b"/>
                <a:pathLst>
                  <a:path w="1887" h="2148">
                    <a:moveTo>
                      <a:pt x="1887" y="0"/>
                    </a:moveTo>
                    <a:lnTo>
                      <a:pt x="642" y="0"/>
                    </a:lnTo>
                    <a:lnTo>
                      <a:pt x="0" y="2148"/>
                    </a:lnTo>
                    <a:lnTo>
                      <a:pt x="1887" y="0"/>
                    </a:lnTo>
                    <a:lnTo>
                      <a:pt x="1887"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3" name="Freeform 13"/>
              <p:cNvSpPr>
                <a:spLocks/>
              </p:cNvSpPr>
              <p:nvPr/>
            </p:nvSpPr>
            <p:spPr bwMode="auto">
              <a:xfrm>
                <a:off x="3432175" y="2763838"/>
                <a:ext cx="1909763" cy="3284538"/>
              </a:xfrm>
              <a:custGeom>
                <a:avLst/>
                <a:gdLst>
                  <a:gd name="T0" fmla="*/ 0 w 1203"/>
                  <a:gd name="T1" fmla="*/ 0 h 2069"/>
                  <a:gd name="T2" fmla="*/ 601 w 1203"/>
                  <a:gd name="T3" fmla="*/ 2069 h 2069"/>
                  <a:gd name="T4" fmla="*/ 1203 w 1203"/>
                  <a:gd name="T5" fmla="*/ 0 h 2069"/>
                  <a:gd name="T6" fmla="*/ 0 w 1203"/>
                  <a:gd name="T7" fmla="*/ 0 h 2069"/>
                </a:gdLst>
                <a:ahLst/>
                <a:cxnLst>
                  <a:cxn ang="0">
                    <a:pos x="T0" y="T1"/>
                  </a:cxn>
                  <a:cxn ang="0">
                    <a:pos x="T2" y="T3"/>
                  </a:cxn>
                  <a:cxn ang="0">
                    <a:pos x="T4" y="T5"/>
                  </a:cxn>
                  <a:cxn ang="0">
                    <a:pos x="T6" y="T7"/>
                  </a:cxn>
                </a:cxnLst>
                <a:rect l="0" t="0" r="r" b="b"/>
                <a:pathLst>
                  <a:path w="1203" h="2069">
                    <a:moveTo>
                      <a:pt x="0" y="0"/>
                    </a:moveTo>
                    <a:lnTo>
                      <a:pt x="601" y="2069"/>
                    </a:lnTo>
                    <a:lnTo>
                      <a:pt x="1203" y="0"/>
                    </a:lnTo>
                    <a:lnTo>
                      <a:pt x="0" y="0"/>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sp>
            <p:nvSpPr>
              <p:cNvPr id="84" name="Freeform 14"/>
              <p:cNvSpPr>
                <a:spLocks noEditPoints="1"/>
              </p:cNvSpPr>
              <p:nvPr/>
            </p:nvSpPr>
            <p:spPr bwMode="auto">
              <a:xfrm>
                <a:off x="1409012" y="2763838"/>
                <a:ext cx="2932113" cy="3409950"/>
              </a:xfrm>
              <a:custGeom>
                <a:avLst/>
                <a:gdLst>
                  <a:gd name="T0" fmla="*/ 1218 w 1847"/>
                  <a:gd name="T1" fmla="*/ 0 h 2148"/>
                  <a:gd name="T2" fmla="*/ 0 w 1847"/>
                  <a:gd name="T3" fmla="*/ 0 h 2148"/>
                  <a:gd name="T4" fmla="*/ 1847 w 1847"/>
                  <a:gd name="T5" fmla="*/ 2148 h 2148"/>
                  <a:gd name="T6" fmla="*/ 1218 w 1847"/>
                  <a:gd name="T7" fmla="*/ 0 h 2148"/>
                  <a:gd name="T8" fmla="*/ 854 w 1847"/>
                  <a:gd name="T9" fmla="*/ 858 h 2148"/>
                  <a:gd name="T10" fmla="*/ 775 w 1847"/>
                  <a:gd name="T11" fmla="*/ 519 h 2148"/>
                  <a:gd name="T12" fmla="*/ 437 w 1847"/>
                  <a:gd name="T13" fmla="*/ 440 h 2148"/>
                  <a:gd name="T14" fmla="*/ 775 w 1847"/>
                  <a:gd name="T15" fmla="*/ 361 h 2148"/>
                  <a:gd name="T16" fmla="*/ 854 w 1847"/>
                  <a:gd name="T17" fmla="*/ 22 h 2148"/>
                  <a:gd name="T18" fmla="*/ 934 w 1847"/>
                  <a:gd name="T19" fmla="*/ 361 h 2148"/>
                  <a:gd name="T20" fmla="*/ 1272 w 1847"/>
                  <a:gd name="T21" fmla="*/ 440 h 2148"/>
                  <a:gd name="T22" fmla="*/ 934 w 1847"/>
                  <a:gd name="T23" fmla="*/ 519 h 2148"/>
                  <a:gd name="T24" fmla="*/ 854 w 1847"/>
                  <a:gd name="T25" fmla="*/ 858 h 2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7" h="2148">
                    <a:moveTo>
                      <a:pt x="1218" y="0"/>
                    </a:moveTo>
                    <a:lnTo>
                      <a:pt x="0" y="0"/>
                    </a:lnTo>
                    <a:lnTo>
                      <a:pt x="1847" y="2148"/>
                    </a:lnTo>
                    <a:lnTo>
                      <a:pt x="1218" y="0"/>
                    </a:lnTo>
                    <a:close/>
                    <a:moveTo>
                      <a:pt x="854" y="858"/>
                    </a:moveTo>
                    <a:lnTo>
                      <a:pt x="775" y="519"/>
                    </a:lnTo>
                    <a:lnTo>
                      <a:pt x="437" y="440"/>
                    </a:lnTo>
                    <a:lnTo>
                      <a:pt x="775" y="361"/>
                    </a:lnTo>
                    <a:lnTo>
                      <a:pt x="854" y="22"/>
                    </a:lnTo>
                    <a:lnTo>
                      <a:pt x="934" y="361"/>
                    </a:lnTo>
                    <a:lnTo>
                      <a:pt x="1272" y="440"/>
                    </a:lnTo>
                    <a:lnTo>
                      <a:pt x="934" y="519"/>
                    </a:lnTo>
                    <a:lnTo>
                      <a:pt x="854" y="858"/>
                    </a:lnTo>
                    <a:close/>
                  </a:path>
                </a:pathLst>
              </a:custGeom>
              <a:solidFill>
                <a:srgbClr val="4A7ECA"/>
              </a:solidFill>
              <a:ln>
                <a:solidFill>
                  <a:srgbClr val="4A7ECA"/>
                </a:solidFill>
              </a:ln>
              <a:effectLst>
                <a:outerShdw blurRad="44450" dist="27940" dir="5400000" algn="ctr">
                  <a:srgbClr val="000000">
                    <a:alpha val="32000"/>
                  </a:srgbClr>
                </a:outerShdw>
              </a:effectLst>
            </p:spPr>
            <p:txBody>
              <a:bodyPr vert="horz" wrap="square" lIns="70373" tIns="35187" rIns="70373" bIns="35187"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385" b="0" i="0" u="none" strike="noStrike" kern="0" cap="none" spc="0" normalizeH="0" baseline="0" noProof="0" dirty="0">
                  <a:ln>
                    <a:noFill/>
                  </a:ln>
                  <a:solidFill>
                    <a:sysClr val="windowText" lastClr="000000"/>
                  </a:solidFill>
                  <a:effectLst/>
                  <a:uLnTx/>
                  <a:uFillTx/>
                </a:endParaRPr>
              </a:p>
            </p:txBody>
          </p:sp>
        </p:grpSp>
      </p:grpSp>
    </p:spTree>
    <p:extLst>
      <p:ext uri="{BB962C8B-B14F-4D97-AF65-F5344CB8AC3E}">
        <p14:creationId xmlns:p14="http://schemas.microsoft.com/office/powerpoint/2010/main" val="1906949254"/>
      </p:ext>
    </p:extLst>
  </p:cSld>
  <p:clrMapOvr>
    <a:masterClrMapping/>
  </p:clrMapOvr>
  <p:transition>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 name="Chart 59"/>
          <p:cNvGraphicFramePr/>
          <p:nvPr>
            <p:extLst/>
          </p:nvPr>
        </p:nvGraphicFramePr>
        <p:xfrm>
          <a:off x="460641" y="5779446"/>
          <a:ext cx="3857054" cy="891105"/>
        </p:xfrm>
        <a:graphic>
          <a:graphicData uri="http://schemas.openxmlformats.org/drawingml/2006/chart">
            <c:chart xmlns:c="http://schemas.openxmlformats.org/drawingml/2006/chart" xmlns:r="http://schemas.openxmlformats.org/officeDocument/2006/relationships" r:id="rId2"/>
          </a:graphicData>
        </a:graphic>
      </p:graphicFrame>
      <p:sp>
        <p:nvSpPr>
          <p:cNvPr id="47" name="TextBox 46"/>
          <p:cNvSpPr txBox="1"/>
          <p:nvPr/>
        </p:nvSpPr>
        <p:spPr>
          <a:xfrm>
            <a:off x="578201" y="567675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TIME OF YEAR</a:t>
            </a:r>
          </a:p>
        </p:txBody>
      </p:sp>
      <p:graphicFrame>
        <p:nvGraphicFramePr>
          <p:cNvPr id="46" name="Chart 45"/>
          <p:cNvGraphicFramePr/>
          <p:nvPr>
            <p:extLst/>
          </p:nvPr>
        </p:nvGraphicFramePr>
        <p:xfrm>
          <a:off x="460641" y="1994492"/>
          <a:ext cx="4490306" cy="208083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540000" y="346312"/>
            <a:ext cx="5963863"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TYPOLOGY</a:t>
            </a:r>
          </a:p>
        </p:txBody>
      </p:sp>
      <p:sp>
        <p:nvSpPr>
          <p:cNvPr id="6" name="Rectangle 5"/>
          <p:cNvSpPr/>
          <p:nvPr/>
        </p:nvSpPr>
        <p:spPr>
          <a:xfrm>
            <a:off x="4934440" y="1220584"/>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TRANSPORT AND ACOMMODATION</a:t>
            </a:r>
          </a:p>
        </p:txBody>
      </p:sp>
      <p:sp>
        <p:nvSpPr>
          <p:cNvPr id="7" name="Rectangle 6"/>
          <p:cNvSpPr/>
          <p:nvPr/>
        </p:nvSpPr>
        <p:spPr>
          <a:xfrm>
            <a:off x="9311701" y="1220584"/>
            <a:ext cx="221196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ACTIVITIES</a:t>
            </a:r>
          </a:p>
        </p:txBody>
      </p:sp>
      <p:grpSp>
        <p:nvGrpSpPr>
          <p:cNvPr id="8" name="Group 7"/>
          <p:cNvGrpSpPr/>
          <p:nvPr/>
        </p:nvGrpSpPr>
        <p:grpSpPr>
          <a:xfrm>
            <a:off x="4726867" y="1530057"/>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3824493"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4934446" y="1655793"/>
            <a:ext cx="3824493"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cxnSp>
        <p:nvCxnSpPr>
          <p:cNvPr id="17" name="Straight Connector 16"/>
          <p:cNvCxnSpPr/>
          <p:nvPr/>
        </p:nvCxnSpPr>
        <p:spPr>
          <a:xfrm>
            <a:off x="9311707" y="1655793"/>
            <a:ext cx="3824493"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12194805" y="922027"/>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578201" y="4191753"/>
            <a:ext cx="3161838" cy="164942"/>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DURATION</a:t>
            </a:r>
          </a:p>
        </p:txBody>
      </p:sp>
      <p:sp>
        <p:nvSpPr>
          <p:cNvPr id="34" name="TextBox 33"/>
          <p:cNvSpPr txBox="1"/>
          <p:nvPr/>
        </p:nvSpPr>
        <p:spPr>
          <a:xfrm>
            <a:off x="578201"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TYPE OF HOLIDAY</a:t>
            </a:r>
          </a:p>
        </p:txBody>
      </p:sp>
      <p:sp>
        <p:nvSpPr>
          <p:cNvPr id="39" name="TextBox 38"/>
          <p:cNvSpPr txBox="1"/>
          <p:nvPr/>
        </p:nvSpPr>
        <p:spPr>
          <a:xfrm>
            <a:off x="4950947" y="1764407"/>
            <a:ext cx="3161838" cy="209993"/>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TO DESTINATION</a:t>
            </a:r>
          </a:p>
        </p:txBody>
      </p:sp>
      <p:sp>
        <p:nvSpPr>
          <p:cNvPr id="41" name="TextBox 40"/>
          <p:cNvSpPr txBox="1"/>
          <p:nvPr/>
        </p:nvSpPr>
        <p:spPr>
          <a:xfrm>
            <a:off x="4950947" y="3348583"/>
            <a:ext cx="3161838" cy="228109"/>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TRANSPORT ON DESTINATION</a:t>
            </a:r>
          </a:p>
        </p:txBody>
      </p:sp>
      <p:sp>
        <p:nvSpPr>
          <p:cNvPr id="43" name="TextBox 42"/>
          <p:cNvSpPr txBox="1"/>
          <p:nvPr/>
        </p:nvSpPr>
        <p:spPr>
          <a:xfrm>
            <a:off x="4950947" y="5052605"/>
            <a:ext cx="3161838" cy="2534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ACCOMMODATION</a:t>
            </a:r>
          </a:p>
        </p:txBody>
      </p:sp>
      <p:sp>
        <p:nvSpPr>
          <p:cNvPr id="45" name="TextBox 44"/>
          <p:cNvSpPr txBox="1"/>
          <p:nvPr/>
        </p:nvSpPr>
        <p:spPr>
          <a:xfrm>
            <a:off x="9354692" y="1764407"/>
            <a:ext cx="3161838" cy="336122"/>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ACTIVITIES </a:t>
            </a:r>
          </a:p>
        </p:txBody>
      </p:sp>
      <p:graphicFrame>
        <p:nvGraphicFramePr>
          <p:cNvPr id="50" name="Chart 49"/>
          <p:cNvGraphicFramePr/>
          <p:nvPr>
            <p:extLst/>
          </p:nvPr>
        </p:nvGraphicFramePr>
        <p:xfrm>
          <a:off x="541540" y="4318515"/>
          <a:ext cx="3878820" cy="1372790"/>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p:cNvPicPr>
            <a:picLocks noChangeAspect="1"/>
          </p:cNvPicPr>
          <p:nvPr/>
        </p:nvPicPr>
        <p:blipFill rotWithShape="1">
          <a:blip r:embed="rId5" cstate="email">
            <a:duotone>
              <a:schemeClr val="accent3">
                <a:shade val="45000"/>
                <a:satMod val="135000"/>
              </a:schemeClr>
              <a:prstClr val="white"/>
            </a:duotone>
            <a:extLst>
              <a:ext uri="{28A0092B-C50C-407E-A947-70E740481C1C}">
                <a14:useLocalDpi xmlns:a14="http://schemas.microsoft.com/office/drawing/2010/main"/>
              </a:ext>
            </a:extLst>
          </a:blip>
          <a:srcRect/>
          <a:stretch/>
        </p:blipFill>
        <p:spPr>
          <a:xfrm>
            <a:off x="8429431" y="943384"/>
            <a:ext cx="323850" cy="295275"/>
          </a:xfrm>
          <a:prstGeom prst="rect">
            <a:avLst/>
          </a:prstGeom>
        </p:spPr>
      </p:pic>
      <p:pic>
        <p:nvPicPr>
          <p:cNvPr id="51" name="Picture 50"/>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429431" y="1294746"/>
            <a:ext cx="314326" cy="314325"/>
          </a:xfrm>
          <a:prstGeom prst="rect">
            <a:avLst/>
          </a:prstGeom>
        </p:spPr>
      </p:pic>
      <p:graphicFrame>
        <p:nvGraphicFramePr>
          <p:cNvPr id="52" name="Chart 51"/>
          <p:cNvGraphicFramePr/>
          <p:nvPr>
            <p:extLst/>
          </p:nvPr>
        </p:nvGraphicFramePr>
        <p:xfrm>
          <a:off x="5289339" y="1981409"/>
          <a:ext cx="3878820" cy="137279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55" name="Chart 54"/>
          <p:cNvGraphicFramePr/>
          <p:nvPr>
            <p:extLst/>
          </p:nvPr>
        </p:nvGraphicFramePr>
        <p:xfrm>
          <a:off x="4685721" y="5326993"/>
          <a:ext cx="4668971" cy="1910022"/>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56" name="Chart 55"/>
          <p:cNvGraphicFramePr/>
          <p:nvPr>
            <p:extLst/>
          </p:nvPr>
        </p:nvGraphicFramePr>
        <p:xfrm>
          <a:off x="8948333" y="1912533"/>
          <a:ext cx="4972354" cy="5324482"/>
        </p:xfrm>
        <a:graphic>
          <a:graphicData uri="http://schemas.openxmlformats.org/drawingml/2006/chart">
            <c:chart xmlns:c="http://schemas.openxmlformats.org/drawingml/2006/chart" xmlns:r="http://schemas.openxmlformats.org/officeDocument/2006/relationships" r:id="rId9"/>
          </a:graphicData>
        </a:graphic>
      </p:graphicFrame>
      <p:pic>
        <p:nvPicPr>
          <p:cNvPr id="4" name="Picture 3"/>
          <p:cNvPicPr>
            <a:picLocks noChangeAspect="1"/>
          </p:cNvPicPr>
          <p:nvPr/>
        </p:nvPicPr>
        <p:blipFill rotWithShape="1">
          <a:blip r:embed="rId10"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3119487" y="1129980"/>
            <a:ext cx="576064" cy="444125"/>
          </a:xfrm>
          <a:prstGeom prst="rect">
            <a:avLst/>
          </a:prstGeom>
        </p:spPr>
      </p:pic>
      <p:pic>
        <p:nvPicPr>
          <p:cNvPr id="57" name="Picture 56"/>
          <p:cNvPicPr>
            <a:picLocks noChangeAspect="1"/>
          </p:cNvPicPr>
          <p:nvPr/>
        </p:nvPicPr>
        <p:blipFill rotWithShape="1">
          <a:blip r:embed="rId11" cstate="email">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3771118" y="1142106"/>
            <a:ext cx="449795" cy="438949"/>
          </a:xfrm>
          <a:prstGeom prst="rect">
            <a:avLst/>
          </a:prstGeom>
        </p:spPr>
      </p:pic>
      <p:graphicFrame>
        <p:nvGraphicFramePr>
          <p:cNvPr id="58" name="Chart 57"/>
          <p:cNvGraphicFramePr/>
          <p:nvPr>
            <p:extLst/>
          </p:nvPr>
        </p:nvGraphicFramePr>
        <p:xfrm>
          <a:off x="5255219" y="3559839"/>
          <a:ext cx="3878820" cy="1549747"/>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42" name="TextBox 41"/>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12" name="Rectangle 11"/>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Rectangle 43"/>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Tree>
    <p:extLst>
      <p:ext uri="{BB962C8B-B14F-4D97-AF65-F5344CB8AC3E}">
        <p14:creationId xmlns:p14="http://schemas.microsoft.com/office/powerpoint/2010/main" val="2548384322"/>
      </p:ext>
    </p:extLst>
  </p:cSld>
  <p:clrMapOvr>
    <a:masterClrMapping/>
  </p:clrMapOvr>
  <p:transition>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00" y="346312"/>
            <a:ext cx="5891855" cy="553999"/>
          </a:xfrm>
          <a:solidFill>
            <a:srgbClr val="FF0000"/>
          </a:solidFill>
        </p:spPr>
        <p:txBody>
          <a:bodyPr>
            <a:normAutofit/>
          </a:bodyPr>
          <a:lstStyle/>
          <a:p>
            <a:r>
              <a:rPr lang="en-GB" sz="3200" dirty="0"/>
              <a:t>Segment profile </a:t>
            </a:r>
            <a:r>
              <a:rPr lang="en-GB" sz="3200" b="1" dirty="0"/>
              <a:t>- ENERGY</a:t>
            </a:r>
          </a:p>
        </p:txBody>
      </p:sp>
      <p:sp>
        <p:nvSpPr>
          <p:cNvPr id="5" name="Rectangle 4"/>
          <p:cNvSpPr/>
          <p:nvPr/>
        </p:nvSpPr>
        <p:spPr>
          <a:xfrm>
            <a:off x="519848" y="1220584"/>
            <a:ext cx="3426943"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PLANNING</a:t>
            </a:r>
          </a:p>
        </p:txBody>
      </p:sp>
      <p:sp>
        <p:nvSpPr>
          <p:cNvPr id="6" name="Rectangle 5"/>
          <p:cNvSpPr/>
          <p:nvPr/>
        </p:nvSpPr>
        <p:spPr>
          <a:xfrm>
            <a:off x="516957" y="3623217"/>
            <a:ext cx="3863935" cy="407206"/>
          </a:xfrm>
          <a:prstGeom prst="rect">
            <a:avLst/>
          </a:prstGeom>
        </p:spPr>
        <p:txBody>
          <a:bodyPr lIns="0" tIns="67174" rIns="134349" bIns="67174">
            <a:noAutofit/>
          </a:bodyPr>
          <a:lstStyle/>
          <a:p>
            <a:pPr marL="0" marR="0" lvl="0" indent="0" algn="l" defTabSz="1343474" rtl="0" eaLnBrk="1" fontAlgn="base" latinLnBrk="0" hangingPunct="1">
              <a:lnSpc>
                <a:spcPct val="100000"/>
              </a:lnSpc>
              <a:spcBef>
                <a:spcPts val="1470"/>
              </a:spcBef>
              <a:spcAft>
                <a:spcPct val="0"/>
              </a:spcAft>
              <a:buClrTx/>
              <a:buSzTx/>
              <a:buFontTx/>
              <a:buNone/>
              <a:tabLst/>
              <a:defRPr/>
            </a:pPr>
            <a:r>
              <a:rPr kumimoji="0" lang="en-US" sz="1800" b="1" i="0" u="none" strike="noStrike" kern="1200" cap="none" spc="0" normalizeH="0" baseline="0" noProof="0" dirty="0">
                <a:ln>
                  <a:noFill/>
                </a:ln>
                <a:solidFill>
                  <a:srgbClr val="222223"/>
                </a:solidFill>
                <a:effectLst/>
                <a:uLnTx/>
                <a:uFillTx/>
                <a:latin typeface="Calibri"/>
                <a:ea typeface="Open Sans Light" panose="020B0306030504020204" pitchFamily="34" charset="0"/>
                <a:cs typeface="Open Sans Light" panose="020B0306030504020204" pitchFamily="34" charset="0"/>
              </a:rPr>
              <a:t>TRAVEL COMPANIONS</a:t>
            </a:r>
          </a:p>
        </p:txBody>
      </p:sp>
      <p:grpSp>
        <p:nvGrpSpPr>
          <p:cNvPr id="8" name="Group 7"/>
          <p:cNvGrpSpPr/>
          <p:nvPr/>
        </p:nvGrpSpPr>
        <p:grpSpPr>
          <a:xfrm>
            <a:off x="4525370" y="7870736"/>
            <a:ext cx="4321317" cy="5426685"/>
            <a:chOff x="3047227" y="867188"/>
            <a:chExt cx="2940088" cy="3409123"/>
          </a:xfrm>
        </p:grpSpPr>
        <p:cxnSp>
          <p:nvCxnSpPr>
            <p:cNvPr id="9" name="Straight Connector 8"/>
            <p:cNvCxnSpPr/>
            <p:nvPr/>
          </p:nvCxnSpPr>
          <p:spPr>
            <a:xfrm>
              <a:off x="3047227" y="916826"/>
              <a:ext cx="0" cy="3309847"/>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987315" y="867188"/>
              <a:ext cx="0" cy="3409123"/>
            </a:xfrm>
            <a:prstGeom prst="line">
              <a:avLst/>
            </a:prstGeom>
            <a:ln w="19050">
              <a:solidFill>
                <a:schemeClr val="bg2">
                  <a:lumMod val="60000"/>
                  <a:lumOff val="40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5" name="Straight Connector 14"/>
          <p:cNvCxnSpPr/>
          <p:nvPr/>
        </p:nvCxnSpPr>
        <p:spPr>
          <a:xfrm>
            <a:off x="519854" y="1655793"/>
            <a:ext cx="12399064" cy="0"/>
          </a:xfrm>
          <a:prstGeom prst="line">
            <a:avLst/>
          </a:prstGeom>
          <a:noFill/>
          <a:ln w="12700">
            <a:solidFill>
              <a:schemeClr val="accent6"/>
            </a:solidFill>
            <a:round/>
            <a:headEnd/>
            <a:tailEnd/>
          </a:ln>
          <a:effectLst/>
          <a:extLst>
            <a:ext uri="{909E8E84-426E-40DD-AFC4-6F175D3DCCD1}">
              <a14:hiddenFill xmlns:a14="http://schemas.microsoft.com/office/drawing/2010/main">
                <a:noFill/>
              </a14:hiddenFill>
            </a:ext>
          </a:extLst>
        </p:spPr>
      </p:cxnSp>
      <p:cxnSp>
        <p:nvCxnSpPr>
          <p:cNvPr id="16" name="Straight Connector 15"/>
          <p:cNvCxnSpPr/>
          <p:nvPr/>
        </p:nvCxnSpPr>
        <p:spPr>
          <a:xfrm>
            <a:off x="516963" y="4058426"/>
            <a:ext cx="7787100" cy="0"/>
          </a:xfrm>
          <a:prstGeom prst="line">
            <a:avLst/>
          </a:prstGeom>
          <a:noFill/>
          <a:ln w="12700">
            <a:solidFill>
              <a:schemeClr val="accent1"/>
            </a:solidFill>
            <a:round/>
            <a:headEnd/>
            <a:tailEnd/>
          </a:ln>
          <a:effectLst/>
          <a:extLst>
            <a:ext uri="{909E8E84-426E-40DD-AFC4-6F175D3DCCD1}">
              <a14:hiddenFill xmlns:a14="http://schemas.microsoft.com/office/drawing/2010/main">
                <a:noFill/>
              </a14:hiddenFill>
            </a:ext>
          </a:extLst>
        </p:spPr>
      </p:cxnSp>
      <p:grpSp>
        <p:nvGrpSpPr>
          <p:cNvPr id="18" name="Group 17"/>
          <p:cNvGrpSpPr/>
          <p:nvPr/>
        </p:nvGrpSpPr>
        <p:grpSpPr>
          <a:xfrm>
            <a:off x="2266727" y="990508"/>
            <a:ext cx="724113" cy="627421"/>
            <a:chOff x="1362075" y="4471988"/>
            <a:chExt cx="2351088" cy="2036762"/>
          </a:xfrm>
          <a:solidFill>
            <a:srgbClr val="FFC000"/>
          </a:solidFill>
        </p:grpSpPr>
        <p:sp>
          <p:nvSpPr>
            <p:cNvPr id="19" name="Freeform 3"/>
            <p:cNvSpPr>
              <a:spLocks noChangeArrowheads="1"/>
            </p:cNvSpPr>
            <p:nvPr/>
          </p:nvSpPr>
          <p:spPr bwMode="auto">
            <a:xfrm>
              <a:off x="2744788" y="5091113"/>
              <a:ext cx="338137" cy="495300"/>
            </a:xfrm>
            <a:custGeom>
              <a:avLst/>
              <a:gdLst>
                <a:gd name="T0" fmla="*/ 0 w 939"/>
                <a:gd name="T1" fmla="*/ 0 h 1376"/>
                <a:gd name="T2" fmla="*/ 0 w 939"/>
                <a:gd name="T3" fmla="*/ 0 h 1376"/>
                <a:gd name="T4" fmla="*/ 938 w 939"/>
                <a:gd name="T5" fmla="*/ 1375 h 1376"/>
                <a:gd name="T6" fmla="*/ 0 w 939"/>
                <a:gd name="T7" fmla="*/ 0 h 1376"/>
              </a:gdLst>
              <a:ahLst/>
              <a:cxnLst>
                <a:cxn ang="0">
                  <a:pos x="T0" y="T1"/>
                </a:cxn>
                <a:cxn ang="0">
                  <a:pos x="T2" y="T3"/>
                </a:cxn>
                <a:cxn ang="0">
                  <a:pos x="T4" y="T5"/>
                </a:cxn>
                <a:cxn ang="0">
                  <a:pos x="T6" y="T7"/>
                </a:cxn>
              </a:cxnLst>
              <a:rect l="0" t="0" r="r" b="b"/>
              <a:pathLst>
                <a:path w="939" h="1376">
                  <a:moveTo>
                    <a:pt x="0" y="0"/>
                  </a:moveTo>
                  <a:lnTo>
                    <a:pt x="0" y="0"/>
                  </a:lnTo>
                  <a:cubicBezTo>
                    <a:pt x="500" y="313"/>
                    <a:pt x="813" y="813"/>
                    <a:pt x="938" y="1375"/>
                  </a:cubicBezTo>
                  <a:cubicBezTo>
                    <a:pt x="688" y="875"/>
                    <a:pt x="375" y="40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0" name="Freeform 4"/>
            <p:cNvSpPr>
              <a:spLocks noChangeArrowheads="1"/>
            </p:cNvSpPr>
            <p:nvPr/>
          </p:nvSpPr>
          <p:spPr bwMode="auto">
            <a:xfrm>
              <a:off x="2779713" y="4956175"/>
              <a:ext cx="439737" cy="641350"/>
            </a:xfrm>
            <a:custGeom>
              <a:avLst/>
              <a:gdLst>
                <a:gd name="T0" fmla="*/ 0 w 1220"/>
                <a:gd name="T1" fmla="*/ 0 h 1782"/>
                <a:gd name="T2" fmla="*/ 0 w 1220"/>
                <a:gd name="T3" fmla="*/ 0 h 1782"/>
                <a:gd name="T4" fmla="*/ 1219 w 1220"/>
                <a:gd name="T5" fmla="*/ 1781 h 1782"/>
                <a:gd name="T6" fmla="*/ 0 w 1220"/>
                <a:gd name="T7" fmla="*/ 0 h 1782"/>
              </a:gdLst>
              <a:ahLst/>
              <a:cxnLst>
                <a:cxn ang="0">
                  <a:pos x="T0" y="T1"/>
                </a:cxn>
                <a:cxn ang="0">
                  <a:pos x="T2" y="T3"/>
                </a:cxn>
                <a:cxn ang="0">
                  <a:pos x="T4" y="T5"/>
                </a:cxn>
                <a:cxn ang="0">
                  <a:pos x="T6" y="T7"/>
                </a:cxn>
              </a:cxnLst>
              <a:rect l="0" t="0" r="r" b="b"/>
              <a:pathLst>
                <a:path w="1220" h="1782">
                  <a:moveTo>
                    <a:pt x="0" y="0"/>
                  </a:moveTo>
                  <a:lnTo>
                    <a:pt x="0" y="0"/>
                  </a:lnTo>
                  <a:cubicBezTo>
                    <a:pt x="625" y="407"/>
                    <a:pt x="1063" y="1063"/>
                    <a:pt x="1219" y="1781"/>
                  </a:cubicBezTo>
                  <a:cubicBezTo>
                    <a:pt x="906" y="1125"/>
                    <a:pt x="500" y="53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1" name="Freeform 5"/>
            <p:cNvSpPr>
              <a:spLocks noChangeArrowheads="1"/>
            </p:cNvSpPr>
            <p:nvPr/>
          </p:nvSpPr>
          <p:spPr bwMode="auto">
            <a:xfrm>
              <a:off x="2801938" y="4832350"/>
              <a:ext cx="550862" cy="787400"/>
            </a:xfrm>
            <a:custGeom>
              <a:avLst/>
              <a:gdLst>
                <a:gd name="T0" fmla="*/ 0 w 1532"/>
                <a:gd name="T1" fmla="*/ 0 h 2188"/>
                <a:gd name="T2" fmla="*/ 0 w 1532"/>
                <a:gd name="T3" fmla="*/ 0 h 2188"/>
                <a:gd name="T4" fmla="*/ 1531 w 1532"/>
                <a:gd name="T5" fmla="*/ 2187 h 2188"/>
                <a:gd name="T6" fmla="*/ 0 w 1532"/>
                <a:gd name="T7" fmla="*/ 0 h 2188"/>
              </a:gdLst>
              <a:ahLst/>
              <a:cxnLst>
                <a:cxn ang="0">
                  <a:pos x="T0" y="T1"/>
                </a:cxn>
                <a:cxn ang="0">
                  <a:pos x="T2" y="T3"/>
                </a:cxn>
                <a:cxn ang="0">
                  <a:pos x="T4" y="T5"/>
                </a:cxn>
                <a:cxn ang="0">
                  <a:pos x="T6" y="T7"/>
                </a:cxn>
              </a:cxnLst>
              <a:rect l="0" t="0" r="r" b="b"/>
              <a:pathLst>
                <a:path w="1532" h="2188">
                  <a:moveTo>
                    <a:pt x="0" y="0"/>
                  </a:moveTo>
                  <a:lnTo>
                    <a:pt x="0" y="0"/>
                  </a:lnTo>
                  <a:cubicBezTo>
                    <a:pt x="843" y="437"/>
                    <a:pt x="1406" y="1250"/>
                    <a:pt x="1531" y="2187"/>
                  </a:cubicBezTo>
                  <a:cubicBezTo>
                    <a:pt x="1187" y="1375"/>
                    <a:pt x="656" y="593"/>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2" name="Freeform 6"/>
            <p:cNvSpPr>
              <a:spLocks noChangeArrowheads="1"/>
            </p:cNvSpPr>
            <p:nvPr/>
          </p:nvSpPr>
          <p:spPr bwMode="auto">
            <a:xfrm>
              <a:off x="2835275" y="4708525"/>
              <a:ext cx="641350" cy="933450"/>
            </a:xfrm>
            <a:custGeom>
              <a:avLst/>
              <a:gdLst>
                <a:gd name="T0" fmla="*/ 0 w 1783"/>
                <a:gd name="T1" fmla="*/ 0 h 2594"/>
                <a:gd name="T2" fmla="*/ 0 w 1783"/>
                <a:gd name="T3" fmla="*/ 0 h 2594"/>
                <a:gd name="T4" fmla="*/ 1782 w 1783"/>
                <a:gd name="T5" fmla="*/ 2593 h 2594"/>
                <a:gd name="T6" fmla="*/ 0 w 1783"/>
                <a:gd name="T7" fmla="*/ 0 h 2594"/>
              </a:gdLst>
              <a:ahLst/>
              <a:cxnLst>
                <a:cxn ang="0">
                  <a:pos x="T0" y="T1"/>
                </a:cxn>
                <a:cxn ang="0">
                  <a:pos x="T2" y="T3"/>
                </a:cxn>
                <a:cxn ang="0">
                  <a:pos x="T4" y="T5"/>
                </a:cxn>
                <a:cxn ang="0">
                  <a:pos x="T6" y="T7"/>
                </a:cxn>
              </a:cxnLst>
              <a:rect l="0" t="0" r="r" b="b"/>
              <a:pathLst>
                <a:path w="1783" h="2594">
                  <a:moveTo>
                    <a:pt x="0" y="0"/>
                  </a:moveTo>
                  <a:lnTo>
                    <a:pt x="0" y="0"/>
                  </a:lnTo>
                  <a:cubicBezTo>
                    <a:pt x="969" y="531"/>
                    <a:pt x="1625" y="1500"/>
                    <a:pt x="1782" y="2593"/>
                  </a:cubicBezTo>
                  <a:cubicBezTo>
                    <a:pt x="1406" y="1594"/>
                    <a:pt x="813" y="687"/>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3" name="Freeform 7"/>
            <p:cNvSpPr>
              <a:spLocks noChangeArrowheads="1"/>
            </p:cNvSpPr>
            <p:nvPr/>
          </p:nvSpPr>
          <p:spPr bwMode="auto">
            <a:xfrm>
              <a:off x="2857500" y="4584700"/>
              <a:ext cx="742950" cy="1069975"/>
            </a:xfrm>
            <a:custGeom>
              <a:avLst/>
              <a:gdLst>
                <a:gd name="T0" fmla="*/ 2062 w 2063"/>
                <a:gd name="T1" fmla="*/ 2969 h 2970"/>
                <a:gd name="T2" fmla="*/ 2062 w 2063"/>
                <a:gd name="T3" fmla="*/ 2969 h 2970"/>
                <a:gd name="T4" fmla="*/ 1250 w 2063"/>
                <a:gd name="T5" fmla="*/ 1344 h 2970"/>
                <a:gd name="T6" fmla="*/ 1250 w 2063"/>
                <a:gd name="T7" fmla="*/ 1313 h 2970"/>
                <a:gd name="T8" fmla="*/ 0 w 2063"/>
                <a:gd name="T9" fmla="*/ 0 h 2970"/>
                <a:gd name="T10" fmla="*/ 2062 w 2063"/>
                <a:gd name="T11" fmla="*/ 2969 h 2970"/>
              </a:gdLst>
              <a:ahLst/>
              <a:cxnLst>
                <a:cxn ang="0">
                  <a:pos x="T0" y="T1"/>
                </a:cxn>
                <a:cxn ang="0">
                  <a:pos x="T2" y="T3"/>
                </a:cxn>
                <a:cxn ang="0">
                  <a:pos x="T4" y="T5"/>
                </a:cxn>
                <a:cxn ang="0">
                  <a:pos x="T6" y="T7"/>
                </a:cxn>
                <a:cxn ang="0">
                  <a:pos x="T8" y="T9"/>
                </a:cxn>
                <a:cxn ang="0">
                  <a:pos x="T10" y="T11"/>
                </a:cxn>
              </a:cxnLst>
              <a:rect l="0" t="0" r="r" b="b"/>
              <a:pathLst>
                <a:path w="2063" h="2970">
                  <a:moveTo>
                    <a:pt x="2062" y="2969"/>
                  </a:moveTo>
                  <a:lnTo>
                    <a:pt x="2062" y="2969"/>
                  </a:lnTo>
                  <a:cubicBezTo>
                    <a:pt x="1875" y="2375"/>
                    <a:pt x="1593" y="1844"/>
                    <a:pt x="1250" y="1344"/>
                  </a:cubicBezTo>
                  <a:lnTo>
                    <a:pt x="1250" y="1313"/>
                  </a:lnTo>
                  <a:cubicBezTo>
                    <a:pt x="906" y="813"/>
                    <a:pt x="469" y="375"/>
                    <a:pt x="0" y="0"/>
                  </a:cubicBezTo>
                  <a:cubicBezTo>
                    <a:pt x="1125" y="625"/>
                    <a:pt x="1875" y="1719"/>
                    <a:pt x="2062" y="2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4" name="Freeform 8"/>
            <p:cNvSpPr>
              <a:spLocks noChangeArrowheads="1"/>
            </p:cNvSpPr>
            <p:nvPr/>
          </p:nvSpPr>
          <p:spPr bwMode="auto">
            <a:xfrm>
              <a:off x="2892425" y="4471988"/>
              <a:ext cx="820738" cy="1203325"/>
            </a:xfrm>
            <a:custGeom>
              <a:avLst/>
              <a:gdLst>
                <a:gd name="T0" fmla="*/ 0 w 2282"/>
                <a:gd name="T1" fmla="*/ 0 h 3344"/>
                <a:gd name="T2" fmla="*/ 0 w 2282"/>
                <a:gd name="T3" fmla="*/ 0 h 3344"/>
                <a:gd name="T4" fmla="*/ 2281 w 2282"/>
                <a:gd name="T5" fmla="*/ 3343 h 3344"/>
                <a:gd name="T6" fmla="*/ 0 w 2282"/>
                <a:gd name="T7" fmla="*/ 0 h 3344"/>
              </a:gdLst>
              <a:ahLst/>
              <a:cxnLst>
                <a:cxn ang="0">
                  <a:pos x="T0" y="T1"/>
                </a:cxn>
                <a:cxn ang="0">
                  <a:pos x="T2" y="T3"/>
                </a:cxn>
                <a:cxn ang="0">
                  <a:pos x="T4" y="T5"/>
                </a:cxn>
                <a:cxn ang="0">
                  <a:pos x="T6" y="T7"/>
                </a:cxn>
              </a:cxnLst>
              <a:rect l="0" t="0" r="r" b="b"/>
              <a:pathLst>
                <a:path w="2282" h="3344">
                  <a:moveTo>
                    <a:pt x="0" y="0"/>
                  </a:moveTo>
                  <a:lnTo>
                    <a:pt x="0" y="0"/>
                  </a:lnTo>
                  <a:cubicBezTo>
                    <a:pt x="1249" y="687"/>
                    <a:pt x="2125" y="1906"/>
                    <a:pt x="2281" y="3343"/>
                  </a:cubicBezTo>
                  <a:cubicBezTo>
                    <a:pt x="1937" y="2000"/>
                    <a:pt x="1125" y="812"/>
                    <a:pt x="0" y="0"/>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5" name="Freeform 9"/>
            <p:cNvSpPr>
              <a:spLocks noChangeArrowheads="1"/>
            </p:cNvSpPr>
            <p:nvPr/>
          </p:nvSpPr>
          <p:spPr bwMode="auto">
            <a:xfrm>
              <a:off x="2251075" y="4887913"/>
              <a:ext cx="866775" cy="1227137"/>
            </a:xfrm>
            <a:custGeom>
              <a:avLst/>
              <a:gdLst>
                <a:gd name="T0" fmla="*/ 2407 w 2408"/>
                <a:gd name="T1" fmla="*/ 3312 h 3407"/>
                <a:gd name="T2" fmla="*/ 2407 w 2408"/>
                <a:gd name="T3" fmla="*/ 3312 h 3407"/>
                <a:gd name="T4" fmla="*/ 2344 w 2408"/>
                <a:gd name="T5" fmla="*/ 3406 h 3407"/>
                <a:gd name="T6" fmla="*/ 2282 w 2408"/>
                <a:gd name="T7" fmla="*/ 3406 h 3407"/>
                <a:gd name="T8" fmla="*/ 2250 w 2408"/>
                <a:gd name="T9" fmla="*/ 3344 h 3407"/>
                <a:gd name="T10" fmla="*/ 2250 w 2408"/>
                <a:gd name="T11" fmla="*/ 3344 h 3407"/>
                <a:gd name="T12" fmla="*/ 1438 w 2408"/>
                <a:gd name="T13" fmla="*/ 1562 h 3407"/>
                <a:gd name="T14" fmla="*/ 63 w 2408"/>
                <a:gd name="T15" fmla="*/ 156 h 3407"/>
                <a:gd name="T16" fmla="*/ 63 w 2408"/>
                <a:gd name="T17" fmla="*/ 156 h 3407"/>
                <a:gd name="T18" fmla="*/ 63 w 2408"/>
                <a:gd name="T19" fmla="*/ 125 h 3407"/>
                <a:gd name="T20" fmla="*/ 31 w 2408"/>
                <a:gd name="T21" fmla="*/ 31 h 3407"/>
                <a:gd name="T22" fmla="*/ 125 w 2408"/>
                <a:gd name="T23" fmla="*/ 31 h 3407"/>
                <a:gd name="T24" fmla="*/ 156 w 2408"/>
                <a:gd name="T25" fmla="*/ 31 h 3407"/>
                <a:gd name="T26" fmla="*/ 2407 w 2408"/>
                <a:gd name="T27" fmla="*/ 3312 h 34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8" h="3407">
                  <a:moveTo>
                    <a:pt x="2407" y="3312"/>
                  </a:moveTo>
                  <a:lnTo>
                    <a:pt x="2407" y="3312"/>
                  </a:lnTo>
                  <a:cubicBezTo>
                    <a:pt x="2407" y="3344"/>
                    <a:pt x="2375" y="3406"/>
                    <a:pt x="2344" y="3406"/>
                  </a:cubicBezTo>
                  <a:cubicBezTo>
                    <a:pt x="2313" y="3406"/>
                    <a:pt x="2313" y="3406"/>
                    <a:pt x="2282" y="3406"/>
                  </a:cubicBezTo>
                  <a:cubicBezTo>
                    <a:pt x="2282" y="3375"/>
                    <a:pt x="2250" y="3375"/>
                    <a:pt x="2250" y="3344"/>
                  </a:cubicBezTo>
                  <a:lnTo>
                    <a:pt x="2250" y="3344"/>
                  </a:lnTo>
                  <a:cubicBezTo>
                    <a:pt x="2094" y="2719"/>
                    <a:pt x="1813" y="2093"/>
                    <a:pt x="1438" y="1562"/>
                  </a:cubicBezTo>
                  <a:cubicBezTo>
                    <a:pt x="1063" y="1000"/>
                    <a:pt x="594" y="531"/>
                    <a:pt x="63" y="156"/>
                  </a:cubicBezTo>
                  <a:lnTo>
                    <a:pt x="63" y="156"/>
                  </a:lnTo>
                  <a:cubicBezTo>
                    <a:pt x="63" y="156"/>
                    <a:pt x="63" y="156"/>
                    <a:pt x="63" y="125"/>
                  </a:cubicBezTo>
                  <a:cubicBezTo>
                    <a:pt x="31" y="125"/>
                    <a:pt x="0" y="62"/>
                    <a:pt x="31" y="31"/>
                  </a:cubicBezTo>
                  <a:cubicBezTo>
                    <a:pt x="63" y="0"/>
                    <a:pt x="94" y="0"/>
                    <a:pt x="125" y="31"/>
                  </a:cubicBezTo>
                  <a:cubicBezTo>
                    <a:pt x="156" y="31"/>
                    <a:pt x="156" y="31"/>
                    <a:pt x="156" y="31"/>
                  </a:cubicBezTo>
                  <a:cubicBezTo>
                    <a:pt x="1250" y="844"/>
                    <a:pt x="2032" y="2000"/>
                    <a:pt x="2407" y="3312"/>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6" name="Freeform 10"/>
            <p:cNvSpPr>
              <a:spLocks noChangeArrowheads="1"/>
            </p:cNvSpPr>
            <p:nvPr/>
          </p:nvSpPr>
          <p:spPr bwMode="auto">
            <a:xfrm>
              <a:off x="1362075" y="6115050"/>
              <a:ext cx="293688" cy="393700"/>
            </a:xfrm>
            <a:custGeom>
              <a:avLst/>
              <a:gdLst>
                <a:gd name="T0" fmla="*/ 750 w 814"/>
                <a:gd name="T1" fmla="*/ 969 h 1095"/>
                <a:gd name="T2" fmla="*/ 750 w 814"/>
                <a:gd name="T3" fmla="*/ 969 h 1095"/>
                <a:gd name="T4" fmla="*/ 782 w 814"/>
                <a:gd name="T5" fmla="*/ 1063 h 1095"/>
                <a:gd name="T6" fmla="*/ 750 w 814"/>
                <a:gd name="T7" fmla="*/ 1094 h 1095"/>
                <a:gd name="T8" fmla="*/ 688 w 814"/>
                <a:gd name="T9" fmla="*/ 1094 h 1095"/>
                <a:gd name="T10" fmla="*/ 688 w 814"/>
                <a:gd name="T11" fmla="*/ 1094 h 1095"/>
                <a:gd name="T12" fmla="*/ 0 w 814"/>
                <a:gd name="T13" fmla="*/ 63 h 1095"/>
                <a:gd name="T14" fmla="*/ 0 w 814"/>
                <a:gd name="T15" fmla="*/ 63 h 1095"/>
                <a:gd name="T16" fmla="*/ 0 w 814"/>
                <a:gd name="T17" fmla="*/ 63 h 1095"/>
                <a:gd name="T18" fmla="*/ 32 w 814"/>
                <a:gd name="T19" fmla="*/ 31 h 1095"/>
                <a:gd name="T20" fmla="*/ 63 w 814"/>
                <a:gd name="T21" fmla="*/ 0 h 1095"/>
                <a:gd name="T22" fmla="*/ 126 w 814"/>
                <a:gd name="T23" fmla="*/ 63 h 1095"/>
                <a:gd name="T24" fmla="*/ 126 w 814"/>
                <a:gd name="T25" fmla="*/ 63 h 1095"/>
                <a:gd name="T26" fmla="*/ 126 w 814"/>
                <a:gd name="T27" fmla="*/ 63 h 1095"/>
                <a:gd name="T28" fmla="*/ 126 w 814"/>
                <a:gd name="T29" fmla="*/ 63 h 1095"/>
                <a:gd name="T30" fmla="*/ 126 w 814"/>
                <a:gd name="T31" fmla="*/ 63 h 1095"/>
                <a:gd name="T32" fmla="*/ 750 w 814"/>
                <a:gd name="T33" fmla="*/ 969 h 1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14" h="1095">
                  <a:moveTo>
                    <a:pt x="750" y="969"/>
                  </a:moveTo>
                  <a:lnTo>
                    <a:pt x="750" y="969"/>
                  </a:lnTo>
                  <a:cubicBezTo>
                    <a:pt x="782" y="969"/>
                    <a:pt x="813" y="1031"/>
                    <a:pt x="782" y="1063"/>
                  </a:cubicBezTo>
                  <a:cubicBezTo>
                    <a:pt x="782" y="1063"/>
                    <a:pt x="782" y="1094"/>
                    <a:pt x="750" y="1094"/>
                  </a:cubicBezTo>
                  <a:cubicBezTo>
                    <a:pt x="719" y="1094"/>
                    <a:pt x="719" y="1094"/>
                    <a:pt x="688" y="1094"/>
                  </a:cubicBezTo>
                  <a:lnTo>
                    <a:pt x="688" y="1094"/>
                  </a:lnTo>
                  <a:cubicBezTo>
                    <a:pt x="313" y="906"/>
                    <a:pt x="32" y="500"/>
                    <a:pt x="0" y="63"/>
                  </a:cubicBezTo>
                  <a:lnTo>
                    <a:pt x="0" y="63"/>
                  </a:lnTo>
                  <a:lnTo>
                    <a:pt x="0" y="63"/>
                  </a:lnTo>
                  <a:cubicBezTo>
                    <a:pt x="0" y="63"/>
                    <a:pt x="0" y="31"/>
                    <a:pt x="32" y="31"/>
                  </a:cubicBezTo>
                  <a:cubicBezTo>
                    <a:pt x="32" y="0"/>
                    <a:pt x="63" y="0"/>
                    <a:pt x="63" y="0"/>
                  </a:cubicBezTo>
                  <a:cubicBezTo>
                    <a:pt x="94" y="0"/>
                    <a:pt x="126" y="31"/>
                    <a:pt x="126" y="63"/>
                  </a:cubicBezTo>
                  <a:lnTo>
                    <a:pt x="126" y="63"/>
                  </a:lnTo>
                  <a:lnTo>
                    <a:pt x="126" y="63"/>
                  </a:lnTo>
                  <a:lnTo>
                    <a:pt x="126" y="63"/>
                  </a:lnTo>
                  <a:lnTo>
                    <a:pt x="126" y="63"/>
                  </a:lnTo>
                  <a:cubicBezTo>
                    <a:pt x="157" y="469"/>
                    <a:pt x="407" y="781"/>
                    <a:pt x="750" y="969"/>
                  </a:cubicBezTo>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sp>
          <p:nvSpPr>
            <p:cNvPr id="27" name="Freeform 11"/>
            <p:cNvSpPr>
              <a:spLocks noChangeArrowheads="1"/>
            </p:cNvSpPr>
            <p:nvPr/>
          </p:nvSpPr>
          <p:spPr bwMode="auto">
            <a:xfrm>
              <a:off x="1417638" y="4989513"/>
              <a:ext cx="1609725" cy="1485900"/>
            </a:xfrm>
            <a:custGeom>
              <a:avLst/>
              <a:gdLst>
                <a:gd name="T0" fmla="*/ 3500 w 4470"/>
                <a:gd name="T1" fmla="*/ 1344 h 4126"/>
                <a:gd name="T2" fmla="*/ 3500 w 4470"/>
                <a:gd name="T3" fmla="*/ 1344 h 4126"/>
                <a:gd name="T4" fmla="*/ 3500 w 4470"/>
                <a:gd name="T5" fmla="*/ 1344 h 4126"/>
                <a:gd name="T6" fmla="*/ 3500 w 4470"/>
                <a:gd name="T7" fmla="*/ 1344 h 4126"/>
                <a:gd name="T8" fmla="*/ 3187 w 4470"/>
                <a:gd name="T9" fmla="*/ 906 h 4126"/>
                <a:gd name="T10" fmla="*/ 3187 w 4470"/>
                <a:gd name="T11" fmla="*/ 906 h 4126"/>
                <a:gd name="T12" fmla="*/ 3187 w 4470"/>
                <a:gd name="T13" fmla="*/ 906 h 4126"/>
                <a:gd name="T14" fmla="*/ 937 w 4470"/>
                <a:gd name="T15" fmla="*/ 2906 h 4126"/>
                <a:gd name="T16" fmla="*/ 844 w 4470"/>
                <a:gd name="T17" fmla="*/ 2750 h 4126"/>
                <a:gd name="T18" fmla="*/ 2625 w 4470"/>
                <a:gd name="T19" fmla="*/ 375 h 4126"/>
                <a:gd name="T20" fmla="*/ 2625 w 4470"/>
                <a:gd name="T21" fmla="*/ 375 h 4126"/>
                <a:gd name="T22" fmla="*/ 2625 w 4470"/>
                <a:gd name="T23" fmla="*/ 375 h 4126"/>
                <a:gd name="T24" fmla="*/ 2625 w 4470"/>
                <a:gd name="T25" fmla="*/ 375 h 4126"/>
                <a:gd name="T26" fmla="*/ 2625 w 4470"/>
                <a:gd name="T27" fmla="*/ 375 h 4126"/>
                <a:gd name="T28" fmla="*/ 2531 w 4470"/>
                <a:gd name="T29" fmla="*/ 250 h 4126"/>
                <a:gd name="T30" fmla="*/ 2531 w 4470"/>
                <a:gd name="T31" fmla="*/ 250 h 4126"/>
                <a:gd name="T32" fmla="*/ 2500 w 4470"/>
                <a:gd name="T33" fmla="*/ 250 h 4126"/>
                <a:gd name="T34" fmla="*/ 2500 w 4470"/>
                <a:gd name="T35" fmla="*/ 250 h 4126"/>
                <a:gd name="T36" fmla="*/ 2500 w 4470"/>
                <a:gd name="T37" fmla="*/ 281 h 4126"/>
                <a:gd name="T38" fmla="*/ 2500 w 4470"/>
                <a:gd name="T39" fmla="*/ 281 h 4126"/>
                <a:gd name="T40" fmla="*/ 812 w 4470"/>
                <a:gd name="T41" fmla="*/ 2750 h 4126"/>
                <a:gd name="T42" fmla="*/ 844 w 4470"/>
                <a:gd name="T43" fmla="*/ 2750 h 4126"/>
                <a:gd name="T44" fmla="*/ 3250 w 4470"/>
                <a:gd name="T45" fmla="*/ 3188 h 4126"/>
                <a:gd name="T46" fmla="*/ 1844 w 4470"/>
                <a:gd name="T47" fmla="*/ 3469 h 4126"/>
                <a:gd name="T48" fmla="*/ 1062 w 4470"/>
                <a:gd name="T49" fmla="*/ 3625 h 4126"/>
                <a:gd name="T50" fmla="*/ 1062 w 4470"/>
                <a:gd name="T51" fmla="*/ 3625 h 4126"/>
                <a:gd name="T52" fmla="*/ 625 w 4470"/>
                <a:gd name="T53" fmla="*/ 4063 h 4126"/>
                <a:gd name="T54" fmla="*/ 0 w 4470"/>
                <a:gd name="T55" fmla="*/ 3188 h 4126"/>
                <a:gd name="T56" fmla="*/ 562 w 4470"/>
                <a:gd name="T57" fmla="*/ 2906 h 4126"/>
                <a:gd name="T58" fmla="*/ 3687 w 4470"/>
                <a:gd name="T59" fmla="*/ 1313 h 4126"/>
                <a:gd name="T60" fmla="*/ 2656 w 4470"/>
                <a:gd name="T61" fmla="*/ 3875 h 4126"/>
                <a:gd name="T62" fmla="*/ 2031 w 4470"/>
                <a:gd name="T63" fmla="*/ 3438 h 4126"/>
                <a:gd name="T64" fmla="*/ 2656 w 4470"/>
                <a:gd name="T65" fmla="*/ 3875 h 4126"/>
                <a:gd name="T66" fmla="*/ 2969 w 4470"/>
                <a:gd name="T67" fmla="*/ 719 h 4126"/>
                <a:gd name="T68" fmla="*/ 2969 w 4470"/>
                <a:gd name="T69" fmla="*/ 688 h 4126"/>
                <a:gd name="T70" fmla="*/ 2750 w 4470"/>
                <a:gd name="T71" fmla="*/ 469 h 4126"/>
                <a:gd name="T72" fmla="*/ 2750 w 4470"/>
                <a:gd name="T73" fmla="*/ 469 h 4126"/>
                <a:gd name="T74" fmla="*/ 2750 w 4470"/>
                <a:gd name="T75" fmla="*/ 469 h 4126"/>
                <a:gd name="T76" fmla="*/ 2750 w 4470"/>
                <a:gd name="T77" fmla="*/ 469 h 4126"/>
                <a:gd name="T78" fmla="*/ 2750 w 4470"/>
                <a:gd name="T79" fmla="*/ 500 h 4126"/>
                <a:gd name="T80" fmla="*/ 875 w 4470"/>
                <a:gd name="T81" fmla="*/ 2812 h 4126"/>
                <a:gd name="T82" fmla="*/ 875 w 4470"/>
                <a:gd name="T83" fmla="*/ 2844 h 4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470" h="4126">
                  <a:moveTo>
                    <a:pt x="937" y="2906"/>
                  </a:moveTo>
                  <a:lnTo>
                    <a:pt x="937" y="2906"/>
                  </a:lnTo>
                  <a:cubicBezTo>
                    <a:pt x="3500" y="1344"/>
                    <a:pt x="3500" y="1344"/>
                    <a:pt x="3500" y="1344"/>
                  </a:cubicBez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lnTo>
                    <a:pt x="3500" y="1344"/>
                  </a:lnTo>
                  <a:cubicBezTo>
                    <a:pt x="3406" y="1188"/>
                    <a:pt x="3281" y="1063"/>
                    <a:pt x="3187" y="906"/>
                  </a:cubicBezTo>
                  <a:lnTo>
                    <a:pt x="3187" y="906"/>
                  </a:lnTo>
                  <a:lnTo>
                    <a:pt x="3187" y="906"/>
                  </a:lnTo>
                  <a:lnTo>
                    <a:pt x="3187" y="906"/>
                  </a:lnTo>
                  <a:lnTo>
                    <a:pt x="3187" y="906"/>
                  </a:lnTo>
                  <a:lnTo>
                    <a:pt x="3187" y="906"/>
                  </a:lnTo>
                  <a:lnTo>
                    <a:pt x="3187" y="906"/>
                  </a:lnTo>
                  <a:cubicBezTo>
                    <a:pt x="3187" y="906"/>
                    <a:pt x="3187" y="906"/>
                    <a:pt x="3156" y="906"/>
                  </a:cubicBezTo>
                  <a:lnTo>
                    <a:pt x="3156" y="906"/>
                  </a:lnTo>
                  <a:cubicBezTo>
                    <a:pt x="937" y="2906"/>
                    <a:pt x="937" y="2906"/>
                    <a:pt x="937" y="2906"/>
                  </a:cubicBezTo>
                  <a:close/>
                  <a:moveTo>
                    <a:pt x="844" y="2750"/>
                  </a:moveTo>
                  <a:lnTo>
                    <a:pt x="844" y="2750"/>
                  </a:lnTo>
                  <a:lnTo>
                    <a:pt x="844" y="2750"/>
                  </a:lnTo>
                  <a:lnTo>
                    <a:pt x="844" y="2750"/>
                  </a:lnTo>
                  <a:lnTo>
                    <a:pt x="844" y="2750"/>
                  </a:lnTo>
                  <a:cubicBezTo>
                    <a:pt x="2625" y="375"/>
                    <a:pt x="2625" y="375"/>
                    <a:pt x="2625" y="375"/>
                  </a:cubicBez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lnTo>
                    <a:pt x="2625" y="375"/>
                  </a:lnTo>
                  <a:cubicBezTo>
                    <a:pt x="2594" y="344"/>
                    <a:pt x="2562" y="313"/>
                    <a:pt x="2531" y="281"/>
                  </a:cubicBezTo>
                  <a:lnTo>
                    <a:pt x="2531" y="281"/>
                  </a:lnTo>
                  <a:cubicBezTo>
                    <a:pt x="2531" y="250"/>
                    <a:pt x="2531" y="250"/>
                    <a:pt x="2531" y="250"/>
                  </a:cubicBezTo>
                  <a:lnTo>
                    <a:pt x="2531" y="250"/>
                  </a:lnTo>
                  <a:lnTo>
                    <a:pt x="2531" y="250"/>
                  </a:lnTo>
                  <a:lnTo>
                    <a:pt x="2531" y="250"/>
                  </a:lnTo>
                  <a:lnTo>
                    <a:pt x="2531" y="250"/>
                  </a:lnTo>
                  <a:lnTo>
                    <a:pt x="2531" y="250"/>
                  </a:lnTo>
                  <a:cubicBezTo>
                    <a:pt x="2500" y="250"/>
                    <a:pt x="2500" y="250"/>
                    <a:pt x="2500" y="250"/>
                  </a:cubicBezTo>
                  <a:lnTo>
                    <a:pt x="2500" y="250"/>
                  </a:lnTo>
                  <a:lnTo>
                    <a:pt x="2500" y="250"/>
                  </a:lnTo>
                  <a:lnTo>
                    <a:pt x="2500" y="250"/>
                  </a:lnTo>
                  <a:lnTo>
                    <a:pt x="2500" y="250"/>
                  </a:lnTo>
                  <a:lnTo>
                    <a:pt x="2500" y="250"/>
                  </a:lnTo>
                  <a:cubicBezTo>
                    <a:pt x="2500" y="250"/>
                    <a:pt x="2500" y="250"/>
                    <a:pt x="2500" y="281"/>
                  </a:cubicBezTo>
                  <a:lnTo>
                    <a:pt x="2500" y="281"/>
                  </a:lnTo>
                  <a:lnTo>
                    <a:pt x="2500" y="281"/>
                  </a:lnTo>
                  <a:lnTo>
                    <a:pt x="2500" y="281"/>
                  </a:lnTo>
                  <a:lnTo>
                    <a:pt x="2500" y="281"/>
                  </a:lnTo>
                  <a:lnTo>
                    <a:pt x="2500" y="281"/>
                  </a:lnTo>
                  <a:cubicBezTo>
                    <a:pt x="812" y="2750"/>
                    <a:pt x="812" y="2750"/>
                    <a:pt x="812" y="2750"/>
                  </a:cubicBezTo>
                  <a:lnTo>
                    <a:pt x="812" y="2750"/>
                  </a:lnTo>
                  <a:lnTo>
                    <a:pt x="812" y="2750"/>
                  </a:lnTo>
                  <a:cubicBezTo>
                    <a:pt x="812" y="2750"/>
                    <a:pt x="812" y="2750"/>
                    <a:pt x="844" y="2750"/>
                  </a:cubicBezTo>
                  <a:close/>
                  <a:moveTo>
                    <a:pt x="4469" y="2938"/>
                  </a:moveTo>
                  <a:lnTo>
                    <a:pt x="4469" y="2938"/>
                  </a:lnTo>
                  <a:cubicBezTo>
                    <a:pt x="3250" y="3188"/>
                    <a:pt x="3250" y="3188"/>
                    <a:pt x="3250" y="3188"/>
                  </a:cubicBezTo>
                  <a:lnTo>
                    <a:pt x="3250" y="3188"/>
                  </a:lnTo>
                  <a:cubicBezTo>
                    <a:pt x="3312" y="3594"/>
                    <a:pt x="3062" y="3969"/>
                    <a:pt x="2687" y="4031"/>
                  </a:cubicBezTo>
                  <a:cubicBezTo>
                    <a:pt x="2281" y="4125"/>
                    <a:pt x="1906" y="3875"/>
                    <a:pt x="1844" y="3469"/>
                  </a:cubicBezTo>
                  <a:lnTo>
                    <a:pt x="1844" y="3469"/>
                  </a:lnTo>
                  <a:cubicBezTo>
                    <a:pt x="1062" y="3625"/>
                    <a:pt x="1062" y="3625"/>
                    <a:pt x="1062" y="3625"/>
                  </a:cubicBezTo>
                  <a:lnTo>
                    <a:pt x="1062" y="3625"/>
                  </a:lnTo>
                  <a:lnTo>
                    <a:pt x="1062" y="3625"/>
                  </a:lnTo>
                  <a:lnTo>
                    <a:pt x="1062" y="3625"/>
                  </a:lnTo>
                  <a:lnTo>
                    <a:pt x="1062" y="3625"/>
                  </a:lnTo>
                  <a:cubicBezTo>
                    <a:pt x="625" y="4063"/>
                    <a:pt x="625" y="4063"/>
                    <a:pt x="625" y="4063"/>
                  </a:cubicBezTo>
                  <a:lnTo>
                    <a:pt x="625" y="4063"/>
                  </a:lnTo>
                  <a:lnTo>
                    <a:pt x="625" y="4063"/>
                  </a:lnTo>
                  <a:cubicBezTo>
                    <a:pt x="281" y="3906"/>
                    <a:pt x="31" y="3563"/>
                    <a:pt x="0" y="3188"/>
                  </a:cubicBezTo>
                  <a:lnTo>
                    <a:pt x="0" y="3188"/>
                  </a:lnTo>
                  <a:lnTo>
                    <a:pt x="0" y="3188"/>
                  </a:lnTo>
                  <a:cubicBezTo>
                    <a:pt x="562" y="2938"/>
                    <a:pt x="562" y="2938"/>
                    <a:pt x="562" y="2938"/>
                  </a:cubicBezTo>
                  <a:lnTo>
                    <a:pt x="562" y="2938"/>
                  </a:lnTo>
                  <a:cubicBezTo>
                    <a:pt x="562" y="2938"/>
                    <a:pt x="562" y="2938"/>
                    <a:pt x="562" y="2906"/>
                  </a:cubicBezTo>
                  <a:lnTo>
                    <a:pt x="562" y="2906"/>
                  </a:lnTo>
                  <a:cubicBezTo>
                    <a:pt x="2437" y="0"/>
                    <a:pt x="2437" y="0"/>
                    <a:pt x="2437" y="0"/>
                  </a:cubicBezTo>
                  <a:cubicBezTo>
                    <a:pt x="2937" y="375"/>
                    <a:pt x="3344" y="813"/>
                    <a:pt x="3687" y="1313"/>
                  </a:cubicBezTo>
                  <a:cubicBezTo>
                    <a:pt x="4031" y="1812"/>
                    <a:pt x="4281" y="2344"/>
                    <a:pt x="4469" y="2938"/>
                  </a:cubicBezTo>
                  <a:close/>
                  <a:moveTo>
                    <a:pt x="2656" y="3875"/>
                  </a:moveTo>
                  <a:lnTo>
                    <a:pt x="2656" y="3875"/>
                  </a:lnTo>
                  <a:cubicBezTo>
                    <a:pt x="2937" y="3813"/>
                    <a:pt x="3125" y="3531"/>
                    <a:pt x="3062" y="3219"/>
                  </a:cubicBezTo>
                  <a:lnTo>
                    <a:pt x="3062" y="3219"/>
                  </a:lnTo>
                  <a:cubicBezTo>
                    <a:pt x="2031" y="3438"/>
                    <a:pt x="2031" y="3438"/>
                    <a:pt x="2031" y="3438"/>
                  </a:cubicBezTo>
                  <a:lnTo>
                    <a:pt x="2000" y="3438"/>
                  </a:lnTo>
                  <a:cubicBezTo>
                    <a:pt x="2062" y="3688"/>
                    <a:pt x="2281" y="3875"/>
                    <a:pt x="2531" y="3875"/>
                  </a:cubicBezTo>
                  <a:cubicBezTo>
                    <a:pt x="2562" y="3875"/>
                    <a:pt x="2625" y="3875"/>
                    <a:pt x="2656" y="3875"/>
                  </a:cubicBezTo>
                  <a:close/>
                  <a:moveTo>
                    <a:pt x="2969" y="719"/>
                  </a:moveTo>
                  <a:lnTo>
                    <a:pt x="2969" y="719"/>
                  </a:lnTo>
                  <a:lnTo>
                    <a:pt x="2969" y="719"/>
                  </a:lnTo>
                  <a:cubicBezTo>
                    <a:pt x="2969" y="688"/>
                    <a:pt x="2969" y="688"/>
                    <a:pt x="2969" y="688"/>
                  </a:cubicBezTo>
                  <a:lnTo>
                    <a:pt x="2969" y="688"/>
                  </a:lnTo>
                  <a:lnTo>
                    <a:pt x="2969" y="688"/>
                  </a:lnTo>
                  <a:cubicBezTo>
                    <a:pt x="2906" y="625"/>
                    <a:pt x="2844" y="563"/>
                    <a:pt x="2750" y="469"/>
                  </a:cubicBez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lnTo>
                    <a:pt x="2750" y="469"/>
                  </a:lnTo>
                  <a:cubicBezTo>
                    <a:pt x="2750" y="500"/>
                    <a:pt x="2750" y="500"/>
                    <a:pt x="2750" y="500"/>
                  </a:cubicBezTo>
                  <a:lnTo>
                    <a:pt x="2750" y="500"/>
                  </a:lnTo>
                  <a:lnTo>
                    <a:pt x="2750" y="500"/>
                  </a:lnTo>
                  <a:cubicBezTo>
                    <a:pt x="906" y="2781"/>
                    <a:pt x="906" y="2781"/>
                    <a:pt x="906" y="2781"/>
                  </a:cubicBezTo>
                  <a:cubicBezTo>
                    <a:pt x="875" y="2812"/>
                    <a:pt x="875" y="2812"/>
                    <a:pt x="875" y="2812"/>
                  </a:cubicBezTo>
                  <a:cubicBezTo>
                    <a:pt x="875" y="2844"/>
                    <a:pt x="875" y="2844"/>
                    <a:pt x="875" y="2844"/>
                  </a:cubicBezTo>
                  <a:lnTo>
                    <a:pt x="875" y="2844"/>
                  </a:lnTo>
                  <a:lnTo>
                    <a:pt x="875" y="2844"/>
                  </a:lnTo>
                  <a:cubicBezTo>
                    <a:pt x="937" y="2781"/>
                    <a:pt x="937" y="2781"/>
                    <a:pt x="937" y="2781"/>
                  </a:cubicBezTo>
                  <a:cubicBezTo>
                    <a:pt x="2969" y="719"/>
                    <a:pt x="2969" y="719"/>
                    <a:pt x="2969" y="719"/>
                  </a:cubicBezTo>
                  <a:close/>
                </a:path>
              </a:pathLst>
            </a:custGeom>
            <a:grp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1357992"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22223"/>
                </a:solidFill>
                <a:effectLst/>
                <a:uLnTx/>
                <a:uFillTx/>
                <a:latin typeface="Calibri"/>
                <a:ea typeface="+mn-ea"/>
                <a:cs typeface="+mn-cs"/>
              </a:endParaRPr>
            </a:p>
          </p:txBody>
        </p:sp>
      </p:grpSp>
      <p:sp>
        <p:nvSpPr>
          <p:cNvPr id="36" name="TextBox 35"/>
          <p:cNvSpPr txBox="1"/>
          <p:nvPr/>
        </p:nvSpPr>
        <p:spPr>
          <a:xfrm>
            <a:off x="4647326" y="1761842"/>
            <a:ext cx="3161838" cy="216024"/>
          </a:xfrm>
          <a:prstGeom prst="rect">
            <a:avLst/>
          </a:prstGeom>
        </p:spPr>
        <p:txBody>
          <a:bodyPr vert="horz" wrap="square" lIns="0" tIns="0" rIns="0" bIns="0" rtlCol="0">
            <a:norm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INFLUENCERS</a:t>
            </a:r>
          </a:p>
        </p:txBody>
      </p:sp>
      <p:sp>
        <p:nvSpPr>
          <p:cNvPr id="34" name="TextBox 33"/>
          <p:cNvSpPr txBox="1"/>
          <p:nvPr/>
        </p:nvSpPr>
        <p:spPr>
          <a:xfrm>
            <a:off x="578201" y="1764407"/>
            <a:ext cx="3161838" cy="183656"/>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DECISION MADE</a:t>
            </a:r>
          </a:p>
        </p:txBody>
      </p:sp>
      <p:sp>
        <p:nvSpPr>
          <p:cNvPr id="47" name="TextBox 46"/>
          <p:cNvSpPr txBox="1"/>
          <p:nvPr/>
        </p:nvSpPr>
        <p:spPr>
          <a:xfrm>
            <a:off x="9325678" y="1768292"/>
            <a:ext cx="3161838" cy="171180"/>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INFORMATION SOURCES</a:t>
            </a:r>
          </a:p>
        </p:txBody>
      </p:sp>
      <p:graphicFrame>
        <p:nvGraphicFramePr>
          <p:cNvPr id="11" name="Chart 10"/>
          <p:cNvGraphicFramePr/>
          <p:nvPr>
            <p:extLst/>
          </p:nvPr>
        </p:nvGraphicFramePr>
        <p:xfrm>
          <a:off x="516957" y="1994493"/>
          <a:ext cx="3878820" cy="13727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8" name="Chart 47"/>
          <p:cNvGraphicFramePr/>
          <p:nvPr>
            <p:extLst/>
          </p:nvPr>
        </p:nvGraphicFramePr>
        <p:xfrm>
          <a:off x="4857291" y="2045933"/>
          <a:ext cx="3878820" cy="137279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9" name="Chart 48"/>
          <p:cNvGraphicFramePr/>
          <p:nvPr>
            <p:extLst>
              <p:ext uri="{D42A27DB-BD31-4B8C-83A1-F6EECF244321}">
                <p14:modId xmlns:p14="http://schemas.microsoft.com/office/powerpoint/2010/main" val="3765710748"/>
              </p:ext>
            </p:extLst>
          </p:nvPr>
        </p:nvGraphicFramePr>
        <p:xfrm>
          <a:off x="9240167" y="2036227"/>
          <a:ext cx="3878820" cy="2464484"/>
        </p:xfrm>
        <a:graphic>
          <a:graphicData uri="http://schemas.openxmlformats.org/drawingml/2006/chart">
            <c:chart xmlns:c="http://schemas.openxmlformats.org/drawingml/2006/chart" xmlns:r="http://schemas.openxmlformats.org/officeDocument/2006/relationships" r:id="rId4"/>
          </a:graphicData>
        </a:graphic>
      </p:graphicFrame>
      <p:pic>
        <p:nvPicPr>
          <p:cNvPr id="12" name="Picture 11"/>
          <p:cNvPicPr>
            <a:picLocks noChangeAspect="1"/>
          </p:cNvPicPr>
          <p:nvPr/>
        </p:nvPicPr>
        <p:blipFill rotWithShape="1">
          <a:blip r:embed="rId5" cstate="email">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a:ext>
            </a:extLst>
          </a:blip>
          <a:srcRect/>
          <a:stretch/>
        </p:blipFill>
        <p:spPr>
          <a:xfrm>
            <a:off x="1751335" y="1149931"/>
            <a:ext cx="447675" cy="496978"/>
          </a:xfrm>
          <a:prstGeom prst="rect">
            <a:avLst/>
          </a:prstGeom>
        </p:spPr>
      </p:pic>
      <p:sp>
        <p:nvSpPr>
          <p:cNvPr id="62" name="TextBox 61"/>
          <p:cNvSpPr txBox="1"/>
          <p:nvPr/>
        </p:nvSpPr>
        <p:spPr>
          <a:xfrm>
            <a:off x="533464" y="4140671"/>
            <a:ext cx="3161838" cy="193118"/>
          </a:xfrm>
          <a:prstGeom prst="rect">
            <a:avLst/>
          </a:prstGeom>
        </p:spPr>
        <p:txBody>
          <a:bodyPr vert="horz" wrap="square" lIns="0" tIns="0" rIns="0" bIns="0" rtlCol="0">
            <a:normAutofit lnSpcReduction="10000"/>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WHO DID YOU TRAVEL WITH</a:t>
            </a:r>
          </a:p>
        </p:txBody>
      </p:sp>
      <p:pic>
        <p:nvPicPr>
          <p:cNvPr id="13" name="Picture 12"/>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a:ext>
            </a:extLst>
          </a:blip>
          <a:srcRect/>
          <a:stretch/>
        </p:blipFill>
        <p:spPr>
          <a:xfrm>
            <a:off x="2744661" y="3500428"/>
            <a:ext cx="473896" cy="506558"/>
          </a:xfrm>
          <a:prstGeom prst="rect">
            <a:avLst/>
          </a:prstGeom>
        </p:spPr>
      </p:pic>
      <p:graphicFrame>
        <p:nvGraphicFramePr>
          <p:cNvPr id="64" name="Chart 63"/>
          <p:cNvGraphicFramePr/>
          <p:nvPr>
            <p:extLst/>
          </p:nvPr>
        </p:nvGraphicFramePr>
        <p:xfrm>
          <a:off x="501839" y="4414931"/>
          <a:ext cx="3878820" cy="137279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5" name="Chart 64"/>
          <p:cNvGraphicFramePr/>
          <p:nvPr>
            <p:extLst/>
          </p:nvPr>
        </p:nvGraphicFramePr>
        <p:xfrm>
          <a:off x="4663801" y="4376608"/>
          <a:ext cx="3878820" cy="1372790"/>
        </p:xfrm>
        <a:graphic>
          <a:graphicData uri="http://schemas.openxmlformats.org/drawingml/2006/chart">
            <c:chart xmlns:c="http://schemas.openxmlformats.org/drawingml/2006/chart" xmlns:r="http://schemas.openxmlformats.org/officeDocument/2006/relationships" r:id="rId10"/>
          </a:graphicData>
        </a:graphic>
      </p:graphicFrame>
      <p:sp>
        <p:nvSpPr>
          <p:cNvPr id="37" name="TextBox 36"/>
          <p:cNvSpPr txBox="1"/>
          <p:nvPr/>
        </p:nvSpPr>
        <p:spPr>
          <a:xfrm>
            <a:off x="10814568" y="231958"/>
            <a:ext cx="2256562" cy="228708"/>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over indexed in segment</a:t>
            </a:r>
          </a:p>
        </p:txBody>
      </p:sp>
      <p:sp>
        <p:nvSpPr>
          <p:cNvPr id="38" name="TextBox 37"/>
          <p:cNvSpPr txBox="1"/>
          <p:nvPr/>
        </p:nvSpPr>
        <p:spPr>
          <a:xfrm>
            <a:off x="10814568" y="479999"/>
            <a:ext cx="2339918" cy="241980"/>
          </a:xfrm>
          <a:prstGeom prst="rect">
            <a:avLst/>
          </a:prstGeom>
          <a:noFill/>
        </p:spPr>
        <p:txBody>
          <a:bodyPr wrap="none" lIns="72000" tIns="36000" rIns="72000" bIns="36000" rtlCol="0">
            <a:spAutoFit/>
          </a:bodyPr>
          <a:lstStyle/>
          <a:p>
            <a:pPr marL="0" marR="0" lvl="0" indent="0" algn="l" defTabSz="1051802" rtl="0" eaLnBrk="1" fontAlgn="auto" latinLnBrk="0" hangingPunct="1">
              <a:lnSpc>
                <a:spcPct val="110000"/>
              </a:lnSpc>
              <a:spcBef>
                <a:spcPts val="2400"/>
              </a:spcBef>
              <a:spcAft>
                <a:spcPts val="0"/>
              </a:spcAft>
              <a:buClr>
                <a:srgbClr val="D2D3D2"/>
              </a:buClr>
              <a:buSzTx/>
              <a:buFontTx/>
              <a:buNone/>
              <a:tabLst>
                <a:tab pos="1611313" algn="l"/>
              </a:tabLst>
              <a:defRPr/>
            </a:pPr>
            <a:r>
              <a:rPr kumimoji="0" lang="en-US" sz="1000" b="0" i="0" u="none" strike="noStrike" kern="1200" cap="none" spc="0" normalizeH="0" baseline="0" noProof="0" dirty="0">
                <a:ln>
                  <a:noFill/>
                </a:ln>
                <a:solidFill>
                  <a:srgbClr val="222223"/>
                </a:solidFill>
                <a:effectLst/>
                <a:uLnTx/>
                <a:uFillTx/>
                <a:latin typeface="Segoe UI"/>
                <a:ea typeface="+mn-ea"/>
                <a:cs typeface="+mn-cs"/>
              </a:rPr>
              <a:t>Significantly under indexed in segment</a:t>
            </a:r>
          </a:p>
        </p:txBody>
      </p:sp>
      <p:sp>
        <p:nvSpPr>
          <p:cNvPr id="39" name="Rectangle 38"/>
          <p:cNvSpPr/>
          <p:nvPr/>
        </p:nvSpPr>
        <p:spPr bwMode="gray">
          <a:xfrm>
            <a:off x="10417682" y="274304"/>
            <a:ext cx="321830" cy="144016"/>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0" name="Rectangle 39"/>
          <p:cNvSpPr/>
          <p:nvPr/>
        </p:nvSpPr>
        <p:spPr bwMode="gray">
          <a:xfrm>
            <a:off x="10417682" y="524665"/>
            <a:ext cx="321830"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p>
            <a:pPr marL="0" marR="0" lvl="0" indent="0" algn="ctr" defTabSz="1051802" rtl="0" eaLnBrk="1" fontAlgn="auto" latinLnBrk="0" hangingPunct="1">
              <a:lnSpc>
                <a:spcPct val="110000"/>
              </a:lnSpc>
              <a:spcBef>
                <a:spcPts val="2400"/>
              </a:spcBef>
              <a:spcAft>
                <a:spcPts val="0"/>
              </a:spcAft>
              <a:buClr>
                <a:srgbClr val="D2D3D2"/>
              </a:buClr>
              <a:buSzTx/>
              <a:buFontTx/>
              <a:buNone/>
              <a:tabLst/>
              <a:defRPr/>
            </a:pPr>
            <a:endParaRPr kumimoji="0" lang="nb-NO" sz="2000" b="0" i="0" u="none" strike="noStrike" kern="1200" cap="none" spc="0" normalizeH="0" baseline="0" noProof="0" dirty="0">
              <a:ln>
                <a:noFill/>
              </a:ln>
              <a:solidFill>
                <a:prstClr val="white"/>
              </a:solidFill>
              <a:effectLst/>
              <a:uLnTx/>
              <a:uFillTx/>
              <a:latin typeface="Segoe UI"/>
              <a:ea typeface="+mn-ea"/>
              <a:cs typeface="+mn-cs"/>
            </a:endParaRPr>
          </a:p>
        </p:txBody>
      </p:sp>
      <p:sp>
        <p:nvSpPr>
          <p:cNvPr id="44" name="TextBox 43"/>
          <p:cNvSpPr txBox="1"/>
          <p:nvPr/>
        </p:nvSpPr>
        <p:spPr>
          <a:xfrm>
            <a:off x="4647326" y="414067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NUMBER OF TRAVEL COMPANIONS</a:t>
            </a:r>
          </a:p>
        </p:txBody>
      </p:sp>
      <p:sp>
        <p:nvSpPr>
          <p:cNvPr id="46" name="TextBox 45"/>
          <p:cNvSpPr txBox="1"/>
          <p:nvPr/>
        </p:nvSpPr>
        <p:spPr>
          <a:xfrm>
            <a:off x="4645782" y="5789601"/>
            <a:ext cx="3161838" cy="171811"/>
          </a:xfrm>
          <a:prstGeom prst="rect">
            <a:avLst/>
          </a:prstGeom>
        </p:spPr>
        <p:txBody>
          <a:bodyPr vert="horz" wrap="square" lIns="0" tIns="0" rIns="0" bIns="0" rtlCol="0">
            <a:noAutofit/>
          </a:bodyPr>
          <a:lstStyle/>
          <a:p>
            <a:pPr marL="4762" marR="0" lvl="0" indent="0" algn="l" defTabSz="1357992" rtl="0" eaLnBrk="1" fontAlgn="auto" latinLnBrk="0" hangingPunct="1">
              <a:lnSpc>
                <a:spcPct val="100000"/>
              </a:lnSpc>
              <a:spcBef>
                <a:spcPts val="1199"/>
              </a:spcBef>
              <a:spcAft>
                <a:spcPts val="0"/>
              </a:spcAft>
              <a:buClrTx/>
              <a:buSzTx/>
              <a:buFontTx/>
              <a:buNone/>
              <a:tabLst/>
              <a:defRPr/>
            </a:pPr>
            <a:r>
              <a:rPr kumimoji="0" lang="en-US" sz="1300" b="0" i="0" u="none" strike="noStrike" kern="1200" cap="none" spc="0" normalizeH="0" baseline="0" noProof="0" dirty="0">
                <a:ln>
                  <a:noFill/>
                </a:ln>
                <a:solidFill>
                  <a:srgbClr val="007681"/>
                </a:solidFill>
                <a:effectLst/>
                <a:uLnTx/>
                <a:uFillTx/>
                <a:latin typeface="Calibri"/>
                <a:ea typeface="+mn-ea"/>
                <a:cs typeface="Calibri"/>
              </a:rPr>
              <a:t>HOW DID YOU TRAVEL</a:t>
            </a:r>
          </a:p>
        </p:txBody>
      </p:sp>
      <p:graphicFrame>
        <p:nvGraphicFramePr>
          <p:cNvPr id="50" name="Chart 49"/>
          <p:cNvGraphicFramePr/>
          <p:nvPr>
            <p:extLst/>
          </p:nvPr>
        </p:nvGraphicFramePr>
        <p:xfrm>
          <a:off x="4662257" y="6025538"/>
          <a:ext cx="3878820" cy="1372790"/>
        </p:xfrm>
        <a:graphic>
          <a:graphicData uri="http://schemas.openxmlformats.org/drawingml/2006/chart">
            <c:chart xmlns:c="http://schemas.openxmlformats.org/drawingml/2006/chart" xmlns:r="http://schemas.openxmlformats.org/officeDocument/2006/relationships" r:id="rId11"/>
          </a:graphicData>
        </a:graphic>
      </p:graphicFrame>
      <p:sp>
        <p:nvSpPr>
          <p:cNvPr id="41" name="TextBox 40">
            <a:extLst>
              <a:ext uri="{FF2B5EF4-FFF2-40B4-BE49-F238E27FC236}">
                <a16:creationId xmlns:a16="http://schemas.microsoft.com/office/drawing/2014/main" id="{12542AAA-9963-4283-9AD5-0FB387B28B8C}"/>
              </a:ext>
            </a:extLst>
          </p:cNvPr>
          <p:cNvSpPr txBox="1"/>
          <p:nvPr/>
        </p:nvSpPr>
        <p:spPr>
          <a:xfrm>
            <a:off x="9325677" y="4848414"/>
            <a:ext cx="3514889" cy="171811"/>
          </a:xfrm>
          <a:prstGeom prst="rect">
            <a:avLst/>
          </a:prstGeom>
        </p:spPr>
        <p:txBody>
          <a:bodyPr vert="horz" wrap="square" lIns="0" tIns="0" rIns="0" bIns="0" rtlCol="0">
            <a:noAutofit/>
          </a:bodyPr>
          <a:lstStyle/>
          <a:p>
            <a:pPr marL="4762" defTabSz="1357992">
              <a:spcBef>
                <a:spcPts val="1199"/>
              </a:spcBef>
            </a:pPr>
            <a:r>
              <a:rPr lang="en-US" sz="1300" dirty="0">
                <a:solidFill>
                  <a:srgbClr val="007681"/>
                </a:solidFill>
                <a:latin typeface="Calibri"/>
                <a:cs typeface="Calibri"/>
              </a:rPr>
              <a:t>TRAVEL FREQUENCY (NUMBER OF TIMES ABROAD)</a:t>
            </a:r>
          </a:p>
        </p:txBody>
      </p:sp>
      <p:graphicFrame>
        <p:nvGraphicFramePr>
          <p:cNvPr id="42" name="Chart 41">
            <a:extLst>
              <a:ext uri="{FF2B5EF4-FFF2-40B4-BE49-F238E27FC236}">
                <a16:creationId xmlns:a16="http://schemas.microsoft.com/office/drawing/2014/main" id="{B09C518F-CD7D-4102-B7A7-9E1B39D29904}"/>
              </a:ext>
            </a:extLst>
          </p:cNvPr>
          <p:cNvGraphicFramePr/>
          <p:nvPr>
            <p:extLst>
              <p:ext uri="{D42A27DB-BD31-4B8C-83A1-F6EECF244321}">
                <p14:modId xmlns:p14="http://schemas.microsoft.com/office/powerpoint/2010/main" val="2427855089"/>
              </p:ext>
            </p:extLst>
          </p:nvPr>
        </p:nvGraphicFramePr>
        <p:xfrm>
          <a:off x="9384183" y="5223913"/>
          <a:ext cx="3878820" cy="137279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788202714"/>
      </p:ext>
    </p:extLst>
  </p:cSld>
  <p:clrMapOvr>
    <a:masterClrMapping/>
  </p:clrMapOvr>
  <p:transition>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4</a:t>
            </a:r>
          </a:p>
        </p:txBody>
      </p:sp>
      <p:sp>
        <p:nvSpPr>
          <p:cNvPr id="15" name="Text Placeholder 3"/>
          <p:cNvSpPr txBox="1">
            <a:spLocks/>
          </p:cNvSpPr>
          <p:nvPr/>
        </p:nvSpPr>
        <p:spPr bwMode="gray">
          <a:xfrm>
            <a:off x="565547" y="3339589"/>
            <a:ext cx="1935961"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lang="en-GB" dirty="0"/>
              <a:t>Associations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16" name="Text Placeholder 3"/>
          <p:cNvSpPr txBox="1">
            <a:spLocks/>
          </p:cNvSpPr>
          <p:nvPr/>
        </p:nvSpPr>
        <p:spPr bwMode="gray">
          <a:xfrm>
            <a:off x="565547" y="3769956"/>
            <a:ext cx="6403210"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Emotional</a:t>
            </a:r>
            <a:r>
              <a:rPr kumimoji="0" lang="en-GB" sz="2400" b="1" i="0" u="none" strike="noStrike" kern="1200" cap="none" spc="0" normalizeH="0" noProof="0" dirty="0">
                <a:ln>
                  <a:noFill/>
                </a:ln>
                <a:solidFill>
                  <a:schemeClr val="bg1"/>
                </a:solidFill>
                <a:effectLst/>
                <a:uLnTx/>
                <a:uFillTx/>
                <a:latin typeface="+mn-lt"/>
                <a:ea typeface="+mn-ea"/>
                <a:cs typeface="+mn-cs"/>
              </a:rPr>
              <a:t> benefits associated with Norway</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BRAND PROFILE OF</a:t>
            </a:r>
          </a:p>
        </p:txBody>
      </p:sp>
      <p:sp>
        <p:nvSpPr>
          <p:cNvPr id="10" name="Title 1"/>
          <p:cNvSpPr txBox="1">
            <a:spLocks/>
          </p:cNvSpPr>
          <p:nvPr/>
        </p:nvSpPr>
        <p:spPr bwMode="gray">
          <a:xfrm>
            <a:off x="566638" y="2639460"/>
            <a:ext cx="2336825"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Norway</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14" name="Text Placeholder 3"/>
          <p:cNvSpPr txBox="1">
            <a:spLocks/>
          </p:cNvSpPr>
          <p:nvPr/>
        </p:nvSpPr>
        <p:spPr bwMode="gray">
          <a:xfrm>
            <a:off x="565547" y="4211072"/>
            <a:ext cx="757340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Destination characteristics</a:t>
            </a:r>
            <a:r>
              <a:rPr lang="en-GB" dirty="0"/>
              <a:t> 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7" name="Text Placeholder 3"/>
          <p:cNvSpPr txBox="1">
            <a:spLocks/>
          </p:cNvSpPr>
          <p:nvPr/>
        </p:nvSpPr>
        <p:spPr bwMode="gray">
          <a:xfrm>
            <a:off x="565547" y="4634317"/>
            <a:ext cx="6324855"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Brand personality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
        <p:nvSpPr>
          <p:cNvPr id="18" name="Text Placeholder 3"/>
          <p:cNvSpPr txBox="1">
            <a:spLocks/>
          </p:cNvSpPr>
          <p:nvPr/>
        </p:nvSpPr>
        <p:spPr bwMode="gray">
          <a:xfrm>
            <a:off x="565547" y="5101626"/>
            <a:ext cx="5822923"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lvl="0">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Social identity </a:t>
            </a:r>
            <a:r>
              <a:rPr lang="en-GB" dirty="0"/>
              <a:t>associated with Norway</a:t>
            </a:r>
            <a:r>
              <a:rPr kumimoji="0" lang="en-GB" sz="2400" b="1" i="0" u="none" strike="noStrike" kern="1200" cap="none" spc="0" normalizeH="0" baseline="0" noProof="0" dirty="0">
                <a:ln>
                  <a:noFill/>
                </a:ln>
                <a:solidFill>
                  <a:schemeClr val="bg1"/>
                </a:solidFill>
                <a:effectLst/>
                <a:uLnTx/>
                <a:uFillTx/>
                <a:latin typeface="+mn-lt"/>
                <a:ea typeface="+mn-ea"/>
                <a:cs typeface="+mn-cs"/>
              </a:rPr>
              <a:t> </a:t>
            </a:r>
          </a:p>
        </p:txBody>
      </p:sp>
    </p:spTree>
    <p:extLst>
      <p:ext uri="{BB962C8B-B14F-4D97-AF65-F5344CB8AC3E}">
        <p14:creationId xmlns:p14="http://schemas.microsoft.com/office/powerpoint/2010/main" val="203161362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10032255" y="2232755"/>
            <a:ext cx="2800513" cy="1661993"/>
          </a:xfrm>
          <a:prstGeom prst="rect">
            <a:avLst/>
          </a:prstGeom>
        </p:spPr>
        <p:txBody>
          <a:bodyPr vert="horz" wrap="square" lIns="0" tIns="0" rIns="0" bIns="0" rtlCol="0">
            <a:spAutoFit/>
          </a:bodyPr>
          <a:lstStyle/>
          <a:p>
            <a:r>
              <a:rPr lang="en-US" sz="1800" dirty="0"/>
              <a:t>They must fulfil the key  motivational criteria for selection: meeting functional and emotional needs and creating connections</a:t>
            </a:r>
          </a:p>
        </p:txBody>
      </p:sp>
      <p:sp>
        <p:nvSpPr>
          <p:cNvPr id="25" name="TextBox 24"/>
          <p:cNvSpPr txBox="1"/>
          <p:nvPr/>
        </p:nvSpPr>
        <p:spPr>
          <a:xfrm>
            <a:off x="6871702" y="2245067"/>
            <a:ext cx="2800513" cy="2492990"/>
          </a:xfrm>
          <a:prstGeom prst="rect">
            <a:avLst/>
          </a:prstGeom>
        </p:spPr>
        <p:txBody>
          <a:bodyPr vert="horz" wrap="square" lIns="0" tIns="0" rIns="0" bIns="0" rtlCol="0">
            <a:spAutoFit/>
          </a:bodyPr>
          <a:lstStyle/>
          <a:p>
            <a:pPr lvl="0"/>
            <a:r>
              <a:rPr lang="en-GB" sz="1800" dirty="0"/>
              <a:t>They must come readily to mind in the moments that matter. They have strong brand networks or associative memory structures so they are easily retrieved in a fast-processing, automatic decision environment</a:t>
            </a:r>
          </a:p>
        </p:txBody>
      </p:sp>
      <p:sp>
        <p:nvSpPr>
          <p:cNvPr id="26" name="TextBox 25"/>
          <p:cNvSpPr txBox="1"/>
          <p:nvPr/>
        </p:nvSpPr>
        <p:spPr>
          <a:xfrm>
            <a:off x="6871702" y="1776503"/>
            <a:ext cx="2915791" cy="371164"/>
          </a:xfrm>
          <a:prstGeom prst="rect">
            <a:avLst/>
          </a:prstGeom>
        </p:spPr>
        <p:txBody>
          <a:bodyPr vert="horz" wrap="square" lIns="0" tIns="0" rIns="0" bIns="0" rtlCol="0">
            <a:normAutofit/>
          </a:bodyPr>
          <a:lstStyle/>
          <a:p>
            <a:r>
              <a:rPr lang="en-US" sz="1800" b="1" dirty="0">
                <a:solidFill>
                  <a:srgbClr val="636363"/>
                </a:solidFill>
              </a:rPr>
              <a:t>ARE SALIENT</a:t>
            </a:r>
          </a:p>
        </p:txBody>
      </p:sp>
      <p:sp>
        <p:nvSpPr>
          <p:cNvPr id="28" name="TextBox 27"/>
          <p:cNvSpPr txBox="1"/>
          <p:nvPr/>
        </p:nvSpPr>
        <p:spPr>
          <a:xfrm>
            <a:off x="6869303" y="5465826"/>
            <a:ext cx="2902692" cy="1107996"/>
          </a:xfrm>
          <a:prstGeom prst="rect">
            <a:avLst/>
          </a:prstGeom>
        </p:spPr>
        <p:txBody>
          <a:bodyPr vert="horz" wrap="square" lIns="0" tIns="0" rIns="0" bIns="0" rtlCol="0">
            <a:spAutoFit/>
          </a:bodyPr>
          <a:lstStyle/>
          <a:p>
            <a:r>
              <a:rPr lang="en-US" sz="1800" dirty="0"/>
              <a:t>They must have the highest perceived value at the moment of choice, compared with alternatives</a:t>
            </a:r>
          </a:p>
        </p:txBody>
      </p:sp>
      <p:sp>
        <p:nvSpPr>
          <p:cNvPr id="29" name="TextBox 28"/>
          <p:cNvSpPr txBox="1"/>
          <p:nvPr/>
        </p:nvSpPr>
        <p:spPr>
          <a:xfrm>
            <a:off x="6869303" y="5034364"/>
            <a:ext cx="3003438" cy="371164"/>
          </a:xfrm>
          <a:prstGeom prst="rect">
            <a:avLst/>
          </a:prstGeom>
        </p:spPr>
        <p:txBody>
          <a:bodyPr vert="horz" wrap="square" lIns="0" tIns="0" rIns="0" bIns="0" rtlCol="0">
            <a:normAutofit/>
          </a:bodyPr>
          <a:lstStyle/>
          <a:p>
            <a:r>
              <a:rPr lang="en-US" sz="1800" b="1" dirty="0">
                <a:solidFill>
                  <a:srgbClr val="636363"/>
                </a:solidFill>
              </a:rPr>
              <a:t>RANK FIRST</a:t>
            </a:r>
          </a:p>
        </p:txBody>
      </p:sp>
      <p:sp>
        <p:nvSpPr>
          <p:cNvPr id="31" name="TextBox 30"/>
          <p:cNvSpPr txBox="1"/>
          <p:nvPr/>
        </p:nvSpPr>
        <p:spPr>
          <a:xfrm>
            <a:off x="10007487" y="4455993"/>
            <a:ext cx="2800513" cy="2492990"/>
          </a:xfrm>
          <a:prstGeom prst="rect">
            <a:avLst/>
          </a:prstGeom>
        </p:spPr>
        <p:txBody>
          <a:bodyPr vert="horz" wrap="square" lIns="0" tIns="0" rIns="0" bIns="0" rtlCol="0">
            <a:spAutoFit/>
          </a:bodyPr>
          <a:lstStyle/>
          <a:p>
            <a:pPr lvl="0"/>
            <a:r>
              <a:rPr lang="en-GB" sz="1800" dirty="0"/>
              <a:t>They must be accessible (e.g. pricing, distribution). The more easily people perceive that they can obtain one option rather than another similar option, the more likely it is to be selected</a:t>
            </a:r>
          </a:p>
          <a:p>
            <a:pPr lvl="0"/>
            <a:endParaRPr lang="en-GB" sz="1800" dirty="0"/>
          </a:p>
        </p:txBody>
      </p:sp>
      <p:sp>
        <p:nvSpPr>
          <p:cNvPr id="32" name="TextBox 31"/>
          <p:cNvSpPr txBox="1"/>
          <p:nvPr/>
        </p:nvSpPr>
        <p:spPr>
          <a:xfrm>
            <a:off x="10032567" y="4068663"/>
            <a:ext cx="2571391" cy="371164"/>
          </a:xfrm>
          <a:prstGeom prst="rect">
            <a:avLst/>
          </a:prstGeom>
        </p:spPr>
        <p:txBody>
          <a:bodyPr vert="horz" wrap="square" lIns="0" tIns="0" rIns="0" bIns="0" rtlCol="0">
            <a:normAutofit/>
          </a:bodyPr>
          <a:lstStyle/>
          <a:p>
            <a:r>
              <a:rPr lang="en-US" sz="1800" b="1" dirty="0">
                <a:solidFill>
                  <a:srgbClr val="636363"/>
                </a:solidFill>
              </a:rPr>
              <a:t>ARE AVAILABLE</a:t>
            </a:r>
          </a:p>
        </p:txBody>
      </p:sp>
      <p:sp>
        <p:nvSpPr>
          <p:cNvPr id="35" name="Title 1"/>
          <p:cNvSpPr txBox="1">
            <a:spLocks/>
          </p:cNvSpPr>
          <p:nvPr/>
        </p:nvSpPr>
        <p:spPr bwMode="gray">
          <a:xfrm>
            <a:off x="540000" y="4428775"/>
            <a:ext cx="5315791"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To People being </a:t>
            </a:r>
            <a:r>
              <a:rPr lang="en-US" b="1" dirty="0"/>
              <a:t>more</a:t>
            </a:r>
            <a:endParaRPr lang="en-US" dirty="0"/>
          </a:p>
        </p:txBody>
      </p:sp>
      <p:sp>
        <p:nvSpPr>
          <p:cNvPr id="38" name="Title 1"/>
          <p:cNvSpPr txBox="1">
            <a:spLocks/>
          </p:cNvSpPr>
          <p:nvPr/>
        </p:nvSpPr>
        <p:spPr bwMode="gray">
          <a:xfrm>
            <a:off x="540000" y="3722343"/>
            <a:ext cx="5747839"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dirty="0"/>
              <a:t>all the evidence points</a:t>
            </a:r>
          </a:p>
        </p:txBody>
      </p:sp>
      <p:sp>
        <p:nvSpPr>
          <p:cNvPr id="39" name="Title 1"/>
          <p:cNvSpPr txBox="1">
            <a:spLocks/>
          </p:cNvSpPr>
          <p:nvPr/>
        </p:nvSpPr>
        <p:spPr bwMode="gray">
          <a:xfrm>
            <a:off x="535062" y="5148855"/>
            <a:ext cx="4384626"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likely to choose</a:t>
            </a:r>
            <a:endParaRPr lang="en-US" dirty="0"/>
          </a:p>
        </p:txBody>
      </p:sp>
      <p:sp>
        <p:nvSpPr>
          <p:cNvPr id="40" name="Title 1"/>
          <p:cNvSpPr txBox="1">
            <a:spLocks/>
          </p:cNvSpPr>
          <p:nvPr/>
        </p:nvSpPr>
        <p:spPr bwMode="gray">
          <a:xfrm>
            <a:off x="535060" y="5868935"/>
            <a:ext cx="3664547" cy="648000"/>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4763">
              <a:lnSpc>
                <a:spcPct val="80000"/>
              </a:lnSpc>
              <a:spcBef>
                <a:spcPts val="1200"/>
              </a:spcBef>
            </a:pPr>
            <a:r>
              <a:rPr lang="en-US" b="1" dirty="0"/>
              <a:t>brands </a:t>
            </a:r>
            <a:r>
              <a:rPr lang="en-US" dirty="0"/>
              <a:t>that…</a:t>
            </a:r>
          </a:p>
        </p:txBody>
      </p:sp>
      <p:pic>
        <p:nvPicPr>
          <p:cNvPr id="18" name="Picture 2" descr="http://ecx.images-amazon.com/images/I/41z%2BreH7B1L.jpg"/>
          <p:cNvPicPr>
            <a:picLocks noChangeAspect="1" noChangeArrowheads="1"/>
          </p:cNvPicPr>
          <p:nvPr/>
        </p:nvPicPr>
        <p:blipFill>
          <a:blip r:embed="rId2" cstate="email">
            <a:grayscl/>
            <a:extLst>
              <a:ext uri="{28A0092B-C50C-407E-A947-70E740481C1C}">
                <a14:useLocalDpi xmlns:a14="http://schemas.microsoft.com/office/drawing/2010/main"/>
              </a:ext>
            </a:extLst>
          </a:blip>
          <a:srcRect/>
          <a:stretch>
            <a:fillRect/>
          </a:stretch>
        </p:blipFill>
        <p:spPr bwMode="auto">
          <a:xfrm>
            <a:off x="2782514" y="1982622"/>
            <a:ext cx="1031184" cy="1512000"/>
          </a:xfrm>
          <a:prstGeom prst="rect">
            <a:avLst/>
          </a:prstGeom>
          <a:solidFill>
            <a:srgbClr val="D2D3D2"/>
          </a:solidFill>
          <a:ln>
            <a:noFill/>
          </a:ln>
          <a:effectLst/>
          <a:extLst/>
        </p:spPr>
      </p:pic>
      <p:pic>
        <p:nvPicPr>
          <p:cNvPr id="19" name="Picture 18"/>
          <p:cNvPicPr>
            <a:picLocks noChangeAspect="1" noChangeArrowheads="1"/>
          </p:cNvPicPr>
          <p:nvPr/>
        </p:nvPicPr>
        <p:blipFill>
          <a:blip r:embed="rId3" cstate="email">
            <a:grayscl/>
            <a:extLst>
              <a:ext uri="{28A0092B-C50C-407E-A947-70E740481C1C}">
                <a14:useLocalDpi xmlns:a14="http://schemas.microsoft.com/office/drawing/2010/main"/>
              </a:ext>
            </a:extLst>
          </a:blip>
          <a:srcRect/>
          <a:stretch>
            <a:fillRect/>
          </a:stretch>
        </p:blipFill>
        <p:spPr bwMode="auto">
          <a:xfrm>
            <a:off x="519537" y="378471"/>
            <a:ext cx="1145939" cy="1512000"/>
          </a:xfrm>
          <a:prstGeom prst="rect">
            <a:avLst/>
          </a:prstGeom>
          <a:solidFill>
            <a:srgbClr val="D2D3D2"/>
          </a:solidFill>
          <a:ln>
            <a:noFill/>
          </a:ln>
          <a:effectLst/>
          <a:extLst/>
        </p:spPr>
      </p:pic>
      <p:pic>
        <p:nvPicPr>
          <p:cNvPr id="20" name="Picture 2" descr="http://www.ipa.co.uk/write/images/uploads/Publications/long-and-the-short-of-it.jpg"/>
          <p:cNvPicPr>
            <a:picLocks noChangeAspect="1" noChangeArrowheads="1"/>
          </p:cNvPicPr>
          <p:nvPr/>
        </p:nvPicPr>
        <p:blipFill>
          <a:blip r:embed="rId4" cstate="email">
            <a:grayscl/>
            <a:extLst>
              <a:ext uri="{28A0092B-C50C-407E-A947-70E740481C1C}">
                <a14:useLocalDpi xmlns:a14="http://schemas.microsoft.com/office/drawing/2010/main"/>
              </a:ext>
            </a:extLst>
          </a:blip>
          <a:srcRect/>
          <a:stretch>
            <a:fillRect/>
          </a:stretch>
        </p:blipFill>
        <p:spPr bwMode="auto">
          <a:xfrm>
            <a:off x="1764826" y="378471"/>
            <a:ext cx="920786" cy="1512000"/>
          </a:xfrm>
          <a:prstGeom prst="rect">
            <a:avLst/>
          </a:prstGeom>
          <a:solidFill>
            <a:srgbClr val="D2D3D2"/>
          </a:solidFill>
          <a:ln>
            <a:noFill/>
          </a:ln>
          <a:effectLst>
            <a:outerShdw blurRad="50800" dist="38100" dir="2700000" algn="tl" rotWithShape="0">
              <a:prstClr val="black">
                <a:alpha val="40000"/>
              </a:prstClr>
            </a:outerShdw>
          </a:effectLst>
        </p:spPr>
      </p:pic>
      <p:pic>
        <p:nvPicPr>
          <p:cNvPr id="21" name="Picture 2"/>
          <p:cNvPicPr>
            <a:picLocks noChangeAspect="1" noChangeArrowheads="1"/>
          </p:cNvPicPr>
          <p:nvPr/>
        </p:nvPicPr>
        <p:blipFill>
          <a:blip r:embed="rId5" cstate="email">
            <a:grayscl/>
            <a:extLst>
              <a:ext uri="{28A0092B-C50C-407E-A947-70E740481C1C}">
                <a14:useLocalDpi xmlns:a14="http://schemas.microsoft.com/office/drawing/2010/main"/>
              </a:ext>
            </a:extLst>
          </a:blip>
          <a:srcRect/>
          <a:stretch>
            <a:fillRect/>
          </a:stretch>
        </p:blipFill>
        <p:spPr bwMode="auto">
          <a:xfrm>
            <a:off x="3925066" y="378471"/>
            <a:ext cx="1028385" cy="1512000"/>
          </a:xfrm>
          <a:prstGeom prst="rect">
            <a:avLst/>
          </a:prstGeom>
          <a:solidFill>
            <a:srgbClr val="D2D3D2"/>
          </a:solidFill>
          <a:ln>
            <a:noFill/>
          </a:ln>
          <a:extLst/>
        </p:spPr>
      </p:pic>
      <p:pic>
        <p:nvPicPr>
          <p:cNvPr id="1026" name="Picture 2"/>
          <p:cNvPicPr>
            <a:picLocks noChangeAspect="1" noChangeArrowheads="1"/>
          </p:cNvPicPr>
          <p:nvPr/>
        </p:nvPicPr>
        <p:blipFill>
          <a:blip r:embed="rId6" cstate="email">
            <a:grayscl/>
            <a:extLst>
              <a:ext uri="{28A0092B-C50C-407E-A947-70E740481C1C}">
                <a14:useLocalDpi xmlns:a14="http://schemas.microsoft.com/office/drawing/2010/main"/>
              </a:ext>
            </a:extLst>
          </a:blip>
          <a:srcRect/>
          <a:stretch>
            <a:fillRect/>
          </a:stretch>
        </p:blipFill>
        <p:spPr bwMode="auto">
          <a:xfrm>
            <a:off x="2799310" y="378471"/>
            <a:ext cx="1015074" cy="1512000"/>
          </a:xfrm>
          <a:prstGeom prst="rect">
            <a:avLst/>
          </a:prstGeom>
          <a:solidFill>
            <a:srgbClr val="D2D3D2"/>
          </a:solidFill>
          <a:ln>
            <a:noFill/>
          </a:ln>
          <a:extLst/>
        </p:spPr>
      </p:pic>
      <p:pic>
        <p:nvPicPr>
          <p:cNvPr id="1027" name="Picture 3"/>
          <p:cNvPicPr>
            <a:picLocks noChangeAspect="1" noChangeArrowheads="1"/>
          </p:cNvPicPr>
          <p:nvPr/>
        </p:nvPicPr>
        <p:blipFill>
          <a:blip r:embed="rId7" cstate="email">
            <a:grayscl/>
            <a:extLst>
              <a:ext uri="{28A0092B-C50C-407E-A947-70E740481C1C}">
                <a14:useLocalDpi xmlns:a14="http://schemas.microsoft.com/office/drawing/2010/main"/>
              </a:ext>
            </a:extLst>
          </a:blip>
          <a:srcRect/>
          <a:stretch>
            <a:fillRect/>
          </a:stretch>
        </p:blipFill>
        <p:spPr bwMode="auto">
          <a:xfrm>
            <a:off x="536775" y="1982622"/>
            <a:ext cx="1008000" cy="1512000"/>
          </a:xfrm>
          <a:prstGeom prst="rect">
            <a:avLst/>
          </a:prstGeom>
          <a:solidFill>
            <a:srgbClr val="D2D3D2"/>
          </a:solidFill>
          <a:ln>
            <a:noFill/>
          </a:ln>
          <a:extLst/>
        </p:spPr>
      </p:pic>
      <p:pic>
        <p:nvPicPr>
          <p:cNvPr id="1028" name="Picture 4"/>
          <p:cNvPicPr>
            <a:picLocks noChangeAspect="1" noChangeArrowheads="1"/>
          </p:cNvPicPr>
          <p:nvPr/>
        </p:nvPicPr>
        <p:blipFill>
          <a:blip r:embed="rId8" cstate="email">
            <a:grayscl/>
            <a:extLst>
              <a:ext uri="{28A0092B-C50C-407E-A947-70E740481C1C}">
                <a14:useLocalDpi xmlns:a14="http://schemas.microsoft.com/office/drawing/2010/main"/>
              </a:ext>
            </a:extLst>
          </a:blip>
          <a:srcRect/>
          <a:stretch>
            <a:fillRect/>
          </a:stretch>
        </p:blipFill>
        <p:spPr bwMode="auto">
          <a:xfrm>
            <a:off x="1679327" y="1982622"/>
            <a:ext cx="993447" cy="1512000"/>
          </a:xfrm>
          <a:prstGeom prst="rect">
            <a:avLst/>
          </a:prstGeom>
          <a:solidFill>
            <a:srgbClr val="D2D3D2"/>
          </a:solidFill>
          <a:ln>
            <a:noFill/>
          </a:ln>
          <a:extLst/>
        </p:spPr>
      </p:pic>
      <p:pic>
        <p:nvPicPr>
          <p:cNvPr id="1029" name="Picture 5"/>
          <p:cNvPicPr>
            <a:picLocks noChangeAspect="1" noChangeArrowheads="1"/>
          </p:cNvPicPr>
          <p:nvPr/>
        </p:nvPicPr>
        <p:blipFill>
          <a:blip r:embed="rId9" cstate="email">
            <a:grayscl/>
            <a:extLst>
              <a:ext uri="{28A0092B-C50C-407E-A947-70E740481C1C}">
                <a14:useLocalDpi xmlns:a14="http://schemas.microsoft.com/office/drawing/2010/main"/>
              </a:ext>
            </a:extLst>
          </a:blip>
          <a:srcRect/>
          <a:stretch>
            <a:fillRect/>
          </a:stretch>
        </p:blipFill>
        <p:spPr bwMode="auto">
          <a:xfrm>
            <a:off x="3936695" y="1982622"/>
            <a:ext cx="1019088" cy="1512000"/>
          </a:xfrm>
          <a:prstGeom prst="rect">
            <a:avLst/>
          </a:prstGeom>
          <a:solidFill>
            <a:srgbClr val="D2D3D2"/>
          </a:solidFill>
          <a:ln>
            <a:noFill/>
          </a:ln>
          <a:extLst/>
        </p:spPr>
      </p:pic>
      <p:sp>
        <p:nvSpPr>
          <p:cNvPr id="34" name="Title 1"/>
          <p:cNvSpPr txBox="1">
            <a:spLocks/>
          </p:cNvSpPr>
          <p:nvPr/>
        </p:nvSpPr>
        <p:spPr bwMode="gray">
          <a:xfrm>
            <a:off x="10014172" y="1811552"/>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RELATIONSHIPS</a:t>
            </a:r>
          </a:p>
        </p:txBody>
      </p:sp>
      <p:sp>
        <p:nvSpPr>
          <p:cNvPr id="36" name="Title 1"/>
          <p:cNvSpPr txBox="1">
            <a:spLocks/>
          </p:cNvSpPr>
          <p:nvPr/>
        </p:nvSpPr>
        <p:spPr bwMode="gray">
          <a:xfrm>
            <a:off x="6869303" y="5078180"/>
            <a:ext cx="1650784"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RANK FIRST</a:t>
            </a:r>
          </a:p>
        </p:txBody>
      </p:sp>
      <p:sp>
        <p:nvSpPr>
          <p:cNvPr id="37" name="Title 1"/>
          <p:cNvSpPr txBox="1">
            <a:spLocks/>
          </p:cNvSpPr>
          <p:nvPr/>
        </p:nvSpPr>
        <p:spPr bwMode="gray">
          <a:xfrm>
            <a:off x="6869303" y="1811552"/>
            <a:ext cx="1794800"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SALIENT</a:t>
            </a:r>
          </a:p>
        </p:txBody>
      </p:sp>
      <p:sp>
        <p:nvSpPr>
          <p:cNvPr id="41" name="Title 1"/>
          <p:cNvSpPr txBox="1">
            <a:spLocks/>
          </p:cNvSpPr>
          <p:nvPr/>
        </p:nvSpPr>
        <p:spPr bwMode="gray">
          <a:xfrm>
            <a:off x="10014171" y="4074244"/>
            <a:ext cx="2106316"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ARE AVAILABLE</a:t>
            </a:r>
          </a:p>
        </p:txBody>
      </p:sp>
      <p:sp>
        <p:nvSpPr>
          <p:cNvPr id="42" name="Title 1"/>
          <p:cNvSpPr txBox="1">
            <a:spLocks/>
          </p:cNvSpPr>
          <p:nvPr/>
        </p:nvSpPr>
        <p:spPr bwMode="gray">
          <a:xfrm>
            <a:off x="10014172" y="1448684"/>
            <a:ext cx="954188" cy="310386"/>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r>
              <a:rPr lang="en-GB" sz="2000" b="1" dirty="0"/>
              <a:t>FORM</a:t>
            </a:r>
          </a:p>
        </p:txBody>
      </p:sp>
    </p:spTree>
    <p:extLst>
      <p:ext uri="{BB962C8B-B14F-4D97-AF65-F5344CB8AC3E}">
        <p14:creationId xmlns:p14="http://schemas.microsoft.com/office/powerpoint/2010/main" val="1271439970"/>
      </p:ext>
    </p:extLst>
  </p:cSld>
  <p:clrMapOvr>
    <a:masterClrMapping/>
  </p:clrMapOvr>
  <p:transition>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p:cNvPicPr>
          <p:nvPr/>
        </p:nvPicPr>
        <p:blipFill>
          <a:blip r:embed="rId2" cstate="email">
            <a:extLst>
              <a:ext uri="{28A0092B-C50C-407E-A947-70E740481C1C}">
                <a14:useLocalDpi xmlns:a14="http://schemas.microsoft.com/office/drawing/2010/main"/>
              </a:ext>
            </a:extLst>
          </a:blip>
          <a:stretch>
            <a:fillRect/>
          </a:stretch>
        </p:blipFill>
        <p:spPr>
          <a:xfrm>
            <a:off x="7004594" y="1547605"/>
            <a:ext cx="360000" cy="360000"/>
          </a:xfrm>
          <a:prstGeom prst="rect">
            <a:avLst/>
          </a:prstGeom>
        </p:spPr>
      </p:pic>
      <p:pic>
        <p:nvPicPr>
          <p:cNvPr id="43" name="Picture 42"/>
          <p:cNvPicPr>
            <a:picLocks/>
          </p:cNvPicPr>
          <p:nvPr/>
        </p:nvPicPr>
        <p:blipFill>
          <a:blip r:embed="rId3" cstate="email">
            <a:extLst>
              <a:ext uri="{28A0092B-C50C-407E-A947-70E740481C1C}">
                <a14:useLocalDpi xmlns:a14="http://schemas.microsoft.com/office/drawing/2010/main"/>
              </a:ext>
            </a:extLst>
          </a:blip>
          <a:stretch>
            <a:fillRect/>
          </a:stretch>
        </p:blipFill>
        <p:spPr>
          <a:xfrm>
            <a:off x="2295174" y="4344151"/>
            <a:ext cx="360000" cy="360000"/>
          </a:xfrm>
          <a:prstGeom prst="rect">
            <a:avLst/>
          </a:prstGeom>
        </p:spPr>
      </p:pic>
      <p:pic>
        <p:nvPicPr>
          <p:cNvPr id="13" name="Picture 12"/>
          <p:cNvPicPr>
            <a:picLocks/>
          </p:cNvPicPr>
          <p:nvPr/>
        </p:nvPicPr>
        <p:blipFill>
          <a:blip r:embed="rId4" cstate="email">
            <a:extLst>
              <a:ext uri="{28A0092B-C50C-407E-A947-70E740481C1C}">
                <a14:useLocalDpi xmlns:a14="http://schemas.microsoft.com/office/drawing/2010/main"/>
              </a:ext>
            </a:extLst>
          </a:blip>
          <a:stretch>
            <a:fillRect/>
          </a:stretch>
        </p:blipFill>
        <p:spPr>
          <a:xfrm>
            <a:off x="2290385" y="1545612"/>
            <a:ext cx="360000" cy="360000"/>
          </a:xfrm>
          <a:prstGeom prst="rect">
            <a:avLst/>
          </a:prstGeom>
        </p:spPr>
      </p:pic>
      <p:sp>
        <p:nvSpPr>
          <p:cNvPr id="4" name="Title 3"/>
          <p:cNvSpPr>
            <a:spLocks noGrp="1"/>
          </p:cNvSpPr>
          <p:nvPr>
            <p:ph type="title"/>
          </p:nvPr>
        </p:nvSpPr>
        <p:spPr>
          <a:xfrm>
            <a:off x="540000" y="540000"/>
            <a:ext cx="12206385" cy="553998"/>
          </a:xfrm>
        </p:spPr>
        <p:txBody>
          <a:bodyPr/>
          <a:lstStyle/>
          <a:p>
            <a:r>
              <a:rPr lang="en-US" dirty="0"/>
              <a:t>How Norway is perceived as a holiday destination</a:t>
            </a:r>
          </a:p>
        </p:txBody>
      </p:sp>
      <p:sp>
        <p:nvSpPr>
          <p:cNvPr id="11" name="TextBox 10"/>
          <p:cNvSpPr txBox="1"/>
          <p:nvPr/>
        </p:nvSpPr>
        <p:spPr>
          <a:xfrm>
            <a:off x="2318086" y="1615995"/>
            <a:ext cx="3943278" cy="501342"/>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BENEFITS</a:t>
            </a:r>
            <a:endParaRPr kumimoji="0" lang="en-US" sz="14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2" name="Straight Connector 11"/>
          <p:cNvCxnSpPr/>
          <p:nvPr/>
        </p:nvCxnSpPr>
        <p:spPr>
          <a:xfrm>
            <a:off x="2318086" y="1980431"/>
            <a:ext cx="3940134"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sp>
        <p:nvSpPr>
          <p:cNvPr id="20" name="TextBox 19"/>
          <p:cNvSpPr txBox="1"/>
          <p:nvPr/>
        </p:nvSpPr>
        <p:spPr>
          <a:xfrm>
            <a:off x="6985135" y="1599576"/>
            <a:ext cx="4299602" cy="515204"/>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endParaRPr kumimoji="0" lang="en-US" sz="1400" b="1" i="0" u="none" strike="noStrike" kern="0" cap="none" spc="0" normalizeH="0" baseline="0" noProof="0" dirty="0">
              <a:ln>
                <a:noFill/>
              </a:ln>
              <a:solidFill>
                <a:srgbClr val="7030A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21" name="Straight Connector 20"/>
          <p:cNvCxnSpPr/>
          <p:nvPr/>
        </p:nvCxnSpPr>
        <p:spPr>
          <a:xfrm flipV="1">
            <a:off x="7004594" y="1981831"/>
            <a:ext cx="4305649" cy="5400"/>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sp>
        <p:nvSpPr>
          <p:cNvPr id="30" name="TextBox 29"/>
          <p:cNvSpPr txBox="1"/>
          <p:nvPr/>
        </p:nvSpPr>
        <p:spPr>
          <a:xfrm>
            <a:off x="2314942" y="4375063"/>
            <a:ext cx="3943278" cy="1205768"/>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p>
        </p:txBody>
      </p:sp>
      <p:cxnSp>
        <p:nvCxnSpPr>
          <p:cNvPr id="31" name="Straight Connector 30"/>
          <p:cNvCxnSpPr/>
          <p:nvPr/>
        </p:nvCxnSpPr>
        <p:spPr>
          <a:xfrm>
            <a:off x="2314942" y="4783171"/>
            <a:ext cx="3940134"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sp>
        <p:nvSpPr>
          <p:cNvPr id="50" name="TextBox 49"/>
          <p:cNvSpPr txBox="1"/>
          <p:nvPr/>
        </p:nvSpPr>
        <p:spPr>
          <a:xfrm>
            <a:off x="7031420" y="4368091"/>
            <a:ext cx="3943278" cy="1205768"/>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400" b="1" kern="0" dirty="0">
                <a:solidFill>
                  <a:srgbClr val="00B050"/>
                </a:solidFill>
                <a:latin typeface="Segoe UI" panose="020B0502040204020203" pitchFamily="34" charset="0"/>
                <a:ea typeface="Segoe UI" panose="020B0502040204020203" pitchFamily="34" charset="0"/>
                <a:cs typeface="Segoe UI" panose="020B0502040204020203" pitchFamily="34" charset="0"/>
              </a:rPr>
              <a:t>SOCIAL IDENTITY</a:t>
            </a:r>
          </a:p>
        </p:txBody>
      </p:sp>
      <p:cxnSp>
        <p:nvCxnSpPr>
          <p:cNvPr id="51" name="Straight Connector 50"/>
          <p:cNvCxnSpPr/>
          <p:nvPr/>
        </p:nvCxnSpPr>
        <p:spPr>
          <a:xfrm>
            <a:off x="7031420" y="4781771"/>
            <a:ext cx="3940134" cy="1400"/>
          </a:xfrm>
          <a:prstGeom prst="line">
            <a:avLst/>
          </a:prstGeom>
          <a:noFill/>
          <a:ln w="44450">
            <a:solidFill>
              <a:srgbClr val="00B050"/>
            </a:solidFill>
            <a:round/>
            <a:headEnd/>
            <a:tailEnd/>
          </a:ln>
          <a:effectLst/>
          <a:extLst>
            <a:ext uri="{909E8E84-426E-40DD-AFC4-6F175D3DCCD1}">
              <a14:hiddenFill xmlns:a14="http://schemas.microsoft.com/office/drawing/2010/main">
                <a:noFill/>
              </a14:hiddenFill>
            </a:ext>
          </a:extLst>
        </p:spPr>
      </p:cxnSp>
      <p:sp>
        <p:nvSpPr>
          <p:cNvPr id="55" name="Rectangle 54"/>
          <p:cNvSpPr/>
          <p:nvPr/>
        </p:nvSpPr>
        <p:spPr>
          <a:xfrm>
            <a:off x="3191495" y="2131199"/>
            <a:ext cx="2637260" cy="246221"/>
          </a:xfrm>
          <a:prstGeom prst="rect">
            <a:avLst/>
          </a:prstGeom>
        </p:spPr>
        <p:txBody>
          <a:bodyPr wrap="none">
            <a:spAutoFit/>
          </a:bodyPr>
          <a:lstStyle/>
          <a:p>
            <a:r>
              <a:rPr lang="en-US" sz="1000" b="1" dirty="0">
                <a:solidFill>
                  <a:schemeClr val="bg1">
                    <a:lumMod val="65000"/>
                  </a:schemeClr>
                </a:solidFill>
              </a:rPr>
              <a:t>WHY </a:t>
            </a:r>
            <a:r>
              <a:rPr lang="en-US" sz="1000" dirty="0">
                <a:solidFill>
                  <a:schemeClr val="bg1">
                    <a:lumMod val="65000"/>
                  </a:schemeClr>
                </a:solidFill>
              </a:rPr>
              <a:t>do people go on holiday to Norway? </a:t>
            </a:r>
            <a:endParaRPr lang="nb-NO" sz="1000" dirty="0">
              <a:solidFill>
                <a:schemeClr val="bg1">
                  <a:lumMod val="65000"/>
                </a:schemeClr>
              </a:solidFill>
            </a:endParaRPr>
          </a:p>
        </p:txBody>
      </p:sp>
      <p:sp>
        <p:nvSpPr>
          <p:cNvPr id="56" name="Rectangle 55"/>
          <p:cNvSpPr/>
          <p:nvPr/>
        </p:nvSpPr>
        <p:spPr>
          <a:xfrm>
            <a:off x="6870501" y="2124447"/>
            <a:ext cx="4745930" cy="246221"/>
          </a:xfrm>
          <a:prstGeom prst="rect">
            <a:avLst/>
          </a:prstGeom>
        </p:spPr>
        <p:txBody>
          <a:bodyPr wrap="square">
            <a:spAutoFit/>
          </a:bodyPr>
          <a:lstStyle/>
          <a:p>
            <a:pPr algn="ctr"/>
            <a:r>
              <a:rPr lang="en-US" sz="1000" b="1" dirty="0">
                <a:solidFill>
                  <a:schemeClr val="bg1">
                    <a:lumMod val="65000"/>
                  </a:schemeClr>
                </a:solidFill>
              </a:rPr>
              <a:t>WHAT </a:t>
            </a:r>
            <a:r>
              <a:rPr lang="en-US" sz="1000" dirty="0">
                <a:solidFill>
                  <a:schemeClr val="bg1">
                    <a:lumMod val="65000"/>
                  </a:schemeClr>
                </a:solidFill>
              </a:rPr>
              <a:t>associations  are related to specific destination characteristics in Norway?</a:t>
            </a:r>
            <a:r>
              <a:rPr lang="en-US" sz="1000" b="1" dirty="0">
                <a:solidFill>
                  <a:schemeClr val="bg1">
                    <a:lumMod val="65000"/>
                  </a:schemeClr>
                </a:solidFill>
              </a:rPr>
              <a:t> </a:t>
            </a:r>
            <a:endParaRPr lang="nb-NO" sz="1000" b="1" dirty="0">
              <a:solidFill>
                <a:schemeClr val="bg1">
                  <a:lumMod val="65000"/>
                </a:schemeClr>
              </a:solidFill>
            </a:endParaRPr>
          </a:p>
        </p:txBody>
      </p:sp>
      <p:sp>
        <p:nvSpPr>
          <p:cNvPr id="57" name="Rectangle 56"/>
          <p:cNvSpPr/>
          <p:nvPr/>
        </p:nvSpPr>
        <p:spPr>
          <a:xfrm>
            <a:off x="2471415" y="4895590"/>
            <a:ext cx="3462587" cy="246221"/>
          </a:xfrm>
          <a:prstGeom prst="rect">
            <a:avLst/>
          </a:prstGeom>
        </p:spPr>
        <p:txBody>
          <a:bodyPr wrap="square">
            <a:spAutoFit/>
          </a:bodyPr>
          <a:lstStyle/>
          <a:p>
            <a:pPr algn="ctr"/>
            <a:r>
              <a:rPr lang="en-US" sz="1000" b="1" dirty="0">
                <a:solidFill>
                  <a:schemeClr val="bg1">
                    <a:lumMod val="65000"/>
                  </a:schemeClr>
                </a:solidFill>
              </a:rPr>
              <a:t>WHAT </a:t>
            </a:r>
            <a:r>
              <a:rPr lang="en-US" sz="1000" dirty="0">
                <a:solidFill>
                  <a:schemeClr val="bg1">
                    <a:lumMod val="65000"/>
                  </a:schemeClr>
                </a:solidFill>
              </a:rPr>
              <a:t>does Norway stand for? </a:t>
            </a:r>
            <a:endParaRPr lang="nb-NO" sz="1000" dirty="0">
              <a:solidFill>
                <a:schemeClr val="bg1">
                  <a:lumMod val="65000"/>
                </a:schemeClr>
              </a:solidFill>
            </a:endParaRPr>
          </a:p>
        </p:txBody>
      </p:sp>
      <p:sp>
        <p:nvSpPr>
          <p:cNvPr id="58" name="Rectangle 57"/>
          <p:cNvSpPr/>
          <p:nvPr/>
        </p:nvSpPr>
        <p:spPr>
          <a:xfrm>
            <a:off x="7113295" y="4852379"/>
            <a:ext cx="3927072" cy="246221"/>
          </a:xfrm>
          <a:prstGeom prst="rect">
            <a:avLst/>
          </a:prstGeom>
        </p:spPr>
        <p:txBody>
          <a:bodyPr wrap="square">
            <a:spAutoFit/>
          </a:bodyPr>
          <a:lstStyle/>
          <a:p>
            <a:pPr lvl="0" algn="ctr" defTabSz="914400" fontAlgn="base">
              <a:spcBef>
                <a:spcPct val="0"/>
              </a:spcBef>
              <a:spcAft>
                <a:spcPct val="0"/>
              </a:spcAft>
              <a:buClr>
                <a:schemeClr val="accent3">
                  <a:lumMod val="60000"/>
                  <a:lumOff val="40000"/>
                </a:schemeClr>
              </a:buClr>
              <a:defRPr/>
            </a:pPr>
            <a:r>
              <a:rPr lang="en-US" sz="1000" b="1" dirty="0">
                <a:solidFill>
                  <a:schemeClr val="bg1">
                    <a:lumMod val="65000"/>
                  </a:schemeClr>
                </a:solidFill>
              </a:rPr>
              <a:t>HOW </a:t>
            </a:r>
            <a:r>
              <a:rPr lang="en-US" sz="1000" dirty="0">
                <a:solidFill>
                  <a:schemeClr val="bg1">
                    <a:lumMod val="65000"/>
                  </a:schemeClr>
                </a:solidFill>
              </a:rPr>
              <a:t>does a holiday to Norway reflect upon me?</a:t>
            </a:r>
          </a:p>
        </p:txBody>
      </p:sp>
      <p:pic>
        <p:nvPicPr>
          <p:cNvPr id="7" name="Picture 6"/>
          <p:cNvPicPr>
            <a:picLocks/>
          </p:cNvPicPr>
          <p:nvPr/>
        </p:nvPicPr>
        <p:blipFill>
          <a:blip r:embed="rId5" cstate="email">
            <a:extLst>
              <a:ext uri="{28A0092B-C50C-407E-A947-70E740481C1C}">
                <a14:useLocalDpi xmlns:a14="http://schemas.microsoft.com/office/drawing/2010/main"/>
              </a:ext>
            </a:extLst>
          </a:blip>
          <a:stretch>
            <a:fillRect/>
          </a:stretch>
        </p:blipFill>
        <p:spPr>
          <a:xfrm>
            <a:off x="7031420" y="4306327"/>
            <a:ext cx="360000" cy="360000"/>
          </a:xfrm>
          <a:prstGeom prst="rect">
            <a:avLst/>
          </a:prstGeom>
        </p:spPr>
      </p:pic>
      <p:graphicFrame>
        <p:nvGraphicFramePr>
          <p:cNvPr id="26" name="Chart 25"/>
          <p:cNvGraphicFramePr/>
          <p:nvPr>
            <p:extLst>
              <p:ext uri="{D42A27DB-BD31-4B8C-83A1-F6EECF244321}">
                <p14:modId xmlns:p14="http://schemas.microsoft.com/office/powerpoint/2010/main" val="2200421737"/>
              </p:ext>
            </p:extLst>
          </p:nvPr>
        </p:nvGraphicFramePr>
        <p:xfrm>
          <a:off x="4703663" y="2352775"/>
          <a:ext cx="7962797" cy="1715888"/>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p:nvPr>
            <p:extLst>
              <p:ext uri="{D42A27DB-BD31-4B8C-83A1-F6EECF244321}">
                <p14:modId xmlns:p14="http://schemas.microsoft.com/office/powerpoint/2010/main" val="2819255284"/>
              </p:ext>
            </p:extLst>
          </p:nvPr>
        </p:nvGraphicFramePr>
        <p:xfrm>
          <a:off x="1687103" y="5126579"/>
          <a:ext cx="4248472" cy="2089167"/>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8" name="Chart 27"/>
          <p:cNvGraphicFramePr/>
          <p:nvPr>
            <p:extLst>
              <p:ext uri="{D42A27DB-BD31-4B8C-83A1-F6EECF244321}">
                <p14:modId xmlns:p14="http://schemas.microsoft.com/office/powerpoint/2010/main" val="1640732882"/>
              </p:ext>
            </p:extLst>
          </p:nvPr>
        </p:nvGraphicFramePr>
        <p:xfrm>
          <a:off x="5746217" y="5008335"/>
          <a:ext cx="7962797" cy="21029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5" name="Chart 24"/>
          <p:cNvGraphicFramePr/>
          <p:nvPr>
            <p:extLst>
              <p:ext uri="{D42A27DB-BD31-4B8C-83A1-F6EECF244321}">
                <p14:modId xmlns:p14="http://schemas.microsoft.com/office/powerpoint/2010/main" val="183596437"/>
              </p:ext>
            </p:extLst>
          </p:nvPr>
        </p:nvGraphicFramePr>
        <p:xfrm>
          <a:off x="1102812" y="2345974"/>
          <a:ext cx="5335942" cy="1722688"/>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928392195"/>
      </p:ext>
    </p:extLst>
  </p:cSld>
  <p:clrMapOvr>
    <a:masterClrMapping/>
  </p:clrMapOvr>
  <p:transition>
    <p:fade/>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9" y="180231"/>
            <a:ext cx="13114888" cy="7200799"/>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51735" y="3132559"/>
            <a:ext cx="7582396" cy="2677656"/>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Norway does not have a very strong emotional footprint.  It lacks a clear reason why at least outside of Sweden &amp; Denmark.  In these last two countries Norway is associated with no surprises and a safe feeling as well as energizing.</a:t>
            </a:r>
            <a:endParaRPr lang="nb-NO" sz="2800" b="1" dirty="0">
              <a:solidFill>
                <a:schemeClr val="bg1"/>
              </a:solidFill>
              <a:effectLst>
                <a:outerShdw blurRad="38100" dist="38100" dir="2700000" algn="tl">
                  <a:srgbClr val="000000">
                    <a:alpha val="43137"/>
                  </a:srgbClr>
                </a:outerShdw>
              </a:effectLst>
            </a:endParaRPr>
          </a:p>
        </p:txBody>
      </p:sp>
      <p:sp>
        <p:nvSpPr>
          <p:cNvPr id="10" name="TextBox 9"/>
          <p:cNvSpPr txBox="1"/>
          <p:nvPr/>
        </p:nvSpPr>
        <p:spPr>
          <a:xfrm>
            <a:off x="383183" y="540271"/>
            <a:ext cx="3943278" cy="383130"/>
          </a:xfrm>
          <a:prstGeom prst="rect">
            <a:avLst/>
          </a:prstGeom>
        </p:spPr>
        <p:txBody>
          <a:bodyPr vert="horz" wrap="square" lIns="0" tIns="0" rIns="0" bIns="0" rtlCol="0">
            <a:normAutofit/>
          </a:bodyPr>
          <a:lstStyle/>
          <a:p>
            <a:pPr lvl="0" algn="ctr" defTabSz="914400">
              <a:defRPr/>
            </a:pPr>
            <a:r>
              <a:rPr lang="en-US" sz="1800" b="1" kern="0" dirty="0">
                <a:solidFill>
                  <a:srgbClr val="C00000"/>
                </a:solidFill>
                <a:latin typeface="Segoe UI" panose="020B0502040204020203" pitchFamily="34" charset="0"/>
                <a:ea typeface="Segoe UI" panose="020B0502040204020203" pitchFamily="34" charset="0"/>
                <a:cs typeface="Segoe UI" panose="020B0502040204020203" pitchFamily="34" charset="0"/>
              </a:rPr>
              <a:t>EMOTIONAL </a:t>
            </a:r>
            <a:r>
              <a:rPr lang="en-US" sz="1800" b="1" kern="0" cap="all" dirty="0">
                <a:solidFill>
                  <a:srgbClr val="C00000"/>
                </a:solidFill>
                <a:latin typeface="Segoe UI" panose="020B0502040204020203" pitchFamily="34" charset="0"/>
                <a:ea typeface="Segoe UI" panose="020B0502040204020203" pitchFamily="34" charset="0"/>
                <a:cs typeface="Segoe UI" panose="020B0502040204020203" pitchFamily="34" charset="0"/>
              </a:rPr>
              <a:t>associations</a:t>
            </a:r>
            <a:endParaRPr kumimoji="0" lang="en-US" sz="1800" b="1" i="0" u="none" strike="noStrike" kern="0" cap="none" spc="0" normalizeH="0" baseline="0" noProof="0" dirty="0">
              <a:ln>
                <a:noFill/>
              </a:ln>
              <a:solidFill>
                <a:srgbClr val="C0000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p:nvCxnSpPr>
        <p:spPr>
          <a:xfrm>
            <a:off x="383183" y="869376"/>
            <a:ext cx="3940134" cy="1400"/>
          </a:xfrm>
          <a:prstGeom prst="line">
            <a:avLst/>
          </a:prstGeom>
          <a:noFill/>
          <a:ln w="44450">
            <a:solidFill>
              <a:srgbClr val="C00000"/>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115040924"/>
      </p:ext>
    </p:extLst>
  </p:cSld>
  <p:clrMapOvr>
    <a:masterClrMapping/>
  </p:clrMapOvr>
  <p:transition>
    <p:fade/>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9" y="180231"/>
            <a:ext cx="13105455"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711521" y="1316677"/>
            <a:ext cx="7582396" cy="1815882"/>
          </a:xfrm>
          <a:prstGeom prst="rect">
            <a:avLst/>
          </a:prstGeom>
        </p:spPr>
        <p:txBody>
          <a:bodyPr wrap="square">
            <a:spAutoFit/>
          </a:bodyPr>
          <a:lstStyle/>
          <a:p>
            <a:pPr lvl="0"/>
            <a:r>
              <a:rPr lang="en-US" sz="2800" b="1" dirty="0">
                <a:solidFill>
                  <a:schemeClr val="bg1"/>
                </a:solidFill>
                <a:effectLst>
                  <a:outerShdw blurRad="38100" dist="38100" dir="2700000" algn="tl">
                    <a:srgbClr val="000000">
                      <a:alpha val="43137"/>
                    </a:srgbClr>
                  </a:outerShdw>
                </a:effectLst>
              </a:rPr>
              <a:t>People are generally very clear on what to expect in terms of functional delivery: unspoiled nature, isolated, well organized and generally safe</a:t>
            </a:r>
          </a:p>
        </p:txBody>
      </p:sp>
      <p:sp>
        <p:nvSpPr>
          <p:cNvPr id="10" name="TextBox 9"/>
          <p:cNvSpPr txBox="1"/>
          <p:nvPr/>
        </p:nvSpPr>
        <p:spPr>
          <a:xfrm>
            <a:off x="311175" y="396255"/>
            <a:ext cx="4299602" cy="303117"/>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7030A0"/>
                </a:solidFill>
                <a:latin typeface="Segoe UI" panose="020B0502040204020203" pitchFamily="34" charset="0"/>
                <a:ea typeface="Segoe UI" panose="020B0502040204020203" pitchFamily="34" charset="0"/>
                <a:cs typeface="Segoe UI" panose="020B0502040204020203" pitchFamily="34" charset="0"/>
              </a:rPr>
              <a:t>DESTINATION CHARACTERISTICS</a:t>
            </a:r>
            <a:endParaRPr kumimoji="0" lang="en-US" sz="1800" b="1" i="0" u="none" strike="noStrike" kern="0" cap="none" spc="0" normalizeH="0" baseline="0" noProof="0" dirty="0">
              <a:ln>
                <a:noFill/>
              </a:ln>
              <a:solidFill>
                <a:srgbClr val="7030A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1" name="Straight Connector 10"/>
          <p:cNvCxnSpPr/>
          <p:nvPr/>
        </p:nvCxnSpPr>
        <p:spPr>
          <a:xfrm flipV="1">
            <a:off x="301984" y="726760"/>
            <a:ext cx="4305649" cy="5400"/>
          </a:xfrm>
          <a:prstGeom prst="line">
            <a:avLst/>
          </a:prstGeom>
          <a:noFill/>
          <a:ln w="44450">
            <a:solidFill>
              <a:srgbClr val="7030A0"/>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06284747"/>
      </p:ext>
    </p:extLst>
  </p:cSld>
  <p:clrMapOvr>
    <a:masterClrMapping/>
  </p:clrMapOvr>
  <p:transition>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9" y="180231"/>
            <a:ext cx="13105456"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63703" y="1012383"/>
            <a:ext cx="7582396" cy="4154984"/>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Norway does not have a consistent strong global footprint when it comes to social identity.</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For Sweden and Denmark, Norway is the destination for people who prefer the familiar over the unknown.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But across more distant markets Norway is seen as a destination for people who like adventure and to explore. People who like to have the best things, who value high quality.</a:t>
            </a:r>
          </a:p>
        </p:txBody>
      </p:sp>
      <p:sp>
        <p:nvSpPr>
          <p:cNvPr id="14" name="TextBox 13"/>
          <p:cNvSpPr txBox="1"/>
          <p:nvPr/>
        </p:nvSpPr>
        <p:spPr>
          <a:xfrm>
            <a:off x="383183" y="472477"/>
            <a:ext cx="3943278" cy="407254"/>
          </a:xfrm>
          <a:prstGeom prst="rect">
            <a:avLst/>
          </a:prstGeom>
        </p:spPr>
        <p:txBody>
          <a:bodyPr vert="horz" wrap="square" lIns="0" tIns="0" rIns="0" bIns="0" rtlCol="0">
            <a:normAutofit/>
          </a:bodyPr>
          <a:lstStyle/>
          <a:p>
            <a:pPr lvl="0" algn="ctr" defTabSz="914400">
              <a:defRPr/>
            </a:pPr>
            <a:r>
              <a:rPr lang="en-US" sz="1800" b="1" kern="0" dirty="0">
                <a:solidFill>
                  <a:srgbClr val="92D050"/>
                </a:solidFill>
                <a:latin typeface="Segoe UI" panose="020B0502040204020203" pitchFamily="34" charset="0"/>
                <a:ea typeface="Segoe UI" panose="020B0502040204020203" pitchFamily="34" charset="0"/>
                <a:cs typeface="Segoe UI" panose="020B0502040204020203" pitchFamily="34" charset="0"/>
              </a:rPr>
              <a:t>SOCIAL IDENTITY</a:t>
            </a:r>
            <a:endParaRPr kumimoji="0" lang="en-US" sz="1800" b="1" i="0" u="none" strike="noStrike" kern="0" cap="none" spc="0" normalizeH="0" baseline="0" noProof="0" dirty="0">
              <a:ln>
                <a:noFill/>
              </a:ln>
              <a:solidFill>
                <a:srgbClr val="92D05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5" name="Straight Connector 14"/>
          <p:cNvCxnSpPr/>
          <p:nvPr/>
        </p:nvCxnSpPr>
        <p:spPr>
          <a:xfrm>
            <a:off x="383183" y="769562"/>
            <a:ext cx="3940134" cy="1400"/>
          </a:xfrm>
          <a:prstGeom prst="line">
            <a:avLst/>
          </a:prstGeom>
          <a:noFill/>
          <a:ln w="44450">
            <a:solidFill>
              <a:srgbClr val="92D050"/>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048098254"/>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rotWithShape="1">
          <a:blip r:embed="rId2" cstate="email">
            <a:extLst>
              <a:ext uri="{28A0092B-C50C-407E-A947-70E740481C1C}">
                <a14:useLocalDpi xmlns:a14="http://schemas.microsoft.com/office/drawing/2010/main"/>
              </a:ext>
            </a:extLst>
          </a:blip>
          <a:srcRect/>
          <a:stretch/>
        </p:blipFill>
        <p:spPr>
          <a:xfrm>
            <a:off x="167159" y="180231"/>
            <a:ext cx="13114888" cy="7200800"/>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39678" y="1585840"/>
            <a:ext cx="7582396" cy="4154984"/>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Across most countries Norway is seen as peaceful &amp; fresh.  More distant markets see Norway as more adventurous, more for explorative people.  </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For Denmark and Sweden it’s more predictable &amp; practical.</a:t>
            </a:r>
          </a:p>
          <a:p>
            <a:pPr lvl="0"/>
            <a:endParaRPr lang="en-US" sz="2400" b="1" dirty="0">
              <a:solidFill>
                <a:schemeClr val="bg1"/>
              </a:solidFill>
              <a:effectLst>
                <a:outerShdw blurRad="38100" dist="38100" dir="2700000" algn="tl">
                  <a:srgbClr val="000000">
                    <a:alpha val="43137"/>
                  </a:srgbClr>
                </a:outerShdw>
              </a:effectLst>
            </a:endParaRPr>
          </a:p>
          <a:p>
            <a:pPr lvl="0"/>
            <a:r>
              <a:rPr lang="en-US" sz="2400" b="1" dirty="0">
                <a:solidFill>
                  <a:schemeClr val="bg1"/>
                </a:solidFill>
                <a:effectLst>
                  <a:outerShdw blurRad="38100" dist="38100" dir="2700000" algn="tl">
                    <a:srgbClr val="000000">
                      <a:alpha val="43137"/>
                    </a:srgbClr>
                  </a:outerShdw>
                </a:effectLst>
              </a:rPr>
              <a:t>For none of the markets is Norway seen as very lively, playful or social.  It’s not a place for extravagance and partying.  It also lacks sophistication – not authentic, not cultivated.</a:t>
            </a:r>
          </a:p>
        </p:txBody>
      </p:sp>
      <p:sp>
        <p:nvSpPr>
          <p:cNvPr id="12" name="TextBox 11"/>
          <p:cNvSpPr txBox="1"/>
          <p:nvPr/>
        </p:nvSpPr>
        <p:spPr>
          <a:xfrm>
            <a:off x="311175" y="540271"/>
            <a:ext cx="3943278" cy="360040"/>
          </a:xfrm>
          <a:prstGeom prst="rect">
            <a:avLst/>
          </a:prstGeom>
        </p:spPr>
        <p:txBody>
          <a:bodyPr vert="horz" wrap="square" lIns="0" tIns="0" rIns="0" bIns="0" rtlCol="0">
            <a:norm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800" b="1" kern="0" dirty="0">
                <a:solidFill>
                  <a:srgbClr val="00B0F0"/>
                </a:solidFill>
                <a:latin typeface="Segoe UI" panose="020B0502040204020203" pitchFamily="34" charset="0"/>
                <a:ea typeface="Segoe UI" panose="020B0502040204020203" pitchFamily="34" charset="0"/>
                <a:cs typeface="Segoe UI" panose="020B0502040204020203" pitchFamily="34" charset="0"/>
              </a:rPr>
              <a:t>BRAND PERSONALITY</a:t>
            </a:r>
            <a:endParaRPr kumimoji="0" lang="en-US" sz="1800" b="1" i="0" u="none" strike="noStrike" kern="0" cap="none" spc="0" normalizeH="0" baseline="0" noProof="0" dirty="0">
              <a:ln>
                <a:noFill/>
              </a:ln>
              <a:solidFill>
                <a:srgbClr val="00B0F0"/>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cxnSp>
        <p:nvCxnSpPr>
          <p:cNvPr id="13" name="Straight Connector 12"/>
          <p:cNvCxnSpPr/>
          <p:nvPr/>
        </p:nvCxnSpPr>
        <p:spPr>
          <a:xfrm>
            <a:off x="311175" y="837356"/>
            <a:ext cx="3940134" cy="1400"/>
          </a:xfrm>
          <a:prstGeom prst="line">
            <a:avLst/>
          </a:prstGeom>
          <a:noFill/>
          <a:ln w="44450">
            <a:solidFill>
              <a:srgbClr val="00B0F0"/>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228510880"/>
      </p:ext>
    </p:extLst>
  </p:cSld>
  <p:clrMapOvr>
    <a:masterClrMapping/>
  </p:clrMapOvr>
  <p:transition>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quarter" idx="11"/>
          </p:nvPr>
        </p:nvPicPr>
        <p:blipFill>
          <a:blip r:embed="rId2">
            <a:extLst>
              <a:ext uri="{28A0092B-C50C-407E-A947-70E740481C1C}">
                <a14:useLocalDpi xmlns:a14="http://schemas.microsoft.com/office/drawing/2010/main"/>
              </a:ext>
            </a:extLst>
          </a:blip>
          <a:stretch>
            <a:fillRect/>
          </a:stretch>
        </p:blipFill>
        <p:spPr>
          <a:xfrm>
            <a:off x="167159" y="178404"/>
            <a:ext cx="13099390" cy="7202627"/>
          </a:xfr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383183" y="4788743"/>
            <a:ext cx="7582396" cy="1200329"/>
          </a:xfrm>
          <a:prstGeom prst="rect">
            <a:avLst/>
          </a:prstGeom>
        </p:spPr>
        <p:txBody>
          <a:bodyPr wrap="square">
            <a:spAutoFit/>
          </a:bodyPr>
          <a:lstStyle/>
          <a:p>
            <a:pPr lvl="0"/>
            <a:r>
              <a:rPr lang="en-US" sz="2400" b="1" dirty="0">
                <a:solidFill>
                  <a:schemeClr val="bg1"/>
                </a:solidFill>
                <a:effectLst>
                  <a:outerShdw blurRad="38100" dist="38100" dir="2700000" algn="tl">
                    <a:srgbClr val="000000">
                      <a:alpha val="43137"/>
                    </a:srgbClr>
                  </a:outerShdw>
                </a:effectLst>
              </a:rPr>
              <a:t>China and to a lesser extent the USA are a bit more clueless about Norway (in general); for them it’s a very exotic destination – off the beaten track.</a:t>
            </a:r>
          </a:p>
        </p:txBody>
      </p:sp>
    </p:spTree>
    <p:extLst>
      <p:ext uri="{BB962C8B-B14F-4D97-AF65-F5344CB8AC3E}">
        <p14:creationId xmlns:p14="http://schemas.microsoft.com/office/powerpoint/2010/main" val="2700923325"/>
      </p:ext>
    </p:extLst>
  </p:cSld>
  <p:clrMapOvr>
    <a:masterClrMapping/>
  </p:clrMapOvr>
  <p:transition>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540000" y="1188001"/>
            <a:ext cx="10240221" cy="406265"/>
          </a:xfrm>
        </p:spPr>
        <p:txBody>
          <a:bodyPr/>
          <a:lstStyle/>
          <a:p>
            <a:r>
              <a:rPr lang="en-US" dirty="0"/>
              <a:t>A clear fit to «Exploring the world of natural beauty» in most markets</a:t>
            </a:r>
          </a:p>
        </p:txBody>
      </p:sp>
      <p:sp>
        <p:nvSpPr>
          <p:cNvPr id="4" name="Title 3"/>
          <p:cNvSpPr>
            <a:spLocks noGrp="1"/>
          </p:cNvSpPr>
          <p:nvPr>
            <p:ph type="title"/>
          </p:nvPr>
        </p:nvSpPr>
        <p:spPr>
          <a:xfrm>
            <a:off x="540000" y="540000"/>
            <a:ext cx="9798610" cy="553998"/>
          </a:xfrm>
        </p:spPr>
        <p:txBody>
          <a:bodyPr/>
          <a:lstStyle/>
          <a:p>
            <a:r>
              <a:rPr lang="en-US" dirty="0"/>
              <a:t>Norway’s fit to segments in all markets</a:t>
            </a:r>
          </a:p>
        </p:txBody>
      </p:sp>
      <p:graphicFrame>
        <p:nvGraphicFramePr>
          <p:cNvPr id="6" name="Table 5"/>
          <p:cNvGraphicFramePr>
            <a:graphicFrameLocks noGrp="1"/>
          </p:cNvGraphicFramePr>
          <p:nvPr>
            <p:extLst>
              <p:ext uri="{D42A27DB-BD31-4B8C-83A1-F6EECF244321}">
                <p14:modId xmlns:p14="http://schemas.microsoft.com/office/powerpoint/2010/main" val="2284806730"/>
              </p:ext>
            </p:extLst>
          </p:nvPr>
        </p:nvGraphicFramePr>
        <p:xfrm>
          <a:off x="539996" y="1688268"/>
          <a:ext cx="12156554" cy="4395816"/>
        </p:xfrm>
        <a:graphic>
          <a:graphicData uri="http://schemas.openxmlformats.org/drawingml/2006/table">
            <a:tbl>
              <a:tblPr/>
              <a:tblGrid>
                <a:gridCol w="995315">
                  <a:extLst>
                    <a:ext uri="{9D8B030D-6E8A-4147-A177-3AD203B41FA5}">
                      <a16:colId xmlns:a16="http://schemas.microsoft.com/office/drawing/2014/main" val="447881253"/>
                    </a:ext>
                  </a:extLst>
                </a:gridCol>
                <a:gridCol w="1063991">
                  <a:extLst>
                    <a:ext uri="{9D8B030D-6E8A-4147-A177-3AD203B41FA5}">
                      <a16:colId xmlns:a16="http://schemas.microsoft.com/office/drawing/2014/main" val="1762953344"/>
                    </a:ext>
                  </a:extLst>
                </a:gridCol>
                <a:gridCol w="1262156">
                  <a:extLst>
                    <a:ext uri="{9D8B030D-6E8A-4147-A177-3AD203B41FA5}">
                      <a16:colId xmlns:a16="http://schemas.microsoft.com/office/drawing/2014/main" val="1583378905"/>
                    </a:ext>
                  </a:extLst>
                </a:gridCol>
                <a:gridCol w="1262156">
                  <a:extLst>
                    <a:ext uri="{9D8B030D-6E8A-4147-A177-3AD203B41FA5}">
                      <a16:colId xmlns:a16="http://schemas.microsoft.com/office/drawing/2014/main" val="3100364170"/>
                    </a:ext>
                  </a:extLst>
                </a:gridCol>
                <a:gridCol w="1262156">
                  <a:extLst>
                    <a:ext uri="{9D8B030D-6E8A-4147-A177-3AD203B41FA5}">
                      <a16:colId xmlns:a16="http://schemas.microsoft.com/office/drawing/2014/main" val="2071975663"/>
                    </a:ext>
                  </a:extLst>
                </a:gridCol>
                <a:gridCol w="1262156">
                  <a:extLst>
                    <a:ext uri="{9D8B030D-6E8A-4147-A177-3AD203B41FA5}">
                      <a16:colId xmlns:a16="http://schemas.microsoft.com/office/drawing/2014/main" val="1443445185"/>
                    </a:ext>
                  </a:extLst>
                </a:gridCol>
                <a:gridCol w="1262156">
                  <a:extLst>
                    <a:ext uri="{9D8B030D-6E8A-4147-A177-3AD203B41FA5}">
                      <a16:colId xmlns:a16="http://schemas.microsoft.com/office/drawing/2014/main" val="3976748635"/>
                    </a:ext>
                  </a:extLst>
                </a:gridCol>
                <a:gridCol w="1262156">
                  <a:extLst>
                    <a:ext uri="{9D8B030D-6E8A-4147-A177-3AD203B41FA5}">
                      <a16:colId xmlns:a16="http://schemas.microsoft.com/office/drawing/2014/main" val="3233936001"/>
                    </a:ext>
                  </a:extLst>
                </a:gridCol>
                <a:gridCol w="1262156">
                  <a:extLst>
                    <a:ext uri="{9D8B030D-6E8A-4147-A177-3AD203B41FA5}">
                      <a16:colId xmlns:a16="http://schemas.microsoft.com/office/drawing/2014/main" val="2893634482"/>
                    </a:ext>
                  </a:extLst>
                </a:gridCol>
                <a:gridCol w="1262156">
                  <a:extLst>
                    <a:ext uri="{9D8B030D-6E8A-4147-A177-3AD203B41FA5}">
                      <a16:colId xmlns:a16="http://schemas.microsoft.com/office/drawing/2014/main" val="837346475"/>
                    </a:ext>
                  </a:extLst>
                </a:gridCol>
              </a:tblGrid>
              <a:tr h="850519">
                <a:tc>
                  <a:txBody>
                    <a:bodyPr/>
                    <a:lstStyle/>
                    <a:p>
                      <a:pPr algn="ctr" fontAlgn="ctr"/>
                      <a:r>
                        <a:rPr lang="en-US" sz="11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0" i="0" u="none" strike="noStrike" noProof="0" dirty="0">
                          <a:solidFill>
                            <a:schemeClr val="bg1"/>
                          </a:solidFill>
                          <a:effectLst/>
                          <a:latin typeface="Calibri" panose="020F0502020204030204" pitchFamily="34" charset="0"/>
                        </a:rPr>
                        <a:t>Broadening My Cultural Horizon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Extravagant indulgence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ctr" fontAlgn="ctr"/>
                      <a:r>
                        <a:rPr lang="en-US" sz="1600" b="0" i="0" u="none" strike="noStrike" noProof="0" dirty="0">
                          <a:solidFill>
                            <a:schemeClr val="bg1"/>
                          </a:solidFill>
                          <a:effectLst/>
                          <a:latin typeface="Calibri" panose="020F0502020204030204" pitchFamily="34" charset="0"/>
                        </a:rPr>
                        <a:t>Escape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ctr"/>
                      <a:r>
                        <a:rPr lang="en-US" sz="1600" b="0" i="0" u="none" strike="noStrike" noProof="0" dirty="0">
                          <a:solidFill>
                            <a:schemeClr val="bg1"/>
                          </a:solidFill>
                          <a:effectLst/>
                          <a:latin typeface="Calibri" panose="020F0502020204030204" pitchFamily="34" charset="0"/>
                        </a:rPr>
                        <a:t>Adventures in the World of Natural Beauty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ctr"/>
                      <a:r>
                        <a:rPr lang="en-US" sz="1600" b="0" i="0" u="none" strike="noStrike" noProof="0" dirty="0">
                          <a:solidFill>
                            <a:schemeClr val="bg1"/>
                          </a:solidFill>
                          <a:effectLst/>
                          <a:latin typeface="Calibri" panose="020F0502020204030204" pitchFamily="34" charset="0"/>
                        </a:rPr>
                        <a:t>Sharing &amp; Caring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75000"/>
                      </a:schemeClr>
                    </a:solidFill>
                  </a:tcPr>
                </a:tc>
                <a:tc>
                  <a:txBody>
                    <a:bodyPr/>
                    <a:lstStyle/>
                    <a:p>
                      <a:pPr algn="ctr" fontAlgn="ctr"/>
                      <a:r>
                        <a:rPr lang="en-US" sz="1600" b="0" i="0" u="none" strike="noStrike" noProof="0" dirty="0">
                          <a:solidFill>
                            <a:schemeClr val="bg1"/>
                          </a:solidFill>
                          <a:effectLst/>
                          <a:latin typeface="Calibri" panose="020F0502020204030204" pitchFamily="34" charset="0"/>
                        </a:rPr>
                        <a:t>Control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1"/>
                    </a:solidFill>
                  </a:tcPr>
                </a:tc>
                <a:tc>
                  <a:txBody>
                    <a:bodyPr/>
                    <a:lstStyle/>
                    <a:p>
                      <a:pPr algn="ctr" fontAlgn="ctr"/>
                      <a:r>
                        <a:rPr lang="en-US" sz="1600" b="0" i="0" u="none" strike="noStrike" noProof="0" dirty="0">
                          <a:solidFill>
                            <a:schemeClr val="bg1"/>
                          </a:solidFill>
                          <a:effectLst/>
                          <a:latin typeface="Calibri" panose="020F0502020204030204" pitchFamily="34" charset="0"/>
                        </a:rPr>
                        <a:t>Energy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Playful Liberation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en-US" sz="1600" b="0" i="0" u="none" strike="noStrike" noProof="0" dirty="0">
                          <a:solidFill>
                            <a:srgbClr val="000000"/>
                          </a:solidFill>
                          <a:effectLst/>
                          <a:latin typeface="Calibri" panose="020F0502020204030204" pitchFamily="34" charset="0"/>
                        </a:rPr>
                        <a:t>Social Immersion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601915256"/>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94020486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GERMANY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744895812"/>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USA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25380197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DENMARK</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153737391"/>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SWEDEN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18503550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CHINA</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929595757"/>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SPAIN</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4194710017"/>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ITALY</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1251048389"/>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NETHER-LANDS</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0.43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311265465"/>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FRANCE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9D08E"/>
                    </a:solidFill>
                  </a:tcPr>
                </a:tc>
                <a:tc>
                  <a:txBody>
                    <a:bodyPr/>
                    <a:lstStyle/>
                    <a:p>
                      <a:pPr algn="ctr" fontAlgn="b"/>
                      <a:r>
                        <a:rPr lang="en-US" sz="1400" b="0" i="0" u="none" strike="noStrike" noProof="0" dirty="0">
                          <a:solidFill>
                            <a:srgbClr val="000000"/>
                          </a:solidFill>
                          <a:effectLst/>
                          <a:latin typeface="Calibri" panose="020F0502020204030204" pitchFamily="34" charset="0"/>
                        </a:rPr>
                        <a:t>-0.36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2466521918"/>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 </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54883034"/>
                  </a:ext>
                </a:extLst>
              </a:tr>
              <a:tr h="283507">
                <a:tc>
                  <a:txBody>
                    <a:bodyPr/>
                    <a:lstStyle/>
                    <a:p>
                      <a:pPr algn="l" fontAlgn="b"/>
                      <a:r>
                        <a:rPr lang="en-US" sz="1400" b="0" i="0" u="none" strike="noStrike" noProof="0" dirty="0">
                          <a:solidFill>
                            <a:srgbClr val="000000"/>
                          </a:solidFill>
                          <a:effectLst/>
                          <a:latin typeface="Calibri" panose="020F0502020204030204" pitchFamily="34" charset="0"/>
                        </a:rPr>
                        <a:t>AVERAGE</a:t>
                      </a:r>
                    </a:p>
                  </a:txBody>
                  <a:tcPr marL="7200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-0.06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fontAlgn="b"/>
                      <a:r>
                        <a:rPr lang="en-US" sz="1400" b="0" i="0" u="none" strike="noStrike" noProof="0" dirty="0">
                          <a:solidFill>
                            <a:srgbClr val="000000"/>
                          </a:solidFill>
                          <a:effectLst/>
                          <a:latin typeface="Calibri" panose="020F0502020204030204" pitchFamily="34" charset="0"/>
                        </a:rPr>
                        <a:t>-0.16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val="70509196"/>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420251653"/>
              </p:ext>
            </p:extLst>
          </p:nvPr>
        </p:nvGraphicFramePr>
        <p:xfrm>
          <a:off x="11398991" y="6178086"/>
          <a:ext cx="1296144" cy="851535"/>
        </p:xfrm>
        <a:graphic>
          <a:graphicData uri="http://schemas.openxmlformats.org/drawingml/2006/table">
            <a:tbl>
              <a:tblPr/>
              <a:tblGrid>
                <a:gridCol w="1296144">
                  <a:extLst>
                    <a:ext uri="{9D8B030D-6E8A-4147-A177-3AD203B41FA5}">
                      <a16:colId xmlns:a16="http://schemas.microsoft.com/office/drawing/2014/main" val="20000"/>
                    </a:ext>
                  </a:extLst>
                </a:gridCol>
              </a:tblGrid>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Good</a:t>
                      </a:r>
                      <a:r>
                        <a:rPr lang="en-US" sz="1800" b="0" i="0" u="none" strike="noStrike" baseline="0" dirty="0">
                          <a:solidFill>
                            <a:srgbClr val="000000"/>
                          </a:solidFill>
                          <a:latin typeface="+mn-lt"/>
                        </a:rPr>
                        <a:t> fit</a:t>
                      </a:r>
                      <a:endParaRPr lang="en-US" sz="1800" b="0" i="0" u="none" strike="noStrike" dirty="0">
                        <a:solidFill>
                          <a:srgbClr val="000000"/>
                        </a:solidFill>
                        <a:latin typeface="+mn-lt"/>
                      </a:endParaRP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A9D08E"/>
                    </a:solidFill>
                  </a:tcPr>
                </a:tc>
                <a:extLst>
                  <a:ext uri="{0D108BD9-81ED-4DB2-BD59-A6C34878D82A}">
                    <a16:rowId xmlns:a16="http://schemas.microsoft.com/office/drawing/2014/main" val="10000"/>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marL="0" marR="0" lvl="0" indent="0" algn="l" defTabSz="1051802" rtl="0" eaLnBrk="1" fontAlgn="b" latinLnBrk="0" hangingPunct="1">
                        <a:lnSpc>
                          <a:spcPct val="100000"/>
                        </a:lnSpc>
                        <a:spcBef>
                          <a:spcPts val="0"/>
                        </a:spcBef>
                        <a:spcAft>
                          <a:spcPts val="0"/>
                        </a:spcAft>
                        <a:buClrTx/>
                        <a:buSzTx/>
                        <a:buFontTx/>
                        <a:buNone/>
                        <a:tabLst/>
                        <a:defRPr/>
                      </a:pPr>
                      <a:r>
                        <a:rPr lang="en-US" sz="1800" b="0" i="0" u="none" strike="noStrike" dirty="0">
                          <a:solidFill>
                            <a:srgbClr val="000000"/>
                          </a:solidFill>
                          <a:latin typeface="+mn-lt"/>
                        </a:rPr>
                        <a:t>Neutral fit</a:t>
                      </a:r>
                    </a:p>
                  </a:txBody>
                  <a:tcPr marL="72000" marR="9525" marT="9525" marB="0" anchor="ctr">
                    <a:lnL>
                      <a:noFill/>
                    </a:lnL>
                    <a:lnR>
                      <a:noFill/>
                    </a:lnR>
                    <a:lnT>
                      <a:noFill/>
                    </a:lnT>
                    <a:lnB>
                      <a:noFill/>
                    </a:lnB>
                    <a:lnTlToBr w="12700" cmpd="sng">
                      <a:noFill/>
                      <a:prstDash val="solid"/>
                    </a:lnTlToBr>
                    <a:lnBlToTr w="12700" cmpd="sng">
                      <a:noFill/>
                      <a:prstDash val="solid"/>
                    </a:lnBlToTr>
                    <a:solidFill>
                      <a:srgbClr val="FFFFCC"/>
                    </a:solidFill>
                  </a:tcPr>
                </a:tc>
                <a:extLst>
                  <a:ext uri="{0D108BD9-81ED-4DB2-BD59-A6C34878D82A}">
                    <a16:rowId xmlns:a16="http://schemas.microsoft.com/office/drawing/2014/main" val="10002"/>
                  </a:ext>
                </a:extLst>
              </a:tr>
              <a:tr h="190500">
                <a:tc>
                  <a:txBody>
                    <a:bodyPr/>
                    <a:lstStyle>
                      <a:lvl1pPr marL="0" algn="l" defTabSz="1051802" rtl="0" eaLnBrk="1" latinLnBrk="0" hangingPunct="1">
                        <a:defRPr sz="2100" kern="1200">
                          <a:solidFill>
                            <a:schemeClr val="tx1"/>
                          </a:solidFill>
                          <a:latin typeface="Calibri"/>
                        </a:defRPr>
                      </a:lvl1pPr>
                      <a:lvl2pPr marL="525902" algn="l" defTabSz="1051802" rtl="0" eaLnBrk="1" latinLnBrk="0" hangingPunct="1">
                        <a:defRPr sz="2100" kern="1200">
                          <a:solidFill>
                            <a:schemeClr val="tx1"/>
                          </a:solidFill>
                          <a:latin typeface="Calibri"/>
                        </a:defRPr>
                      </a:lvl2pPr>
                      <a:lvl3pPr marL="1051802" algn="l" defTabSz="1051802" rtl="0" eaLnBrk="1" latinLnBrk="0" hangingPunct="1">
                        <a:defRPr sz="2100" kern="1200">
                          <a:solidFill>
                            <a:schemeClr val="tx1"/>
                          </a:solidFill>
                          <a:latin typeface="Calibri"/>
                        </a:defRPr>
                      </a:lvl3pPr>
                      <a:lvl4pPr marL="1577704" algn="l" defTabSz="1051802" rtl="0" eaLnBrk="1" latinLnBrk="0" hangingPunct="1">
                        <a:defRPr sz="2100" kern="1200">
                          <a:solidFill>
                            <a:schemeClr val="tx1"/>
                          </a:solidFill>
                          <a:latin typeface="Calibri"/>
                        </a:defRPr>
                      </a:lvl4pPr>
                      <a:lvl5pPr marL="2103606" algn="l" defTabSz="1051802" rtl="0" eaLnBrk="1" latinLnBrk="0" hangingPunct="1">
                        <a:defRPr sz="2100" kern="1200">
                          <a:solidFill>
                            <a:schemeClr val="tx1"/>
                          </a:solidFill>
                          <a:latin typeface="Calibri"/>
                        </a:defRPr>
                      </a:lvl5pPr>
                      <a:lvl6pPr marL="2629507" algn="l" defTabSz="1051802" rtl="0" eaLnBrk="1" latinLnBrk="0" hangingPunct="1">
                        <a:defRPr sz="2100" kern="1200">
                          <a:solidFill>
                            <a:schemeClr val="tx1"/>
                          </a:solidFill>
                          <a:latin typeface="Calibri"/>
                        </a:defRPr>
                      </a:lvl6pPr>
                      <a:lvl7pPr marL="3155408" algn="l" defTabSz="1051802" rtl="0" eaLnBrk="1" latinLnBrk="0" hangingPunct="1">
                        <a:defRPr sz="2100" kern="1200">
                          <a:solidFill>
                            <a:schemeClr val="tx1"/>
                          </a:solidFill>
                          <a:latin typeface="Calibri"/>
                        </a:defRPr>
                      </a:lvl7pPr>
                      <a:lvl8pPr marL="3681310" algn="l" defTabSz="1051802" rtl="0" eaLnBrk="1" latinLnBrk="0" hangingPunct="1">
                        <a:defRPr sz="2100" kern="1200">
                          <a:solidFill>
                            <a:schemeClr val="tx1"/>
                          </a:solidFill>
                          <a:latin typeface="Calibri"/>
                        </a:defRPr>
                      </a:lvl8pPr>
                      <a:lvl9pPr marL="4207211" algn="l" defTabSz="1051802" rtl="0" eaLnBrk="1" latinLnBrk="0" hangingPunct="1">
                        <a:defRPr sz="2100" kern="1200">
                          <a:solidFill>
                            <a:schemeClr val="tx1"/>
                          </a:solidFill>
                          <a:latin typeface="Calibri"/>
                        </a:defRPr>
                      </a:lvl9pPr>
                    </a:lstStyle>
                    <a:p>
                      <a:pPr algn="l" fontAlgn="b"/>
                      <a:r>
                        <a:rPr lang="en-US" sz="1800" b="0" i="0" u="none" strike="noStrike" dirty="0">
                          <a:solidFill>
                            <a:srgbClr val="000000"/>
                          </a:solidFill>
                          <a:latin typeface="+mn-lt"/>
                        </a:rPr>
                        <a:t>Bad fit</a:t>
                      </a:r>
                    </a:p>
                  </a:txBody>
                  <a:tcPr marL="72000" marR="9525" marT="9525" marB="0" anchor="b">
                    <a:lnL>
                      <a:noFill/>
                    </a:lnL>
                    <a:lnR>
                      <a:noFill/>
                    </a:lnR>
                    <a:lnT>
                      <a:noFill/>
                    </a:lnT>
                    <a:lnB>
                      <a:noFill/>
                    </a:lnB>
                    <a:lnTlToBr w="12700" cmpd="sng">
                      <a:noFill/>
                      <a:prstDash val="solid"/>
                    </a:lnTlToBr>
                    <a:lnBlToTr w="12700" cmpd="sng">
                      <a:noFill/>
                      <a:prstDash val="solid"/>
                    </a:lnBlToTr>
                    <a:solidFill>
                      <a:srgbClr val="F8CBAD"/>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255538894"/>
      </p:ext>
    </p:extLst>
  </p:cSld>
  <p:clrMapOvr>
    <a:masterClrMapping/>
  </p:clrMapOvr>
  <p:transition>
    <p:fad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0440" y="180231"/>
            <a:ext cx="13102175" cy="7192119"/>
          </a:xfrm>
          <a:prstGeom prst="rect">
            <a:avLst/>
          </a:prstGeom>
        </p:spPr>
      </p:pic>
      <p:sp>
        <p:nvSpPr>
          <p:cNvPr id="4" name="Title 3"/>
          <p:cNvSpPr>
            <a:spLocks noGrp="1"/>
          </p:cNvSpPr>
          <p:nvPr>
            <p:ph type="title"/>
          </p:nvPr>
        </p:nvSpPr>
        <p:spPr>
          <a:xfrm>
            <a:off x="540000" y="540000"/>
            <a:ext cx="8984669" cy="553998"/>
          </a:xfrm>
        </p:spPr>
        <p:txBody>
          <a:bodyPr/>
          <a:lstStyle/>
          <a:p>
            <a:r>
              <a:rPr lang="en-US" dirty="0"/>
              <a:t>Some changes in the German market</a:t>
            </a:r>
          </a:p>
        </p:txBody>
      </p:sp>
      <p:sp>
        <p:nvSpPr>
          <p:cNvPr id="7" name="Rectangle 6"/>
          <p:cNvSpPr/>
          <p:nvPr/>
        </p:nvSpPr>
        <p:spPr>
          <a:xfrm>
            <a:off x="540000" y="2124447"/>
            <a:ext cx="6251895" cy="4401205"/>
          </a:xfrm>
          <a:prstGeom prst="rect">
            <a:avLst/>
          </a:prstGeom>
        </p:spPr>
        <p:txBody>
          <a:bodyPr wrap="square">
            <a:spAutoFit/>
          </a:body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Germans generally have much of the same association to Norway as in 2011, BUT this time Norway is seen to have more friendly people and better satisfy Germans needs to broaden their knowledge.</a:t>
            </a:r>
          </a:p>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105180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Norway’s personality is also seen as more cultivated and open-minded than in 2011.</a:t>
            </a:r>
          </a:p>
        </p:txBody>
      </p:sp>
      <p:sp>
        <p:nvSpPr>
          <p:cNvPr id="8" name="Rectangle 7"/>
          <p:cNvSpPr/>
          <p:nvPr/>
        </p:nvSpPr>
        <p:spPr bwMode="gray">
          <a:xfrm>
            <a:off x="8118462" y="2196455"/>
            <a:ext cx="3827585" cy="1412536"/>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0" marR="0" lvl="0" indent="0" algn="l" defTabSz="1051802" rtl="0" eaLnBrk="1" fontAlgn="auto" latinLnBrk="0" hangingPunct="1">
              <a:lnSpc>
                <a:spcPct val="110000"/>
              </a:lnSpc>
              <a:spcBef>
                <a:spcPts val="0"/>
              </a:spcBef>
              <a:spcAft>
                <a:spcPts val="0"/>
              </a:spcAft>
              <a:buClr>
                <a:srgbClr val="D2D3D2"/>
              </a:buClr>
              <a:buSzTx/>
              <a:buFontTx/>
              <a:buNone/>
              <a:tabLst/>
              <a:defRPr/>
            </a:pPr>
            <a:r>
              <a:rPr kumimoji="0" lang="en-US" sz="1400" b="1" i="0" u="sng" strike="noStrike" kern="1200" cap="none" spc="0" normalizeH="0" baseline="0" noProof="0" dirty="0">
                <a:ln>
                  <a:noFill/>
                </a:ln>
                <a:solidFill>
                  <a:srgbClr val="222223"/>
                </a:solidFill>
                <a:effectLst/>
                <a:uLnTx/>
                <a:uFillTx/>
                <a:latin typeface="Segoe UI"/>
                <a:ea typeface="+mn-ea"/>
                <a:cs typeface="+mn-cs"/>
              </a:rPr>
              <a:t>Top 5 emotional benefits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Allows me to discover new and interesting places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Gives me rich experiences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Helps me to escape from my hectic daily life</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Allows me to broaden my horizon</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222223"/>
                </a:solidFill>
                <a:effectLst/>
                <a:uLnTx/>
                <a:uFillTx/>
                <a:latin typeface="Segoe UI"/>
                <a:ea typeface="+mn-ea"/>
                <a:cs typeface="+mn-cs"/>
              </a:rPr>
              <a:t>Allows me to broaden my knowledge</a:t>
            </a:r>
          </a:p>
        </p:txBody>
      </p:sp>
      <p:sp>
        <p:nvSpPr>
          <p:cNvPr id="15" name="Rectangle 14"/>
          <p:cNvSpPr/>
          <p:nvPr/>
        </p:nvSpPr>
        <p:spPr bwMode="gray">
          <a:xfrm>
            <a:off x="8118462" y="3744772"/>
            <a:ext cx="3827585" cy="1412536"/>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0" marR="0" lvl="0" indent="0" algn="l" defTabSz="1051802" rtl="0" eaLnBrk="1" fontAlgn="auto" latinLnBrk="0" hangingPunct="1">
              <a:lnSpc>
                <a:spcPct val="110000"/>
              </a:lnSpc>
              <a:spcBef>
                <a:spcPts val="0"/>
              </a:spcBef>
              <a:spcAft>
                <a:spcPts val="0"/>
              </a:spcAft>
              <a:buClr>
                <a:srgbClr val="D2D3D2"/>
              </a:buClr>
              <a:buSzTx/>
              <a:buFontTx/>
              <a:buNone/>
              <a:tabLst/>
              <a:defRPr/>
            </a:pPr>
            <a:r>
              <a:rPr kumimoji="0" lang="en-US" sz="1400" b="1" i="0" u="sng" strike="noStrike" kern="1200" cap="none" spc="0" normalizeH="0" baseline="0" noProof="0" dirty="0">
                <a:ln>
                  <a:noFill/>
                </a:ln>
                <a:solidFill>
                  <a:srgbClr val="222223"/>
                </a:solidFill>
                <a:effectLst/>
                <a:uLnTx/>
                <a:uFillTx/>
                <a:latin typeface="Segoe UI"/>
                <a:ea typeface="+mn-ea"/>
                <a:cs typeface="+mn-cs"/>
              </a:rPr>
              <a:t>Top 5 destination characteristics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Has beautiful nature</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Allows me to live close to nature</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Is not too warm</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Has unspoiled nature</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222223"/>
                </a:solidFill>
                <a:effectLst/>
                <a:uLnTx/>
                <a:uFillTx/>
                <a:latin typeface="Segoe UI"/>
                <a:ea typeface="+mn-ea"/>
                <a:cs typeface="+mn-cs"/>
              </a:rPr>
              <a:t>Has friendly people</a:t>
            </a:r>
          </a:p>
        </p:txBody>
      </p:sp>
      <p:sp>
        <p:nvSpPr>
          <p:cNvPr id="16" name="Rectangle 15"/>
          <p:cNvSpPr/>
          <p:nvPr/>
        </p:nvSpPr>
        <p:spPr bwMode="gray">
          <a:xfrm>
            <a:off x="8118462" y="5314727"/>
            <a:ext cx="3827585" cy="1412536"/>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0" marR="0" lvl="0" indent="0" algn="l" defTabSz="1051802" rtl="0" eaLnBrk="1" fontAlgn="auto" latinLnBrk="0" hangingPunct="1">
              <a:lnSpc>
                <a:spcPct val="110000"/>
              </a:lnSpc>
              <a:spcBef>
                <a:spcPts val="0"/>
              </a:spcBef>
              <a:spcAft>
                <a:spcPts val="0"/>
              </a:spcAft>
              <a:buClr>
                <a:srgbClr val="D2D3D2"/>
              </a:buClr>
              <a:buSzTx/>
              <a:buFontTx/>
              <a:buNone/>
              <a:tabLst/>
              <a:defRPr/>
            </a:pPr>
            <a:r>
              <a:rPr kumimoji="0" lang="en-US" sz="1400" b="1" i="0" u="sng" strike="noStrike" kern="1200" cap="none" spc="0" normalizeH="0" baseline="0" noProof="0" dirty="0">
                <a:ln>
                  <a:noFill/>
                </a:ln>
                <a:solidFill>
                  <a:srgbClr val="222223"/>
                </a:solidFill>
                <a:effectLst/>
                <a:uLnTx/>
                <a:uFillTx/>
                <a:latin typeface="Segoe UI"/>
                <a:ea typeface="+mn-ea"/>
                <a:cs typeface="+mn-cs"/>
              </a:rPr>
              <a:t>Top 5 personality items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Friendly</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Peaceful</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Authentic</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Active</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222223"/>
                </a:solidFill>
                <a:effectLst/>
                <a:uLnTx/>
                <a:uFillTx/>
                <a:latin typeface="Segoe UI"/>
                <a:ea typeface="+mn-ea"/>
                <a:cs typeface="+mn-cs"/>
              </a:rPr>
              <a:t>Cultivated and Open-minded</a:t>
            </a:r>
          </a:p>
        </p:txBody>
      </p:sp>
    </p:spTree>
    <p:extLst>
      <p:ext uri="{BB962C8B-B14F-4D97-AF65-F5344CB8AC3E}">
        <p14:creationId xmlns:p14="http://schemas.microsoft.com/office/powerpoint/2010/main" val="53799823"/>
      </p:ext>
    </p:extLst>
  </p:cSld>
  <p:clrMapOvr>
    <a:masterClrMapping/>
  </p:clrMapOvr>
  <p:transition>
    <p:fad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0439" y="180231"/>
            <a:ext cx="13102176" cy="7192119"/>
          </a:xfrm>
          <a:prstGeom prst="rect">
            <a:avLst/>
          </a:prstGeom>
        </p:spPr>
      </p:pic>
      <p:sp>
        <p:nvSpPr>
          <p:cNvPr id="4" name="Title 3"/>
          <p:cNvSpPr>
            <a:spLocks noGrp="1"/>
          </p:cNvSpPr>
          <p:nvPr>
            <p:ph type="title"/>
          </p:nvPr>
        </p:nvSpPr>
        <p:spPr>
          <a:xfrm>
            <a:off x="540000" y="540000"/>
            <a:ext cx="8574429" cy="553998"/>
          </a:xfrm>
        </p:spPr>
        <p:txBody>
          <a:bodyPr/>
          <a:lstStyle/>
          <a:p>
            <a:r>
              <a:rPr lang="en-US" dirty="0"/>
              <a:t>Some changes in the Dutch market</a:t>
            </a:r>
          </a:p>
        </p:txBody>
      </p:sp>
      <p:sp>
        <p:nvSpPr>
          <p:cNvPr id="7" name="Rectangle 6"/>
          <p:cNvSpPr/>
          <p:nvPr/>
        </p:nvSpPr>
        <p:spPr>
          <a:xfrm>
            <a:off x="540000" y="1229779"/>
            <a:ext cx="12546194" cy="5262979"/>
          </a:xfrm>
          <a:prstGeom prst="rect">
            <a:avLst/>
          </a:prstGeom>
        </p:spPr>
        <p:txBody>
          <a:bodyPr wrap="square">
            <a:spAutoFit/>
          </a:bodyPr>
          <a:lstStyle/>
          <a:p>
            <a:pPr marL="0" marR="0" lvl="0" indent="0" algn="l" defTabSz="105180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The Dutch have the same emotional and functional association to Norway as in 2011. </a:t>
            </a:r>
          </a:p>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1051802"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endParaRPr>
          </a:p>
          <a:p>
            <a:pPr marL="0" marR="0" lvl="0" indent="0" algn="l" defTabSz="1051802"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Segoe UI"/>
                <a:ea typeface="+mn-ea"/>
                <a:cs typeface="+mn-cs"/>
              </a:rPr>
              <a:t>BUT Norway’s personality has evolved. Norway is seen as more relaxed, daring, authentic and friendly than in 2011.</a:t>
            </a:r>
          </a:p>
        </p:txBody>
      </p:sp>
      <p:sp>
        <p:nvSpPr>
          <p:cNvPr id="8" name="Rectangle 7"/>
          <p:cNvSpPr/>
          <p:nvPr/>
        </p:nvSpPr>
        <p:spPr bwMode="gray">
          <a:xfrm>
            <a:off x="540000" y="3069123"/>
            <a:ext cx="3827585" cy="1412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0" marR="0" lvl="0" indent="0" algn="l" defTabSz="1051802" rtl="0" eaLnBrk="1" fontAlgn="auto" latinLnBrk="0" hangingPunct="1">
              <a:lnSpc>
                <a:spcPct val="110000"/>
              </a:lnSpc>
              <a:spcBef>
                <a:spcPts val="0"/>
              </a:spcBef>
              <a:spcAft>
                <a:spcPts val="0"/>
              </a:spcAft>
              <a:buClr>
                <a:srgbClr val="D2D3D2"/>
              </a:buClr>
              <a:buSzTx/>
              <a:buFontTx/>
              <a:buNone/>
              <a:tabLst/>
              <a:defRPr/>
            </a:pPr>
            <a:r>
              <a:rPr kumimoji="0" lang="en-US" sz="1400" b="1" i="0" u="sng" strike="noStrike" kern="1200" cap="none" spc="0" normalizeH="0" baseline="0" noProof="0" dirty="0">
                <a:ln>
                  <a:noFill/>
                </a:ln>
                <a:solidFill>
                  <a:srgbClr val="222223"/>
                </a:solidFill>
                <a:effectLst/>
                <a:uLnTx/>
                <a:uFillTx/>
                <a:latin typeface="Segoe UI"/>
                <a:ea typeface="+mn-ea"/>
                <a:cs typeface="+mn-cs"/>
              </a:rPr>
              <a:t>Top 5 emotional benefits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Allows me to discover new and interesting places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Gives me rich experiences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Helps me to escape from my hectic daily life</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Allows me to broaden my horizon</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Enriches my view on the world</a:t>
            </a:r>
          </a:p>
          <a:p>
            <a:pPr marL="228600" marR="0" lvl="0" indent="-228600" algn="l" defTabSz="1051802" rtl="0" eaLnBrk="1" fontAlgn="auto" latinLnBrk="0" hangingPunct="1">
              <a:lnSpc>
                <a:spcPct val="110000"/>
              </a:lnSpc>
              <a:spcBef>
                <a:spcPts val="0"/>
              </a:spcBef>
              <a:spcAft>
                <a:spcPts val="0"/>
              </a:spcAft>
              <a:buClr>
                <a:prstClr val="white"/>
              </a:buClr>
              <a:buSzTx/>
              <a:buFont typeface="+mj-lt"/>
              <a:buAutoNum type="arabicPeriod"/>
              <a:tabLst/>
              <a:defRPr/>
            </a:pPr>
            <a:endParaRPr kumimoji="0" lang="en-US" sz="1200" b="1" i="0" u="none" strike="noStrike" kern="1200" cap="none" spc="0" normalizeH="0" baseline="0" noProof="0" dirty="0">
              <a:ln>
                <a:noFill/>
              </a:ln>
              <a:solidFill>
                <a:srgbClr val="222223"/>
              </a:solidFill>
              <a:effectLst/>
              <a:uLnTx/>
              <a:uFillTx/>
              <a:latin typeface="Segoe UI"/>
              <a:ea typeface="+mn-ea"/>
              <a:cs typeface="+mn-cs"/>
            </a:endParaRPr>
          </a:p>
        </p:txBody>
      </p:sp>
      <p:sp>
        <p:nvSpPr>
          <p:cNvPr id="15" name="Rectangle 14"/>
          <p:cNvSpPr/>
          <p:nvPr/>
        </p:nvSpPr>
        <p:spPr bwMode="gray">
          <a:xfrm>
            <a:off x="4827215" y="3069123"/>
            <a:ext cx="3827585" cy="1412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0" marR="0" lvl="0" indent="0" algn="l" defTabSz="1051802" rtl="0" eaLnBrk="1" fontAlgn="auto" latinLnBrk="0" hangingPunct="1">
              <a:lnSpc>
                <a:spcPct val="110000"/>
              </a:lnSpc>
              <a:spcBef>
                <a:spcPts val="0"/>
              </a:spcBef>
              <a:spcAft>
                <a:spcPts val="0"/>
              </a:spcAft>
              <a:buClr>
                <a:srgbClr val="D2D3D2"/>
              </a:buClr>
              <a:buSzTx/>
              <a:buFontTx/>
              <a:buNone/>
              <a:tabLst/>
              <a:defRPr/>
            </a:pPr>
            <a:r>
              <a:rPr kumimoji="0" lang="en-US" sz="1400" b="1" i="0" u="sng" strike="noStrike" kern="1200" cap="none" spc="0" normalizeH="0" baseline="0" noProof="0" dirty="0">
                <a:ln>
                  <a:noFill/>
                </a:ln>
                <a:solidFill>
                  <a:srgbClr val="222223"/>
                </a:solidFill>
                <a:effectLst/>
                <a:uLnTx/>
                <a:uFillTx/>
                <a:latin typeface="Segoe UI"/>
                <a:ea typeface="+mn-ea"/>
                <a:cs typeface="+mn-cs"/>
              </a:rPr>
              <a:t>Top 5 destination characteristics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Has beautiful nature</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Has unspoiled nature</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Has quiet environments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Is not too warm</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Allows me to be physical active</a:t>
            </a:r>
          </a:p>
        </p:txBody>
      </p:sp>
      <p:sp>
        <p:nvSpPr>
          <p:cNvPr id="16" name="Rectangle 15"/>
          <p:cNvSpPr/>
          <p:nvPr/>
        </p:nvSpPr>
        <p:spPr bwMode="gray">
          <a:xfrm>
            <a:off x="9114429" y="3069123"/>
            <a:ext cx="3827585" cy="14125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72000" rIns="144000" bIns="72000" numCol="1" spcCol="0" rtlCol="0" fromWordArt="0" anchor="t" anchorCtr="0" forceAA="0" compatLnSpc="1">
            <a:prstTxWarp prst="textNoShape">
              <a:avLst/>
            </a:prstTxWarp>
            <a:noAutofit/>
          </a:bodyPr>
          <a:lstStyle/>
          <a:p>
            <a:pPr marL="0" marR="0" lvl="0" indent="0" algn="l" defTabSz="1051802" rtl="0" eaLnBrk="1" fontAlgn="auto" latinLnBrk="0" hangingPunct="1">
              <a:lnSpc>
                <a:spcPct val="110000"/>
              </a:lnSpc>
              <a:spcBef>
                <a:spcPts val="0"/>
              </a:spcBef>
              <a:spcAft>
                <a:spcPts val="0"/>
              </a:spcAft>
              <a:buClr>
                <a:srgbClr val="D2D3D2"/>
              </a:buClr>
              <a:buSzTx/>
              <a:buFontTx/>
              <a:buNone/>
              <a:tabLst/>
              <a:defRPr/>
            </a:pPr>
            <a:r>
              <a:rPr kumimoji="0" lang="en-US" sz="1400" b="1" i="0" u="sng" strike="noStrike" kern="1200" cap="none" spc="0" normalizeH="0" baseline="0" noProof="0" dirty="0">
                <a:ln>
                  <a:noFill/>
                </a:ln>
                <a:solidFill>
                  <a:srgbClr val="222223"/>
                </a:solidFill>
                <a:effectLst/>
                <a:uLnTx/>
                <a:uFillTx/>
                <a:latin typeface="Segoe UI"/>
                <a:ea typeface="+mn-ea"/>
                <a:cs typeface="+mn-cs"/>
              </a:rPr>
              <a:t>Top 5 personality items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Active</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Adventurous</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rgbClr val="222223"/>
                </a:solidFill>
                <a:effectLst/>
                <a:uLnTx/>
                <a:uFillTx/>
                <a:latin typeface="Segoe UI"/>
                <a:ea typeface="+mn-ea"/>
                <a:cs typeface="+mn-cs"/>
              </a:rPr>
              <a:t>Peaceful</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222223"/>
                </a:solidFill>
                <a:effectLst/>
                <a:uLnTx/>
                <a:uFillTx/>
                <a:latin typeface="Segoe UI"/>
                <a:ea typeface="+mn-ea"/>
                <a:cs typeface="+mn-cs"/>
              </a:rPr>
              <a:t>Relaxed</a:t>
            </a:r>
          </a:p>
          <a:p>
            <a:pPr marL="228600" marR="0" lvl="0" indent="-228600" algn="l" defTabSz="1051802" rtl="0" eaLnBrk="1" fontAlgn="auto" latinLnBrk="0" hangingPunct="1">
              <a:lnSpc>
                <a:spcPct val="110000"/>
              </a:lnSpc>
              <a:spcBef>
                <a:spcPts val="0"/>
              </a:spcBef>
              <a:spcAft>
                <a:spcPts val="0"/>
              </a:spcAft>
              <a:buClrTx/>
              <a:buSzTx/>
              <a:buFont typeface="+mj-lt"/>
              <a:buAutoNum type="arabicPeriod"/>
              <a:tabLst/>
              <a:defRPr/>
            </a:pPr>
            <a:r>
              <a:rPr kumimoji="0" lang="en-US" sz="1200" b="1" i="0" u="none" strike="noStrike" kern="1200" cap="none" spc="0" normalizeH="0" baseline="0" noProof="0" dirty="0">
                <a:ln>
                  <a:noFill/>
                </a:ln>
                <a:solidFill>
                  <a:srgbClr val="222223"/>
                </a:solidFill>
                <a:effectLst/>
                <a:uLnTx/>
                <a:uFillTx/>
                <a:latin typeface="Segoe UI"/>
                <a:ea typeface="+mn-ea"/>
                <a:cs typeface="+mn-cs"/>
              </a:rPr>
              <a:t>Daring, Authentic and Friendly</a:t>
            </a:r>
          </a:p>
        </p:txBody>
      </p:sp>
    </p:spTree>
    <p:extLst>
      <p:ext uri="{BB962C8B-B14F-4D97-AF65-F5344CB8AC3E}">
        <p14:creationId xmlns:p14="http://schemas.microsoft.com/office/powerpoint/2010/main" val="1892619333"/>
      </p:ext>
    </p:extLst>
  </p:cSld>
  <p:clrMapOvr>
    <a:masterClrMapping/>
  </p:clrMapOvr>
  <p:transition>
    <p:fad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0976" y="182049"/>
            <a:ext cx="13077824" cy="7199825"/>
          </a:xfrm>
          <a:prstGeom prst="rect">
            <a:avLst/>
          </a:prstGeom>
        </p:spPr>
      </p:pic>
      <p:sp>
        <p:nvSpPr>
          <p:cNvPr id="3" name="Content Placeholder 2"/>
          <p:cNvSpPr>
            <a:spLocks noGrp="1"/>
          </p:cNvSpPr>
          <p:nvPr>
            <p:ph sz="quarter" idx="10"/>
          </p:nvPr>
        </p:nvSpPr>
        <p:spPr>
          <a:xfrm>
            <a:off x="527199" y="3708623"/>
            <a:ext cx="12306492" cy="2257653"/>
          </a:xfrm>
        </p:spPr>
        <p:txBody>
          <a:bodyPr>
            <a:normAutofit/>
          </a:bodyPr>
          <a:lstStyle/>
          <a:p>
            <a:endParaRPr lang="en-GB" dirty="0"/>
          </a:p>
          <a:p>
            <a:endParaRPr lang="en-GB" dirty="0"/>
          </a:p>
        </p:txBody>
      </p:sp>
      <p:sp>
        <p:nvSpPr>
          <p:cNvPr id="12" name="TextBox 11"/>
          <p:cNvSpPr txBox="1"/>
          <p:nvPr/>
        </p:nvSpPr>
        <p:spPr>
          <a:xfrm>
            <a:off x="599207" y="659758"/>
            <a:ext cx="936104" cy="1320673"/>
          </a:xfrm>
          <a:prstGeom prst="rect">
            <a:avLst/>
          </a:prstGeom>
          <a:noFill/>
        </p:spPr>
        <p:txBody>
          <a:bodyPr wrap="square" lIns="72000" tIns="36000" rIns="72000" bIns="36000" rtlCol="0">
            <a:spAutoFit/>
          </a:bodyPr>
          <a:lstStyle/>
          <a:p>
            <a:pPr marL="0" marR="0" lvl="0" indent="0" defTabSz="914400" eaLnBrk="1" fontAlgn="auto" latinLnBrk="0" hangingPunct="1">
              <a:lnSpc>
                <a:spcPct val="110000"/>
              </a:lnSpc>
              <a:spcBef>
                <a:spcPts val="2400"/>
              </a:spcBef>
              <a:spcAft>
                <a:spcPts val="0"/>
              </a:spcAft>
              <a:buClr>
                <a:schemeClr val="bg2"/>
              </a:buClr>
              <a:buSzTx/>
              <a:buFontTx/>
              <a:buNone/>
              <a:tabLst/>
              <a:defRPr/>
            </a:pPr>
            <a:r>
              <a:rPr kumimoji="0" lang="en-GB" sz="8000" b="1" i="0" u="none" strike="noStrike" kern="0" cap="none" spc="0" normalizeH="0" baseline="0" noProof="0" dirty="0">
                <a:ln>
                  <a:noFill/>
                </a:ln>
                <a:solidFill>
                  <a:schemeClr val="bg1"/>
                </a:solidFill>
                <a:effectLst/>
                <a:uLnTx/>
                <a:uFillTx/>
              </a:rPr>
              <a:t>5</a:t>
            </a:r>
          </a:p>
        </p:txBody>
      </p:sp>
      <p:sp>
        <p:nvSpPr>
          <p:cNvPr id="15" name="Text Placeholder 3"/>
          <p:cNvSpPr txBox="1">
            <a:spLocks/>
          </p:cNvSpPr>
          <p:nvPr/>
        </p:nvSpPr>
        <p:spPr bwMode="gray">
          <a:xfrm>
            <a:off x="565547" y="3339589"/>
            <a:ext cx="3375842" cy="374398"/>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a:defRPr/>
            </a:pPr>
            <a:r>
              <a:rPr lang="en-GB" dirty="0"/>
              <a:t>Visits and repeat visits</a:t>
            </a:r>
          </a:p>
        </p:txBody>
      </p:sp>
      <p:sp>
        <p:nvSpPr>
          <p:cNvPr id="16" name="Text Placeholder 3"/>
          <p:cNvSpPr txBox="1">
            <a:spLocks/>
          </p:cNvSpPr>
          <p:nvPr/>
        </p:nvSpPr>
        <p:spPr bwMode="gray">
          <a:xfrm>
            <a:off x="565547" y="3769956"/>
            <a:ext cx="3918106" cy="406265"/>
          </a:xfrm>
          <a:prstGeom prst="rect">
            <a:avLst/>
          </a:prstGeom>
          <a:solidFill>
            <a:schemeClr val="tx1"/>
          </a:solidFill>
        </p:spPr>
        <p:txBody>
          <a:bodyPr vert="horz" wrap="none" lIns="72000" tIns="0" rIns="72000" bIns="0" rtlCol="0" anchor="ctr">
            <a:spAutoFit/>
          </a:bodyPr>
          <a:lstStyle>
            <a:lvl1pPr marL="314080" indent="-314080" algn="l" defTabSz="1051802" rtl="0" eaLnBrk="1" latinLnBrk="0" hangingPunct="1">
              <a:lnSpc>
                <a:spcPct val="110000"/>
              </a:lnSpc>
              <a:spcBef>
                <a:spcPts val="300"/>
              </a:spcBef>
              <a:spcAft>
                <a:spcPts val="300"/>
              </a:spcAft>
              <a:buClr>
                <a:schemeClr val="tx1"/>
              </a:buClr>
              <a:buFontTx/>
              <a:buNone/>
              <a:defRPr lang="en-US" sz="2400" b="1" kern="1200" dirty="0" smtClean="0">
                <a:solidFill>
                  <a:schemeClr val="bg1"/>
                </a:solidFill>
                <a:latin typeface="+mn-lt"/>
                <a:ea typeface="+mn-ea"/>
                <a:cs typeface="+mn-cs"/>
              </a:defRPr>
            </a:lvl1pPr>
            <a:lvl2pPr marL="854590" indent="-328688"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2pPr>
            <a:lvl3pPr marL="1314754"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3pPr>
            <a:lvl4pPr marL="18406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4pPr>
            <a:lvl5pPr marL="2366556" indent="-262950" algn="l" defTabSz="1051802" rtl="0" eaLnBrk="1" latinLnBrk="0" hangingPunct="1">
              <a:lnSpc>
                <a:spcPct val="110000"/>
              </a:lnSpc>
              <a:spcBef>
                <a:spcPts val="300"/>
              </a:spcBef>
              <a:spcAft>
                <a:spcPts val="300"/>
              </a:spcAft>
              <a:buClr>
                <a:schemeClr val="tx1"/>
              </a:buClr>
              <a:buFont typeface="Geomanist Light" pitchFamily="50" charset="0"/>
              <a:buChar char="–"/>
              <a:defRPr sz="2200" kern="1200">
                <a:solidFill>
                  <a:schemeClr val="tx1"/>
                </a:solidFill>
                <a:latin typeface="+mn-lt"/>
                <a:ea typeface="+mn-ea"/>
                <a:cs typeface="+mn-cs"/>
              </a:defRPr>
            </a:lvl5pPr>
            <a:lvl6pPr marL="2892458"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418359"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3944260"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470162" indent="-262950" algn="l" defTabSz="10518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a:lstStyle>
          <a:p>
            <a:pPr marL="314080" marR="0" lvl="0" indent="-314080" algn="l" defTabSz="1051802" rtl="0" eaLnBrk="1" fontAlgn="auto" latinLnBrk="0" hangingPunct="1">
              <a:lnSpc>
                <a:spcPct val="110000"/>
              </a:lnSpc>
              <a:spcBef>
                <a:spcPts val="300"/>
              </a:spcBef>
              <a:spcAft>
                <a:spcPts val="300"/>
              </a:spcAft>
              <a:buClr>
                <a:schemeClr val="tx1"/>
              </a:buClr>
              <a:buSzTx/>
              <a:buFontTx/>
              <a:buNone/>
              <a:tabLst/>
              <a:defRPr/>
            </a:pPr>
            <a:r>
              <a:rPr kumimoji="0" lang="en-GB" sz="2400" b="1" i="0" u="none" strike="noStrike" kern="1200" cap="none" spc="0" normalizeH="0" baseline="0" noProof="0" dirty="0">
                <a:ln>
                  <a:noFill/>
                </a:ln>
                <a:solidFill>
                  <a:schemeClr val="bg1"/>
                </a:solidFill>
                <a:effectLst/>
                <a:uLnTx/>
                <a:uFillTx/>
                <a:latin typeface="+mn-lt"/>
                <a:ea typeface="+mn-ea"/>
                <a:cs typeface="+mn-cs"/>
              </a:rPr>
              <a:t>Strengths</a:t>
            </a:r>
            <a:r>
              <a:rPr kumimoji="0" lang="en-GB" sz="2400" b="1" i="0" u="none" strike="noStrike" kern="1200" cap="none" spc="0" normalizeH="0" noProof="0" dirty="0">
                <a:ln>
                  <a:noFill/>
                </a:ln>
                <a:solidFill>
                  <a:schemeClr val="bg1"/>
                </a:solidFill>
                <a:effectLst/>
                <a:uLnTx/>
                <a:uFillTx/>
                <a:latin typeface="+mn-lt"/>
                <a:ea typeface="+mn-ea"/>
                <a:cs typeface="+mn-cs"/>
              </a:rPr>
              <a:t> and weaknesses</a:t>
            </a:r>
            <a:endParaRPr kumimoji="0" lang="en-GB"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9" name="Title 1"/>
          <p:cNvSpPr txBox="1">
            <a:spLocks/>
          </p:cNvSpPr>
          <p:nvPr/>
        </p:nvSpPr>
        <p:spPr bwMode="gray">
          <a:xfrm>
            <a:off x="576208" y="1971162"/>
            <a:ext cx="4451777"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The competitive</a:t>
            </a:r>
          </a:p>
        </p:txBody>
      </p:sp>
      <p:sp>
        <p:nvSpPr>
          <p:cNvPr id="10" name="Title 1"/>
          <p:cNvSpPr txBox="1">
            <a:spLocks/>
          </p:cNvSpPr>
          <p:nvPr/>
        </p:nvSpPr>
        <p:spPr bwMode="gray">
          <a:xfrm>
            <a:off x="566638" y="2639460"/>
            <a:ext cx="2912889" cy="553998"/>
          </a:xfrm>
          <a:prstGeom prst="rect">
            <a:avLst/>
          </a:prstGeom>
          <a:solidFill>
            <a:schemeClr val="accent3"/>
          </a:solidFill>
        </p:spPr>
        <p:txBody>
          <a:bodyPr wrap="none" lIns="82819" tIns="0" rIns="82819" bIns="0" rtlCol="0" anchor="ctr">
            <a:normAutofit/>
          </a:bodyPr>
          <a:lstStyle>
            <a:lvl1pPr algn="l" defTabSz="1051802" rtl="0" eaLnBrk="1" latinLnBrk="0" hangingPunct="1">
              <a:lnSpc>
                <a:spcPct val="100000"/>
              </a:lnSpc>
              <a:spcBef>
                <a:spcPts val="0"/>
              </a:spcBef>
              <a:buNone/>
              <a:defRPr lang="en-GB" sz="3600" b="0" kern="1200" cap="all" baseline="0">
                <a:solidFill>
                  <a:schemeClr val="bg1"/>
                </a:solidFill>
                <a:latin typeface="+mj-lt"/>
                <a:ea typeface="+mn-ea"/>
                <a:cs typeface="+mn-cs"/>
              </a:defRPr>
            </a:lvl1pPr>
          </a:lstStyle>
          <a:p>
            <a:pPr marL="0" marR="0" lvl="0" indent="0" algn="l" defTabSz="1051802" rtl="0" eaLnBrk="1" fontAlgn="auto" latinLnBrk="0" hangingPunct="1">
              <a:lnSpc>
                <a:spcPct val="100000"/>
              </a:lnSpc>
              <a:spcBef>
                <a:spcPts val="0"/>
              </a:spcBef>
              <a:spcAft>
                <a:spcPts val="0"/>
              </a:spcAft>
              <a:buClr>
                <a:schemeClr val="bg1"/>
              </a:buClr>
              <a:buSzTx/>
              <a:buFontTx/>
              <a:buNone/>
              <a:tabLst/>
              <a:defRPr/>
            </a:pPr>
            <a:r>
              <a:rPr kumimoji="0" lang="en-GB" sz="3600" b="1" i="0" u="none" strike="noStrike" kern="1200" cap="all" spc="0" normalizeH="0" baseline="0" noProof="0" dirty="0">
                <a:ln>
                  <a:noFill/>
                </a:ln>
                <a:solidFill>
                  <a:schemeClr val="bg1"/>
                </a:solidFill>
                <a:effectLst/>
                <a:uLnTx/>
                <a:uFillTx/>
                <a:latin typeface="+mj-lt"/>
                <a:ea typeface="+mn-ea"/>
                <a:cs typeface="+mn-cs"/>
              </a:rPr>
              <a:t>Landscape</a:t>
            </a:r>
          </a:p>
        </p:txBody>
      </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9678" y="6650560"/>
            <a:ext cx="491577" cy="396000"/>
          </a:xfrm>
          <a:prstGeom prst="rect">
            <a:avLst/>
          </a:prstGeom>
        </p:spPr>
      </p:pic>
      <p:pic>
        <p:nvPicPr>
          <p:cNvPr id="13" name="Picture 2" descr="C:\Users\Graphics Dude Ltd\Graphics Dude Ltd\Work\PC - IM - 150415A (template pt2)\Graphics\Tags\MarketingElectronic-Col.png"/>
          <p:cNvPicPr>
            <a:picLocks noChangeAspect="1" noChangeArrowheads="1"/>
          </p:cNvPicPr>
          <p:nvPr/>
        </p:nvPicPr>
        <p:blipFill>
          <a:blip r:embed="rId4" cstate="email">
            <a:biLevel thresh="25000"/>
            <a:extLst>
              <a:ext uri="{28A0092B-C50C-407E-A947-70E740481C1C}">
                <a14:useLocalDpi xmlns:a14="http://schemas.microsoft.com/office/drawing/2010/main"/>
              </a:ext>
            </a:extLst>
          </a:blip>
          <a:srcRect/>
          <a:stretch>
            <a:fillRect/>
          </a:stretch>
        </p:blipFill>
        <p:spPr bwMode="auto">
          <a:xfrm>
            <a:off x="1063086" y="6882091"/>
            <a:ext cx="1608992" cy="220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460290"/>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PRESGUID" val="bc2e8672-3fb8-4bd7-a13e-af7535a3ba56"/>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m7abUSQn_archivos\slide0001_image001.png"/>
</p:tagLst>
</file>

<file path=ppt/tags/tag3.xml><?xml version="1.0" encoding="utf-8"?>
<p:tagLst xmlns:a="http://schemas.openxmlformats.org/drawingml/2006/main" xmlns:r="http://schemas.openxmlformats.org/officeDocument/2006/relationships" xmlns:p="http://schemas.openxmlformats.org/presentationml/2006/main">
  <p:tag name="ARTICULATE_PUBLISH_MODE" val="2"/>
  <p:tag name="ARTICULATE_SOURCE_IMAGE" val="C:\DOCUME~1\LUCIA~1.CAM\CONFIG~1\Temp\articulate\presenter\imgtemp\DkHEwcty_archivos\slide0001_image001.png"/>
</p:tagLst>
</file>

<file path=ppt/theme/theme1.xml><?xml version="1.0" encoding="utf-8"?>
<a:theme xmlns:a="http://schemas.openxmlformats.org/drawingml/2006/main" name="Presentation - Cerise">
  <a:themeElements>
    <a:clrScheme name="_Ipsos_No7">
      <a:dk1>
        <a:srgbClr val="222223"/>
      </a:dk1>
      <a:lt1>
        <a:sysClr val="window" lastClr="FFFFFF"/>
      </a:lt1>
      <a:dk2>
        <a:srgbClr val="85888C"/>
      </a:dk2>
      <a:lt2>
        <a:srgbClr val="D2D3D2"/>
      </a:lt2>
      <a:accent1>
        <a:srgbClr val="007788"/>
      </a:accent1>
      <a:accent2>
        <a:srgbClr val="D2D3D2"/>
      </a:accent2>
      <a:accent3>
        <a:srgbClr val="D35C09"/>
      </a:accent3>
      <a:accent4>
        <a:srgbClr val="85888C"/>
      </a:accent4>
      <a:accent5>
        <a:srgbClr val="222223"/>
      </a:accent5>
      <a:accent6>
        <a:srgbClr val="D35C09"/>
      </a:accent6>
      <a:hlink>
        <a:srgbClr val="485CC7"/>
      </a:hlink>
      <a:folHlink>
        <a:srgbClr val="00B2A9"/>
      </a:folHlink>
    </a:clrScheme>
    <a:fontScheme name="_Ipsos_Presentation Fonts">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1"/>
        </a:solidFill>
        <a:ln>
          <a:noFill/>
        </a:ln>
      </a:spPr>
      <a:bodyPr rot="0" spcFirstLastPara="0" vertOverflow="overflow" horzOverflow="overflow" vert="horz" wrap="square" lIns="144000" tIns="72000" rIns="144000" bIns="72000" numCol="1" spcCol="0" rtlCol="0" fromWordArt="0" anchor="ctr" anchorCtr="0" forceAA="0" compatLnSpc="1">
        <a:prstTxWarp prst="textNoShape">
          <a:avLst/>
        </a:prstTxWarp>
        <a:noAutofit/>
      </a:bodyPr>
      <a:lstStyle>
        <a:defPPr>
          <a:lnSpc>
            <a:spcPct val="110000"/>
          </a:lnSpc>
          <a:spcBef>
            <a:spcPts val="2400"/>
          </a:spcBef>
          <a:buClr>
            <a:schemeClr val="bg2"/>
          </a:buClr>
          <a:defRPr sz="20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lumMod val="25000"/>
              <a:lumOff val="75000"/>
            </a:schemeClr>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72000" tIns="36000" rIns="72000" bIns="36000" rtlCol="0">
        <a:spAutoFit/>
      </a:bodyPr>
      <a:lstStyle>
        <a:defPPr>
          <a:lnSpc>
            <a:spcPct val="110000"/>
          </a:lnSpc>
          <a:spcBef>
            <a:spcPts val="2400"/>
          </a:spcBef>
          <a:buClr>
            <a:schemeClr val="bg2"/>
          </a:buClr>
          <a:defRPr sz="2400" dirty="0" smtClean="0"/>
        </a:defPPr>
      </a:lstStyle>
    </a:txDef>
  </a:objectDefaults>
  <a:extraClrSchemeLst/>
  <a:extLst>
    <a:ext uri="{05A4C25C-085E-4340-85A3-A5531E510DB2}">
      <thm15:themeFamily xmlns:thm15="http://schemas.microsoft.com/office/thememl/2012/main" name="template_v1.potx" id="{66C5CDAE-9AC8-481E-8A90-14335E0C65C6}" vid="{F013F3B7-30ED-4448-ADEA-2E584930AABF}"/>
    </a:ext>
  </a:extLst>
</a:theme>
</file>

<file path=ppt/theme/theme2.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_Ipsos_Black_(Modern)">
      <a:dk1>
        <a:srgbClr val="222223"/>
      </a:dk1>
      <a:lt1>
        <a:sysClr val="window" lastClr="FFFFFF"/>
      </a:lt1>
      <a:dk2>
        <a:srgbClr val="888B8D"/>
      </a:dk2>
      <a:lt2>
        <a:srgbClr val="222223"/>
      </a:lt2>
      <a:accent1>
        <a:srgbClr val="F1BE48"/>
      </a:accent1>
      <a:accent2>
        <a:srgbClr val="888B8D"/>
      </a:accent2>
      <a:accent3>
        <a:srgbClr val="FF585D"/>
      </a:accent3>
      <a:accent4>
        <a:srgbClr val="71B2C9"/>
      </a:accent4>
      <a:accent5>
        <a:srgbClr val="C8C9C7"/>
      </a:accent5>
      <a:accent6>
        <a:srgbClr val="74AA50"/>
      </a:accent6>
      <a:hlink>
        <a:srgbClr val="485CC7"/>
      </a:hlink>
      <a:folHlink>
        <a:srgbClr val="00B2A9"/>
      </a:folHlink>
    </a:clrScheme>
    <a:fontScheme name="_Ipsos Report Fonts">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Benutzerdefiniert 2">
    <a:dk1>
      <a:sysClr val="windowText" lastClr="000000"/>
    </a:dk1>
    <a:lt1>
      <a:sysClr val="window" lastClr="FFFFFF"/>
    </a:lt1>
    <a:dk2>
      <a:srgbClr val="00328C"/>
    </a:dk2>
    <a:lt2>
      <a:srgbClr val="FFFFFF"/>
    </a:lt2>
    <a:accent1>
      <a:srgbClr val="FFC000"/>
    </a:accent1>
    <a:accent2>
      <a:srgbClr val="AAC53A"/>
    </a:accent2>
    <a:accent3>
      <a:srgbClr val="A28E6A"/>
    </a:accent3>
    <a:accent4>
      <a:srgbClr val="AAC53A"/>
    </a:accent4>
    <a:accent5>
      <a:srgbClr val="D3ECB9"/>
    </a:accent5>
    <a:accent6>
      <a:srgbClr val="00328C"/>
    </a:accent6>
    <a:hlink>
      <a:srgbClr val="CC9900"/>
    </a:hlink>
    <a:folHlink>
      <a:srgbClr val="96A9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Ipsos">
    <a:dk1>
      <a:srgbClr val="1F497D"/>
    </a:dk1>
    <a:lt1>
      <a:srgbClr val="FFFFFF"/>
    </a:lt1>
    <a:dk2>
      <a:srgbClr val="58595B"/>
    </a:dk2>
    <a:lt2>
      <a:srgbClr val="BCBEC0"/>
    </a:lt2>
    <a:accent1>
      <a:srgbClr val="008E94"/>
    </a:accent1>
    <a:accent2>
      <a:srgbClr val="FBB040"/>
    </a:accent2>
    <a:accent3>
      <a:srgbClr val="ED6737"/>
    </a:accent3>
    <a:accent4>
      <a:srgbClr val="A8CCDD"/>
    </a:accent4>
    <a:accent5>
      <a:srgbClr val="A1C46B"/>
    </a:accent5>
    <a:accent6>
      <a:srgbClr val="281051"/>
    </a:accent6>
    <a:hlink>
      <a:srgbClr val="008E94"/>
    </a:hlink>
    <a:folHlink>
      <a:srgbClr val="1F49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12646</Words>
  <Application>Microsoft Office PowerPoint</Application>
  <PresentationFormat>Egendefinert</PresentationFormat>
  <Paragraphs>2143</Paragraphs>
  <Slides>118</Slides>
  <Notes>17</Notes>
  <HiddenSlides>0</HiddenSlides>
  <MMClips>0</MMClips>
  <ScaleCrop>false</ScaleCrop>
  <HeadingPairs>
    <vt:vector size="6" baseType="variant">
      <vt:variant>
        <vt:lpstr>Brukte skrifter</vt:lpstr>
      </vt:variant>
      <vt:variant>
        <vt:i4>15</vt:i4>
      </vt:variant>
      <vt:variant>
        <vt:lpstr>Tema</vt:lpstr>
      </vt:variant>
      <vt:variant>
        <vt:i4>1</vt:i4>
      </vt:variant>
      <vt:variant>
        <vt:lpstr>Lysbildetitler</vt:lpstr>
      </vt:variant>
      <vt:variant>
        <vt:i4>118</vt:i4>
      </vt:variant>
    </vt:vector>
  </HeadingPairs>
  <TitlesOfParts>
    <vt:vector size="134" baseType="lpstr">
      <vt:lpstr>ＭＳ Ｐゴシック</vt:lpstr>
      <vt:lpstr>STHupo</vt:lpstr>
      <vt:lpstr>Arial</vt:lpstr>
      <vt:lpstr>Arial Rounded MT Bold</vt:lpstr>
      <vt:lpstr>Calibri</vt:lpstr>
      <vt:lpstr>Calibri Light</vt:lpstr>
      <vt:lpstr>Century Gothic</vt:lpstr>
      <vt:lpstr>Geomanist Light</vt:lpstr>
      <vt:lpstr>Georgia</vt:lpstr>
      <vt:lpstr>Open Sans Light</vt:lpstr>
      <vt:lpstr>Segoe UI</vt:lpstr>
      <vt:lpstr>Segoe UI Light</vt:lpstr>
      <vt:lpstr>Times New Roman</vt:lpstr>
      <vt:lpstr>Verdana</vt:lpstr>
      <vt:lpstr>Wingdings</vt:lpstr>
      <vt:lpstr>Presentation - Cerise</vt:lpstr>
      <vt:lpstr>PowerPoint-presentasjon</vt:lpstr>
      <vt:lpstr>PowerPoint-presentasjon</vt:lpstr>
      <vt:lpstr>Norway a true</vt:lpstr>
      <vt:lpstr>PowerPoint-presentasjon</vt:lpstr>
      <vt:lpstr>PowerPoint-presentasjon</vt:lpstr>
      <vt:lpstr>Behind the research</vt:lpstr>
      <vt:lpstr>THE starting point: </vt:lpstr>
      <vt:lpstr>The key to brand building</vt:lpstr>
      <vt:lpstr>PowerPoint-presentasjon</vt:lpstr>
      <vt:lpstr>Building deep brand relationships with Censydiam</vt:lpstr>
      <vt:lpstr>Censydiam in a nutshell</vt:lpstr>
      <vt:lpstr>Censydiam seeks to uncover the different drivers</vt:lpstr>
      <vt:lpstr>The same person, but different situations and different motivations</vt:lpstr>
      <vt:lpstr>From Censydiam hypothesis to global category frame</vt:lpstr>
      <vt:lpstr>PowerPoint-presentasjon</vt:lpstr>
      <vt:lpstr>PowerPoint-presentasjon</vt:lpstr>
      <vt:lpstr>holiday</vt:lpstr>
      <vt:lpstr>Emotional Benefits</vt:lpstr>
      <vt:lpstr>Ideal destination characteristics</vt:lpstr>
      <vt:lpstr>Ideal brand Personality</vt:lpstr>
      <vt:lpstr>Ideal Social Identity</vt:lpstr>
      <vt:lpstr>The way ahead for Norway to meet generic category expectations </vt:lpstr>
      <vt:lpstr>PowerPoint-presentasjon</vt:lpstr>
      <vt:lpstr>WHEN, WHO, HOW, where</vt:lpstr>
      <vt:lpstr>Sources of information before and during travel</vt:lpstr>
      <vt:lpstr>Most travels are decided upon between 1-6 months in advance</vt:lpstr>
      <vt:lpstr>Ever visited this country?</vt:lpstr>
      <vt:lpstr>A note on planning horizons</vt:lpstr>
      <vt:lpstr>PowerPoint-presentasjon</vt:lpstr>
      <vt:lpstr>PowerPoint-presentasjon</vt:lpstr>
      <vt:lpstr>Segment overview and size</vt:lpstr>
      <vt:lpstr>Segment size* per market – large local differences</vt:lpstr>
      <vt:lpstr>Segments share of occasion – global</vt:lpstr>
      <vt:lpstr>PowerPoint-presentasjon</vt:lpstr>
      <vt:lpstr>PowerPoint-presentasjon</vt:lpstr>
      <vt:lpstr>PowerPoint-presentasjon</vt:lpstr>
      <vt:lpstr>PowerPoint-presentasjon</vt:lpstr>
      <vt:lpstr>Playful LIBERATION - Active, relaxed and fresh</vt:lpstr>
      <vt:lpstr>Segment profile – playful liberation</vt:lpstr>
      <vt:lpstr>Segment profile - playful liberation</vt:lpstr>
      <vt:lpstr>PowerPoint-presentasjon</vt:lpstr>
      <vt:lpstr>PowerPoint-presentasjon</vt:lpstr>
      <vt:lpstr>PowerPoint-presentasjon</vt:lpstr>
      <vt:lpstr>SOCIAL IMMERSION - Active, relaxed and fresh</vt:lpstr>
      <vt:lpstr>Segment profile – SOCIAL IMMERSION</vt:lpstr>
      <vt:lpstr>Segment profile - SOCIAL IMMERSION</vt:lpstr>
      <vt:lpstr>PowerPoint-presentasjon</vt:lpstr>
      <vt:lpstr>PowerPoint-presentasjon</vt:lpstr>
      <vt:lpstr>PowerPoint-presentasjon</vt:lpstr>
      <vt:lpstr>SHARING AND CARING</vt:lpstr>
      <vt:lpstr>Segment profile – SHARING AND CARING</vt:lpstr>
      <vt:lpstr>Segment profile - SHARING AND CARING</vt:lpstr>
      <vt:lpstr>PowerPoint-presentasjon</vt:lpstr>
      <vt:lpstr>PowerPoint-presentasjon</vt:lpstr>
      <vt:lpstr>PowerPoint-presentasjon</vt:lpstr>
      <vt:lpstr>ESCAPE</vt:lpstr>
      <vt:lpstr>Segment profile – ESCAPE</vt:lpstr>
      <vt:lpstr>Segment profile - ESCAPE</vt:lpstr>
      <vt:lpstr>PowerPoint-presentasjon</vt:lpstr>
      <vt:lpstr>PowerPoint-presentasjon</vt:lpstr>
      <vt:lpstr>PowerPoint-presentasjon</vt:lpstr>
      <vt:lpstr>CONTROL</vt:lpstr>
      <vt:lpstr>Segment profile – CONTROL</vt:lpstr>
      <vt:lpstr>Segment profile - CONTROL</vt:lpstr>
      <vt:lpstr>PowerPoint-presentasjon</vt:lpstr>
      <vt:lpstr>PowerPoint-presentasjon</vt:lpstr>
      <vt:lpstr>PowerPoint-presentasjon</vt:lpstr>
      <vt:lpstr>BROADENING MY CULTURAL HORIZON</vt:lpstr>
      <vt:lpstr>Segment profile – BROADENING MY CULTURAL HORIZON</vt:lpstr>
      <vt:lpstr>PowerPoint-presentasjon</vt:lpstr>
      <vt:lpstr>PowerPoint-presentasjon</vt:lpstr>
      <vt:lpstr>PowerPoint-presentasjon</vt:lpstr>
      <vt:lpstr>PowerPoint-presentasjon</vt:lpstr>
      <vt:lpstr>ADVENTURES IN the world of natural beauty</vt:lpstr>
      <vt:lpstr>Segment profile – ADVENTURES IN the world of natural beauty</vt:lpstr>
      <vt:lpstr>PowerPoint-presentasjon</vt:lpstr>
      <vt:lpstr>PowerPoint-presentasjon</vt:lpstr>
      <vt:lpstr>PowerPoint-presentasjon</vt:lpstr>
      <vt:lpstr>PowerPoint-presentasjon</vt:lpstr>
      <vt:lpstr>EXTRAVAGANT INDULGENCE</vt:lpstr>
      <vt:lpstr>Segment profile – EXTRAVAGANT INDULGENCE</vt:lpstr>
      <vt:lpstr>Segment profile - EXTRAVAGANT INDULGENCE</vt:lpstr>
      <vt:lpstr>PowerPoint-presentasjon</vt:lpstr>
      <vt:lpstr>PowerPoint-presentasjon</vt:lpstr>
      <vt:lpstr>PowerPoint-presentasjon</vt:lpstr>
      <vt:lpstr>ENERGY</vt:lpstr>
      <vt:lpstr>Segment profile – ENERGY</vt:lpstr>
      <vt:lpstr>Segment profile - ENERGY</vt:lpstr>
      <vt:lpstr>PowerPoint-presentasjon</vt:lpstr>
      <vt:lpstr>How Norway is perceived as a holiday destination</vt:lpstr>
      <vt:lpstr>PowerPoint-presentasjon</vt:lpstr>
      <vt:lpstr>PowerPoint-presentasjon</vt:lpstr>
      <vt:lpstr>PowerPoint-presentasjon</vt:lpstr>
      <vt:lpstr>PowerPoint-presentasjon</vt:lpstr>
      <vt:lpstr>PowerPoint-presentasjon</vt:lpstr>
      <vt:lpstr>Norway’s fit to segments in all markets</vt:lpstr>
      <vt:lpstr>Some changes in the German market</vt:lpstr>
      <vt:lpstr>Some changes in the Dutch market</vt:lpstr>
      <vt:lpstr>PowerPoint-presentasjon</vt:lpstr>
      <vt:lpstr>Norway's ANCHOR POINT in the</vt:lpstr>
      <vt:lpstr>Looking outside Norway’s traditional</vt:lpstr>
      <vt:lpstr>Overview Destinations</vt:lpstr>
      <vt:lpstr>PowerPoint-presentasjon</vt:lpstr>
      <vt:lpstr>The task at hand</vt:lpstr>
      <vt:lpstr>PowerPoint-presentasjon</vt:lpstr>
      <vt:lpstr>We see a further fragmentation of holiday needs</vt:lpstr>
      <vt:lpstr>We see a further fragmentation of holiday needs</vt:lpstr>
      <vt:lpstr>Norway connects well with multiple needs</vt:lpstr>
      <vt:lpstr>Diversification is necessary to stay competitive</vt:lpstr>
      <vt:lpstr>Diversification is necessary to stay competitive</vt:lpstr>
      <vt:lpstr>Diversification is necessary to stay competitive</vt:lpstr>
      <vt:lpstr>Norway has a lot to offer</vt:lpstr>
      <vt:lpstr>Norway has a lot to offer</vt:lpstr>
      <vt:lpstr>Recommendations</vt:lpstr>
      <vt:lpstr>Looking at Norway’s current strengths</vt:lpstr>
      <vt:lpstr>Norway Needs to continue to work on Holiday basics</vt:lpstr>
      <vt:lpstr>Targeting «ADVENTURES IN the world of natural beauty»</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2016-05-04T14:05:50Z</dcterms:created>
  <dcterms:modified xsi:type="dcterms:W3CDTF">2018-10-12T12:26:40Z</dcterms:modified>
</cp:coreProperties>
</file>