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9.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40.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5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5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5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5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6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7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7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7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78.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7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0.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6.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91.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92.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93.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94.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95.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96.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97.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98.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99.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100.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7.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106.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107.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8.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9.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10.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11.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12.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113.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1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1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116.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117.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18.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19.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20.xml" ContentType="application/vnd.openxmlformats-officedocument.drawingml.chart+xml"/>
  <Override PartName="/ppt/charts/style88.xml" ContentType="application/vnd.ms-office.chartstyle+xml"/>
  <Override PartName="/ppt/charts/colors88.xml" ContentType="application/vnd.ms-office.chartcolorstyle+xml"/>
  <Override PartName="/ppt/notesSlides/notesSlide8.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26.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27.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8.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9.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30.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31.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32.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33.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34.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135.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3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3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3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39.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40.xml" ContentType="application/vnd.openxmlformats-officedocument.drawingml.chart+xml"/>
  <Override PartName="/ppt/charts/style104.xml" ContentType="application/vnd.ms-office.chartstyle+xml"/>
  <Override PartName="/ppt/charts/colors104.xml" ContentType="application/vnd.ms-office.chartcolorstyle+xml"/>
  <Override PartName="/ppt/notesSlides/notesSlide9.xml" ContentType="application/vnd.openxmlformats-officedocument.presentationml.notesSlide+xml"/>
  <Override PartName="/ppt/charts/chart141.xml" ContentType="application/vnd.openxmlformats-officedocument.drawingml.chart+xml"/>
  <Override PartName="/ppt/charts/chart142.xml" ContentType="application/vnd.openxmlformats-officedocument.drawingml.chart+xml"/>
  <Override PartName="/ppt/charts/chart143.xml" ContentType="application/vnd.openxmlformats-officedocument.drawingml.chart+xml"/>
  <Override PartName="/ppt/charts/chart144.xml" ContentType="application/vnd.openxmlformats-officedocument.drawingml.chart+xml"/>
  <Override PartName="/ppt/charts/chart14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4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4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5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5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5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5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5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55.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5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57.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58.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59.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60.xml" ContentType="application/vnd.openxmlformats-officedocument.drawingml.chart+xml"/>
  <Override PartName="/ppt/charts/style120.xml" ContentType="application/vnd.ms-office.chartstyle+xml"/>
  <Override PartName="/ppt/charts/colors120.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61.xml" ContentType="application/vnd.openxmlformats-officedocument.drawingml.chart+xml"/>
  <Override PartName="/ppt/charts/chart162.xml" ContentType="application/vnd.openxmlformats-officedocument.drawingml.chart+xml"/>
  <Override PartName="/ppt/charts/chart163.xml" ContentType="application/vnd.openxmlformats-officedocument.drawingml.chart+xml"/>
  <Override PartName="/ppt/charts/chart164.xml" ContentType="application/vnd.openxmlformats-officedocument.drawingml.chart+xml"/>
  <Override PartName="/ppt/notesSlides/notesSlide12.xml" ContentType="application/vnd.openxmlformats-officedocument.presentationml.notesSlide+xml"/>
  <Override PartName="/ppt/charts/chart165.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66.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6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7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71.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72.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73.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74.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5.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76.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77.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78.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79.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80.xml" ContentType="application/vnd.openxmlformats-officedocument.drawingml.chart+xml"/>
  <Override PartName="/ppt/charts/style136.xml" ContentType="application/vnd.ms-office.chartstyle+xml"/>
  <Override PartName="/ppt/charts/colors136.xml" ContentType="application/vnd.ms-office.chartcolorstyle+xml"/>
  <Override PartName="/ppt/notesSlides/notesSlide13.xml" ContentType="application/vnd.openxmlformats-officedocument.presentationml.notesSlide+xml"/>
  <Override PartName="/ppt/charts/chart181.xml" ContentType="application/vnd.openxmlformats-officedocument.drawingml.chart+xml"/>
  <Override PartName="/ppt/charts/chart182.xml" ContentType="application/vnd.openxmlformats-officedocument.drawingml.chart+xml"/>
  <Override PartName="/ppt/charts/chart183.xml" ContentType="application/vnd.openxmlformats-officedocument.drawingml.chart+xml"/>
  <Override PartName="/ppt/charts/chart184.xml" ContentType="application/vnd.openxmlformats-officedocument.drawingml.chart+xml"/>
  <Override PartName="/ppt/charts/chart185.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86.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87.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8.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9.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90.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91.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92.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93.xml" ContentType="application/vnd.openxmlformats-officedocument.drawingml.chart+xml"/>
  <Override PartName="/ppt/charts/style145.xml" ContentType="application/vnd.ms-office.chartstyle+xml"/>
  <Override PartName="/ppt/charts/colors145.xml" ContentType="application/vnd.ms-office.chartcolorstyle+xml"/>
  <Override PartName="/ppt/charts/chart194.xml" ContentType="application/vnd.openxmlformats-officedocument.drawingml.chart+xml"/>
  <Override PartName="/ppt/charts/style146.xml" ContentType="application/vnd.ms-office.chartstyle+xml"/>
  <Override PartName="/ppt/charts/colors146.xml" ContentType="application/vnd.ms-office.chartcolorstyle+xml"/>
  <Override PartName="/ppt/charts/chart195.xml" ContentType="application/vnd.openxmlformats-officedocument.drawingml.chart+xml"/>
  <Override PartName="/ppt/charts/style147.xml" ContentType="application/vnd.ms-office.chartstyle+xml"/>
  <Override PartName="/ppt/charts/colors147.xml" ContentType="application/vnd.ms-office.chartcolorstyle+xml"/>
  <Override PartName="/ppt/charts/chart196.xml" ContentType="application/vnd.openxmlformats-officedocument.drawingml.chart+xml"/>
  <Override PartName="/ppt/charts/style148.xml" ContentType="application/vnd.ms-office.chartstyle+xml"/>
  <Override PartName="/ppt/charts/colors148.xml" ContentType="application/vnd.ms-office.chartcolorstyle+xml"/>
  <Override PartName="/ppt/charts/chart197.xml" ContentType="application/vnd.openxmlformats-officedocument.drawingml.chart+xml"/>
  <Override PartName="/ppt/charts/style149.xml" ContentType="application/vnd.ms-office.chartstyle+xml"/>
  <Override PartName="/ppt/charts/colors149.xml" ContentType="application/vnd.ms-office.chartcolorstyle+xml"/>
  <Override PartName="/ppt/charts/chart198.xml" ContentType="application/vnd.openxmlformats-officedocument.drawingml.chart+xml"/>
  <Override PartName="/ppt/charts/style150.xml" ContentType="application/vnd.ms-office.chartstyle+xml"/>
  <Override PartName="/ppt/charts/colors150.xml" ContentType="application/vnd.ms-office.chartcolorstyle+xml"/>
  <Override PartName="/ppt/charts/chart199.xml" ContentType="application/vnd.openxmlformats-officedocument.drawingml.chart+xml"/>
  <Override PartName="/ppt/charts/style151.xml" ContentType="application/vnd.ms-office.chartstyle+xml"/>
  <Override PartName="/ppt/charts/colors151.xml" ContentType="application/vnd.ms-office.chartcolorstyle+xml"/>
  <Override PartName="/ppt/charts/chart200.xml" ContentType="application/vnd.openxmlformats-officedocument.drawingml.chart+xml"/>
  <Override PartName="/ppt/charts/chart201.xml" ContentType="application/vnd.openxmlformats-officedocument.drawingml.chart+xml"/>
  <Override PartName="/ppt/charts/chart202.xml" ContentType="application/vnd.openxmlformats-officedocument.drawingml.chart+xml"/>
  <Override PartName="/ppt/charts/chart203.xml" ContentType="application/vnd.openxmlformats-officedocument.drawingml.chart+xml"/>
  <Override PartName="/ppt/charts/chart204.xml" ContentType="application/vnd.openxmlformats-officedocument.drawingml.chart+xml"/>
  <Override PartName="/ppt/charts/style152.xml" ContentType="application/vnd.ms-office.chartstyle+xml"/>
  <Override PartName="/ppt/charts/colors152.xml" ContentType="application/vnd.ms-office.chartcolorstyle+xml"/>
  <Override PartName="/ppt/charts/chart205.xml" ContentType="application/vnd.openxmlformats-officedocument.drawingml.chart+xml"/>
  <Override PartName="/ppt/charts/style153.xml" ContentType="application/vnd.ms-office.chartstyle+xml"/>
  <Override PartName="/ppt/charts/colors15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06.xml" ContentType="application/vnd.openxmlformats-officedocument.drawingml.chart+xml"/>
  <Override PartName="/ppt/notesSlides/notesSlide16.xml" ContentType="application/vnd.openxmlformats-officedocument.presentationml.notesSlide+xml"/>
  <Override PartName="/ppt/charts/chart207.xml" ContentType="application/vnd.openxmlformats-officedocument.drawingml.chart+xml"/>
  <Override PartName="/ppt/charts/style154.xml" ContentType="application/vnd.ms-office.chartstyle+xml"/>
  <Override PartName="/ppt/charts/colors15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810" r:id="rId3"/>
    <p:sldMasterId id="2147483862" r:id="rId4"/>
    <p:sldMasterId id="2147483912" r:id="rId5"/>
  </p:sldMasterIdLst>
  <p:notesMasterIdLst>
    <p:notesMasterId r:id="rId125"/>
  </p:notesMasterIdLst>
  <p:sldIdLst>
    <p:sldId id="258" r:id="rId6"/>
    <p:sldId id="259" r:id="rId7"/>
    <p:sldId id="383" r:id="rId8"/>
    <p:sldId id="265" r:id="rId9"/>
    <p:sldId id="266" r:id="rId10"/>
    <p:sldId id="267" r:id="rId11"/>
    <p:sldId id="268" r:id="rId12"/>
    <p:sldId id="269" r:id="rId13"/>
    <p:sldId id="270" r:id="rId14"/>
    <p:sldId id="384" r:id="rId15"/>
    <p:sldId id="272" r:id="rId16"/>
    <p:sldId id="273" r:id="rId17"/>
    <p:sldId id="274" r:id="rId18"/>
    <p:sldId id="275" r:id="rId19"/>
    <p:sldId id="276" r:id="rId20"/>
    <p:sldId id="277" r:id="rId21"/>
    <p:sldId id="386" r:id="rId22"/>
    <p:sldId id="403" r:id="rId23"/>
    <p:sldId id="279" r:id="rId24"/>
    <p:sldId id="280" r:id="rId25"/>
    <p:sldId id="281" r:id="rId26"/>
    <p:sldId id="282" r:id="rId27"/>
    <p:sldId id="283" r:id="rId28"/>
    <p:sldId id="931" r:id="rId29"/>
    <p:sldId id="926" r:id="rId30"/>
    <p:sldId id="927" r:id="rId31"/>
    <p:sldId id="929" r:id="rId32"/>
    <p:sldId id="284" r:id="rId33"/>
    <p:sldId id="285" r:id="rId34"/>
    <p:sldId id="286" r:id="rId35"/>
    <p:sldId id="287" r:id="rId36"/>
    <p:sldId id="288" r:id="rId37"/>
    <p:sldId id="289" r:id="rId38"/>
    <p:sldId id="290" r:id="rId39"/>
    <p:sldId id="291" r:id="rId40"/>
    <p:sldId id="292" r:id="rId41"/>
    <p:sldId id="293" r:id="rId42"/>
    <p:sldId id="388" r:id="rId43"/>
    <p:sldId id="389"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90" r:id="rId101"/>
    <p:sldId id="391" r:id="rId102"/>
    <p:sldId id="392" r:id="rId103"/>
    <p:sldId id="393" r:id="rId104"/>
    <p:sldId id="350" r:id="rId105"/>
    <p:sldId id="357" r:id="rId106"/>
    <p:sldId id="360" r:id="rId107"/>
    <p:sldId id="361" r:id="rId108"/>
    <p:sldId id="362" r:id="rId109"/>
    <p:sldId id="363" r:id="rId110"/>
    <p:sldId id="394" r:id="rId111"/>
    <p:sldId id="395" r:id="rId112"/>
    <p:sldId id="396" r:id="rId113"/>
    <p:sldId id="397" r:id="rId114"/>
    <p:sldId id="398" r:id="rId115"/>
    <p:sldId id="399" r:id="rId116"/>
    <p:sldId id="400" r:id="rId117"/>
    <p:sldId id="401" r:id="rId118"/>
    <p:sldId id="402" r:id="rId119"/>
    <p:sldId id="374" r:id="rId120"/>
    <p:sldId id="380" r:id="rId121"/>
    <p:sldId id="376" r:id="rId122"/>
    <p:sldId id="382" r:id="rId123"/>
    <p:sldId id="379"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FF0000"/>
    <a:srgbClr val="7030A0"/>
    <a:srgbClr val="00B050"/>
    <a:srgbClr val="92D050"/>
    <a:srgbClr val="000000"/>
    <a:srgbClr val="00B0F0"/>
    <a:srgbClr val="9E4507"/>
    <a:srgbClr val="FFC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4660"/>
  </p:normalViewPr>
  <p:slideViewPr>
    <p:cSldViewPr snapToGrid="0">
      <p:cViewPr varScale="1">
        <p:scale>
          <a:sx n="99" d="100"/>
          <a:sy n="99" d="100"/>
        </p:scale>
        <p:origin x="96" y="212"/>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72.xml"/><Relationship Id="rId1" Type="http://schemas.microsoft.com/office/2011/relationships/chartStyle" Target="style72.xml"/></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73.xml"/><Relationship Id="rId1" Type="http://schemas.microsoft.com/office/2011/relationships/chartStyle" Target="style73.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74.xml"/><Relationship Id="rId1" Type="http://schemas.microsoft.com/office/2011/relationships/chartStyle" Target="style74.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75.xml"/><Relationship Id="rId1" Type="http://schemas.microsoft.com/office/2011/relationships/chartStyle" Target="style75.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76.xml"/><Relationship Id="rId1" Type="http://schemas.microsoft.com/office/2011/relationships/chartStyle" Target="style76.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77.xml"/><Relationship Id="rId1" Type="http://schemas.microsoft.com/office/2011/relationships/chartStyle" Target="style7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78.xml"/><Relationship Id="rId1" Type="http://schemas.microsoft.com/office/2011/relationships/chartStyle" Target="style78.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79.xml"/><Relationship Id="rId1" Type="http://schemas.microsoft.com/office/2011/relationships/chartStyle" Target="style79.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80.xml"/><Relationship Id="rId1" Type="http://schemas.microsoft.com/office/2011/relationships/chartStyle" Target="style80.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1.xml"/><Relationship Id="rId1" Type="http://schemas.microsoft.com/office/2011/relationships/chartStyle" Target="style81.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2.xml"/><Relationship Id="rId1" Type="http://schemas.microsoft.com/office/2011/relationships/chartStyle" Target="style82.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3.xml"/><Relationship Id="rId1" Type="http://schemas.microsoft.com/office/2011/relationships/chartStyle" Target="style83.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4.xml"/><Relationship Id="rId1" Type="http://schemas.microsoft.com/office/2011/relationships/chartStyle" Target="style84.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85.xml"/><Relationship Id="rId1" Type="http://schemas.microsoft.com/office/2011/relationships/chartStyle" Target="style85.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86.xml"/><Relationship Id="rId1" Type="http://schemas.microsoft.com/office/2011/relationships/chartStyle" Target="style86.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87.xml"/><Relationship Id="rId1" Type="http://schemas.microsoft.com/office/2011/relationships/chartStyle" Target="style87.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88.xml"/><Relationship Id="rId1" Type="http://schemas.microsoft.com/office/2011/relationships/chartStyle" Target="style88.xml"/></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89.xml"/><Relationship Id="rId1" Type="http://schemas.microsoft.com/office/2011/relationships/chartStyle" Target="style89.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90.xml"/><Relationship Id="rId1" Type="http://schemas.microsoft.com/office/2011/relationships/chartStyle" Target="style90.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1.xml"/><Relationship Id="rId1" Type="http://schemas.microsoft.com/office/2011/relationships/chartStyle" Target="style91.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92.xml"/><Relationship Id="rId1" Type="http://schemas.microsoft.com/office/2011/relationships/chartStyle" Target="style92.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93.xml"/><Relationship Id="rId1" Type="http://schemas.microsoft.com/office/2011/relationships/chartStyle" Target="style9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94.xml"/><Relationship Id="rId1" Type="http://schemas.microsoft.com/office/2011/relationships/chartStyle" Target="style94.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95.xml"/><Relationship Id="rId1" Type="http://schemas.microsoft.com/office/2011/relationships/chartStyle" Target="style95.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96.xml"/><Relationship Id="rId1" Type="http://schemas.microsoft.com/office/2011/relationships/chartStyle" Target="style96.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97.xml"/><Relationship Id="rId1" Type="http://schemas.microsoft.com/office/2011/relationships/chartStyle" Target="style97.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98.xml"/><Relationship Id="rId1" Type="http://schemas.microsoft.com/office/2011/relationships/chartStyle" Target="style98.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99.xml"/><Relationship Id="rId1" Type="http://schemas.microsoft.com/office/2011/relationships/chartStyle" Target="style99.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00.xml"/><Relationship Id="rId1" Type="http://schemas.microsoft.com/office/2011/relationships/chartStyle" Target="style100.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01.xml"/><Relationship Id="rId1" Type="http://schemas.microsoft.com/office/2011/relationships/chartStyle" Target="style101.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02.xml"/><Relationship Id="rId1" Type="http://schemas.microsoft.com/office/2011/relationships/chartStyle" Target="style102.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03.xml"/><Relationship Id="rId1" Type="http://schemas.microsoft.com/office/2011/relationships/chartStyle" Target="style10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04.xml"/><Relationship Id="rId1" Type="http://schemas.microsoft.com/office/2011/relationships/chartStyle" Target="style104.xml"/></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4.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05.xml"/><Relationship Id="rId1" Type="http://schemas.microsoft.com/office/2011/relationships/chartStyle" Target="style10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06.xml"/><Relationship Id="rId1" Type="http://schemas.microsoft.com/office/2011/relationships/chartStyle" Target="style10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07.xml"/><Relationship Id="rId1" Type="http://schemas.microsoft.com/office/2011/relationships/chartStyle" Target="style10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08.xml"/><Relationship Id="rId1" Type="http://schemas.microsoft.com/office/2011/relationships/chartStyle" Target="style10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09.xml"/><Relationship Id="rId1" Type="http://schemas.microsoft.com/office/2011/relationships/chartStyle" Target="style10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10.xml"/><Relationship Id="rId1" Type="http://schemas.microsoft.com/office/2011/relationships/chartStyle" Target="style11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1.xml"/><Relationship Id="rId1" Type="http://schemas.microsoft.com/office/2011/relationships/chartStyle" Target="style11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2.xml"/><Relationship Id="rId1" Type="http://schemas.microsoft.com/office/2011/relationships/chartStyle" Target="style11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3.xml"/><Relationship Id="rId1" Type="http://schemas.microsoft.com/office/2011/relationships/chartStyle" Target="style113.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4.xml"/><Relationship Id="rId1" Type="http://schemas.microsoft.com/office/2011/relationships/chartStyle" Target="style114.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15.xml"/><Relationship Id="rId1" Type="http://schemas.microsoft.com/office/2011/relationships/chartStyle" Target="style115.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16.xml"/><Relationship Id="rId1" Type="http://schemas.microsoft.com/office/2011/relationships/chartStyle" Target="style116.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17.xml"/><Relationship Id="rId1" Type="http://schemas.microsoft.com/office/2011/relationships/chartStyle" Target="style117.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18.xml"/><Relationship Id="rId1" Type="http://schemas.microsoft.com/office/2011/relationships/chartStyle" Target="style118.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19.xml"/><Relationship Id="rId1" Type="http://schemas.microsoft.com/office/2011/relationships/chartStyle" Target="style11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20.xml"/><Relationship Id="rId1" Type="http://schemas.microsoft.com/office/2011/relationships/chartStyle" Target="style120.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59.xlsx"/></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1.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1.xml"/><Relationship Id="rId1" Type="http://schemas.microsoft.com/office/2011/relationships/chartStyle" Target="style121.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22.xml"/><Relationship Id="rId1" Type="http://schemas.microsoft.com/office/2011/relationships/chartStyle" Target="style122.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23.xml"/><Relationship Id="rId1" Type="http://schemas.microsoft.com/office/2011/relationships/chartStyle" Target="style123.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24.xml"/><Relationship Id="rId1" Type="http://schemas.microsoft.com/office/2011/relationships/chartStyle" Target="style124.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25.xml"/><Relationship Id="rId1" Type="http://schemas.microsoft.com/office/2011/relationships/chartStyle" Target="style12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26.xml"/><Relationship Id="rId1" Type="http://schemas.microsoft.com/office/2011/relationships/chartStyle" Target="style126.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27.xml"/><Relationship Id="rId1" Type="http://schemas.microsoft.com/office/2011/relationships/chartStyle" Target="style127.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28.xml"/><Relationship Id="rId1" Type="http://schemas.microsoft.com/office/2011/relationships/chartStyle" Target="style128.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29.xml"/><Relationship Id="rId1" Type="http://schemas.microsoft.com/office/2011/relationships/chartStyle" Target="style129.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30.xml"/><Relationship Id="rId1" Type="http://schemas.microsoft.com/office/2011/relationships/chartStyle" Target="style130.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31.xml"/><Relationship Id="rId1" Type="http://schemas.microsoft.com/office/2011/relationships/chartStyle" Target="style131.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32.xml"/><Relationship Id="rId1" Type="http://schemas.microsoft.com/office/2011/relationships/chartStyle" Target="style132.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33.xml"/><Relationship Id="rId1" Type="http://schemas.microsoft.com/office/2011/relationships/chartStyle" Target="style133.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34.xml"/><Relationship Id="rId1" Type="http://schemas.microsoft.com/office/2011/relationships/chartStyle" Target="style134.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5.xml"/><Relationship Id="rId1" Type="http://schemas.microsoft.com/office/2011/relationships/chartStyle" Target="style13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36.xml"/><Relationship Id="rId1" Type="http://schemas.microsoft.com/office/2011/relationships/chartStyle" Target="style136.xml"/></Relationships>
</file>

<file path=ppt/charts/_rels/chart181.xml.rels><?xml version="1.0" encoding="UTF-8" standalone="yes"?>
<Relationships xmlns="http://schemas.openxmlformats.org/package/2006/relationships"><Relationship Id="rId1" Type="http://schemas.openxmlformats.org/officeDocument/2006/relationships/package" Target="../embeddings/Microsoft_Excel_Worksheet179.xlsx"/></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0.xlsx"/></Relationships>
</file>

<file path=ppt/charts/_rels/chart183.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37.xml"/><Relationship Id="rId1" Type="http://schemas.microsoft.com/office/2011/relationships/chartStyle" Target="style137.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38.xml"/><Relationship Id="rId1" Type="http://schemas.microsoft.com/office/2011/relationships/chartStyle" Target="style138.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39.xml"/><Relationship Id="rId1" Type="http://schemas.microsoft.com/office/2011/relationships/chartStyle" Target="style13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40.xml"/><Relationship Id="rId1" Type="http://schemas.microsoft.com/office/2011/relationships/chartStyle" Target="style14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41.xml"/><Relationship Id="rId1" Type="http://schemas.microsoft.com/office/2011/relationships/chartStyle" Target="style14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42.xml"/><Relationship Id="rId1" Type="http://schemas.microsoft.com/office/2011/relationships/chartStyle" Target="style14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43.xml"/><Relationship Id="rId1" Type="http://schemas.microsoft.com/office/2011/relationships/chartStyle" Target="style143.xml"/></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144.xml"/><Relationship Id="rId1" Type="http://schemas.microsoft.com/office/2011/relationships/chartStyle" Target="style144.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145.xml"/><Relationship Id="rId1" Type="http://schemas.microsoft.com/office/2011/relationships/chartStyle" Target="style145.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146.xml"/><Relationship Id="rId1" Type="http://schemas.microsoft.com/office/2011/relationships/chartStyle" Target="style146.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147.xml"/><Relationship Id="rId1" Type="http://schemas.microsoft.com/office/2011/relationships/chartStyle" Target="style147.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48.xml"/><Relationship Id="rId1" Type="http://schemas.microsoft.com/office/2011/relationships/chartStyle" Target="style148.xml"/></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149.xml"/><Relationship Id="rId1" Type="http://schemas.microsoft.com/office/2011/relationships/chartStyle" Target="style149.xml"/></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50.xml"/><Relationship Id="rId1" Type="http://schemas.microsoft.com/office/2011/relationships/chartStyle" Target="style150.xml"/></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7.xlsx"/><Relationship Id="rId2" Type="http://schemas.microsoft.com/office/2011/relationships/chartColorStyle" Target="colors151.xml"/><Relationship Id="rId1" Type="http://schemas.microsoft.com/office/2011/relationships/chartStyle" Target="style15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01.xml.rels><?xml version="1.0" encoding="UTF-8" standalone="yes"?>
<Relationships xmlns="http://schemas.openxmlformats.org/package/2006/relationships"><Relationship Id="rId1" Type="http://schemas.openxmlformats.org/officeDocument/2006/relationships/package" Target="../embeddings/Microsoft_Excel_Worksheet199.xlsx"/></Relationships>
</file>

<file path=ppt/charts/_rels/chart202.xml.rels><?xml version="1.0" encoding="UTF-8" standalone="yes"?>
<Relationships xmlns="http://schemas.openxmlformats.org/package/2006/relationships"><Relationship Id="rId1" Type="http://schemas.openxmlformats.org/officeDocument/2006/relationships/package" Target="../embeddings/Microsoft_Excel_Worksheet200.xlsx"/></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1.xlsx"/></Relationships>
</file>

<file path=ppt/charts/_rels/chart204.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52.xml"/><Relationship Id="rId1" Type="http://schemas.microsoft.com/office/2011/relationships/chartStyle" Target="style152.xml"/></Relationships>
</file>

<file path=ppt/charts/_rels/chart205.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153.xml"/><Relationship Id="rId1" Type="http://schemas.microsoft.com/office/2011/relationships/chartStyle" Target="style153.xml"/></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3.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4.xlsx"/><Relationship Id="rId2" Type="http://schemas.microsoft.com/office/2011/relationships/chartColorStyle" Target="colors154.xml"/><Relationship Id="rId1" Type="http://schemas.microsoft.com/office/2011/relationships/chartStyle" Target="style15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4.xml"/><Relationship Id="rId1" Type="http://schemas.microsoft.com/office/2011/relationships/chartStyle" Target="style1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5.xml"/><Relationship Id="rId1" Type="http://schemas.microsoft.com/office/2011/relationships/chartStyle" Target="style1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6.xml"/><Relationship Id="rId1" Type="http://schemas.microsoft.com/office/2011/relationships/chartStyle" Target="style1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7.xml"/><Relationship Id="rId1" Type="http://schemas.microsoft.com/office/2011/relationships/chartStyle" Target="style1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18.xml"/><Relationship Id="rId1" Type="http://schemas.microsoft.com/office/2011/relationships/chartStyle" Target="style18.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9.xml"/><Relationship Id="rId1" Type="http://schemas.microsoft.com/office/2011/relationships/chartStyle" Target="style1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0.xml"/><Relationship Id="rId1" Type="http://schemas.microsoft.com/office/2011/relationships/chartStyle" Target="style2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1.xml"/><Relationship Id="rId1" Type="http://schemas.microsoft.com/office/2011/relationships/chartStyle" Target="style2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2.xml"/><Relationship Id="rId1" Type="http://schemas.microsoft.com/office/2011/relationships/chartStyle" Target="style2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4.xml"/><Relationship Id="rId1" Type="http://schemas.microsoft.com/office/2011/relationships/chartStyle" Target="style24.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5.xml"/><Relationship Id="rId1" Type="http://schemas.microsoft.com/office/2011/relationships/chartStyle" Target="style2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6.xml"/><Relationship Id="rId1" Type="http://schemas.microsoft.com/office/2011/relationships/chartStyle" Target="style2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27.xml"/><Relationship Id="rId1" Type="http://schemas.microsoft.com/office/2011/relationships/chartStyle" Target="style2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28.xml"/><Relationship Id="rId1" Type="http://schemas.microsoft.com/office/2011/relationships/chartStyle" Target="style2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9.xml"/><Relationship Id="rId1" Type="http://schemas.microsoft.com/office/2011/relationships/chartStyle" Target="style29.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0.xml"/><Relationship Id="rId1" Type="http://schemas.microsoft.com/office/2011/relationships/chartStyle" Target="style3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1.xml"/><Relationship Id="rId1" Type="http://schemas.microsoft.com/office/2011/relationships/chartStyle" Target="style3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32.xml"/><Relationship Id="rId1" Type="http://schemas.microsoft.com/office/2011/relationships/chartStyle" Target="style3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3.xml"/><Relationship Id="rId1" Type="http://schemas.microsoft.com/office/2011/relationships/chartStyle" Target="style3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34.xml"/><Relationship Id="rId1" Type="http://schemas.microsoft.com/office/2011/relationships/chartStyle" Target="style3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5.xml"/><Relationship Id="rId1" Type="http://schemas.microsoft.com/office/2011/relationships/chartStyle" Target="style3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6.xml"/><Relationship Id="rId1" Type="http://schemas.microsoft.com/office/2011/relationships/chartStyle" Target="style3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7.xml"/><Relationship Id="rId1" Type="http://schemas.microsoft.com/office/2011/relationships/chartStyle" Target="style3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9.xml"/><Relationship Id="rId1" Type="http://schemas.microsoft.com/office/2011/relationships/chartStyle" Target="style39.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0.xml"/><Relationship Id="rId1" Type="http://schemas.microsoft.com/office/2011/relationships/chartStyle" Target="style40.xml"/></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1.xml"/><Relationship Id="rId1" Type="http://schemas.microsoft.com/office/2011/relationships/chartStyle" Target="style4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2.xml"/><Relationship Id="rId1" Type="http://schemas.microsoft.com/office/2011/relationships/chartStyle" Target="style4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3.xml"/><Relationship Id="rId1" Type="http://schemas.microsoft.com/office/2011/relationships/chartStyle" Target="style4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4.xml"/><Relationship Id="rId1" Type="http://schemas.microsoft.com/office/2011/relationships/chartStyle" Target="style4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5.xml"/><Relationship Id="rId1" Type="http://schemas.microsoft.com/office/2011/relationships/chartStyle" Target="style4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6.xml"/><Relationship Id="rId1" Type="http://schemas.microsoft.com/office/2011/relationships/chartStyle" Target="style4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7.xml"/><Relationship Id="rId1" Type="http://schemas.microsoft.com/office/2011/relationships/chartStyle" Target="style4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8.xml"/><Relationship Id="rId1" Type="http://schemas.microsoft.com/office/2011/relationships/chartStyle" Target="style4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9.xml"/><Relationship Id="rId1" Type="http://schemas.microsoft.com/office/2011/relationships/chartStyle" Target="style4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50.xml"/><Relationship Id="rId1" Type="http://schemas.microsoft.com/office/2011/relationships/chartStyle" Target="style5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1.xml"/><Relationship Id="rId1" Type="http://schemas.microsoft.com/office/2011/relationships/chartStyle" Target="style5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2.xml"/><Relationship Id="rId1" Type="http://schemas.microsoft.com/office/2011/relationships/chartStyle" Target="style5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3.xml"/><Relationship Id="rId1" Type="http://schemas.microsoft.com/office/2011/relationships/chartStyle" Target="style53.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4.xml"/><Relationship Id="rId1" Type="http://schemas.microsoft.com/office/2011/relationships/chartStyle" Target="style54.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55.xml"/><Relationship Id="rId1" Type="http://schemas.microsoft.com/office/2011/relationships/chartStyle" Target="style5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56.xml"/><Relationship Id="rId1" Type="http://schemas.microsoft.com/office/2011/relationships/chartStyle" Target="style56.xml"/></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57.xml"/><Relationship Id="rId1" Type="http://schemas.microsoft.com/office/2011/relationships/chartStyle" Target="style57.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58.xml"/><Relationship Id="rId1" Type="http://schemas.microsoft.com/office/2011/relationships/chartStyle" Target="style58.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59.xml"/><Relationship Id="rId1" Type="http://schemas.microsoft.com/office/2011/relationships/chartStyle" Target="style59.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60.xml"/><Relationship Id="rId1" Type="http://schemas.microsoft.com/office/2011/relationships/chartStyle" Target="style6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1.xml"/><Relationship Id="rId1" Type="http://schemas.microsoft.com/office/2011/relationships/chartStyle" Target="style6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62.xml"/><Relationship Id="rId1" Type="http://schemas.microsoft.com/office/2011/relationships/chartStyle" Target="style6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63.xml"/><Relationship Id="rId1" Type="http://schemas.microsoft.com/office/2011/relationships/chartStyle" Target="style63.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64.xml"/><Relationship Id="rId1" Type="http://schemas.microsoft.com/office/2011/relationships/chartStyle" Target="style64.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65.xml"/><Relationship Id="rId1" Type="http://schemas.microsoft.com/office/2011/relationships/chartStyle" Target="style65.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66.xml"/><Relationship Id="rId1" Type="http://schemas.microsoft.com/office/2011/relationships/chartStyle" Target="style6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67.xml"/><Relationship Id="rId1" Type="http://schemas.microsoft.com/office/2011/relationships/chartStyle" Target="style6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68.xml"/><Relationship Id="rId1" Type="http://schemas.microsoft.com/office/2011/relationships/chartStyle" Target="style68.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69.xml"/><Relationship Id="rId1" Type="http://schemas.microsoft.com/office/2011/relationships/chartStyle" Target="style69.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70.xml"/><Relationship Id="rId1" Type="http://schemas.microsoft.com/office/2011/relationships/chartStyle" Target="style70.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71.xml"/><Relationship Id="rId1" Type="http://schemas.microsoft.com/office/2011/relationships/chartStyle" Target="style7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B84-475B-9A82-98668F5E53AA}"/>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B84-475B-9A82-98668F5E53AA}"/>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B84-475B-9A82-98668F5E53AA}"/>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B84-475B-9A82-98668F5E53AA}"/>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B84-475B-9A82-98668F5E53AA}"/>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B84-475B-9A82-98668F5E53A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0.101482854494903</c:v>
                </c:pt>
                <c:pt idx="1">
                  <c:v>0.18350324374420801</c:v>
                </c:pt>
                <c:pt idx="2">
                  <c:v>0.38183503243744199</c:v>
                </c:pt>
                <c:pt idx="3">
                  <c:v>0.132993512511585</c:v>
                </c:pt>
                <c:pt idx="4">
                  <c:v>8.6654309545875788E-2</c:v>
                </c:pt>
                <c:pt idx="5">
                  <c:v>3.7534754402224299E-2</c:v>
                </c:pt>
                <c:pt idx="6">
                  <c:v>7.5996292863762707E-2</c:v>
                </c:pt>
              </c:numCache>
            </c:numRef>
          </c:val>
          <c:extLst>
            <c:ext xmlns:c16="http://schemas.microsoft.com/office/drawing/2014/chart" uri="{C3380CC4-5D6E-409C-BE32-E72D297353CC}">
              <c16:uniqueId val="{0000000C-8B84-475B-9A82-98668F5E53A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Allows me to broaden my knowledge</c:v>
                </c:pt>
                <c:pt idx="1">
                  <c:v>Allows me to discover new and interesting places</c:v>
                </c:pt>
                <c:pt idx="2">
                  <c:v>Allows me to broaden my horizon</c:v>
                </c:pt>
                <c:pt idx="3">
                  <c:v>Enriches my view on the world</c:v>
                </c:pt>
                <c:pt idx="4">
                  <c:v>Allows me to share good times with others</c:v>
                </c:pt>
                <c:pt idx="5">
                  <c:v>Allows me to immerse myself in the local life</c:v>
                </c:pt>
                <c:pt idx="6">
                  <c:v>Gives me rich experiences</c:v>
                </c:pt>
              </c:strCache>
            </c:strRef>
          </c:cat>
          <c:val>
            <c:numRef>
              <c:f>Sheet1!$B$2:$B$8</c:f>
              <c:numCache>
                <c:formatCode>0</c:formatCode>
                <c:ptCount val="7"/>
                <c:pt idx="0">
                  <c:v>144</c:v>
                </c:pt>
                <c:pt idx="1">
                  <c:v>134</c:v>
                </c:pt>
                <c:pt idx="2">
                  <c:v>133</c:v>
                </c:pt>
                <c:pt idx="3">
                  <c:v>132</c:v>
                </c:pt>
                <c:pt idx="4">
                  <c:v>130</c:v>
                </c:pt>
                <c:pt idx="5">
                  <c:v>126</c:v>
                </c:pt>
                <c:pt idx="6">
                  <c:v>124</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rgbClr val="92D050"/>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rgbClr val="FF0000"/>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rgbClr val="FF0000"/>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0.11898016997167099</c:v>
                </c:pt>
                <c:pt idx="1">
                  <c:v>0.18696883852691201</c:v>
                </c:pt>
                <c:pt idx="2">
                  <c:v>0.49008498583569399</c:v>
                </c:pt>
                <c:pt idx="3">
                  <c:v>0.12181303116147299</c:v>
                </c:pt>
                <c:pt idx="4">
                  <c:v>3.9660056657223802E-2</c:v>
                </c:pt>
                <c:pt idx="5">
                  <c:v>1.9830028328611901E-2</c:v>
                </c:pt>
                <c:pt idx="6">
                  <c:v>2.2662889518413599E-2</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prefer the familiar over the unknown</c:v>
                </c:pt>
                <c:pt idx="1">
                  <c:v>People who make rational choices</c:v>
                </c:pt>
                <c:pt idx="2">
                  <c:v>People who avoid risk</c:v>
                </c:pt>
                <c:pt idx="3">
                  <c:v>People for whom family comes first above all</c:v>
                </c:pt>
              </c:strCache>
            </c:strRef>
          </c:cat>
          <c:val>
            <c:numRef>
              <c:f>Sheet1!$B$2:$B$5</c:f>
              <c:numCache>
                <c:formatCode>0</c:formatCode>
                <c:ptCount val="4"/>
                <c:pt idx="0">
                  <c:v>247.56554307116102</c:v>
                </c:pt>
                <c:pt idx="1">
                  <c:v>241.22244255219874</c:v>
                </c:pt>
                <c:pt idx="2">
                  <c:v>211.32276541894234</c:v>
                </c:pt>
                <c:pt idx="3">
                  <c:v>133.07398708162069</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keep everything under control</c:v>
                </c:pt>
                <c:pt idx="1">
                  <c:v>Helps me avoid too much surprises</c:v>
                </c:pt>
                <c:pt idx="2">
                  <c:v>Gives me a safe feeling</c:v>
                </c:pt>
              </c:strCache>
              <c:extLst/>
            </c:strRef>
          </c:cat>
          <c:val>
            <c:numRef>
              <c:f>Sheet1!$B$2:$B$4</c:f>
              <c:numCache>
                <c:formatCode>0</c:formatCode>
                <c:ptCount val="3"/>
                <c:pt idx="0">
                  <c:v>236.27457470047003</c:v>
                </c:pt>
                <c:pt idx="1">
                  <c:v>195.47422540928156</c:v>
                </c:pt>
                <c:pt idx="2">
                  <c:v>195.07783327675671</c:v>
                </c:pt>
              </c:numCache>
              <c:extLst/>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03525298269434"/>
          <c:y val="1.5904512458853548E-2"/>
          <c:w val="0.59572519225940834"/>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Practical</c:v>
                </c:pt>
                <c:pt idx="1">
                  <c:v>Structured</c:v>
                </c:pt>
                <c:pt idx="2">
                  <c:v>Predictable</c:v>
                </c:pt>
              </c:strCache>
            </c:strRef>
          </c:cat>
          <c:val>
            <c:numRef>
              <c:f>Sheet1!$B$2:$B$4</c:f>
              <c:numCache>
                <c:formatCode>0</c:formatCode>
                <c:ptCount val="3"/>
                <c:pt idx="0">
                  <c:v>338.61214776353506</c:v>
                </c:pt>
                <c:pt idx="1">
                  <c:v>262.28332753219632</c:v>
                </c:pt>
                <c:pt idx="2">
                  <c:v>252.14543622470399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Is not too warm</c:v>
                </c:pt>
                <c:pt idx="1">
                  <c:v>Has good medical care</c:v>
                </c:pt>
                <c:pt idx="2">
                  <c:v>Has romantic spots</c:v>
                </c:pt>
                <c:pt idx="3">
                  <c:v>Has guaranteed sunshine</c:v>
                </c:pt>
              </c:strCache>
            </c:strRef>
          </c:cat>
          <c:val>
            <c:numRef>
              <c:f>Sheet1!$B$2:$B$5</c:f>
              <c:numCache>
                <c:formatCode>0</c:formatCode>
                <c:ptCount val="4"/>
                <c:pt idx="0">
                  <c:v>176.8027671253478</c:v>
                </c:pt>
                <c:pt idx="1">
                  <c:v>152.82812104863862</c:v>
                </c:pt>
                <c:pt idx="2">
                  <c:v>132.42827868852459</c:v>
                </c:pt>
                <c:pt idx="3">
                  <c:v>128.49288708679816</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Pt>
            <c:idx val="10"/>
            <c:marker>
              <c:symbol val="circle"/>
              <c:size val="5"/>
              <c:spPr>
                <a:solidFill>
                  <a:srgbClr val="92D050"/>
                </a:solidFill>
                <a:ln w="9525">
                  <a:solidFill>
                    <a:schemeClr val="tx1">
                      <a:lumMod val="50000"/>
                      <a:lumOff val="50000"/>
                    </a:schemeClr>
                  </a:solidFill>
                </a:ln>
                <a:effectLst/>
              </c:spPr>
            </c:marker>
            <c:bubble3D val="0"/>
            <c:extLst>
              <c:ext xmlns:c16="http://schemas.microsoft.com/office/drawing/2014/chart" uri="{C3380CC4-5D6E-409C-BE32-E72D297353CC}">
                <c16:uniqueId val="{00000000-F165-4F38-BCA5-7C6B2BB80C5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8.7818696883852687E-2</c:v>
                </c:pt>
                <c:pt idx="1">
                  <c:v>7.9320113314447604E-2</c:v>
                </c:pt>
                <c:pt idx="2">
                  <c:v>8.7818696883852687E-2</c:v>
                </c:pt>
                <c:pt idx="3">
                  <c:v>9.3484419263456089E-2</c:v>
                </c:pt>
                <c:pt idx="4">
                  <c:v>5.9490084985835703E-2</c:v>
                </c:pt>
                <c:pt idx="5">
                  <c:v>7.6487252124645896E-2</c:v>
                </c:pt>
                <c:pt idx="6">
                  <c:v>7.6487252124645896E-2</c:v>
                </c:pt>
                <c:pt idx="7">
                  <c:v>9.3484419263456089E-2</c:v>
                </c:pt>
                <c:pt idx="8">
                  <c:v>0.10198300283286101</c:v>
                </c:pt>
                <c:pt idx="9">
                  <c:v>7.0821529745042508E-2</c:v>
                </c:pt>
                <c:pt idx="10">
                  <c:v>8.2152974504249313E-2</c:v>
                </c:pt>
                <c:pt idx="11">
                  <c:v>9.0651558073654395E-2</c:v>
                </c:pt>
              </c:numCache>
            </c:numRef>
          </c:val>
          <c:smooth val="1"/>
          <c:extLst>
            <c:ext xmlns:c16="http://schemas.microsoft.com/office/drawing/2014/chart" uri="{C3380CC4-5D6E-409C-BE32-E72D297353CC}">
              <c16:uniqueId val="{00000000-4B40-4DFE-97DA-35D7AC8B1200}"/>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92D050"/>
              </a:solidFill>
              <a:ln>
                <a:noFill/>
              </a:ln>
              <a:effectLst/>
            </c:spPr>
            <c:extLst>
              <c:ext xmlns:c16="http://schemas.microsoft.com/office/drawing/2014/chart" uri="{C3380CC4-5D6E-409C-BE32-E72D297353CC}">
                <c16:uniqueId val="{00000001-9F82-4D2C-BB9A-2AC38D30FD92}"/>
              </c:ext>
            </c:extLst>
          </c:dPt>
          <c:dPt>
            <c:idx val="8"/>
            <c:invertIfNegative val="0"/>
            <c:bubble3D val="0"/>
            <c:spPr>
              <a:solidFill>
                <a:srgbClr val="92D050"/>
              </a:solidFill>
              <a:ln>
                <a:noFill/>
              </a:ln>
              <a:effectLst/>
            </c:spPr>
            <c:extLst>
              <c:ext xmlns:c16="http://schemas.microsoft.com/office/drawing/2014/chart" uri="{C3380CC4-5D6E-409C-BE32-E72D297353CC}">
                <c16:uniqueId val="{00000003-9F82-4D2C-BB9A-2AC38D30FD92}"/>
              </c:ext>
            </c:extLst>
          </c:dPt>
          <c:dPt>
            <c:idx val="10"/>
            <c:invertIfNegative val="0"/>
            <c:bubble3D val="0"/>
            <c:spPr>
              <a:solidFill>
                <a:srgbClr val="92D050"/>
              </a:solidFill>
              <a:ln>
                <a:noFill/>
              </a:ln>
              <a:effectLst/>
            </c:spPr>
            <c:extLst>
              <c:ext xmlns:c16="http://schemas.microsoft.com/office/drawing/2014/chart" uri="{C3380CC4-5D6E-409C-BE32-E72D297353CC}">
                <c16:uniqueId val="{00000005-9F82-4D2C-BB9A-2AC38D30FD92}"/>
              </c:ext>
            </c:extLst>
          </c:dPt>
          <c:dPt>
            <c:idx val="11"/>
            <c:invertIfNegative val="0"/>
            <c:bubble3D val="0"/>
            <c:spPr>
              <a:solidFill>
                <a:srgbClr val="92D050"/>
              </a:solidFill>
              <a:ln>
                <a:noFill/>
              </a:ln>
              <a:effectLst/>
            </c:spPr>
            <c:extLst>
              <c:ext xmlns:c16="http://schemas.microsoft.com/office/drawing/2014/chart" uri="{C3380CC4-5D6E-409C-BE32-E72D297353CC}">
                <c16:uniqueId val="{00000000-B924-468B-8D5C-C9184FCB263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F82-4D2C-BB9A-2AC38D30FD92}"/>
              </c:ext>
            </c:extLst>
          </c:dPt>
          <c:dPt>
            <c:idx val="13"/>
            <c:invertIfNegative val="0"/>
            <c:bubble3D val="0"/>
            <c:spPr>
              <a:solidFill>
                <a:srgbClr val="92D050"/>
              </a:solidFill>
              <a:ln>
                <a:noFill/>
              </a:ln>
              <a:effectLst/>
            </c:spPr>
            <c:extLst>
              <c:ext xmlns:c16="http://schemas.microsoft.com/office/drawing/2014/chart" uri="{C3380CC4-5D6E-409C-BE32-E72D297353CC}">
                <c16:uniqueId val="{00000002-B924-468B-8D5C-C9184FCB2633}"/>
              </c:ext>
            </c:extLst>
          </c:dPt>
          <c:dPt>
            <c:idx val="14"/>
            <c:invertIfNegative val="0"/>
            <c:bubble3D val="0"/>
            <c:spPr>
              <a:solidFill>
                <a:srgbClr val="92D050"/>
              </a:solidFill>
              <a:ln>
                <a:noFill/>
              </a:ln>
              <a:effectLst/>
            </c:spPr>
            <c:extLst>
              <c:ext xmlns:c16="http://schemas.microsoft.com/office/drawing/2014/chart" uri="{C3380CC4-5D6E-409C-BE32-E72D297353CC}">
                <c16:uniqueId val="{00000001-B924-468B-8D5C-C9184FCB2633}"/>
              </c:ext>
            </c:extLst>
          </c:dPt>
          <c:dPt>
            <c:idx val="16"/>
            <c:invertIfNegative val="0"/>
            <c:bubble3D val="0"/>
            <c:spPr>
              <a:solidFill>
                <a:srgbClr val="FF0000"/>
              </a:solidFill>
              <a:ln>
                <a:noFill/>
              </a:ln>
              <a:effectLst/>
            </c:spPr>
            <c:extLst>
              <c:ext xmlns:c16="http://schemas.microsoft.com/office/drawing/2014/chart" uri="{C3380CC4-5D6E-409C-BE32-E72D297353CC}">
                <c16:uniqueId val="{00000003-B924-468B-8D5C-C9184FCB2633}"/>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Cultural experience (focus on art, theatre etc)</c:v>
                </c:pt>
                <c:pt idx="2">
                  <c:v>Sun and beach holiday</c:v>
                </c:pt>
                <c:pt idx="3">
                  <c:v>Holiday to experience nature, scenery and wildlife</c:v>
                </c:pt>
                <c:pt idx="4">
                  <c:v>Sightseeing/round trip</c:v>
                </c:pt>
                <c:pt idx="5">
                  <c:v>Visiting friends and relatives</c:v>
                </c:pt>
                <c:pt idx="6">
                  <c:v>Ski holiday</c:v>
                </c:pt>
                <c:pt idx="7">
                  <c:v>City break (focusing on cultural, shopping, Club, restaurant visits etc.)</c:v>
                </c:pt>
                <c:pt idx="8">
                  <c:v>Sports/active holiday</c:v>
                </c:pt>
                <c:pt idx="9">
                  <c:v>Culinary trip</c:v>
                </c:pt>
                <c:pt idx="10">
                  <c:v>Health travel</c:v>
                </c:pt>
                <c:pt idx="11">
                  <c:v>Other type of winterholiday with snow</c:v>
                </c:pt>
                <c:pt idx="12">
                  <c:v>Party&amp;amp;fun</c:v>
                </c:pt>
                <c:pt idx="13">
                  <c:v>Travel to cottage/holiday home (hired/own/borrowed cottage/holiday home)</c:v>
                </c:pt>
                <c:pt idx="14">
                  <c:v>Event holiday (festivals, sports etc)</c:v>
                </c:pt>
                <c:pt idx="15">
                  <c:v>Countryside holiday</c:v>
                </c:pt>
                <c:pt idx="16">
                  <c:v>Cruise</c:v>
                </c:pt>
                <c:pt idx="17">
                  <c:v>Other holiday type</c:v>
                </c:pt>
              </c:strCache>
            </c:strRef>
          </c:cat>
          <c:val>
            <c:numRef>
              <c:f>Sheet1!$B$2:$B$19</c:f>
              <c:numCache>
                <c:formatCode>0%</c:formatCode>
                <c:ptCount val="18"/>
                <c:pt idx="0">
                  <c:v>0.73654390934844205</c:v>
                </c:pt>
                <c:pt idx="1">
                  <c:v>0.62039660056657198</c:v>
                </c:pt>
                <c:pt idx="2">
                  <c:v>0.55240793201133198</c:v>
                </c:pt>
                <c:pt idx="3">
                  <c:v>0.53541076487252104</c:v>
                </c:pt>
                <c:pt idx="4">
                  <c:v>0.52407932011331393</c:v>
                </c:pt>
                <c:pt idx="5">
                  <c:v>0.49291784702549601</c:v>
                </c:pt>
                <c:pt idx="6">
                  <c:v>0.45609065155807399</c:v>
                </c:pt>
                <c:pt idx="7">
                  <c:v>0.45325779036827202</c:v>
                </c:pt>
                <c:pt idx="8">
                  <c:v>0.42209631728045305</c:v>
                </c:pt>
                <c:pt idx="9">
                  <c:v>0.37960339943342802</c:v>
                </c:pt>
                <c:pt idx="10">
                  <c:v>0.354107648725212</c:v>
                </c:pt>
                <c:pt idx="11">
                  <c:v>0.33711048158640206</c:v>
                </c:pt>
                <c:pt idx="12">
                  <c:v>0.320113314447592</c:v>
                </c:pt>
                <c:pt idx="13">
                  <c:v>0.31728045325778997</c:v>
                </c:pt>
                <c:pt idx="14">
                  <c:v>0.314447592067989</c:v>
                </c:pt>
                <c:pt idx="15">
                  <c:v>0.16713881019830001</c:v>
                </c:pt>
                <c:pt idx="16">
                  <c:v>9.9150141643059492E-2</c:v>
                </c:pt>
                <c:pt idx="17">
                  <c:v>2.2662889518413599E-2</c:v>
                </c:pt>
              </c:numCache>
            </c:numRef>
          </c:val>
          <c:extLst>
            <c:ext xmlns:c16="http://schemas.microsoft.com/office/drawing/2014/chart" uri="{C3380CC4-5D6E-409C-BE32-E72D297353CC}">
              <c16:uniqueId val="{00000008-9F82-4D2C-BB9A-2AC38D30FD9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0.25212464589235101</c:v>
                </c:pt>
                <c:pt idx="1">
                  <c:v>0.22946175637393801</c:v>
                </c:pt>
                <c:pt idx="2">
                  <c:v>0.16997167138810201</c:v>
                </c:pt>
                <c:pt idx="3">
                  <c:v>0.17563739376770499</c:v>
                </c:pt>
                <c:pt idx="4">
                  <c:v>0.17280453257790399</c:v>
                </c:pt>
              </c:numCache>
            </c:numRef>
          </c:val>
          <c:extLst>
            <c:ext xmlns:c16="http://schemas.microsoft.com/office/drawing/2014/chart" uri="{C3380CC4-5D6E-409C-BE32-E72D297353CC}">
              <c16:uniqueId val="{00000000-032C-4DB4-BC70-388A7459E5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2CB-4708-9851-6F627CD62515}"/>
              </c:ext>
            </c:extLst>
          </c:dPt>
          <c:dPt>
            <c:idx val="1"/>
            <c:invertIfNegative val="0"/>
            <c:bubble3D val="0"/>
            <c:spPr>
              <a:solidFill>
                <a:srgbClr val="92D050"/>
              </a:solidFill>
              <a:ln>
                <a:noFill/>
              </a:ln>
              <a:effectLst/>
            </c:spPr>
            <c:extLst>
              <c:ext xmlns:c16="http://schemas.microsoft.com/office/drawing/2014/chart" uri="{C3380CC4-5D6E-409C-BE32-E72D297353CC}">
                <c16:uniqueId val="{00000001-52CB-4708-9851-6F627CD62515}"/>
              </c:ext>
            </c:extLst>
          </c:dPt>
          <c:dPt>
            <c:idx val="2"/>
            <c:invertIfNegative val="0"/>
            <c:bubble3D val="0"/>
            <c:spPr>
              <a:solidFill>
                <a:srgbClr val="92D050"/>
              </a:solidFill>
              <a:ln>
                <a:noFill/>
              </a:ln>
              <a:effectLst/>
            </c:spPr>
            <c:extLst>
              <c:ext xmlns:c16="http://schemas.microsoft.com/office/drawing/2014/chart" uri="{C3380CC4-5D6E-409C-BE32-E72D297353CC}">
                <c16:uniqueId val="{00000004-52CB-4708-9851-6F627CD62515}"/>
              </c:ext>
            </c:extLst>
          </c:dPt>
          <c:dPt>
            <c:idx val="3"/>
            <c:invertIfNegative val="0"/>
            <c:bubble3D val="0"/>
            <c:spPr>
              <a:solidFill>
                <a:srgbClr val="92D050"/>
              </a:solidFill>
              <a:ln>
                <a:noFill/>
              </a:ln>
              <a:effectLst/>
            </c:spPr>
            <c:extLst>
              <c:ext xmlns:c16="http://schemas.microsoft.com/office/drawing/2014/chart" uri="{C3380CC4-5D6E-409C-BE32-E72D297353CC}">
                <c16:uniqueId val="{00000002-52CB-4708-9851-6F627CD62515}"/>
              </c:ext>
            </c:extLst>
          </c:dPt>
          <c:dPt>
            <c:idx val="4"/>
            <c:invertIfNegative val="0"/>
            <c:bubble3D val="0"/>
            <c:spPr>
              <a:solidFill>
                <a:srgbClr val="92D050"/>
              </a:solidFill>
              <a:ln>
                <a:noFill/>
              </a:ln>
              <a:effectLst/>
            </c:spPr>
            <c:extLst>
              <c:ext xmlns:c16="http://schemas.microsoft.com/office/drawing/2014/chart" uri="{C3380CC4-5D6E-409C-BE32-E72D297353CC}">
                <c16:uniqueId val="{00000003-52CB-4708-9851-6F627CD62515}"/>
              </c:ext>
            </c:extLst>
          </c:dPt>
          <c:dPt>
            <c:idx val="7"/>
            <c:invertIfNegative val="0"/>
            <c:bubble3D val="0"/>
            <c:spPr>
              <a:solidFill>
                <a:srgbClr val="92D050"/>
              </a:solidFill>
              <a:ln>
                <a:noFill/>
              </a:ln>
              <a:effectLst/>
            </c:spPr>
            <c:extLst>
              <c:ext xmlns:c16="http://schemas.microsoft.com/office/drawing/2014/chart" uri="{C3380CC4-5D6E-409C-BE32-E72D297353CC}">
                <c16:uniqueId val="{00000007-52CB-4708-9851-6F627CD62515}"/>
              </c:ext>
            </c:extLst>
          </c:dPt>
          <c:dPt>
            <c:idx val="8"/>
            <c:invertIfNegative val="0"/>
            <c:bubble3D val="0"/>
            <c:spPr>
              <a:solidFill>
                <a:srgbClr val="92D050"/>
              </a:solidFill>
              <a:ln>
                <a:noFill/>
              </a:ln>
              <a:effectLst/>
            </c:spPr>
            <c:extLst>
              <c:ext xmlns:c16="http://schemas.microsoft.com/office/drawing/2014/chart" uri="{C3380CC4-5D6E-409C-BE32-E72D297353CC}">
                <c16:uniqueId val="{00000005-52CB-4708-9851-6F627CD62515}"/>
              </c:ext>
            </c:extLst>
          </c:dPt>
          <c:dPt>
            <c:idx val="9"/>
            <c:invertIfNegative val="0"/>
            <c:bubble3D val="0"/>
            <c:spPr>
              <a:solidFill>
                <a:srgbClr val="92D050"/>
              </a:solidFill>
              <a:ln>
                <a:noFill/>
              </a:ln>
              <a:effectLst/>
            </c:spPr>
            <c:extLst>
              <c:ext xmlns:c16="http://schemas.microsoft.com/office/drawing/2014/chart" uri="{C3380CC4-5D6E-409C-BE32-E72D297353CC}">
                <c16:uniqueId val="{00000006-52CB-4708-9851-6F627CD6251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Car w/ caravan</c:v>
                </c:pt>
                <c:pt idx="4">
                  <c:v>Camper van</c:v>
                </c:pt>
                <c:pt idx="5">
                  <c:v>Ferry / boat / cruise</c:v>
                </c:pt>
                <c:pt idx="6">
                  <c:v>Train</c:v>
                </c:pt>
                <c:pt idx="7">
                  <c:v>Charter plane</c:v>
                </c:pt>
                <c:pt idx="8">
                  <c:v>Motorbike</c:v>
                </c:pt>
                <c:pt idx="9">
                  <c:v>Scheduled plane</c:v>
                </c:pt>
                <c:pt idx="10">
                  <c:v>Other</c:v>
                </c:pt>
              </c:strCache>
            </c:strRef>
          </c:cat>
          <c:val>
            <c:numRef>
              <c:f>Sheet1!$B$2:$B$12</c:f>
              <c:numCache>
                <c:formatCode>0%</c:formatCode>
                <c:ptCount val="11"/>
                <c:pt idx="0">
                  <c:v>0.58356940509915001</c:v>
                </c:pt>
                <c:pt idx="1">
                  <c:v>0.43626062322946196</c:v>
                </c:pt>
                <c:pt idx="2">
                  <c:v>0.22096317280453298</c:v>
                </c:pt>
                <c:pt idx="3">
                  <c:v>0.13031161473087799</c:v>
                </c:pt>
                <c:pt idx="4">
                  <c:v>0.12747875354107602</c:v>
                </c:pt>
                <c:pt idx="5">
                  <c:v>0.12747875354107602</c:v>
                </c:pt>
                <c:pt idx="6">
                  <c:v>9.6317280453257798E-2</c:v>
                </c:pt>
                <c:pt idx="7">
                  <c:v>9.3484419263456089E-2</c:v>
                </c:pt>
                <c:pt idx="8">
                  <c:v>8.7818696883852687E-2</c:v>
                </c:pt>
                <c:pt idx="9">
                  <c:v>8.4985835694051007E-2</c:v>
                </c:pt>
                <c:pt idx="10">
                  <c:v>2.54957507082153E-2</c:v>
                </c:pt>
              </c:numCache>
            </c:numRef>
          </c:val>
          <c:extLst>
            <c:ext xmlns:c16="http://schemas.microsoft.com/office/drawing/2014/chart" uri="{C3380CC4-5D6E-409C-BE32-E72D297353CC}">
              <c16:uniqueId val="{00000000-1100-42EA-9B4D-2E5E3152CA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BA0-4797-88F9-F2C36FC2095C}"/>
              </c:ext>
            </c:extLst>
          </c:dPt>
          <c:dPt>
            <c:idx val="1"/>
            <c:invertIfNegative val="0"/>
            <c:bubble3D val="0"/>
            <c:spPr>
              <a:solidFill>
                <a:srgbClr val="FF0000"/>
              </a:solidFill>
              <a:ln>
                <a:noFill/>
              </a:ln>
              <a:effectLst/>
            </c:spPr>
            <c:extLst>
              <c:ext xmlns:c16="http://schemas.microsoft.com/office/drawing/2014/chart" uri="{C3380CC4-5D6E-409C-BE32-E72D297353CC}">
                <c16:uniqueId val="{00000006-7BA0-4797-88F9-F2C36FC2095C}"/>
              </c:ext>
            </c:extLst>
          </c:dPt>
          <c:dPt>
            <c:idx val="2"/>
            <c:invertIfNegative val="0"/>
            <c:bubble3D val="0"/>
            <c:spPr>
              <a:solidFill>
                <a:srgbClr val="92D050"/>
              </a:solidFill>
              <a:ln>
                <a:noFill/>
              </a:ln>
              <a:effectLst/>
            </c:spPr>
            <c:extLst>
              <c:ext xmlns:c16="http://schemas.microsoft.com/office/drawing/2014/chart" uri="{C3380CC4-5D6E-409C-BE32-E72D297353CC}">
                <c16:uniqueId val="{00000000-7BA0-4797-88F9-F2C36FC2095C}"/>
              </c:ext>
            </c:extLst>
          </c:dPt>
          <c:dPt>
            <c:idx val="4"/>
            <c:invertIfNegative val="0"/>
            <c:bubble3D val="0"/>
            <c:spPr>
              <a:solidFill>
                <a:srgbClr val="92D050"/>
              </a:solidFill>
              <a:ln>
                <a:noFill/>
              </a:ln>
              <a:effectLst/>
            </c:spPr>
            <c:extLst>
              <c:ext xmlns:c16="http://schemas.microsoft.com/office/drawing/2014/chart" uri="{C3380CC4-5D6E-409C-BE32-E72D297353CC}">
                <c16:uniqueId val="{00000003-7BA0-4797-88F9-F2C36FC2095C}"/>
              </c:ext>
            </c:extLst>
          </c:dPt>
          <c:dPt>
            <c:idx val="5"/>
            <c:invertIfNegative val="0"/>
            <c:bubble3D val="0"/>
            <c:spPr>
              <a:solidFill>
                <a:srgbClr val="92D050"/>
              </a:solidFill>
              <a:ln>
                <a:noFill/>
              </a:ln>
              <a:effectLst/>
            </c:spPr>
            <c:extLst>
              <c:ext xmlns:c16="http://schemas.microsoft.com/office/drawing/2014/chart" uri="{C3380CC4-5D6E-409C-BE32-E72D297353CC}">
                <c16:uniqueId val="{00000002-7BA0-4797-88F9-F2C36FC2095C}"/>
              </c:ext>
            </c:extLst>
          </c:dPt>
          <c:dPt>
            <c:idx val="7"/>
            <c:invertIfNegative val="0"/>
            <c:bubble3D val="0"/>
            <c:spPr>
              <a:solidFill>
                <a:srgbClr val="92D050"/>
              </a:solidFill>
              <a:ln>
                <a:noFill/>
              </a:ln>
              <a:effectLst/>
            </c:spPr>
            <c:extLst>
              <c:ext xmlns:c16="http://schemas.microsoft.com/office/drawing/2014/chart" uri="{C3380CC4-5D6E-409C-BE32-E72D297353CC}">
                <c16:uniqueId val="{00000005-7BA0-4797-88F9-F2C36FC2095C}"/>
              </c:ext>
            </c:extLst>
          </c:dPt>
          <c:dPt>
            <c:idx val="10"/>
            <c:invertIfNegative val="0"/>
            <c:bubble3D val="0"/>
            <c:spPr>
              <a:solidFill>
                <a:srgbClr val="92D050"/>
              </a:solidFill>
              <a:ln>
                <a:noFill/>
              </a:ln>
              <a:effectLst/>
            </c:spPr>
            <c:extLst>
              <c:ext xmlns:c16="http://schemas.microsoft.com/office/drawing/2014/chart" uri="{C3380CC4-5D6E-409C-BE32-E72D297353CC}">
                <c16:uniqueId val="{00000004-7BA0-4797-88F9-F2C36FC2095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Hotel (high standard)</c:v>
                </c:pt>
                <c:pt idx="1">
                  <c:v>Hotel (medium standard)</c:v>
                </c:pt>
                <c:pt idx="2">
                  <c:v>Hotel (budget)</c:v>
                </c:pt>
                <c:pt idx="3">
                  <c:v>Guest house / Bed &amp;amp; Breakfast</c:v>
                </c:pt>
                <c:pt idx="4">
                  <c:v>Borrowed cabin / holiday home / flat</c:v>
                </c:pt>
                <c:pt idx="5">
                  <c:v>Owned cabin / holiday home / flat</c:v>
                </c:pt>
                <c:pt idx="6">
                  <c:v>Rented cabin / holiday home / flat</c:v>
                </c:pt>
                <c:pt idx="7">
                  <c:v>Tent</c:v>
                </c:pt>
                <c:pt idx="8">
                  <c:v>In a private person's home through AirBnb or other types of sharing services</c:v>
                </c:pt>
                <c:pt idx="9">
                  <c:v>Camping cabin</c:v>
                </c:pt>
                <c:pt idx="10">
                  <c:v>Caravan / camper van</c:v>
                </c:pt>
                <c:pt idx="11">
                  <c:v>Stayed with friends / acquaintances</c:v>
                </c:pt>
                <c:pt idx="12">
                  <c:v>Stayed with family</c:v>
                </c:pt>
                <c:pt idx="13">
                  <c:v>Don’t know</c:v>
                </c:pt>
              </c:strCache>
            </c:strRef>
          </c:cat>
          <c:val>
            <c:numRef>
              <c:f>Sheet1!$B$2:$B$15</c:f>
              <c:numCache>
                <c:formatCode>0%</c:formatCode>
                <c:ptCount val="14"/>
                <c:pt idx="0">
                  <c:v>0.41926345609065202</c:v>
                </c:pt>
                <c:pt idx="1">
                  <c:v>0.331444759206799</c:v>
                </c:pt>
                <c:pt idx="2">
                  <c:v>0.25779036827195501</c:v>
                </c:pt>
                <c:pt idx="3">
                  <c:v>0.17563739376770499</c:v>
                </c:pt>
                <c:pt idx="4">
                  <c:v>0.17280453257790399</c:v>
                </c:pt>
                <c:pt idx="5">
                  <c:v>0.16713881019830001</c:v>
                </c:pt>
                <c:pt idx="6">
                  <c:v>0.15014164305949002</c:v>
                </c:pt>
                <c:pt idx="7">
                  <c:v>8.4985835694051007E-2</c:v>
                </c:pt>
                <c:pt idx="8">
                  <c:v>7.6487252124645896E-2</c:v>
                </c:pt>
                <c:pt idx="9">
                  <c:v>7.3654390934844202E-2</c:v>
                </c:pt>
                <c:pt idx="10">
                  <c:v>6.79886685552408E-2</c:v>
                </c:pt>
                <c:pt idx="11">
                  <c:v>5.9490084985835703E-2</c:v>
                </c:pt>
                <c:pt idx="12">
                  <c:v>5.9490084985835703E-2</c:v>
                </c:pt>
                <c:pt idx="13">
                  <c:v>1.1331444759206799E-2</c:v>
                </c:pt>
              </c:numCache>
            </c:numRef>
          </c:val>
          <c:extLst>
            <c:ext xmlns:c16="http://schemas.microsoft.com/office/drawing/2014/chart" uri="{C3380CC4-5D6E-409C-BE32-E72D297353CC}">
              <c16:uniqueId val="{00000000-8A55-4983-BC4D-B448A535C03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who likes to party</c:v>
                </c:pt>
                <c:pt idx="1">
                  <c:v>who prefer the familiar over the unknown</c:v>
                </c:pt>
                <c:pt idx="2">
                  <c:v>who avoid risk</c:v>
                </c:pt>
                <c:pt idx="3">
                  <c:v>who have an active and busy social life</c:v>
                </c:pt>
              </c:strCache>
            </c:strRef>
          </c:cat>
          <c:val>
            <c:numRef>
              <c:f>Sheet1!$B$2:$B$5</c:f>
              <c:numCache>
                <c:formatCode>0</c:formatCode>
                <c:ptCount val="4"/>
                <c:pt idx="0">
                  <c:v>125</c:v>
                </c:pt>
                <c:pt idx="1">
                  <c:v>121</c:v>
                </c:pt>
                <c:pt idx="2">
                  <c:v>118</c:v>
                </c:pt>
                <c:pt idx="3">
                  <c:v>115</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050-41E8-B41E-E82DCC19BBEF}"/>
              </c:ext>
            </c:extLst>
          </c:dPt>
          <c:dPt>
            <c:idx val="2"/>
            <c:invertIfNegative val="0"/>
            <c:bubble3D val="0"/>
            <c:spPr>
              <a:solidFill>
                <a:srgbClr val="92D050"/>
              </a:solidFill>
              <a:ln>
                <a:noFill/>
              </a:ln>
              <a:effectLst/>
            </c:spPr>
            <c:extLst>
              <c:ext xmlns:c16="http://schemas.microsoft.com/office/drawing/2014/chart" uri="{C3380CC4-5D6E-409C-BE32-E72D297353CC}">
                <c16:uniqueId val="{00000001-9050-41E8-B41E-E82DCC19BBEF}"/>
              </c:ext>
            </c:extLst>
          </c:dPt>
          <c:dPt>
            <c:idx val="5"/>
            <c:invertIfNegative val="0"/>
            <c:bubble3D val="0"/>
            <c:spPr>
              <a:solidFill>
                <a:srgbClr val="92D050"/>
              </a:solidFill>
              <a:ln>
                <a:noFill/>
              </a:ln>
              <a:effectLst/>
            </c:spPr>
            <c:extLst>
              <c:ext xmlns:c16="http://schemas.microsoft.com/office/drawing/2014/chart" uri="{C3380CC4-5D6E-409C-BE32-E72D297353CC}">
                <c16:uniqueId val="{00000003-9050-41E8-B41E-E82DCC19BBEF}"/>
              </c:ext>
            </c:extLst>
          </c:dPt>
          <c:dPt>
            <c:idx val="6"/>
            <c:invertIfNegative val="0"/>
            <c:bubble3D val="0"/>
            <c:spPr>
              <a:solidFill>
                <a:srgbClr val="92D050"/>
              </a:solidFill>
              <a:ln>
                <a:noFill/>
              </a:ln>
              <a:effectLst/>
            </c:spPr>
            <c:extLst>
              <c:ext xmlns:c16="http://schemas.microsoft.com/office/drawing/2014/chart" uri="{C3380CC4-5D6E-409C-BE32-E72D297353CC}">
                <c16:uniqueId val="{00000004-9050-41E8-B41E-E82DCC19BBEF}"/>
              </c:ext>
            </c:extLst>
          </c:dPt>
          <c:dPt>
            <c:idx val="7"/>
            <c:invertIfNegative val="0"/>
            <c:bubble3D val="0"/>
            <c:spPr>
              <a:solidFill>
                <a:srgbClr val="92D050"/>
              </a:solidFill>
              <a:ln>
                <a:noFill/>
              </a:ln>
              <a:effectLst/>
            </c:spPr>
            <c:extLst>
              <c:ext xmlns:c16="http://schemas.microsoft.com/office/drawing/2014/chart" uri="{C3380CC4-5D6E-409C-BE32-E72D297353CC}">
                <c16:uniqueId val="{00000002-9050-41E8-B41E-E82DCC19BBEF}"/>
              </c:ext>
            </c:extLst>
          </c:dPt>
          <c:dPt>
            <c:idx val="8"/>
            <c:invertIfNegative val="0"/>
            <c:bubble3D val="0"/>
            <c:spPr>
              <a:solidFill>
                <a:srgbClr val="92D050"/>
              </a:solidFill>
              <a:ln>
                <a:noFill/>
              </a:ln>
              <a:effectLst/>
            </c:spPr>
            <c:extLst>
              <c:ext xmlns:c16="http://schemas.microsoft.com/office/drawing/2014/chart" uri="{C3380CC4-5D6E-409C-BE32-E72D297353CC}">
                <c16:uniqueId val="{00000005-9050-41E8-B41E-E82DCC19BBE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Plane</c:v>
                </c:pt>
                <c:pt idx="2">
                  <c:v>Own car</c:v>
                </c:pt>
                <c:pt idx="3">
                  <c:v>Bus</c:v>
                </c:pt>
                <c:pt idx="4">
                  <c:v>Train</c:v>
                </c:pt>
                <c:pt idx="5">
                  <c:v>Car w/ caravan</c:v>
                </c:pt>
                <c:pt idx="6">
                  <c:v>Bicycle</c:v>
                </c:pt>
                <c:pt idx="7">
                  <c:v>Camper van</c:v>
                </c:pt>
                <c:pt idx="8">
                  <c:v>Motorbike</c:v>
                </c:pt>
                <c:pt idx="9">
                  <c:v>Ferry / boat / cruise</c:v>
                </c:pt>
                <c:pt idx="10">
                  <c:v>Other</c:v>
                </c:pt>
                <c:pt idx="11">
                  <c:v>No transportation</c:v>
                </c:pt>
              </c:strCache>
            </c:strRef>
          </c:cat>
          <c:val>
            <c:numRef>
              <c:f>Sheet1!$B$2:$B$13</c:f>
              <c:numCache>
                <c:formatCode>0%</c:formatCode>
                <c:ptCount val="12"/>
                <c:pt idx="0">
                  <c:v>0.37393767705382402</c:v>
                </c:pt>
                <c:pt idx="1">
                  <c:v>0.33994334277620403</c:v>
                </c:pt>
                <c:pt idx="2">
                  <c:v>0.32861189801699703</c:v>
                </c:pt>
                <c:pt idx="3">
                  <c:v>0.25212464589235101</c:v>
                </c:pt>
                <c:pt idx="4">
                  <c:v>0.13314447592067999</c:v>
                </c:pt>
                <c:pt idx="5">
                  <c:v>0.124645892351275</c:v>
                </c:pt>
                <c:pt idx="6">
                  <c:v>0.113314447592068</c:v>
                </c:pt>
                <c:pt idx="7">
                  <c:v>9.6317280453257798E-2</c:v>
                </c:pt>
                <c:pt idx="8">
                  <c:v>8.7818696883852687E-2</c:v>
                </c:pt>
                <c:pt idx="9">
                  <c:v>8.4985835694051007E-2</c:v>
                </c:pt>
                <c:pt idx="10">
                  <c:v>3.9660056657223802E-2</c:v>
                </c:pt>
                <c:pt idx="11">
                  <c:v>2.2662889518413599E-2</c:v>
                </c:pt>
              </c:numCache>
            </c:numRef>
          </c:val>
          <c:extLst>
            <c:ext xmlns:c16="http://schemas.microsoft.com/office/drawing/2014/chart" uri="{C3380CC4-5D6E-409C-BE32-E72D297353CC}">
              <c16:uniqueId val="{00000000-575B-4841-9138-B4AFBEA18E7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6-9DF2-4FEE-93B2-5ECA0E20FB8E}"/>
              </c:ext>
            </c:extLst>
          </c:dPt>
          <c:dPt>
            <c:idx val="3"/>
            <c:invertIfNegative val="0"/>
            <c:bubble3D val="0"/>
            <c:spPr>
              <a:solidFill>
                <a:srgbClr val="FF0000"/>
              </a:solidFill>
              <a:ln>
                <a:noFill/>
              </a:ln>
              <a:effectLst/>
            </c:spPr>
            <c:extLst>
              <c:ext xmlns:c16="http://schemas.microsoft.com/office/drawing/2014/chart" uri="{C3380CC4-5D6E-409C-BE32-E72D297353CC}">
                <c16:uniqueId val="{00000007-9DF2-4FEE-93B2-5ECA0E20FB8E}"/>
              </c:ext>
            </c:extLst>
          </c:dPt>
          <c:dPt>
            <c:idx val="4"/>
            <c:invertIfNegative val="0"/>
            <c:bubble3D val="0"/>
            <c:spPr>
              <a:solidFill>
                <a:srgbClr val="FF0000"/>
              </a:solidFill>
              <a:ln>
                <a:noFill/>
              </a:ln>
              <a:effectLst/>
            </c:spPr>
            <c:extLst>
              <c:ext xmlns:c16="http://schemas.microsoft.com/office/drawing/2014/chart" uri="{C3380CC4-5D6E-409C-BE32-E72D297353CC}">
                <c16:uniqueId val="{00000005-9DF2-4FEE-93B2-5ECA0E20FB8E}"/>
              </c:ext>
            </c:extLst>
          </c:dPt>
          <c:dPt>
            <c:idx val="6"/>
            <c:invertIfNegative val="0"/>
            <c:bubble3D val="0"/>
            <c:spPr>
              <a:solidFill>
                <a:srgbClr val="FF0000"/>
              </a:solidFill>
              <a:ln>
                <a:noFill/>
              </a:ln>
              <a:effectLst/>
            </c:spPr>
            <c:extLst>
              <c:ext xmlns:c16="http://schemas.microsoft.com/office/drawing/2014/chart" uri="{C3380CC4-5D6E-409C-BE32-E72D297353CC}">
                <c16:uniqueId val="{00000008-9DF2-4FEE-93B2-5ECA0E20FB8E}"/>
              </c:ext>
            </c:extLst>
          </c:dPt>
          <c:dPt>
            <c:idx val="7"/>
            <c:invertIfNegative val="0"/>
            <c:bubble3D val="0"/>
            <c:spPr>
              <a:solidFill>
                <a:srgbClr val="FF0000"/>
              </a:solidFill>
              <a:ln>
                <a:noFill/>
              </a:ln>
              <a:effectLst/>
            </c:spPr>
            <c:extLst>
              <c:ext xmlns:c16="http://schemas.microsoft.com/office/drawing/2014/chart" uri="{C3380CC4-5D6E-409C-BE32-E72D297353CC}">
                <c16:uniqueId val="{00000004-9DF2-4FEE-93B2-5ECA0E20FB8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CCE9-4ECF-99A3-9BD5D56C44B9}"/>
              </c:ext>
            </c:extLst>
          </c:dPt>
          <c:dPt>
            <c:idx val="9"/>
            <c:invertIfNegative val="0"/>
            <c:bubble3D val="0"/>
            <c:spPr>
              <a:solidFill>
                <a:srgbClr val="FF0000"/>
              </a:solidFill>
              <a:ln>
                <a:noFill/>
              </a:ln>
              <a:effectLst/>
            </c:spPr>
            <c:extLst>
              <c:ext xmlns:c16="http://schemas.microsoft.com/office/drawing/2014/chart" uri="{C3380CC4-5D6E-409C-BE32-E72D297353CC}">
                <c16:uniqueId val="{00000003-CCE9-4ECF-99A3-9BD5D56C44B9}"/>
              </c:ext>
            </c:extLst>
          </c:dPt>
          <c:dPt>
            <c:idx val="10"/>
            <c:invertIfNegative val="0"/>
            <c:bubble3D val="0"/>
            <c:spPr>
              <a:solidFill>
                <a:srgbClr val="FF0000"/>
              </a:solidFill>
              <a:ln>
                <a:noFill/>
              </a:ln>
              <a:effectLst/>
            </c:spPr>
            <c:extLst>
              <c:ext xmlns:c16="http://schemas.microsoft.com/office/drawing/2014/chart" uri="{C3380CC4-5D6E-409C-BE32-E72D297353CC}">
                <c16:uniqueId val="{00000002-9DF2-4FEE-93B2-5ECA0E20FB8E}"/>
              </c:ext>
            </c:extLst>
          </c:dPt>
          <c:dPt>
            <c:idx val="11"/>
            <c:invertIfNegative val="0"/>
            <c:bubble3D val="0"/>
            <c:spPr>
              <a:solidFill>
                <a:srgbClr val="FF0000"/>
              </a:solidFill>
              <a:ln>
                <a:noFill/>
              </a:ln>
              <a:effectLst/>
            </c:spPr>
            <c:extLst>
              <c:ext xmlns:c16="http://schemas.microsoft.com/office/drawing/2014/chart" uri="{C3380CC4-5D6E-409C-BE32-E72D297353CC}">
                <c16:uniqueId val="{00000005-CCE9-4ECF-99A3-9BD5D56C44B9}"/>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CE9-4ECF-99A3-9BD5D56C44B9}"/>
              </c:ext>
            </c:extLst>
          </c:dPt>
          <c:dPt>
            <c:idx val="13"/>
            <c:invertIfNegative val="0"/>
            <c:bubble3D val="0"/>
            <c:spPr>
              <a:solidFill>
                <a:srgbClr val="FF0000"/>
              </a:solidFill>
              <a:ln>
                <a:noFill/>
              </a:ln>
              <a:effectLst/>
            </c:spPr>
            <c:extLst>
              <c:ext xmlns:c16="http://schemas.microsoft.com/office/drawing/2014/chart" uri="{C3380CC4-5D6E-409C-BE32-E72D297353CC}">
                <c16:uniqueId val="{00000003-9DF2-4FEE-93B2-5ECA0E20FB8E}"/>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CCE9-4ECF-99A3-9BD5D56C44B9}"/>
              </c:ext>
            </c:extLst>
          </c:dPt>
          <c:dPt>
            <c:idx val="16"/>
            <c:invertIfNegative val="0"/>
            <c:bubble3D val="0"/>
            <c:spPr>
              <a:solidFill>
                <a:srgbClr val="FF0000"/>
              </a:solidFill>
              <a:ln>
                <a:noFill/>
              </a:ln>
              <a:effectLst/>
            </c:spPr>
            <c:extLst>
              <c:ext xmlns:c16="http://schemas.microsoft.com/office/drawing/2014/chart" uri="{C3380CC4-5D6E-409C-BE32-E72D297353CC}">
                <c16:uniqueId val="{0000000B-CCE9-4ECF-99A3-9BD5D56C44B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CCE9-4ECF-99A3-9BD5D56C44B9}"/>
              </c:ext>
            </c:extLst>
          </c:dPt>
          <c:dPt>
            <c:idx val="18"/>
            <c:invertIfNegative val="0"/>
            <c:bubble3D val="0"/>
            <c:spPr>
              <a:solidFill>
                <a:srgbClr val="FF0000"/>
              </a:solidFill>
              <a:ln>
                <a:noFill/>
              </a:ln>
              <a:effectLst/>
            </c:spPr>
            <c:extLst>
              <c:ext xmlns:c16="http://schemas.microsoft.com/office/drawing/2014/chart" uri="{C3380CC4-5D6E-409C-BE32-E72D297353CC}">
                <c16:uniqueId val="{00000001-9DF2-4FEE-93B2-5ECA0E20FB8E}"/>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CCE9-4ECF-99A3-9BD5D56C44B9}"/>
              </c:ext>
            </c:extLst>
          </c:dPt>
          <c:dPt>
            <c:idx val="20"/>
            <c:invertIfNegative val="0"/>
            <c:bubble3D val="0"/>
            <c:spPr>
              <a:solidFill>
                <a:srgbClr val="FF0000"/>
              </a:solidFill>
              <a:ln>
                <a:noFill/>
              </a:ln>
              <a:effectLst/>
            </c:spPr>
            <c:extLst>
              <c:ext xmlns:c16="http://schemas.microsoft.com/office/drawing/2014/chart" uri="{C3380CC4-5D6E-409C-BE32-E72D297353CC}">
                <c16:uniqueId val="{00000011-CCE9-4ECF-99A3-9BD5D56C44B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CCE9-4ECF-99A3-9BD5D56C44B9}"/>
              </c:ext>
            </c:extLst>
          </c:dPt>
          <c:dPt>
            <c:idx val="22"/>
            <c:invertIfNegative val="0"/>
            <c:bubble3D val="0"/>
            <c:spPr>
              <a:solidFill>
                <a:srgbClr val="FF0000"/>
              </a:solidFill>
              <a:ln>
                <a:noFill/>
              </a:ln>
              <a:effectLst/>
            </c:spPr>
            <c:extLst>
              <c:ext xmlns:c16="http://schemas.microsoft.com/office/drawing/2014/chart" uri="{C3380CC4-5D6E-409C-BE32-E72D297353CC}">
                <c16:uniqueId val="{00000015-CCE9-4ECF-99A3-9BD5D56C44B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CCE9-4ECF-99A3-9BD5D56C44B9}"/>
              </c:ext>
            </c:extLst>
          </c:dPt>
          <c:dPt>
            <c:idx val="25"/>
            <c:invertIfNegative val="0"/>
            <c:bubble3D val="0"/>
            <c:spPr>
              <a:solidFill>
                <a:srgbClr val="FF0000"/>
              </a:solidFill>
              <a:ln>
                <a:noFill/>
              </a:ln>
              <a:effectLst/>
            </c:spPr>
            <c:extLst>
              <c:ext xmlns:c16="http://schemas.microsoft.com/office/drawing/2014/chart" uri="{C3380CC4-5D6E-409C-BE32-E72D297353CC}">
                <c16:uniqueId val="{00000000-9DF2-4FEE-93B2-5ECA0E20FB8E}"/>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CCE9-4ECF-99A3-9BD5D56C44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Relaxation</c:v>
                </c:pt>
                <c:pt idx="1">
                  <c:v>Visit cities</c:v>
                </c:pt>
                <c:pt idx="2">
                  <c:v>Visit restaurants</c:v>
                </c:pt>
                <c:pt idx="3">
                  <c:v>Taste local food and drink</c:v>
                </c:pt>
                <c:pt idx="4">
                  <c:v>Visit historical buildings/sites</c:v>
                </c:pt>
                <c:pt idx="5">
                  <c:v>Shopping</c:v>
                </c:pt>
                <c:pt idx="6">
                  <c:v>Observe beauty of nature</c:v>
                </c:pt>
                <c:pt idx="7">
                  <c:v>Discover local culture and lifestyle</c:v>
                </c:pt>
                <c:pt idx="8">
                  <c:v>Attend sightseeing tours</c:v>
                </c:pt>
                <c:pt idx="9">
                  <c:v>Visit the countryside</c:v>
                </c:pt>
                <c:pt idx="10">
                  <c:v>Visit museums</c:v>
                </c:pt>
                <c:pt idx="11">
                  <c:v>Discover local history and legends</c:v>
                </c:pt>
                <c:pt idx="12">
                  <c:v>Visit parks and gardens</c:v>
                </c:pt>
                <c:pt idx="13">
                  <c:v>Experience local architecture</c:v>
                </c:pt>
                <c:pt idx="14">
                  <c:v>Hiking (less than two hours)</c:v>
                </c:pt>
                <c:pt idx="15">
                  <c:v>Visit art exhibitions</c:v>
                </c:pt>
                <c:pt idx="16">
                  <c:v>Experience city nightlife</c:v>
                </c:pt>
                <c:pt idx="17">
                  <c:v>Visit spa resorts</c:v>
                </c:pt>
                <c:pt idx="18">
                  <c:v>Experience national festivals and traditional celebrations</c:v>
                </c:pt>
                <c:pt idx="19">
                  <c:v>Sunbathing and swimming</c:v>
                </c:pt>
                <c:pt idx="20">
                  <c:v>Experience mountains,  the wilderness or the wildlife</c:v>
                </c:pt>
                <c:pt idx="21">
                  <c:v>Visit amusement parks</c:v>
                </c:pt>
                <c:pt idx="22">
                  <c:v>Observe natural phenomenon (i.e. volcanoes, northern lights, midnight sun, breaking waves, sand dune)</c:v>
                </c:pt>
                <c:pt idx="23">
                  <c:v>Hiking (more than two hours)</c:v>
                </c:pt>
                <c:pt idx="24">
                  <c:v>Get pampered</c:v>
                </c:pt>
                <c:pt idx="25">
                  <c:v>Attend concerts/festivals</c:v>
                </c:pt>
                <c:pt idx="26">
                  <c:v>Do winter activities (Alpine skiing/snowboarding, cross country skiing, dog-sleigh, snowmobile etc)</c:v>
                </c:pt>
                <c:pt idx="27">
                  <c:v>Fresh or salt water fishing</c:v>
                </c:pt>
                <c:pt idx="28">
                  <c:v>Other</c:v>
                </c:pt>
              </c:strCache>
            </c:strRef>
          </c:cat>
          <c:val>
            <c:numRef>
              <c:f>Sheet1!$B$2:$B$30</c:f>
              <c:numCache>
                <c:formatCode>0%</c:formatCode>
                <c:ptCount val="29"/>
                <c:pt idx="0">
                  <c:v>0.55524079320113306</c:v>
                </c:pt>
                <c:pt idx="1">
                  <c:v>0.47025495750708202</c:v>
                </c:pt>
                <c:pt idx="2">
                  <c:v>0.43626062322946196</c:v>
                </c:pt>
                <c:pt idx="3">
                  <c:v>0.32294617563739403</c:v>
                </c:pt>
                <c:pt idx="4">
                  <c:v>0.297450424929179</c:v>
                </c:pt>
                <c:pt idx="5">
                  <c:v>0.297450424929179</c:v>
                </c:pt>
                <c:pt idx="6">
                  <c:v>0.280453257790368</c:v>
                </c:pt>
                <c:pt idx="7">
                  <c:v>0.24645892351274801</c:v>
                </c:pt>
                <c:pt idx="8">
                  <c:v>0.21813031161473098</c:v>
                </c:pt>
                <c:pt idx="9">
                  <c:v>0.21529745042492901</c:v>
                </c:pt>
                <c:pt idx="10">
                  <c:v>0.21529745042492901</c:v>
                </c:pt>
                <c:pt idx="11">
                  <c:v>0.18696883852691201</c:v>
                </c:pt>
                <c:pt idx="12">
                  <c:v>0.16997167138810201</c:v>
                </c:pt>
                <c:pt idx="13">
                  <c:v>0.16430594900849901</c:v>
                </c:pt>
                <c:pt idx="14">
                  <c:v>0.14164305949008502</c:v>
                </c:pt>
                <c:pt idx="15">
                  <c:v>0.13597733711048199</c:v>
                </c:pt>
                <c:pt idx="16">
                  <c:v>0.12747875354107602</c:v>
                </c:pt>
                <c:pt idx="17">
                  <c:v>0.113314447592068</c:v>
                </c:pt>
                <c:pt idx="18">
                  <c:v>0.10481586402266301</c:v>
                </c:pt>
                <c:pt idx="19">
                  <c:v>0.10198300283286101</c:v>
                </c:pt>
                <c:pt idx="20">
                  <c:v>0.10198300283286101</c:v>
                </c:pt>
                <c:pt idx="21">
                  <c:v>0.10198300283286101</c:v>
                </c:pt>
                <c:pt idx="22">
                  <c:v>9.3484419263456089E-2</c:v>
                </c:pt>
                <c:pt idx="23">
                  <c:v>7.9320113314447604E-2</c:v>
                </c:pt>
                <c:pt idx="24">
                  <c:v>7.0821529745042508E-2</c:v>
                </c:pt>
                <c:pt idx="25">
                  <c:v>5.09915014164306E-2</c:v>
                </c:pt>
                <c:pt idx="26">
                  <c:v>2.54957507082153E-2</c:v>
                </c:pt>
                <c:pt idx="27">
                  <c:v>2.2662889518413599E-2</c:v>
                </c:pt>
                <c:pt idx="28">
                  <c:v>5.6657223796033997E-3</c:v>
                </c:pt>
              </c:numCache>
            </c:numRef>
          </c:val>
          <c:extLst>
            <c:ext xmlns:c16="http://schemas.microsoft.com/office/drawing/2014/chart" uri="{C3380CC4-5D6E-409C-BE32-E72D297353CC}">
              <c16:uniqueId val="{0000001A-CCE9-4ECF-99A3-9BD5D56C44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9839-4893-99DD-B6E89293C223}"/>
              </c:ext>
            </c:extLst>
          </c:dPt>
          <c:dPt>
            <c:idx val="2"/>
            <c:invertIfNegative val="0"/>
            <c:bubble3D val="0"/>
            <c:spPr>
              <a:solidFill>
                <a:srgbClr val="92D050"/>
              </a:solidFill>
              <a:ln>
                <a:noFill/>
              </a:ln>
              <a:effectLst/>
            </c:spPr>
            <c:extLst>
              <c:ext xmlns:c16="http://schemas.microsoft.com/office/drawing/2014/chart" uri="{C3380CC4-5D6E-409C-BE32-E72D297353CC}">
                <c16:uniqueId val="{00000001-9839-4893-99DD-B6E89293C223}"/>
              </c:ext>
            </c:extLst>
          </c:dPt>
          <c:dPt>
            <c:idx val="5"/>
            <c:invertIfNegative val="0"/>
            <c:bubble3D val="0"/>
            <c:spPr>
              <a:solidFill>
                <a:srgbClr val="FF0000"/>
              </a:solidFill>
              <a:ln>
                <a:noFill/>
              </a:ln>
              <a:effectLst/>
            </c:spPr>
            <c:extLst>
              <c:ext xmlns:c16="http://schemas.microsoft.com/office/drawing/2014/chart" uri="{C3380CC4-5D6E-409C-BE32-E72D297353CC}">
                <c16:uniqueId val="{00000002-9839-4893-99DD-B6E89293C223}"/>
              </c:ext>
            </c:extLst>
          </c:dPt>
          <c:dPt>
            <c:idx val="6"/>
            <c:invertIfNegative val="0"/>
            <c:bubble3D val="0"/>
            <c:spPr>
              <a:solidFill>
                <a:srgbClr val="FF0000"/>
              </a:solidFill>
              <a:ln>
                <a:noFill/>
              </a:ln>
              <a:effectLst/>
            </c:spPr>
            <c:extLst>
              <c:ext xmlns:c16="http://schemas.microsoft.com/office/drawing/2014/chart" uri="{C3380CC4-5D6E-409C-BE32-E72D297353CC}">
                <c16:uniqueId val="{00000003-9839-4893-99DD-B6E89293C223}"/>
              </c:ext>
            </c:extLst>
          </c:dPt>
          <c:dPt>
            <c:idx val="7"/>
            <c:invertIfNegative val="0"/>
            <c:bubble3D val="0"/>
            <c:spPr>
              <a:solidFill>
                <a:srgbClr val="FF0000"/>
              </a:solidFill>
              <a:ln>
                <a:noFill/>
              </a:ln>
              <a:effectLst/>
            </c:spPr>
            <c:extLst>
              <c:ext xmlns:c16="http://schemas.microsoft.com/office/drawing/2014/chart" uri="{C3380CC4-5D6E-409C-BE32-E72D297353CC}">
                <c16:uniqueId val="{00000004-9839-4893-99DD-B6E89293C22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0.14164305949008502</c:v>
                </c:pt>
                <c:pt idx="1">
                  <c:v>0.17847025495750699</c:v>
                </c:pt>
                <c:pt idx="2">
                  <c:v>0.21529745042492901</c:v>
                </c:pt>
                <c:pt idx="3">
                  <c:v>0.16997167138810201</c:v>
                </c:pt>
                <c:pt idx="4">
                  <c:v>0.16430594900849901</c:v>
                </c:pt>
                <c:pt idx="5">
                  <c:v>6.2322946175637405E-2</c:v>
                </c:pt>
                <c:pt idx="6">
                  <c:v>5.9490084985835703E-2</c:v>
                </c:pt>
                <c:pt idx="7">
                  <c:v>8.4985835694051E-3</c:v>
                </c:pt>
              </c:numCache>
            </c:numRef>
          </c:val>
          <c:extLst>
            <c:ext xmlns:c16="http://schemas.microsoft.com/office/drawing/2014/chart" uri="{C3380CC4-5D6E-409C-BE32-E72D297353CC}">
              <c16:uniqueId val="{00000000-10E6-4D90-9D60-3DA014C718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103B-466A-B2FE-DE2D582BBD6B}"/>
              </c:ext>
            </c:extLst>
          </c:dPt>
          <c:dPt>
            <c:idx val="1"/>
            <c:invertIfNegative val="0"/>
            <c:bubble3D val="0"/>
            <c:spPr>
              <a:solidFill>
                <a:srgbClr val="92D050"/>
              </a:solidFill>
              <a:ln>
                <a:noFill/>
              </a:ln>
              <a:effectLst/>
            </c:spPr>
            <c:extLst>
              <c:ext xmlns:c16="http://schemas.microsoft.com/office/drawing/2014/chart" uri="{C3380CC4-5D6E-409C-BE32-E72D297353CC}">
                <c16:uniqueId val="{00000001-5940-4136-BB6E-D2F6DC95027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940-4136-BB6E-D2F6DC95027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5940-4136-BB6E-D2F6DC95027A}"/>
              </c:ext>
            </c:extLst>
          </c:dPt>
          <c:dPt>
            <c:idx val="6"/>
            <c:invertIfNegative val="0"/>
            <c:bubble3D val="0"/>
            <c:spPr>
              <a:solidFill>
                <a:srgbClr val="FF0000"/>
              </a:solidFill>
              <a:ln>
                <a:noFill/>
              </a:ln>
              <a:effectLst/>
            </c:spPr>
            <c:extLst>
              <c:ext xmlns:c16="http://schemas.microsoft.com/office/drawing/2014/chart" uri="{C3380CC4-5D6E-409C-BE32-E72D297353CC}">
                <c16:uniqueId val="{00000001-103B-466A-B2FE-DE2D582BBD6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years</c:v>
                </c:pt>
                <c:pt idx="2">
                  <c:v>Children 0-6 years</c:v>
                </c:pt>
                <c:pt idx="3">
                  <c:v>Friends/acquaintances/colleagues</c:v>
                </c:pt>
                <c:pt idx="4">
                  <c:v>Parents/other relatives</c:v>
                </c:pt>
                <c:pt idx="5">
                  <c:v>Children 15 years and older</c:v>
                </c:pt>
                <c:pt idx="6">
                  <c:v>Nobody except myself</c:v>
                </c:pt>
                <c:pt idx="7">
                  <c:v>Other</c:v>
                </c:pt>
              </c:strCache>
            </c:strRef>
          </c:cat>
          <c:val>
            <c:numRef>
              <c:f>Sheet1!$B$2:$B$9</c:f>
              <c:numCache>
                <c:formatCode>0%</c:formatCode>
                <c:ptCount val="8"/>
                <c:pt idx="0">
                  <c:v>0.67138810198300303</c:v>
                </c:pt>
                <c:pt idx="1">
                  <c:v>0.33711048158640206</c:v>
                </c:pt>
                <c:pt idx="2">
                  <c:v>0.18130311614730898</c:v>
                </c:pt>
                <c:pt idx="3">
                  <c:v>0.15014164305949002</c:v>
                </c:pt>
                <c:pt idx="4">
                  <c:v>0.13881019830028302</c:v>
                </c:pt>
                <c:pt idx="5">
                  <c:v>0.10481586402266301</c:v>
                </c:pt>
                <c:pt idx="6">
                  <c:v>7.9320113314447604E-2</c:v>
                </c:pt>
                <c:pt idx="7">
                  <c:v>1.69971671388102E-2</c:v>
                </c:pt>
              </c:numCache>
            </c:numRef>
          </c:val>
          <c:extLst>
            <c:ext xmlns:c16="http://schemas.microsoft.com/office/drawing/2014/chart" uri="{C3380CC4-5D6E-409C-BE32-E72D297353CC}">
              <c16:uniqueId val="{00000006-5940-4136-BB6E-D2F6DC95027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69F6-4490-BDA2-C13BED1E19EE}"/>
              </c:ext>
            </c:extLst>
          </c:dPt>
          <c:dPt>
            <c:idx val="2"/>
            <c:invertIfNegative val="0"/>
            <c:bubble3D val="0"/>
            <c:spPr>
              <a:solidFill>
                <a:srgbClr val="92D050"/>
              </a:solidFill>
              <a:ln>
                <a:noFill/>
              </a:ln>
              <a:effectLst/>
            </c:spPr>
            <c:extLst>
              <c:ext xmlns:c16="http://schemas.microsoft.com/office/drawing/2014/chart" uri="{C3380CC4-5D6E-409C-BE32-E72D297353CC}">
                <c16:uniqueId val="{00000003-69F6-4490-BDA2-C13BED1E19E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9F6-4490-BDA2-C13BED1E19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Children 0-6 years</c:v>
                </c:pt>
                <c:pt idx="3">
                  <c:v>Friends</c:v>
                </c:pt>
                <c:pt idx="4">
                  <c:v>Alone</c:v>
                </c:pt>
                <c:pt idx="5">
                  <c:v>Children 15 years and above</c:v>
                </c:pt>
                <c:pt idx="6">
                  <c:v>Other family/relatives</c:v>
                </c:pt>
                <c:pt idx="7">
                  <c:v>Other people</c:v>
                </c:pt>
              </c:strCache>
            </c:strRef>
          </c:cat>
          <c:val>
            <c:numRef>
              <c:f>Sheet1!$B$2:$B$9</c:f>
              <c:numCache>
                <c:formatCode>0%</c:formatCode>
                <c:ptCount val="8"/>
                <c:pt idx="0">
                  <c:v>0.628895184135977</c:v>
                </c:pt>
                <c:pt idx="1">
                  <c:v>0.42209631728045305</c:v>
                </c:pt>
                <c:pt idx="2">
                  <c:v>0.24362606232294598</c:v>
                </c:pt>
                <c:pt idx="3">
                  <c:v>0.15864022662889499</c:v>
                </c:pt>
                <c:pt idx="4">
                  <c:v>0.113314447592068</c:v>
                </c:pt>
                <c:pt idx="5">
                  <c:v>0.107648725212465</c:v>
                </c:pt>
                <c:pt idx="6">
                  <c:v>9.9150141643059492E-2</c:v>
                </c:pt>
                <c:pt idx="7">
                  <c:v>1.9830028328611901E-2</c:v>
                </c:pt>
              </c:numCache>
            </c:numRef>
          </c:val>
          <c:extLst>
            <c:ext xmlns:c16="http://schemas.microsoft.com/office/drawing/2014/chart" uri="{C3380CC4-5D6E-409C-BE32-E72D297353CC}">
              <c16:uniqueId val="{00000006-69F6-4490-BDA2-C13BED1E19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F83-4671-B966-451EF12AD81B}"/>
              </c:ext>
            </c:extLst>
          </c:dPt>
          <c:dPt>
            <c:idx val="2"/>
            <c:invertIfNegative val="0"/>
            <c:bubble3D val="0"/>
            <c:spPr>
              <a:solidFill>
                <a:srgbClr val="FF0000"/>
              </a:solidFill>
              <a:ln>
                <a:noFill/>
              </a:ln>
              <a:effectLst/>
            </c:spPr>
            <c:extLst>
              <c:ext xmlns:c16="http://schemas.microsoft.com/office/drawing/2014/chart" uri="{C3380CC4-5D6E-409C-BE32-E72D297353CC}">
                <c16:uniqueId val="{00000000-18C6-43C3-BD76-EA2AB733C062}"/>
              </c:ext>
            </c:extLst>
          </c:dPt>
          <c:dPt>
            <c:idx val="3"/>
            <c:invertIfNegative val="0"/>
            <c:bubble3D val="0"/>
            <c:spPr>
              <a:solidFill>
                <a:srgbClr val="92D050"/>
              </a:solidFill>
              <a:ln>
                <a:noFill/>
              </a:ln>
              <a:effectLst/>
            </c:spPr>
            <c:extLst>
              <c:ext xmlns:c16="http://schemas.microsoft.com/office/drawing/2014/chart" uri="{C3380CC4-5D6E-409C-BE32-E72D297353CC}">
                <c16:uniqueId val="{00000003-4F83-4671-B966-451EF12AD8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5.6657223796033997E-3</c:v>
                </c:pt>
                <c:pt idx="1">
                  <c:v>0.10198300283286101</c:v>
                </c:pt>
                <c:pt idx="2">
                  <c:v>0.22946175637393801</c:v>
                </c:pt>
                <c:pt idx="3">
                  <c:v>0.22946175637393801</c:v>
                </c:pt>
                <c:pt idx="4">
                  <c:v>0.24079320113314398</c:v>
                </c:pt>
                <c:pt idx="5">
                  <c:v>0.19263456090651601</c:v>
                </c:pt>
              </c:numCache>
            </c:numRef>
          </c:val>
          <c:extLst>
            <c:ext xmlns:c16="http://schemas.microsoft.com/office/drawing/2014/chart" uri="{C3380CC4-5D6E-409C-BE32-E72D297353CC}">
              <c16:uniqueId val="{00000004-4F83-4671-B966-451EF12AD81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205E-45C2-9DA8-165F3AA1EBD0}"/>
              </c:ext>
            </c:extLst>
          </c:dPt>
          <c:dPt>
            <c:idx val="1"/>
            <c:invertIfNegative val="0"/>
            <c:bubble3D val="0"/>
            <c:spPr>
              <a:solidFill>
                <a:srgbClr val="FF0000"/>
              </a:solidFill>
              <a:ln>
                <a:noFill/>
              </a:ln>
              <a:effectLst/>
            </c:spPr>
            <c:extLst>
              <c:ext xmlns:c16="http://schemas.microsoft.com/office/drawing/2014/chart" uri="{C3380CC4-5D6E-409C-BE32-E72D297353CC}">
                <c16:uniqueId val="{00000001-205E-45C2-9DA8-165F3AA1EB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travelled in a group with an organized tour</c:v>
                </c:pt>
                <c:pt idx="1">
                  <c:v>I/we organized the trip myself/ourselves and travelled independently</c:v>
                </c:pt>
                <c:pt idx="2">
                  <c:v>I/we had the trip organized by others and travelled independently</c:v>
                </c:pt>
              </c:strCache>
            </c:strRef>
          </c:cat>
          <c:val>
            <c:numRef>
              <c:f>Sheet1!$B$2:$B$4</c:f>
              <c:numCache>
                <c:formatCode>0%</c:formatCode>
                <c:ptCount val="3"/>
                <c:pt idx="0">
                  <c:v>0.54107648725212498</c:v>
                </c:pt>
                <c:pt idx="1">
                  <c:v>0.30028328611898003</c:v>
                </c:pt>
                <c:pt idx="2">
                  <c:v>0.15580736543909299</c:v>
                </c:pt>
              </c:numCache>
            </c:numRef>
          </c:val>
          <c:extLst>
            <c:ext xmlns:c16="http://schemas.microsoft.com/office/drawing/2014/chart" uri="{C3380CC4-5D6E-409C-BE32-E72D297353CC}">
              <c16:uniqueId val="{00000000-FECF-4235-AEFD-70BF12E0E77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0BAD-4AB9-B96E-D843937F3BC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A5A-47D6-A917-6471E363782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A5A-47D6-A917-6471E3637828}"/>
              </c:ext>
            </c:extLst>
          </c:dPt>
          <c:dPt>
            <c:idx val="12"/>
            <c:invertIfNegative val="0"/>
            <c:bubble3D val="0"/>
            <c:spPr>
              <a:solidFill>
                <a:srgbClr val="FF0000"/>
              </a:solidFill>
              <a:ln>
                <a:noFill/>
              </a:ln>
              <a:effectLst/>
            </c:spPr>
            <c:extLst>
              <c:ext xmlns:c16="http://schemas.microsoft.com/office/drawing/2014/chart" uri="{C3380CC4-5D6E-409C-BE32-E72D297353CC}">
                <c16:uniqueId val="{00000002-0BAD-4AB9-B96E-D843937F3BC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A5A-47D6-A917-6471E363782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A5A-47D6-A917-6471E3637828}"/>
              </c:ext>
            </c:extLst>
          </c:dPt>
          <c:dPt>
            <c:idx val="15"/>
            <c:invertIfNegative val="0"/>
            <c:bubble3D val="0"/>
            <c:spPr>
              <a:solidFill>
                <a:srgbClr val="92D050"/>
              </a:solidFill>
              <a:ln>
                <a:noFill/>
              </a:ln>
              <a:effectLst/>
            </c:spPr>
            <c:extLst>
              <c:ext xmlns:c16="http://schemas.microsoft.com/office/drawing/2014/chart" uri="{C3380CC4-5D6E-409C-BE32-E72D297353CC}">
                <c16:uniqueId val="{00000001-0BAD-4AB9-B96E-D843937F3BC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Social media such as Facebook or blogs</c:v>
                </c:pt>
                <c:pt idx="4">
                  <c:v>Homepages for attractions and sights</c:v>
                </c:pt>
                <c:pt idx="5">
                  <c:v>Travel apps/portals like Tripadvisor etc</c:v>
                </c:pt>
                <c:pt idx="6">
                  <c:v>Homepages of carriers, including airlines etc.</c:v>
                </c:pt>
                <c:pt idx="7">
                  <c:v>Booking sites such as Expedia and Lastminute</c:v>
                </c:pt>
                <c:pt idx="8">
                  <c:v>Reviews from other travelers online</c:v>
                </c:pt>
                <c:pt idx="9">
                  <c:v>Catalogs or brochures</c:v>
                </c:pt>
                <c:pt idx="10">
                  <c:v>TV or radio</c:v>
                </c:pt>
                <c:pt idx="11">
                  <c:v>Guidebooks</c:v>
                </c:pt>
                <c:pt idx="12">
                  <c:v>Advice from friends / family</c:v>
                </c:pt>
                <c:pt idx="13">
                  <c:v>Newspapers or magazines</c:v>
                </c:pt>
                <c:pt idx="14">
                  <c:v>Travel agent in homeland</c:v>
                </c:pt>
                <c:pt idx="15">
                  <c:v>Travel fairs</c:v>
                </c:pt>
                <c:pt idx="16">
                  <c:v>Other</c:v>
                </c:pt>
              </c:strCache>
            </c:strRef>
          </c:cat>
          <c:val>
            <c:numRef>
              <c:f>Sheet1!$B$2:$B$18</c:f>
              <c:numCache>
                <c:formatCode>0%</c:formatCode>
                <c:ptCount val="17"/>
                <c:pt idx="0">
                  <c:v>0.61473087818696892</c:v>
                </c:pt>
                <c:pt idx="1">
                  <c:v>0.314447592067989</c:v>
                </c:pt>
                <c:pt idx="2">
                  <c:v>0.28328611898017003</c:v>
                </c:pt>
                <c:pt idx="3">
                  <c:v>0.26628895184135998</c:v>
                </c:pt>
                <c:pt idx="4">
                  <c:v>0.25779036827195501</c:v>
                </c:pt>
                <c:pt idx="5">
                  <c:v>0.22662889518413601</c:v>
                </c:pt>
                <c:pt idx="6">
                  <c:v>0.22096317280453298</c:v>
                </c:pt>
                <c:pt idx="7">
                  <c:v>0.20679886685552401</c:v>
                </c:pt>
                <c:pt idx="8">
                  <c:v>0.18130311614730898</c:v>
                </c:pt>
                <c:pt idx="9">
                  <c:v>0.17847025495750699</c:v>
                </c:pt>
                <c:pt idx="10">
                  <c:v>0.13597733711048199</c:v>
                </c:pt>
                <c:pt idx="11">
                  <c:v>0.124645892351275</c:v>
                </c:pt>
                <c:pt idx="12">
                  <c:v>0.12181303116147299</c:v>
                </c:pt>
                <c:pt idx="13">
                  <c:v>0.11898016997167099</c:v>
                </c:pt>
                <c:pt idx="14">
                  <c:v>0.11898016997167099</c:v>
                </c:pt>
                <c:pt idx="15">
                  <c:v>9.9150141643059492E-2</c:v>
                </c:pt>
                <c:pt idx="16">
                  <c:v>1.4164305949008501E-2</c:v>
                </c:pt>
              </c:numCache>
            </c:numRef>
          </c:val>
          <c:extLst>
            <c:ext xmlns:c16="http://schemas.microsoft.com/office/drawing/2014/chart" uri="{C3380CC4-5D6E-409C-BE32-E72D297353CC}">
              <c16:uniqueId val="{00000008-9A5A-47D6-A917-6471E363782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3D6E-43B0-9530-77D4A66B7B00}"/>
              </c:ext>
            </c:extLst>
          </c:dPt>
          <c:dPt>
            <c:idx val="3"/>
            <c:invertIfNegative val="0"/>
            <c:bubble3D val="0"/>
            <c:spPr>
              <a:solidFill>
                <a:srgbClr val="92D050"/>
              </a:solidFill>
              <a:ln>
                <a:noFill/>
              </a:ln>
              <a:effectLst/>
            </c:spPr>
            <c:extLst>
              <c:ext xmlns:c16="http://schemas.microsoft.com/office/drawing/2014/chart" uri="{C3380CC4-5D6E-409C-BE32-E72D297353CC}">
                <c16:uniqueId val="{00000003-3D6E-43B0-9530-77D4A66B7B0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0.20396600566572201</c:v>
                </c:pt>
                <c:pt idx="1">
                  <c:v>0.354107648725212</c:v>
                </c:pt>
                <c:pt idx="2">
                  <c:v>0.15580736543909299</c:v>
                </c:pt>
                <c:pt idx="3">
                  <c:v>0.286118980169972</c:v>
                </c:pt>
              </c:numCache>
            </c:numRef>
          </c:val>
          <c:extLst>
            <c:ext xmlns:c16="http://schemas.microsoft.com/office/drawing/2014/chart" uri="{C3380CC4-5D6E-409C-BE32-E72D297353CC}">
              <c16:uniqueId val="{00000004-3D6E-43B0-9530-77D4A66B7B0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8B33-4E29-93F9-D0CB6E1CB975}"/>
              </c:ext>
            </c:extLst>
          </c:dPt>
          <c:dPt>
            <c:idx val="1"/>
            <c:invertIfNegative val="0"/>
            <c:bubble3D val="0"/>
            <c:spPr>
              <a:solidFill>
                <a:srgbClr val="FF0000"/>
              </a:solidFill>
              <a:ln>
                <a:noFill/>
              </a:ln>
              <a:effectLst/>
            </c:spPr>
            <c:extLst>
              <c:ext xmlns:c16="http://schemas.microsoft.com/office/drawing/2014/chart" uri="{C3380CC4-5D6E-409C-BE32-E72D297353CC}">
                <c16:uniqueId val="{00000003-8B33-4E29-93F9-D0CB6E1CB97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8B33-4E29-93F9-D0CB6E1CB975}"/>
              </c:ext>
            </c:extLst>
          </c:dPt>
          <c:dPt>
            <c:idx val="3"/>
            <c:invertIfNegative val="0"/>
            <c:bubble3D val="0"/>
            <c:spPr>
              <a:solidFill>
                <a:srgbClr val="92D050"/>
              </a:solidFill>
              <a:ln>
                <a:noFill/>
              </a:ln>
              <a:effectLst/>
            </c:spPr>
            <c:extLst>
              <c:ext xmlns:c16="http://schemas.microsoft.com/office/drawing/2014/chart" uri="{C3380CC4-5D6E-409C-BE32-E72D297353CC}">
                <c16:uniqueId val="{00000007-8B33-4E29-93F9-D0CB6E1CB97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3.6827195467422101E-2</c:v>
                </c:pt>
                <c:pt idx="1">
                  <c:v>0.25779036827195501</c:v>
                </c:pt>
                <c:pt idx="2">
                  <c:v>0.22096317280453298</c:v>
                </c:pt>
                <c:pt idx="3">
                  <c:v>0.48441926345609099</c:v>
                </c:pt>
              </c:numCache>
            </c:numRef>
          </c:val>
          <c:extLst>
            <c:ext xmlns:c16="http://schemas.microsoft.com/office/drawing/2014/chart" uri="{C3380CC4-5D6E-409C-BE32-E72D297353CC}">
              <c16:uniqueId val="{00000008-8B33-4E29-93F9-D0CB6E1CB9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Playful</c:v>
                </c:pt>
                <c:pt idx="1">
                  <c:v>Daring</c:v>
                </c:pt>
                <c:pt idx="2">
                  <c:v>Predictable</c:v>
                </c:pt>
                <c:pt idx="3">
                  <c:v>Structured</c:v>
                </c:pt>
                <c:pt idx="4">
                  <c:v>Superior</c:v>
                </c:pt>
              </c:strCache>
            </c:strRef>
          </c:cat>
          <c:val>
            <c:numRef>
              <c:f>Sheet1!$B$2:$B$6</c:f>
              <c:numCache>
                <c:formatCode>0</c:formatCode>
                <c:ptCount val="5"/>
                <c:pt idx="0">
                  <c:v>120</c:v>
                </c:pt>
                <c:pt idx="1">
                  <c:v>117</c:v>
                </c:pt>
                <c:pt idx="2">
                  <c:v>116</c:v>
                </c:pt>
                <c:pt idx="3">
                  <c:v>115</c:v>
                </c:pt>
                <c:pt idx="4">
                  <c:v>115</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rgbClr val="FF0000"/>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rgbClr val="FF0000"/>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rgbClr val="00B050"/>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rgbClr val="00B050"/>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rgbClr val="00B050"/>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7.5892857142857095E-2</c:v>
                </c:pt>
                <c:pt idx="1">
                  <c:v>9.375E-2</c:v>
                </c:pt>
                <c:pt idx="2">
                  <c:v>0.16964285714285701</c:v>
                </c:pt>
                <c:pt idx="3">
                  <c:v>0.12053571428571401</c:v>
                </c:pt>
                <c:pt idx="4">
                  <c:v>0.160714285714286</c:v>
                </c:pt>
                <c:pt idx="5">
                  <c:v>0.107142857142857</c:v>
                </c:pt>
                <c:pt idx="6">
                  <c:v>0.27232142857142899</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7880224910740401"/>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People who are interested to learn more</c:v>
                </c:pt>
                <c:pt idx="1">
                  <c:v>People who like to explore and have new experiences</c:v>
                </c:pt>
              </c:strCache>
            </c:strRef>
          </c:cat>
          <c:val>
            <c:numRef>
              <c:f>Sheet1!$B$2:$B$3</c:f>
              <c:numCache>
                <c:formatCode>0</c:formatCode>
                <c:ptCount val="2"/>
                <c:pt idx="0">
                  <c:v>260.11961648734473</c:v>
                </c:pt>
                <c:pt idx="1">
                  <c:v>207.83456364618434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broaden my horizon</c:v>
                </c:pt>
                <c:pt idx="1">
                  <c:v>Allows me to broaden my knowledge</c:v>
                </c:pt>
                <c:pt idx="2">
                  <c:v>Enriches my view on the world</c:v>
                </c:pt>
                <c:pt idx="3">
                  <c:v>Allows me to discover new and interesting places</c:v>
                </c:pt>
                <c:pt idx="4">
                  <c:v>Gives me rich experiences</c:v>
                </c:pt>
              </c:strCache>
            </c:strRef>
          </c:cat>
          <c:val>
            <c:numRef>
              <c:f>Sheet1!$B$2:$B$6</c:f>
              <c:numCache>
                <c:formatCode>0</c:formatCode>
                <c:ptCount val="5"/>
                <c:pt idx="0">
                  <c:v>222.31965645411572</c:v>
                </c:pt>
                <c:pt idx="1">
                  <c:v>215.49655710939163</c:v>
                </c:pt>
                <c:pt idx="2">
                  <c:v>208.41984982043749</c:v>
                </c:pt>
                <c:pt idx="3">
                  <c:v>193.13434364120417</c:v>
                </c:pt>
                <c:pt idx="4">
                  <c:v>180.48943746820532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Cultivated</c:v>
                </c:pt>
                <c:pt idx="1">
                  <c:v>Authentic</c:v>
                </c:pt>
                <c:pt idx="2">
                  <c:v>Explorative</c:v>
                </c:pt>
              </c:strCache>
            </c:strRef>
          </c:cat>
          <c:val>
            <c:numRef>
              <c:f>Sheet1!$B$2:$B$4</c:f>
              <c:numCache>
                <c:formatCode>0</c:formatCode>
                <c:ptCount val="3"/>
                <c:pt idx="0">
                  <c:v>233.4337749811672</c:v>
                </c:pt>
                <c:pt idx="1">
                  <c:v>171.75793340854523</c:v>
                </c:pt>
                <c:pt idx="2">
                  <c:v>147.11148697909073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9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Has interesting culture &amp; art</c:v>
                </c:pt>
                <c:pt idx="1">
                  <c:v>Has rich cultural heritage</c:v>
                </c:pt>
                <c:pt idx="2">
                  <c:v>Has interesting sights</c:v>
                </c:pt>
                <c:pt idx="3">
                  <c:v>Is easy to travel around</c:v>
                </c:pt>
                <c:pt idx="4">
                  <c:v>Has good local cuisine</c:v>
                </c:pt>
                <c:pt idx="5">
                  <c:v>Has few language barriers</c:v>
                </c:pt>
                <c:pt idx="6">
                  <c:v>Is easy to travel to</c:v>
                </c:pt>
                <c:pt idx="7">
                  <c:v>Good value for money</c:v>
                </c:pt>
                <c:pt idx="8">
                  <c:v>Has a variety of different restaurant offers</c:v>
                </c:pt>
              </c:strCache>
            </c:strRef>
          </c:cat>
          <c:val>
            <c:numRef>
              <c:f>Sheet1!$B$2:$B$10</c:f>
              <c:numCache>
                <c:formatCode>0</c:formatCode>
                <c:ptCount val="9"/>
                <c:pt idx="0">
                  <c:v>252.39819673342697</c:v>
                </c:pt>
                <c:pt idx="1">
                  <c:v>246.10837081096767</c:v>
                </c:pt>
                <c:pt idx="2">
                  <c:v>238.97249436083899</c:v>
                </c:pt>
                <c:pt idx="3">
                  <c:v>175.31073242785604</c:v>
                </c:pt>
                <c:pt idx="4">
                  <c:v>156.63623330566665</c:v>
                </c:pt>
                <c:pt idx="5">
                  <c:v>148.79109705118063</c:v>
                </c:pt>
                <c:pt idx="6">
                  <c:v>127.38986980560014</c:v>
                </c:pt>
                <c:pt idx="7">
                  <c:v>121.971886755098</c:v>
                </c:pt>
                <c:pt idx="8">
                  <c:v>121.26257545271631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7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Pt>
            <c:idx val="1"/>
            <c:marker>
              <c:symbol val="circle"/>
              <c:size val="5"/>
              <c:spPr>
                <a:solidFill>
                  <a:srgbClr val="FF0000"/>
                </a:solidFill>
                <a:ln w="9525">
                  <a:solidFill>
                    <a:schemeClr val="tx1">
                      <a:lumMod val="50000"/>
                      <a:lumOff val="50000"/>
                    </a:schemeClr>
                  </a:solidFill>
                </a:ln>
                <a:effectLst/>
              </c:spPr>
            </c:marker>
            <c:bubble3D val="0"/>
            <c:extLst>
              <c:ext xmlns:c16="http://schemas.microsoft.com/office/drawing/2014/chart" uri="{C3380CC4-5D6E-409C-BE32-E72D297353CC}">
                <c16:uniqueId val="{00000000-557D-4C5E-B816-2FA197A57955}"/>
              </c:ext>
            </c:extLst>
          </c:dPt>
          <c:dPt>
            <c:idx val="4"/>
            <c:marker>
              <c:symbol val="circle"/>
              <c:size val="5"/>
              <c:spPr>
                <a:solidFill>
                  <a:srgbClr val="92D050"/>
                </a:solidFill>
                <a:ln w="9525">
                  <a:solidFill>
                    <a:schemeClr val="tx1">
                      <a:lumMod val="50000"/>
                      <a:lumOff val="50000"/>
                    </a:schemeClr>
                  </a:solidFill>
                </a:ln>
                <a:effectLst/>
              </c:spPr>
            </c:marker>
            <c:bubble3D val="0"/>
            <c:extLst>
              <c:ext xmlns:c16="http://schemas.microsoft.com/office/drawing/2014/chart" uri="{C3380CC4-5D6E-409C-BE32-E72D297353CC}">
                <c16:uniqueId val="{00000002-557D-4C5E-B816-2FA197A57955}"/>
              </c:ext>
            </c:extLst>
          </c:dPt>
          <c:dPt>
            <c:idx val="9"/>
            <c:marker>
              <c:symbol val="circle"/>
              <c:size val="5"/>
              <c:spPr>
                <a:solidFill>
                  <a:srgbClr val="92D050"/>
                </a:solidFill>
                <a:ln w="9525">
                  <a:solidFill>
                    <a:schemeClr val="tx1">
                      <a:lumMod val="50000"/>
                      <a:lumOff val="50000"/>
                    </a:schemeClr>
                  </a:solidFill>
                </a:ln>
                <a:effectLst/>
              </c:spPr>
            </c:marker>
            <c:bubble3D val="0"/>
            <c:extLst>
              <c:ext xmlns:c16="http://schemas.microsoft.com/office/drawing/2014/chart" uri="{C3380CC4-5D6E-409C-BE32-E72D297353CC}">
                <c16:uniqueId val="{00000003-557D-4C5E-B816-2FA197A57955}"/>
              </c:ext>
            </c:extLst>
          </c:dPt>
          <c:dPt>
            <c:idx val="11"/>
            <c:marker>
              <c:symbol val="circle"/>
              <c:size val="5"/>
              <c:spPr>
                <a:solidFill>
                  <a:srgbClr val="FF0000"/>
                </a:solidFill>
                <a:ln w="9525">
                  <a:solidFill>
                    <a:schemeClr val="tx1">
                      <a:lumMod val="50000"/>
                      <a:lumOff val="50000"/>
                    </a:schemeClr>
                  </a:solidFill>
                </a:ln>
                <a:effectLst/>
              </c:spPr>
            </c:marker>
            <c:bubble3D val="0"/>
            <c:extLst>
              <c:ext xmlns:c16="http://schemas.microsoft.com/office/drawing/2014/chart" uri="{C3380CC4-5D6E-409C-BE32-E72D297353CC}">
                <c16:uniqueId val="{00000001-557D-4C5E-B816-2FA197A5795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6.6964285714285698E-2</c:v>
                </c:pt>
                <c:pt idx="1">
                  <c:v>3.5714285714285698E-2</c:v>
                </c:pt>
                <c:pt idx="2">
                  <c:v>8.0357142857142794E-2</c:v>
                </c:pt>
                <c:pt idx="3">
                  <c:v>7.5892857142857095E-2</c:v>
                </c:pt>
                <c:pt idx="4">
                  <c:v>0.14285714285714302</c:v>
                </c:pt>
                <c:pt idx="5">
                  <c:v>0.129464285714286</c:v>
                </c:pt>
                <c:pt idx="6">
                  <c:v>8.9285714285714302E-2</c:v>
                </c:pt>
                <c:pt idx="7">
                  <c:v>8.0357142857142794E-2</c:v>
                </c:pt>
                <c:pt idx="8">
                  <c:v>0.11607142857142901</c:v>
                </c:pt>
                <c:pt idx="9">
                  <c:v>0.107142857142857</c:v>
                </c:pt>
                <c:pt idx="10">
                  <c:v>4.4642857142857102E-2</c:v>
                </c:pt>
                <c:pt idx="11">
                  <c:v>3.125E-2</c:v>
                </c:pt>
              </c:numCache>
            </c:numRef>
          </c:val>
          <c:smooth val="1"/>
          <c:extLst>
            <c:ext xmlns:c16="http://schemas.microsoft.com/office/drawing/2014/chart" uri="{C3380CC4-5D6E-409C-BE32-E72D297353CC}">
              <c16:uniqueId val="{00000000-BB57-4796-86E1-64BC928F389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EC2F-431A-A1D4-982E2D1A3E92}"/>
              </c:ext>
            </c:extLst>
          </c:dPt>
          <c:dPt>
            <c:idx val="1"/>
            <c:invertIfNegative val="0"/>
            <c:bubble3D val="0"/>
            <c:spPr>
              <a:solidFill>
                <a:srgbClr val="92D050"/>
              </a:solidFill>
              <a:ln>
                <a:noFill/>
              </a:ln>
              <a:effectLst/>
            </c:spPr>
            <c:extLst>
              <c:ext xmlns:c16="http://schemas.microsoft.com/office/drawing/2014/chart" uri="{C3380CC4-5D6E-409C-BE32-E72D297353CC}">
                <c16:uniqueId val="{00000001-EC2F-431A-A1D4-982E2D1A3E92}"/>
              </c:ext>
            </c:extLst>
          </c:dPt>
          <c:dPt>
            <c:idx val="3"/>
            <c:invertIfNegative val="0"/>
            <c:bubble3D val="0"/>
            <c:spPr>
              <a:solidFill>
                <a:srgbClr val="FF0000"/>
              </a:solidFill>
              <a:ln>
                <a:noFill/>
              </a:ln>
              <a:effectLst/>
            </c:spPr>
            <c:extLst>
              <c:ext xmlns:c16="http://schemas.microsoft.com/office/drawing/2014/chart" uri="{C3380CC4-5D6E-409C-BE32-E72D297353CC}">
                <c16:uniqueId val="{00000003-EC2F-431A-A1D4-982E2D1A3E92}"/>
              </c:ext>
            </c:extLst>
          </c:dPt>
          <c:dPt>
            <c:idx val="5"/>
            <c:invertIfNegative val="0"/>
            <c:bubble3D val="0"/>
            <c:spPr>
              <a:solidFill>
                <a:srgbClr val="FF0000"/>
              </a:solidFill>
              <a:ln>
                <a:noFill/>
              </a:ln>
              <a:effectLst/>
            </c:spPr>
            <c:extLst>
              <c:ext xmlns:c16="http://schemas.microsoft.com/office/drawing/2014/chart" uri="{C3380CC4-5D6E-409C-BE32-E72D297353CC}">
                <c16:uniqueId val="{00000002-EC2F-431A-A1D4-982E2D1A3E92}"/>
              </c:ext>
            </c:extLst>
          </c:dPt>
          <c:dPt>
            <c:idx val="6"/>
            <c:invertIfNegative val="0"/>
            <c:bubble3D val="0"/>
            <c:spPr>
              <a:solidFill>
                <a:srgbClr val="FF0000"/>
              </a:solidFill>
              <a:ln>
                <a:noFill/>
              </a:ln>
              <a:effectLst/>
            </c:spPr>
            <c:extLst>
              <c:ext xmlns:c16="http://schemas.microsoft.com/office/drawing/2014/chart" uri="{C3380CC4-5D6E-409C-BE32-E72D297353CC}">
                <c16:uniqueId val="{00000001-C263-41E5-B9BD-4D6442A745A0}"/>
              </c:ext>
            </c:extLst>
          </c:dPt>
          <c:dPt>
            <c:idx val="7"/>
            <c:invertIfNegative val="0"/>
            <c:bubble3D val="0"/>
            <c:spPr>
              <a:solidFill>
                <a:srgbClr val="92D050"/>
              </a:solidFill>
              <a:ln>
                <a:noFill/>
              </a:ln>
              <a:effectLst/>
            </c:spPr>
            <c:extLst>
              <c:ext xmlns:c16="http://schemas.microsoft.com/office/drawing/2014/chart" uri="{C3380CC4-5D6E-409C-BE32-E72D297353CC}">
                <c16:uniqueId val="{00000008-EC2F-431A-A1D4-982E2D1A3E92}"/>
              </c:ext>
            </c:extLst>
          </c:dPt>
          <c:dPt>
            <c:idx val="8"/>
            <c:invertIfNegative val="0"/>
            <c:bubble3D val="0"/>
            <c:spPr>
              <a:solidFill>
                <a:srgbClr val="FF0000"/>
              </a:solidFill>
              <a:ln>
                <a:noFill/>
              </a:ln>
              <a:effectLst/>
            </c:spPr>
            <c:extLst>
              <c:ext xmlns:c16="http://schemas.microsoft.com/office/drawing/2014/chart" uri="{C3380CC4-5D6E-409C-BE32-E72D297353CC}">
                <c16:uniqueId val="{00000003-C263-41E5-B9BD-4D6442A745A0}"/>
              </c:ext>
            </c:extLst>
          </c:dPt>
          <c:dPt>
            <c:idx val="10"/>
            <c:invertIfNegative val="0"/>
            <c:bubble3D val="0"/>
            <c:spPr>
              <a:solidFill>
                <a:srgbClr val="FF0000"/>
              </a:solidFill>
              <a:ln>
                <a:noFill/>
              </a:ln>
              <a:effectLst/>
            </c:spPr>
            <c:extLst>
              <c:ext xmlns:c16="http://schemas.microsoft.com/office/drawing/2014/chart" uri="{C3380CC4-5D6E-409C-BE32-E72D297353CC}">
                <c16:uniqueId val="{00000005-C263-41E5-B9BD-4D6442A745A0}"/>
              </c:ext>
            </c:extLst>
          </c:dPt>
          <c:dPt>
            <c:idx val="11"/>
            <c:invertIfNegative val="0"/>
            <c:bubble3D val="0"/>
            <c:spPr>
              <a:solidFill>
                <a:srgbClr val="FF0000"/>
              </a:solidFill>
              <a:ln>
                <a:noFill/>
              </a:ln>
              <a:effectLst/>
            </c:spPr>
            <c:extLst>
              <c:ext xmlns:c16="http://schemas.microsoft.com/office/drawing/2014/chart" uri="{C3380CC4-5D6E-409C-BE32-E72D297353CC}">
                <c16:uniqueId val="{00000006-EC2F-431A-A1D4-982E2D1A3E92}"/>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263-41E5-B9BD-4D6442A745A0}"/>
              </c:ext>
            </c:extLst>
          </c:dPt>
          <c:dPt>
            <c:idx val="13"/>
            <c:invertIfNegative val="0"/>
            <c:bubble3D val="0"/>
            <c:spPr>
              <a:solidFill>
                <a:srgbClr val="FF0000"/>
              </a:solidFill>
              <a:ln>
                <a:noFill/>
              </a:ln>
              <a:effectLst/>
            </c:spPr>
            <c:extLst>
              <c:ext xmlns:c16="http://schemas.microsoft.com/office/drawing/2014/chart" uri="{C3380CC4-5D6E-409C-BE32-E72D297353CC}">
                <c16:uniqueId val="{00000007-EC2F-431A-A1D4-982E2D1A3E92}"/>
              </c:ext>
            </c:extLst>
          </c:dPt>
          <c:dPt>
            <c:idx val="14"/>
            <c:invertIfNegative val="0"/>
            <c:bubble3D val="0"/>
            <c:spPr>
              <a:solidFill>
                <a:srgbClr val="FF0000"/>
              </a:solidFill>
              <a:ln>
                <a:noFill/>
              </a:ln>
              <a:effectLst/>
            </c:spPr>
            <c:extLst>
              <c:ext xmlns:c16="http://schemas.microsoft.com/office/drawing/2014/chart" uri="{C3380CC4-5D6E-409C-BE32-E72D297353CC}">
                <c16:uniqueId val="{00000004-EC2F-431A-A1D4-982E2D1A3E92}"/>
              </c:ext>
            </c:extLst>
          </c:dPt>
          <c:dPt>
            <c:idx val="15"/>
            <c:invertIfNegative val="0"/>
            <c:bubble3D val="0"/>
            <c:spPr>
              <a:solidFill>
                <a:srgbClr val="FF0000"/>
              </a:solidFill>
              <a:ln>
                <a:noFill/>
              </a:ln>
              <a:effectLst/>
            </c:spPr>
            <c:extLst>
              <c:ext xmlns:c16="http://schemas.microsoft.com/office/drawing/2014/chart" uri="{C3380CC4-5D6E-409C-BE32-E72D297353CC}">
                <c16:uniqueId val="{00000005-EC2F-431A-A1D4-982E2D1A3E92}"/>
              </c:ext>
            </c:extLst>
          </c:dPt>
          <c:dPt>
            <c:idx val="16"/>
            <c:invertIfNegative val="0"/>
            <c:bubble3D val="0"/>
            <c:spPr>
              <a:solidFill>
                <a:srgbClr val="FF0000"/>
              </a:solidFill>
              <a:ln>
                <a:noFill/>
              </a:ln>
              <a:effectLst/>
            </c:spPr>
            <c:extLst>
              <c:ext xmlns:c16="http://schemas.microsoft.com/office/drawing/2014/chart" uri="{C3380CC4-5D6E-409C-BE32-E72D297353CC}">
                <c16:uniqueId val="{00000009-EC2F-431A-A1D4-982E2D1A3E92}"/>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Sightseeing/round trip</c:v>
                </c:pt>
                <c:pt idx="2">
                  <c:v>Cultural experience (focus on art, theatre etc)</c:v>
                </c:pt>
                <c:pt idx="3">
                  <c:v>Visiting friends and relatives</c:v>
                </c:pt>
                <c:pt idx="4">
                  <c:v>City break (focusing on cultural, shopping, Club, restaurant visits etc.)</c:v>
                </c:pt>
                <c:pt idx="5">
                  <c:v>Holiday to experience nature, scenery and wildlife</c:v>
                </c:pt>
                <c:pt idx="6">
                  <c:v>Sun and beach holiday</c:v>
                </c:pt>
                <c:pt idx="7">
                  <c:v>Cruise</c:v>
                </c:pt>
                <c:pt idx="8">
                  <c:v>Culinary trip</c:v>
                </c:pt>
                <c:pt idx="9">
                  <c:v>Countryside holiday</c:v>
                </c:pt>
                <c:pt idx="10">
                  <c:v>Party&amp;amp;fun</c:v>
                </c:pt>
                <c:pt idx="11">
                  <c:v>Event holiday (festivals, sports etc)</c:v>
                </c:pt>
                <c:pt idx="12">
                  <c:v>Travel to cottage/holiday home (hired/own/borrowed cottage/holiday home)</c:v>
                </c:pt>
                <c:pt idx="13">
                  <c:v>Sports/active holiday</c:v>
                </c:pt>
                <c:pt idx="14">
                  <c:v>Ski holiday</c:v>
                </c:pt>
                <c:pt idx="15">
                  <c:v>Other type of winterholiday with snow</c:v>
                </c:pt>
                <c:pt idx="16">
                  <c:v>Health travel</c:v>
                </c:pt>
                <c:pt idx="17">
                  <c:v>Other holiday type</c:v>
                </c:pt>
              </c:strCache>
            </c:strRef>
          </c:cat>
          <c:val>
            <c:numRef>
              <c:f>Sheet1!$B$2:$B$19</c:f>
              <c:numCache>
                <c:formatCode>0%</c:formatCode>
                <c:ptCount val="18"/>
                <c:pt idx="0">
                  <c:v>0.83035714285714302</c:v>
                </c:pt>
                <c:pt idx="1">
                  <c:v>0.72321428571428603</c:v>
                </c:pt>
                <c:pt idx="2">
                  <c:v>0.64285714285714302</c:v>
                </c:pt>
                <c:pt idx="3">
                  <c:v>0.37946428571428598</c:v>
                </c:pt>
                <c:pt idx="4">
                  <c:v>0.37946428571428598</c:v>
                </c:pt>
                <c:pt idx="5">
                  <c:v>0.375</c:v>
                </c:pt>
                <c:pt idx="6">
                  <c:v>0.26785714285714302</c:v>
                </c:pt>
                <c:pt idx="7">
                  <c:v>0.245535714285714</c:v>
                </c:pt>
                <c:pt idx="8">
                  <c:v>0.20089285714285701</c:v>
                </c:pt>
                <c:pt idx="9">
                  <c:v>0.14732142857142899</c:v>
                </c:pt>
                <c:pt idx="10">
                  <c:v>0.13839285714285698</c:v>
                </c:pt>
                <c:pt idx="11">
                  <c:v>0.11607142857142901</c:v>
                </c:pt>
                <c:pt idx="12">
                  <c:v>9.8214285714285698E-2</c:v>
                </c:pt>
                <c:pt idx="13">
                  <c:v>8.9285714285714302E-2</c:v>
                </c:pt>
                <c:pt idx="14">
                  <c:v>8.0357142857142794E-2</c:v>
                </c:pt>
                <c:pt idx="15">
                  <c:v>4.9107142857142898E-2</c:v>
                </c:pt>
                <c:pt idx="16">
                  <c:v>4.9107142857142898E-2</c:v>
                </c:pt>
                <c:pt idx="17">
                  <c:v>3.125E-2</c:v>
                </c:pt>
              </c:numCache>
            </c:numRef>
          </c:val>
          <c:extLst>
            <c:ext xmlns:c16="http://schemas.microsoft.com/office/drawing/2014/chart" uri="{C3380CC4-5D6E-409C-BE32-E72D297353CC}">
              <c16:uniqueId val="{00000008-C263-41E5-B9BD-4D6442A745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BD7B-4357-8C45-355F8E2611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0.20089285714285701</c:v>
                </c:pt>
                <c:pt idx="1">
                  <c:v>0.14732142857142899</c:v>
                </c:pt>
                <c:pt idx="2">
                  <c:v>0.22767857142857101</c:v>
                </c:pt>
                <c:pt idx="3">
                  <c:v>0.24107142857142899</c:v>
                </c:pt>
                <c:pt idx="4">
                  <c:v>0.183035714285714</c:v>
                </c:pt>
              </c:numCache>
            </c:numRef>
          </c:val>
          <c:extLst>
            <c:ext xmlns:c16="http://schemas.microsoft.com/office/drawing/2014/chart" uri="{C3380CC4-5D6E-409C-BE32-E72D297353CC}">
              <c16:uniqueId val="{00000000-DB1D-4534-917E-3BA107AA77C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B523-4962-AD38-ABE1382E09EB}"/>
              </c:ext>
            </c:extLst>
          </c:dPt>
          <c:dPt>
            <c:idx val="2"/>
            <c:invertIfNegative val="0"/>
            <c:bubble3D val="0"/>
            <c:spPr>
              <a:solidFill>
                <a:srgbClr val="FF0000"/>
              </a:solidFill>
              <a:ln>
                <a:noFill/>
              </a:ln>
              <a:effectLst/>
            </c:spPr>
            <c:extLst>
              <c:ext xmlns:c16="http://schemas.microsoft.com/office/drawing/2014/chart" uri="{C3380CC4-5D6E-409C-BE32-E72D297353CC}">
                <c16:uniqueId val="{00000001-B523-4962-AD38-ABE1382E09EB}"/>
              </c:ext>
            </c:extLst>
          </c:dPt>
          <c:dPt>
            <c:idx val="6"/>
            <c:invertIfNegative val="0"/>
            <c:bubble3D val="0"/>
            <c:spPr>
              <a:solidFill>
                <a:srgbClr val="FF0000"/>
              </a:solidFill>
              <a:ln>
                <a:noFill/>
              </a:ln>
              <a:effectLst/>
            </c:spPr>
            <c:extLst>
              <c:ext xmlns:c16="http://schemas.microsoft.com/office/drawing/2014/chart" uri="{C3380CC4-5D6E-409C-BE32-E72D297353CC}">
                <c16:uniqueId val="{00000002-B523-4962-AD38-ABE1382E09EB}"/>
              </c:ext>
            </c:extLst>
          </c:dPt>
          <c:dPt>
            <c:idx val="7"/>
            <c:invertIfNegative val="0"/>
            <c:bubble3D val="0"/>
            <c:spPr>
              <a:solidFill>
                <a:srgbClr val="FF0000"/>
              </a:solidFill>
              <a:ln>
                <a:noFill/>
              </a:ln>
              <a:effectLst/>
            </c:spPr>
            <c:extLst>
              <c:ext xmlns:c16="http://schemas.microsoft.com/office/drawing/2014/chart" uri="{C3380CC4-5D6E-409C-BE32-E72D297353CC}">
                <c16:uniqueId val="{00000003-B523-4962-AD38-ABE1382E09EB}"/>
              </c:ext>
            </c:extLst>
          </c:dPt>
          <c:dPt>
            <c:idx val="8"/>
            <c:invertIfNegative val="0"/>
            <c:bubble3D val="0"/>
            <c:spPr>
              <a:solidFill>
                <a:srgbClr val="FF0000"/>
              </a:solidFill>
              <a:ln>
                <a:noFill/>
              </a:ln>
              <a:effectLst/>
            </c:spPr>
            <c:extLst>
              <c:ext xmlns:c16="http://schemas.microsoft.com/office/drawing/2014/chart" uri="{C3380CC4-5D6E-409C-BE32-E72D297353CC}">
                <c16:uniqueId val="{00000004-B523-4962-AD38-ABE1382E09EB}"/>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Ferry / boat / cruise</c:v>
                </c:pt>
                <c:pt idx="2">
                  <c:v>Car</c:v>
                </c:pt>
                <c:pt idx="3">
                  <c:v>Bus</c:v>
                </c:pt>
                <c:pt idx="4">
                  <c:v>Train</c:v>
                </c:pt>
                <c:pt idx="5">
                  <c:v>Scheduled plane</c:v>
                </c:pt>
                <c:pt idx="6">
                  <c:v>Car w/ caravan</c:v>
                </c:pt>
                <c:pt idx="7">
                  <c:v>Charter plane</c:v>
                </c:pt>
                <c:pt idx="8">
                  <c:v>Motorbike</c:v>
                </c:pt>
                <c:pt idx="9">
                  <c:v>Other</c:v>
                </c:pt>
              </c:strCache>
            </c:strRef>
          </c:cat>
          <c:val>
            <c:numRef>
              <c:f>Sheet1!$B$2:$B$11</c:f>
              <c:numCache>
                <c:formatCode>0%</c:formatCode>
                <c:ptCount val="10"/>
                <c:pt idx="0">
                  <c:v>0.75</c:v>
                </c:pt>
                <c:pt idx="1">
                  <c:v>0.151785714285714</c:v>
                </c:pt>
                <c:pt idx="2">
                  <c:v>0.13839285714285698</c:v>
                </c:pt>
                <c:pt idx="3">
                  <c:v>0.11607142857142901</c:v>
                </c:pt>
                <c:pt idx="4">
                  <c:v>0.107142857142857</c:v>
                </c:pt>
                <c:pt idx="5">
                  <c:v>4.9107142857142898E-2</c:v>
                </c:pt>
                <c:pt idx="6">
                  <c:v>2.6785714285714302E-2</c:v>
                </c:pt>
                <c:pt idx="7">
                  <c:v>1.7857142857142901E-2</c:v>
                </c:pt>
                <c:pt idx="8">
                  <c:v>1.33928571428571E-2</c:v>
                </c:pt>
                <c:pt idx="9">
                  <c:v>8.9285714285714298E-3</c:v>
                </c:pt>
              </c:numCache>
            </c:numRef>
          </c:val>
          <c:extLst>
            <c:ext xmlns:c16="http://schemas.microsoft.com/office/drawing/2014/chart" uri="{C3380CC4-5D6E-409C-BE32-E72D297353CC}">
              <c16:uniqueId val="{00000000-5066-4AF8-AAA7-1FBC3FF9E58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29CA-49FD-8652-804A12BC45EC}"/>
              </c:ext>
            </c:extLst>
          </c:dPt>
          <c:dPt>
            <c:idx val="1"/>
            <c:invertIfNegative val="0"/>
            <c:bubble3D val="0"/>
            <c:spPr>
              <a:solidFill>
                <a:srgbClr val="FF0000"/>
              </a:solidFill>
              <a:ln>
                <a:noFill/>
              </a:ln>
              <a:effectLst/>
            </c:spPr>
            <c:extLst>
              <c:ext xmlns:c16="http://schemas.microsoft.com/office/drawing/2014/chart" uri="{C3380CC4-5D6E-409C-BE32-E72D297353CC}">
                <c16:uniqueId val="{00000001-29CA-49FD-8652-804A12BC45EC}"/>
              </c:ext>
            </c:extLst>
          </c:dPt>
          <c:dPt>
            <c:idx val="2"/>
            <c:invertIfNegative val="0"/>
            <c:bubble3D val="0"/>
            <c:spPr>
              <a:solidFill>
                <a:srgbClr val="FF0000"/>
              </a:solidFill>
              <a:ln>
                <a:noFill/>
              </a:ln>
              <a:effectLst/>
            </c:spPr>
            <c:extLst>
              <c:ext xmlns:c16="http://schemas.microsoft.com/office/drawing/2014/chart" uri="{C3380CC4-5D6E-409C-BE32-E72D297353CC}">
                <c16:uniqueId val="{00000002-29CA-49FD-8652-804A12BC45EC}"/>
              </c:ext>
            </c:extLst>
          </c:dPt>
          <c:dPt>
            <c:idx val="4"/>
            <c:invertIfNegative val="0"/>
            <c:bubble3D val="0"/>
            <c:spPr>
              <a:solidFill>
                <a:srgbClr val="FF0000"/>
              </a:solidFill>
              <a:ln>
                <a:noFill/>
              </a:ln>
              <a:effectLst/>
            </c:spPr>
            <c:extLst>
              <c:ext xmlns:c16="http://schemas.microsoft.com/office/drawing/2014/chart" uri="{C3380CC4-5D6E-409C-BE32-E72D297353CC}">
                <c16:uniqueId val="{00000003-29CA-49FD-8652-804A12BC45EC}"/>
              </c:ext>
            </c:extLst>
          </c:dPt>
          <c:dPt>
            <c:idx val="5"/>
            <c:invertIfNegative val="0"/>
            <c:bubble3D val="0"/>
            <c:spPr>
              <a:solidFill>
                <a:srgbClr val="92D050"/>
              </a:solidFill>
              <a:ln>
                <a:noFill/>
              </a:ln>
              <a:effectLst/>
            </c:spPr>
            <c:extLst>
              <c:ext xmlns:c16="http://schemas.microsoft.com/office/drawing/2014/chart" uri="{C3380CC4-5D6E-409C-BE32-E72D297353CC}">
                <c16:uniqueId val="{00000009-29CA-49FD-8652-804A12BC45EC}"/>
              </c:ext>
            </c:extLst>
          </c:dPt>
          <c:dPt>
            <c:idx val="6"/>
            <c:invertIfNegative val="0"/>
            <c:bubble3D val="0"/>
            <c:spPr>
              <a:solidFill>
                <a:srgbClr val="FF0000"/>
              </a:solidFill>
              <a:ln>
                <a:noFill/>
              </a:ln>
              <a:effectLst/>
            </c:spPr>
            <c:extLst>
              <c:ext xmlns:c16="http://schemas.microsoft.com/office/drawing/2014/chart" uri="{C3380CC4-5D6E-409C-BE32-E72D297353CC}">
                <c16:uniqueId val="{00000004-29CA-49FD-8652-804A12BC45EC}"/>
              </c:ext>
            </c:extLst>
          </c:dPt>
          <c:dPt>
            <c:idx val="9"/>
            <c:invertIfNegative val="0"/>
            <c:bubble3D val="0"/>
            <c:spPr>
              <a:solidFill>
                <a:srgbClr val="FF0000"/>
              </a:solidFill>
              <a:ln>
                <a:noFill/>
              </a:ln>
              <a:effectLst/>
            </c:spPr>
            <c:extLst>
              <c:ext xmlns:c16="http://schemas.microsoft.com/office/drawing/2014/chart" uri="{C3380CC4-5D6E-409C-BE32-E72D297353CC}">
                <c16:uniqueId val="{00000005-29CA-49FD-8652-804A12BC45EC}"/>
              </c:ext>
            </c:extLst>
          </c:dPt>
          <c:dPt>
            <c:idx val="10"/>
            <c:invertIfNegative val="0"/>
            <c:bubble3D val="0"/>
            <c:spPr>
              <a:solidFill>
                <a:srgbClr val="FF0000"/>
              </a:solidFill>
              <a:ln>
                <a:noFill/>
              </a:ln>
              <a:effectLst/>
            </c:spPr>
            <c:extLst>
              <c:ext xmlns:c16="http://schemas.microsoft.com/office/drawing/2014/chart" uri="{C3380CC4-5D6E-409C-BE32-E72D297353CC}">
                <c16:uniqueId val="{00000006-29CA-49FD-8652-804A12BC45EC}"/>
              </c:ext>
            </c:extLst>
          </c:dPt>
          <c:dPt>
            <c:idx val="12"/>
            <c:invertIfNegative val="0"/>
            <c:bubble3D val="0"/>
            <c:spPr>
              <a:solidFill>
                <a:srgbClr val="FF0000"/>
              </a:solidFill>
              <a:ln>
                <a:noFill/>
              </a:ln>
              <a:effectLst/>
            </c:spPr>
            <c:extLst>
              <c:ext xmlns:c16="http://schemas.microsoft.com/office/drawing/2014/chart" uri="{C3380CC4-5D6E-409C-BE32-E72D297353CC}">
                <c16:uniqueId val="{00000007-29CA-49FD-8652-804A12BC45EC}"/>
              </c:ext>
            </c:extLst>
          </c:dPt>
          <c:dPt>
            <c:idx val="13"/>
            <c:invertIfNegative val="0"/>
            <c:bubble3D val="0"/>
            <c:spPr>
              <a:solidFill>
                <a:srgbClr val="FF0000"/>
              </a:solidFill>
              <a:ln>
                <a:noFill/>
              </a:ln>
              <a:effectLst/>
            </c:spPr>
            <c:extLst>
              <c:ext xmlns:c16="http://schemas.microsoft.com/office/drawing/2014/chart" uri="{C3380CC4-5D6E-409C-BE32-E72D297353CC}">
                <c16:uniqueId val="{00000008-29CA-49FD-8652-804A12BC45E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Hotel (medium standard)</c:v>
                </c:pt>
                <c:pt idx="1">
                  <c:v>Hotel (high standard)</c:v>
                </c:pt>
                <c:pt idx="2">
                  <c:v>Guest house / Bed &amp;amp; Breakfast</c:v>
                </c:pt>
                <c:pt idx="3">
                  <c:v>In a private person's home through AirBnb or other types of sharing services</c:v>
                </c:pt>
                <c:pt idx="4">
                  <c:v>Hotel (budget)</c:v>
                </c:pt>
                <c:pt idx="5">
                  <c:v>Don’t know</c:v>
                </c:pt>
                <c:pt idx="6">
                  <c:v>Rented cabin / holiday home / flat</c:v>
                </c:pt>
                <c:pt idx="7">
                  <c:v>Stayed with friends / acquaintances</c:v>
                </c:pt>
                <c:pt idx="8">
                  <c:v>Stayed with family</c:v>
                </c:pt>
                <c:pt idx="9">
                  <c:v>Borrowed cabin / holiday home / flat</c:v>
                </c:pt>
                <c:pt idx="10">
                  <c:v>Owned cabin / holiday home / flat</c:v>
                </c:pt>
                <c:pt idx="11">
                  <c:v>Caravan / camper van</c:v>
                </c:pt>
                <c:pt idx="12">
                  <c:v>Tent</c:v>
                </c:pt>
                <c:pt idx="13">
                  <c:v>Camping cabin</c:v>
                </c:pt>
              </c:strCache>
            </c:strRef>
          </c:cat>
          <c:val>
            <c:numRef>
              <c:f>Sheet1!$B$2:$B$15</c:f>
              <c:numCache>
                <c:formatCode>0%</c:formatCode>
                <c:ptCount val="14"/>
                <c:pt idx="0">
                  <c:v>0.47321428571428598</c:v>
                </c:pt>
                <c:pt idx="1">
                  <c:v>0.25</c:v>
                </c:pt>
                <c:pt idx="2">
                  <c:v>9.8214285714285698E-2</c:v>
                </c:pt>
                <c:pt idx="3">
                  <c:v>8.9285714285714302E-2</c:v>
                </c:pt>
                <c:pt idx="4">
                  <c:v>7.5892857142857095E-2</c:v>
                </c:pt>
                <c:pt idx="5">
                  <c:v>7.1428571428571397E-2</c:v>
                </c:pt>
                <c:pt idx="6">
                  <c:v>6.25E-2</c:v>
                </c:pt>
                <c:pt idx="7">
                  <c:v>4.0178571428571397E-2</c:v>
                </c:pt>
                <c:pt idx="8">
                  <c:v>3.5714285714285698E-2</c:v>
                </c:pt>
                <c:pt idx="9">
                  <c:v>3.125E-2</c:v>
                </c:pt>
                <c:pt idx="10">
                  <c:v>1.7857142857142901E-2</c:v>
                </c:pt>
                <c:pt idx="11">
                  <c:v>1.7857142857142901E-2</c:v>
                </c:pt>
                <c:pt idx="12">
                  <c:v>1.33928571428571E-2</c:v>
                </c:pt>
                <c:pt idx="13">
                  <c:v>8.9285714285714298E-3</c:v>
                </c:pt>
              </c:numCache>
            </c:numRef>
          </c:val>
          <c:extLst>
            <c:ext xmlns:c16="http://schemas.microsoft.com/office/drawing/2014/chart" uri="{C3380CC4-5D6E-409C-BE32-E72D297353CC}">
              <c16:uniqueId val="{00000000-5ABD-436A-A129-5B874622868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Friendly</c:v>
                </c:pt>
                <c:pt idx="1">
                  <c:v>Authentic</c:v>
                </c:pt>
                <c:pt idx="2">
                  <c:v>Peaceful</c:v>
                </c:pt>
                <c:pt idx="3">
                  <c:v>Relaxed</c:v>
                </c:pt>
              </c:strCache>
            </c:strRef>
          </c:cat>
          <c:val>
            <c:numRef>
              <c:f>Sheet1!$B$2:$B$5</c:f>
              <c:numCache>
                <c:formatCode>0</c:formatCode>
                <c:ptCount val="4"/>
                <c:pt idx="0">
                  <c:v>131</c:v>
                </c:pt>
                <c:pt idx="1">
                  <c:v>122</c:v>
                </c:pt>
                <c:pt idx="2">
                  <c:v>114</c:v>
                </c:pt>
                <c:pt idx="3">
                  <c:v>111</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2F93-4C92-89BB-1DC0EFB4154C}"/>
              </c:ext>
            </c:extLst>
          </c:dPt>
          <c:dPt>
            <c:idx val="1"/>
            <c:invertIfNegative val="0"/>
            <c:bubble3D val="0"/>
            <c:spPr>
              <a:solidFill>
                <a:srgbClr val="92D050"/>
              </a:solidFill>
              <a:ln>
                <a:noFill/>
              </a:ln>
              <a:effectLst/>
            </c:spPr>
            <c:extLst>
              <c:ext xmlns:c16="http://schemas.microsoft.com/office/drawing/2014/chart" uri="{C3380CC4-5D6E-409C-BE32-E72D297353CC}">
                <c16:uniqueId val="{00000001-2F93-4C92-89BB-1DC0EFB4154C}"/>
              </c:ext>
            </c:extLst>
          </c:dPt>
          <c:dPt>
            <c:idx val="2"/>
            <c:invertIfNegative val="0"/>
            <c:bubble3D val="0"/>
            <c:spPr>
              <a:solidFill>
                <a:srgbClr val="FF0000"/>
              </a:solidFill>
              <a:ln>
                <a:noFill/>
              </a:ln>
              <a:effectLst/>
            </c:spPr>
            <c:extLst>
              <c:ext xmlns:c16="http://schemas.microsoft.com/office/drawing/2014/chart" uri="{C3380CC4-5D6E-409C-BE32-E72D297353CC}">
                <c16:uniqueId val="{00000005-2F93-4C92-89BB-1DC0EFB4154C}"/>
              </c:ext>
            </c:extLst>
          </c:dPt>
          <c:dPt>
            <c:idx val="3"/>
            <c:invertIfNegative val="0"/>
            <c:bubble3D val="0"/>
            <c:spPr>
              <a:solidFill>
                <a:srgbClr val="92D050"/>
              </a:solidFill>
              <a:ln>
                <a:noFill/>
              </a:ln>
              <a:effectLst/>
            </c:spPr>
            <c:extLst>
              <c:ext xmlns:c16="http://schemas.microsoft.com/office/drawing/2014/chart" uri="{C3380CC4-5D6E-409C-BE32-E72D297353CC}">
                <c16:uniqueId val="{00000002-2F93-4C92-89BB-1DC0EFB4154C}"/>
              </c:ext>
            </c:extLst>
          </c:dPt>
          <c:dPt>
            <c:idx val="4"/>
            <c:invertIfNegative val="0"/>
            <c:bubble3D val="0"/>
            <c:spPr>
              <a:solidFill>
                <a:srgbClr val="92D050"/>
              </a:solidFill>
              <a:ln>
                <a:noFill/>
              </a:ln>
              <a:effectLst/>
            </c:spPr>
            <c:extLst>
              <c:ext xmlns:c16="http://schemas.microsoft.com/office/drawing/2014/chart" uri="{C3380CC4-5D6E-409C-BE32-E72D297353CC}">
                <c16:uniqueId val="{00000003-2F93-4C92-89BB-1DC0EFB4154C}"/>
              </c:ext>
            </c:extLst>
          </c:dPt>
          <c:dPt>
            <c:idx val="5"/>
            <c:invertIfNegative val="0"/>
            <c:bubble3D val="0"/>
            <c:spPr>
              <a:solidFill>
                <a:srgbClr val="FF0000"/>
              </a:solidFill>
              <a:ln>
                <a:noFill/>
              </a:ln>
              <a:effectLst/>
            </c:spPr>
            <c:extLst>
              <c:ext xmlns:c16="http://schemas.microsoft.com/office/drawing/2014/chart" uri="{C3380CC4-5D6E-409C-BE32-E72D297353CC}">
                <c16:uniqueId val="{00000006-2F93-4C92-89BB-1DC0EFB4154C}"/>
              </c:ext>
            </c:extLst>
          </c:dPt>
          <c:dPt>
            <c:idx val="6"/>
            <c:invertIfNegative val="0"/>
            <c:bubble3D val="0"/>
            <c:spPr>
              <a:solidFill>
                <a:srgbClr val="92D050"/>
              </a:solidFill>
              <a:ln>
                <a:noFill/>
              </a:ln>
              <a:effectLst/>
            </c:spPr>
            <c:extLst>
              <c:ext xmlns:c16="http://schemas.microsoft.com/office/drawing/2014/chart" uri="{C3380CC4-5D6E-409C-BE32-E72D297353CC}">
                <c16:uniqueId val="{00000004-2F93-4C92-89BB-1DC0EFB4154C}"/>
              </c:ext>
            </c:extLst>
          </c:dPt>
          <c:dPt>
            <c:idx val="7"/>
            <c:invertIfNegative val="0"/>
            <c:bubble3D val="0"/>
            <c:spPr>
              <a:solidFill>
                <a:srgbClr val="FF0000"/>
              </a:solidFill>
              <a:ln>
                <a:noFill/>
              </a:ln>
              <a:effectLst/>
            </c:spPr>
            <c:extLst>
              <c:ext xmlns:c16="http://schemas.microsoft.com/office/drawing/2014/chart" uri="{C3380CC4-5D6E-409C-BE32-E72D297353CC}">
                <c16:uniqueId val="{00000007-2F93-4C92-89BB-1DC0EFB4154C}"/>
              </c:ext>
            </c:extLst>
          </c:dPt>
          <c:dPt>
            <c:idx val="8"/>
            <c:invertIfNegative val="0"/>
            <c:bubble3D val="0"/>
            <c:spPr>
              <a:solidFill>
                <a:srgbClr val="FF0000"/>
              </a:solidFill>
              <a:ln>
                <a:noFill/>
              </a:ln>
              <a:effectLst/>
            </c:spPr>
            <c:extLst>
              <c:ext xmlns:c16="http://schemas.microsoft.com/office/drawing/2014/chart" uri="{C3380CC4-5D6E-409C-BE32-E72D297353CC}">
                <c16:uniqueId val="{00000008-2F93-4C92-89BB-1DC0EFB4154C}"/>
              </c:ext>
            </c:extLst>
          </c:dPt>
          <c:dPt>
            <c:idx val="9"/>
            <c:invertIfNegative val="0"/>
            <c:bubble3D val="0"/>
            <c:spPr>
              <a:solidFill>
                <a:srgbClr val="FF0000"/>
              </a:solidFill>
              <a:ln>
                <a:noFill/>
              </a:ln>
              <a:effectLst/>
            </c:spPr>
            <c:extLst>
              <c:ext xmlns:c16="http://schemas.microsoft.com/office/drawing/2014/chart" uri="{C3380CC4-5D6E-409C-BE32-E72D297353CC}">
                <c16:uniqueId val="{00000009-2F93-4C92-89BB-1DC0EFB4154C}"/>
              </c:ext>
            </c:extLst>
          </c:dPt>
          <c:dPt>
            <c:idx val="10"/>
            <c:invertIfNegative val="0"/>
            <c:bubble3D val="0"/>
            <c:spPr>
              <a:solidFill>
                <a:srgbClr val="FF0000"/>
              </a:solidFill>
              <a:ln>
                <a:noFill/>
              </a:ln>
              <a:effectLst/>
            </c:spPr>
            <c:extLst>
              <c:ext xmlns:c16="http://schemas.microsoft.com/office/drawing/2014/chart" uri="{C3380CC4-5D6E-409C-BE32-E72D297353CC}">
                <c16:uniqueId val="{0000000A-2F93-4C92-89BB-1DC0EFB4154C}"/>
              </c:ext>
            </c:extLst>
          </c:dPt>
          <c:dPt>
            <c:idx val="11"/>
            <c:invertIfNegative val="0"/>
            <c:bubble3D val="0"/>
            <c:spPr>
              <a:solidFill>
                <a:srgbClr val="FF0000"/>
              </a:solidFill>
              <a:ln>
                <a:noFill/>
              </a:ln>
              <a:effectLst/>
            </c:spPr>
            <c:extLst>
              <c:ext xmlns:c16="http://schemas.microsoft.com/office/drawing/2014/chart" uri="{C3380CC4-5D6E-409C-BE32-E72D297353CC}">
                <c16:uniqueId val="{0000000B-2F93-4C92-89BB-1DC0EFB4154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Train</c:v>
                </c:pt>
                <c:pt idx="2">
                  <c:v>Rented car</c:v>
                </c:pt>
                <c:pt idx="3">
                  <c:v>Ferry / boat / cruise</c:v>
                </c:pt>
                <c:pt idx="4">
                  <c:v>Other</c:v>
                </c:pt>
                <c:pt idx="5">
                  <c:v>Plane</c:v>
                </c:pt>
                <c:pt idx="6">
                  <c:v>No transportation</c:v>
                </c:pt>
                <c:pt idx="7">
                  <c:v>Own car</c:v>
                </c:pt>
                <c:pt idx="8">
                  <c:v>Car w/ caravan</c:v>
                </c:pt>
                <c:pt idx="9">
                  <c:v>Bicycle</c:v>
                </c:pt>
                <c:pt idx="10">
                  <c:v>Camper van</c:v>
                </c:pt>
                <c:pt idx="11">
                  <c:v>Motorbike</c:v>
                </c:pt>
              </c:strCache>
            </c:strRef>
          </c:cat>
          <c:val>
            <c:numRef>
              <c:f>Sheet1!$B$2:$B$13</c:f>
              <c:numCache>
                <c:formatCode>0%</c:formatCode>
                <c:ptCount val="12"/>
                <c:pt idx="0">
                  <c:v>0.375</c:v>
                </c:pt>
                <c:pt idx="1">
                  <c:v>0.29464285714285698</c:v>
                </c:pt>
                <c:pt idx="2">
                  <c:v>0.26339285714285698</c:v>
                </c:pt>
                <c:pt idx="3">
                  <c:v>0.1875</c:v>
                </c:pt>
                <c:pt idx="4">
                  <c:v>0.14285714285714302</c:v>
                </c:pt>
                <c:pt idx="5">
                  <c:v>0.111607142857143</c:v>
                </c:pt>
                <c:pt idx="6">
                  <c:v>6.6964285714285698E-2</c:v>
                </c:pt>
                <c:pt idx="7">
                  <c:v>3.5714285714285698E-2</c:v>
                </c:pt>
                <c:pt idx="8">
                  <c:v>2.6785714285714302E-2</c:v>
                </c:pt>
                <c:pt idx="9">
                  <c:v>1.7857142857142901E-2</c:v>
                </c:pt>
                <c:pt idx="10">
                  <c:v>8.9285714285714298E-3</c:v>
                </c:pt>
                <c:pt idx="11">
                  <c:v>8.9285714285714298E-3</c:v>
                </c:pt>
              </c:numCache>
            </c:numRef>
          </c:val>
          <c:extLst>
            <c:ext xmlns:c16="http://schemas.microsoft.com/office/drawing/2014/chart" uri="{C3380CC4-5D6E-409C-BE32-E72D297353CC}">
              <c16:uniqueId val="{00000000-D3AF-46B3-9DA2-7E18B78C7A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0C6-48F1-8EDD-D7D65BF018F1}"/>
              </c:ext>
            </c:extLst>
          </c:dPt>
          <c:dPt>
            <c:idx val="1"/>
            <c:invertIfNegative val="0"/>
            <c:bubble3D val="0"/>
            <c:spPr>
              <a:solidFill>
                <a:srgbClr val="92D050"/>
              </a:solidFill>
              <a:ln>
                <a:noFill/>
              </a:ln>
              <a:effectLst/>
            </c:spPr>
            <c:extLst>
              <c:ext xmlns:c16="http://schemas.microsoft.com/office/drawing/2014/chart" uri="{C3380CC4-5D6E-409C-BE32-E72D297353CC}">
                <c16:uniqueId val="{00000007-90C6-48F1-8EDD-D7D65BF018F1}"/>
              </c:ext>
            </c:extLst>
          </c:dPt>
          <c:dPt>
            <c:idx val="2"/>
            <c:invertIfNegative val="0"/>
            <c:bubble3D val="0"/>
            <c:spPr>
              <a:solidFill>
                <a:srgbClr val="92D050"/>
              </a:solidFill>
              <a:ln>
                <a:noFill/>
              </a:ln>
              <a:effectLst/>
            </c:spPr>
            <c:extLst>
              <c:ext xmlns:c16="http://schemas.microsoft.com/office/drawing/2014/chart" uri="{C3380CC4-5D6E-409C-BE32-E72D297353CC}">
                <c16:uniqueId val="{00000006-90C6-48F1-8EDD-D7D65BF018F1}"/>
              </c:ext>
            </c:extLst>
          </c:dPt>
          <c:dPt>
            <c:idx val="3"/>
            <c:invertIfNegative val="0"/>
            <c:bubble3D val="0"/>
            <c:spPr>
              <a:solidFill>
                <a:srgbClr val="92D050"/>
              </a:solidFill>
              <a:ln>
                <a:noFill/>
              </a:ln>
              <a:effectLst/>
            </c:spPr>
            <c:extLst>
              <c:ext xmlns:c16="http://schemas.microsoft.com/office/drawing/2014/chart" uri="{C3380CC4-5D6E-409C-BE32-E72D297353CC}">
                <c16:uniqueId val="{00000005-90C6-48F1-8EDD-D7D65BF018F1}"/>
              </c:ext>
            </c:extLst>
          </c:dPt>
          <c:dPt>
            <c:idx val="4"/>
            <c:invertIfNegative val="0"/>
            <c:bubble3D val="0"/>
            <c:spPr>
              <a:solidFill>
                <a:srgbClr val="92D050"/>
              </a:solidFill>
              <a:ln>
                <a:noFill/>
              </a:ln>
              <a:effectLst/>
            </c:spPr>
            <c:extLst>
              <c:ext xmlns:c16="http://schemas.microsoft.com/office/drawing/2014/chart" uri="{C3380CC4-5D6E-409C-BE32-E72D297353CC}">
                <c16:uniqueId val="{00000004-90C6-48F1-8EDD-D7D65BF018F1}"/>
              </c:ext>
            </c:extLst>
          </c:dPt>
          <c:dPt>
            <c:idx val="5"/>
            <c:invertIfNegative val="0"/>
            <c:bubble3D val="0"/>
            <c:spPr>
              <a:solidFill>
                <a:srgbClr val="92D050"/>
              </a:solidFill>
              <a:ln>
                <a:noFill/>
              </a:ln>
              <a:effectLst/>
            </c:spPr>
            <c:extLst>
              <c:ext xmlns:c16="http://schemas.microsoft.com/office/drawing/2014/chart" uri="{C3380CC4-5D6E-409C-BE32-E72D297353CC}">
                <c16:uniqueId val="{00000003-90C6-48F1-8EDD-D7D65BF018F1}"/>
              </c:ext>
            </c:extLst>
          </c:dPt>
          <c:dPt>
            <c:idx val="6"/>
            <c:invertIfNegative val="0"/>
            <c:bubble3D val="0"/>
            <c:spPr>
              <a:solidFill>
                <a:srgbClr val="92D050"/>
              </a:solidFill>
              <a:ln>
                <a:noFill/>
              </a:ln>
              <a:effectLst/>
            </c:spPr>
            <c:extLst>
              <c:ext xmlns:c16="http://schemas.microsoft.com/office/drawing/2014/chart" uri="{C3380CC4-5D6E-409C-BE32-E72D297353CC}">
                <c16:uniqueId val="{00000002-90C6-48F1-8EDD-D7D65BF018F1}"/>
              </c:ext>
            </c:extLst>
          </c:dPt>
          <c:dPt>
            <c:idx val="7"/>
            <c:invertIfNegative val="0"/>
            <c:bubble3D val="0"/>
            <c:spPr>
              <a:solidFill>
                <a:srgbClr val="92D050"/>
              </a:solidFill>
              <a:ln>
                <a:noFill/>
              </a:ln>
              <a:effectLst/>
            </c:spPr>
            <c:extLst>
              <c:ext xmlns:c16="http://schemas.microsoft.com/office/drawing/2014/chart" uri="{C3380CC4-5D6E-409C-BE32-E72D297353CC}">
                <c16:uniqueId val="{00000001-90C6-48F1-8EDD-D7D65BF018F1}"/>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2E-4A08-9FD4-52AB9E3561E1}"/>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2E-4A08-9FD4-52AB9E3561E1}"/>
              </c:ext>
            </c:extLst>
          </c:dPt>
          <c:dPt>
            <c:idx val="10"/>
            <c:invertIfNegative val="0"/>
            <c:bubble3D val="0"/>
            <c:spPr>
              <a:solidFill>
                <a:srgbClr val="92D050"/>
              </a:solidFill>
              <a:ln>
                <a:noFill/>
              </a:ln>
              <a:effectLst/>
            </c:spPr>
            <c:extLst>
              <c:ext xmlns:c16="http://schemas.microsoft.com/office/drawing/2014/chart" uri="{C3380CC4-5D6E-409C-BE32-E72D297353CC}">
                <c16:uniqueId val="{00000000-90C6-48F1-8EDD-D7D65BF018F1}"/>
              </c:ext>
            </c:extLst>
          </c:dPt>
          <c:dPt>
            <c:idx val="11"/>
            <c:invertIfNegative val="0"/>
            <c:bubble3D val="0"/>
            <c:spPr>
              <a:solidFill>
                <a:srgbClr val="FF0000"/>
              </a:solidFill>
              <a:ln>
                <a:noFill/>
              </a:ln>
              <a:effectLst/>
            </c:spPr>
            <c:extLst>
              <c:ext xmlns:c16="http://schemas.microsoft.com/office/drawing/2014/chart" uri="{C3380CC4-5D6E-409C-BE32-E72D297353CC}">
                <c16:uniqueId val="{00000005-D52E-4A08-9FD4-52AB9E3561E1}"/>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52E-4A08-9FD4-52AB9E3561E1}"/>
              </c:ext>
            </c:extLst>
          </c:dPt>
          <c:dPt>
            <c:idx val="13"/>
            <c:invertIfNegative val="0"/>
            <c:bubble3D val="0"/>
            <c:spPr>
              <a:solidFill>
                <a:srgbClr val="92D050"/>
              </a:solidFill>
              <a:ln>
                <a:noFill/>
              </a:ln>
              <a:effectLst/>
            </c:spPr>
            <c:extLst>
              <c:ext xmlns:c16="http://schemas.microsoft.com/office/drawing/2014/chart" uri="{C3380CC4-5D6E-409C-BE32-E72D297353CC}">
                <c16:uniqueId val="{00000009-90C6-48F1-8EDD-D7D65BF018F1}"/>
              </c:ext>
            </c:extLst>
          </c:dPt>
          <c:dPt>
            <c:idx val="14"/>
            <c:invertIfNegative val="0"/>
            <c:bubble3D val="0"/>
            <c:spPr>
              <a:solidFill>
                <a:srgbClr val="92D050"/>
              </a:solidFill>
              <a:ln>
                <a:noFill/>
              </a:ln>
              <a:effectLst/>
            </c:spPr>
            <c:extLst>
              <c:ext xmlns:c16="http://schemas.microsoft.com/office/drawing/2014/chart" uri="{C3380CC4-5D6E-409C-BE32-E72D297353CC}">
                <c16:uniqueId val="{0000000A-90C6-48F1-8EDD-D7D65BF018F1}"/>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52E-4A08-9FD4-52AB9E3561E1}"/>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52E-4A08-9FD4-52AB9E3561E1}"/>
              </c:ext>
            </c:extLst>
          </c:dPt>
          <c:dPt>
            <c:idx val="17"/>
            <c:invertIfNegative val="0"/>
            <c:bubble3D val="0"/>
            <c:spPr>
              <a:solidFill>
                <a:srgbClr val="92D050"/>
              </a:solidFill>
              <a:ln>
                <a:noFill/>
              </a:ln>
              <a:effectLst/>
            </c:spPr>
            <c:extLst>
              <c:ext xmlns:c16="http://schemas.microsoft.com/office/drawing/2014/chart" uri="{C3380CC4-5D6E-409C-BE32-E72D297353CC}">
                <c16:uniqueId val="{0000000D-D52E-4A08-9FD4-52AB9E3561E1}"/>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52E-4A08-9FD4-52AB9E3561E1}"/>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52E-4A08-9FD4-52AB9E3561E1}"/>
              </c:ext>
            </c:extLst>
          </c:dPt>
          <c:dPt>
            <c:idx val="21"/>
            <c:invertIfNegative val="0"/>
            <c:bubble3D val="0"/>
            <c:spPr>
              <a:solidFill>
                <a:srgbClr val="FF0000"/>
              </a:solidFill>
              <a:ln>
                <a:noFill/>
              </a:ln>
              <a:effectLst/>
            </c:spPr>
            <c:extLst>
              <c:ext xmlns:c16="http://schemas.microsoft.com/office/drawing/2014/chart" uri="{C3380CC4-5D6E-409C-BE32-E72D297353CC}">
                <c16:uniqueId val="{00000013-D52E-4A08-9FD4-52AB9E3561E1}"/>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2E-4A08-9FD4-52AB9E3561E1}"/>
              </c:ext>
            </c:extLst>
          </c:dPt>
          <c:dPt>
            <c:idx val="23"/>
            <c:invertIfNegative val="0"/>
            <c:bubble3D val="0"/>
            <c:spPr>
              <a:solidFill>
                <a:srgbClr val="FF0000"/>
              </a:solidFill>
              <a:ln>
                <a:noFill/>
              </a:ln>
              <a:effectLst/>
            </c:spPr>
            <c:extLst>
              <c:ext xmlns:c16="http://schemas.microsoft.com/office/drawing/2014/chart" uri="{C3380CC4-5D6E-409C-BE32-E72D297353CC}">
                <c16:uniqueId val="{00000017-D52E-4A08-9FD4-52AB9E3561E1}"/>
              </c:ext>
            </c:extLst>
          </c:dPt>
          <c:dPt>
            <c:idx val="24"/>
            <c:invertIfNegative val="0"/>
            <c:bubble3D val="0"/>
            <c:spPr>
              <a:solidFill>
                <a:srgbClr val="FF0000"/>
              </a:solidFill>
              <a:ln>
                <a:noFill/>
              </a:ln>
              <a:effectLst/>
            </c:spPr>
            <c:extLst>
              <c:ext xmlns:c16="http://schemas.microsoft.com/office/drawing/2014/chart" uri="{C3380CC4-5D6E-409C-BE32-E72D297353CC}">
                <c16:uniqueId val="{0000000B-90C6-48F1-8EDD-D7D65BF018F1}"/>
              </c:ext>
            </c:extLst>
          </c:dPt>
          <c:dPt>
            <c:idx val="25"/>
            <c:invertIfNegative val="0"/>
            <c:bubble3D val="0"/>
            <c:spPr>
              <a:solidFill>
                <a:srgbClr val="FF0000"/>
              </a:solidFill>
              <a:ln>
                <a:noFill/>
              </a:ln>
              <a:effectLst/>
            </c:spPr>
            <c:extLst>
              <c:ext xmlns:c16="http://schemas.microsoft.com/office/drawing/2014/chart" uri="{C3380CC4-5D6E-409C-BE32-E72D297353CC}">
                <c16:uniqueId val="{0000000C-90C6-48F1-8EDD-D7D65BF018F1}"/>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2E-4A08-9FD4-52AB9E3561E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historical buildings/sites</c:v>
                </c:pt>
                <c:pt idx="1">
                  <c:v>Taste local food and drink</c:v>
                </c:pt>
                <c:pt idx="2">
                  <c:v>Visit cities</c:v>
                </c:pt>
                <c:pt idx="3">
                  <c:v>Discover local culture and lifestyle</c:v>
                </c:pt>
                <c:pt idx="4">
                  <c:v>Visit museums</c:v>
                </c:pt>
                <c:pt idx="5">
                  <c:v>Visit restaurants</c:v>
                </c:pt>
                <c:pt idx="6">
                  <c:v>Discover local history and legends</c:v>
                </c:pt>
                <c:pt idx="7">
                  <c:v>Experience local architecture</c:v>
                </c:pt>
                <c:pt idx="8">
                  <c:v>Observe beauty of nature</c:v>
                </c:pt>
                <c:pt idx="9">
                  <c:v>Attend sightseeing tours</c:v>
                </c:pt>
                <c:pt idx="10">
                  <c:v>Visit the countryside</c:v>
                </c:pt>
                <c:pt idx="11">
                  <c:v>Relaxation</c:v>
                </c:pt>
                <c:pt idx="12">
                  <c:v>Shopping</c:v>
                </c:pt>
                <c:pt idx="13">
                  <c:v>Visit parks and gardens</c:v>
                </c:pt>
                <c:pt idx="14">
                  <c:v>Visit art exhibitions</c:v>
                </c:pt>
                <c:pt idx="15">
                  <c:v>Experience national festivals and traditional celebrations</c:v>
                </c:pt>
                <c:pt idx="16">
                  <c:v>Observe natural phenomenon (i.e. volcanoes, northern lights, midnight sun, breaking waves, sand dune)</c:v>
                </c:pt>
                <c:pt idx="17">
                  <c:v>Attend concerts/festivals</c:v>
                </c:pt>
                <c:pt idx="18">
                  <c:v>Hiking (less than two hours)</c:v>
                </c:pt>
                <c:pt idx="19">
                  <c:v>Experience city nightlife</c:v>
                </c:pt>
                <c:pt idx="20">
                  <c:v>Experience mountains,  the wilderness or the wildlife</c:v>
                </c:pt>
                <c:pt idx="21">
                  <c:v>Hiking (more than two hours)</c:v>
                </c:pt>
                <c:pt idx="22">
                  <c:v>Get pampered</c:v>
                </c:pt>
                <c:pt idx="23">
                  <c:v>Visit spa resorts</c:v>
                </c:pt>
                <c:pt idx="24">
                  <c:v>Sunbathing and swimming</c:v>
                </c:pt>
                <c:pt idx="25">
                  <c:v>Visit amusement parks</c:v>
                </c:pt>
                <c:pt idx="26">
                  <c:v>Other</c:v>
                </c:pt>
                <c:pt idx="27">
                  <c:v>Do winter activities (Alpine skiing/snowboarding, cross country skiing, dog-sleigh, snowmobile etc)</c:v>
                </c:pt>
              </c:strCache>
            </c:strRef>
          </c:cat>
          <c:val>
            <c:numRef>
              <c:f>Sheet1!$B$2:$B$29</c:f>
              <c:numCache>
                <c:formatCode>0%</c:formatCode>
                <c:ptCount val="28"/>
                <c:pt idx="0">
                  <c:v>0.80357142857142805</c:v>
                </c:pt>
                <c:pt idx="1">
                  <c:v>0.71875</c:v>
                </c:pt>
                <c:pt idx="2">
                  <c:v>0.65625</c:v>
                </c:pt>
                <c:pt idx="3">
                  <c:v>0.63392857142857106</c:v>
                </c:pt>
                <c:pt idx="4">
                  <c:v>0.58928571428571397</c:v>
                </c:pt>
                <c:pt idx="5">
                  <c:v>0.58035714285714302</c:v>
                </c:pt>
                <c:pt idx="6">
                  <c:v>0.50892857142857106</c:v>
                </c:pt>
                <c:pt idx="7">
                  <c:v>0.49107142857142899</c:v>
                </c:pt>
                <c:pt idx="8">
                  <c:v>0.45089285714285698</c:v>
                </c:pt>
                <c:pt idx="9">
                  <c:v>0.43303571428571402</c:v>
                </c:pt>
                <c:pt idx="10">
                  <c:v>0.40178571428571402</c:v>
                </c:pt>
                <c:pt idx="11">
                  <c:v>0.39285714285714302</c:v>
                </c:pt>
                <c:pt idx="12">
                  <c:v>0.37946428571428598</c:v>
                </c:pt>
                <c:pt idx="13">
                  <c:v>0.32142857142857101</c:v>
                </c:pt>
                <c:pt idx="14">
                  <c:v>0.26339285714285698</c:v>
                </c:pt>
                <c:pt idx="15">
                  <c:v>0.25892857142857101</c:v>
                </c:pt>
                <c:pt idx="16">
                  <c:v>0.183035714285714</c:v>
                </c:pt>
                <c:pt idx="17">
                  <c:v>0.17857142857142899</c:v>
                </c:pt>
                <c:pt idx="18">
                  <c:v>0.160714285714286</c:v>
                </c:pt>
                <c:pt idx="19">
                  <c:v>0.160714285714286</c:v>
                </c:pt>
                <c:pt idx="20">
                  <c:v>0.129464285714286</c:v>
                </c:pt>
                <c:pt idx="21">
                  <c:v>5.3571428571428603E-2</c:v>
                </c:pt>
                <c:pt idx="22">
                  <c:v>5.3571428571428603E-2</c:v>
                </c:pt>
                <c:pt idx="23">
                  <c:v>5.3571428571428603E-2</c:v>
                </c:pt>
                <c:pt idx="24">
                  <c:v>4.9107142857142898E-2</c:v>
                </c:pt>
                <c:pt idx="25">
                  <c:v>3.5714285714285698E-2</c:v>
                </c:pt>
                <c:pt idx="26">
                  <c:v>1.33928571428571E-2</c:v>
                </c:pt>
                <c:pt idx="27">
                  <c:v>8.9285714285714298E-3</c:v>
                </c:pt>
              </c:numCache>
            </c:numRef>
          </c:val>
          <c:extLst>
            <c:ext xmlns:c16="http://schemas.microsoft.com/office/drawing/2014/chart" uri="{C3380CC4-5D6E-409C-BE32-E72D297353CC}">
              <c16:uniqueId val="{0000001A-D52E-4A08-9FD4-52AB9E3561E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FAD-4768-9075-F676D46E7AB3}"/>
              </c:ext>
            </c:extLst>
          </c:dPt>
          <c:dPt>
            <c:idx val="1"/>
            <c:invertIfNegative val="0"/>
            <c:bubble3D val="0"/>
            <c:spPr>
              <a:solidFill>
                <a:srgbClr val="FF0000"/>
              </a:solidFill>
              <a:ln>
                <a:noFill/>
              </a:ln>
              <a:effectLst/>
            </c:spPr>
            <c:extLst>
              <c:ext xmlns:c16="http://schemas.microsoft.com/office/drawing/2014/chart" uri="{C3380CC4-5D6E-409C-BE32-E72D297353CC}">
                <c16:uniqueId val="{00000001-5FAD-4768-9075-F676D46E7AB3}"/>
              </c:ext>
            </c:extLst>
          </c:dPt>
          <c:dPt>
            <c:idx val="2"/>
            <c:invertIfNegative val="0"/>
            <c:bubble3D val="0"/>
            <c:spPr>
              <a:solidFill>
                <a:srgbClr val="FF0000"/>
              </a:solidFill>
              <a:ln>
                <a:noFill/>
              </a:ln>
              <a:effectLst/>
            </c:spPr>
            <c:extLst>
              <c:ext xmlns:c16="http://schemas.microsoft.com/office/drawing/2014/chart" uri="{C3380CC4-5D6E-409C-BE32-E72D297353CC}">
                <c16:uniqueId val="{00000002-5FAD-4768-9075-F676D46E7AB3}"/>
              </c:ext>
            </c:extLst>
          </c:dPt>
          <c:dPt>
            <c:idx val="5"/>
            <c:invertIfNegative val="0"/>
            <c:bubble3D val="0"/>
            <c:spPr>
              <a:solidFill>
                <a:srgbClr val="92D050"/>
              </a:solidFill>
              <a:ln>
                <a:noFill/>
              </a:ln>
              <a:effectLst/>
            </c:spPr>
            <c:extLst>
              <c:ext xmlns:c16="http://schemas.microsoft.com/office/drawing/2014/chart" uri="{C3380CC4-5D6E-409C-BE32-E72D297353CC}">
                <c16:uniqueId val="{00000003-5FAD-4768-9075-F676D46E7AB3}"/>
              </c:ext>
            </c:extLst>
          </c:dPt>
          <c:dPt>
            <c:idx val="6"/>
            <c:invertIfNegative val="0"/>
            <c:bubble3D val="0"/>
            <c:spPr>
              <a:solidFill>
                <a:srgbClr val="92D050"/>
              </a:solidFill>
              <a:ln>
                <a:noFill/>
              </a:ln>
              <a:effectLst/>
            </c:spPr>
            <c:extLst>
              <c:ext xmlns:c16="http://schemas.microsoft.com/office/drawing/2014/chart" uri="{C3380CC4-5D6E-409C-BE32-E72D297353CC}">
                <c16:uniqueId val="{00000004-5FAD-4768-9075-F676D46E7AB3}"/>
              </c:ext>
            </c:extLst>
          </c:dPt>
          <c:dPt>
            <c:idx val="7"/>
            <c:invertIfNegative val="0"/>
            <c:bubble3D val="0"/>
            <c:spPr>
              <a:solidFill>
                <a:srgbClr val="92D050"/>
              </a:solidFill>
              <a:ln>
                <a:noFill/>
              </a:ln>
              <a:effectLst/>
            </c:spPr>
            <c:extLst>
              <c:ext xmlns:c16="http://schemas.microsoft.com/office/drawing/2014/chart" uri="{C3380CC4-5D6E-409C-BE32-E72D297353CC}">
                <c16:uniqueId val="{00000005-5FAD-4768-9075-F676D46E7AB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3.125E-2</c:v>
                </c:pt>
                <c:pt idx="1">
                  <c:v>4.0178571428571397E-2</c:v>
                </c:pt>
                <c:pt idx="2">
                  <c:v>7.5892857142857095E-2</c:v>
                </c:pt>
                <c:pt idx="3">
                  <c:v>0.13839285714285698</c:v>
                </c:pt>
                <c:pt idx="4">
                  <c:v>0.14732142857142899</c:v>
                </c:pt>
                <c:pt idx="5">
                  <c:v>0.25446428571428603</c:v>
                </c:pt>
                <c:pt idx="6">
                  <c:v>0.245535714285714</c:v>
                </c:pt>
                <c:pt idx="7">
                  <c:v>6.25E-2</c:v>
                </c:pt>
              </c:numCache>
            </c:numRef>
          </c:val>
          <c:extLst>
            <c:ext xmlns:c16="http://schemas.microsoft.com/office/drawing/2014/chart" uri="{C3380CC4-5D6E-409C-BE32-E72D297353CC}">
              <c16:uniqueId val="{00000000-91A0-4C29-B70D-25877FA7514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860-4879-A2DA-F3EA8E61834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8D5A-421E-A7E6-21B543DE336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8D5A-421E-A7E6-21B543DE3361}"/>
              </c:ext>
            </c:extLst>
          </c:dPt>
          <c:dPt>
            <c:idx val="5"/>
            <c:invertIfNegative val="0"/>
            <c:bubble3D val="0"/>
            <c:spPr>
              <a:solidFill>
                <a:srgbClr val="FF0000"/>
              </a:solidFill>
              <a:ln>
                <a:noFill/>
              </a:ln>
              <a:effectLst/>
            </c:spPr>
            <c:extLst>
              <c:ext xmlns:c16="http://schemas.microsoft.com/office/drawing/2014/chart" uri="{C3380CC4-5D6E-409C-BE32-E72D297353CC}">
                <c16:uniqueId val="{00000005-8D5A-421E-A7E6-21B543DE3361}"/>
              </c:ext>
            </c:extLst>
          </c:dPt>
          <c:dPt>
            <c:idx val="6"/>
            <c:invertIfNegative val="0"/>
            <c:bubble3D val="0"/>
            <c:spPr>
              <a:solidFill>
                <a:srgbClr val="FF0000"/>
              </a:solidFill>
              <a:ln>
                <a:noFill/>
              </a:ln>
              <a:effectLst/>
            </c:spPr>
            <c:extLst>
              <c:ext xmlns:c16="http://schemas.microsoft.com/office/drawing/2014/chart" uri="{C3380CC4-5D6E-409C-BE32-E72D297353CC}">
                <c16:uniqueId val="{00000001-5860-4879-A2DA-F3EA8E6183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Spouse/Partner</c:v>
                </c:pt>
                <c:pt idx="1">
                  <c:v>Friends/acquaintances/colleagues</c:v>
                </c:pt>
                <c:pt idx="2">
                  <c:v>Parents/other relatives</c:v>
                </c:pt>
                <c:pt idx="3">
                  <c:v>Nobody except myself</c:v>
                </c:pt>
                <c:pt idx="4">
                  <c:v>Children 15 years and older</c:v>
                </c:pt>
                <c:pt idx="5">
                  <c:v>Children 0-6 years</c:v>
                </c:pt>
                <c:pt idx="6">
                  <c:v>Children 7-14 years</c:v>
                </c:pt>
                <c:pt idx="7">
                  <c:v>Other</c:v>
                </c:pt>
                <c:pt idx="8">
                  <c:v>Don’t know</c:v>
                </c:pt>
              </c:strCache>
            </c:strRef>
          </c:cat>
          <c:val>
            <c:numRef>
              <c:f>Sheet1!$B$2:$B$10</c:f>
              <c:numCache>
                <c:formatCode>0%</c:formatCode>
                <c:ptCount val="9"/>
                <c:pt idx="0">
                  <c:v>0.51339285714285698</c:v>
                </c:pt>
                <c:pt idx="1">
                  <c:v>0.20982142857142899</c:v>
                </c:pt>
                <c:pt idx="2">
                  <c:v>0.15625</c:v>
                </c:pt>
                <c:pt idx="3">
                  <c:v>0.14285714285714302</c:v>
                </c:pt>
                <c:pt idx="4">
                  <c:v>9.375E-2</c:v>
                </c:pt>
                <c:pt idx="5">
                  <c:v>6.25E-2</c:v>
                </c:pt>
                <c:pt idx="6">
                  <c:v>6.25E-2</c:v>
                </c:pt>
                <c:pt idx="7">
                  <c:v>4.0178571428571397E-2</c:v>
                </c:pt>
                <c:pt idx="8">
                  <c:v>1.33928571428571E-2</c:v>
                </c:pt>
              </c:numCache>
            </c:numRef>
          </c:val>
          <c:extLst>
            <c:ext xmlns:c16="http://schemas.microsoft.com/office/drawing/2014/chart" uri="{C3380CC4-5D6E-409C-BE32-E72D297353CC}">
              <c16:uniqueId val="{00000006-8D5A-421E-A7E6-21B543DE336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00FC-42DA-BF1A-1515D7A67476}"/>
              </c:ext>
            </c:extLst>
          </c:dPt>
          <c:dPt>
            <c:idx val="2"/>
            <c:invertIfNegative val="0"/>
            <c:bubble3D val="0"/>
            <c:spPr>
              <a:solidFill>
                <a:srgbClr val="92D050"/>
              </a:solidFill>
              <a:ln>
                <a:noFill/>
              </a:ln>
              <a:effectLst/>
            </c:spPr>
            <c:extLst>
              <c:ext xmlns:c16="http://schemas.microsoft.com/office/drawing/2014/chart" uri="{C3380CC4-5D6E-409C-BE32-E72D297353CC}">
                <c16:uniqueId val="{00000003-00FC-42DA-BF1A-1515D7A674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00FC-42DA-BF1A-1515D7A67476}"/>
              </c:ext>
            </c:extLst>
          </c:dPt>
          <c:dPt>
            <c:idx val="5"/>
            <c:invertIfNegative val="0"/>
            <c:bubble3D val="0"/>
            <c:spPr>
              <a:solidFill>
                <a:srgbClr val="FF0000"/>
              </a:solidFill>
              <a:ln>
                <a:noFill/>
              </a:ln>
              <a:effectLst/>
            </c:spPr>
            <c:extLst>
              <c:ext xmlns:c16="http://schemas.microsoft.com/office/drawing/2014/chart" uri="{C3380CC4-5D6E-409C-BE32-E72D297353CC}">
                <c16:uniqueId val="{00000000-D523-46AD-80AC-190B412EAC7E}"/>
              </c:ext>
            </c:extLst>
          </c:dPt>
          <c:dPt>
            <c:idx val="6"/>
            <c:invertIfNegative val="0"/>
            <c:bubble3D val="0"/>
            <c:spPr>
              <a:solidFill>
                <a:srgbClr val="FF0000"/>
              </a:solidFill>
              <a:ln>
                <a:noFill/>
              </a:ln>
              <a:effectLst/>
            </c:spPr>
            <c:extLst>
              <c:ext xmlns:c16="http://schemas.microsoft.com/office/drawing/2014/chart" uri="{C3380CC4-5D6E-409C-BE32-E72D297353CC}">
                <c16:uniqueId val="{00000001-D523-46AD-80AC-190B412EAC7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Other family/relatives</c:v>
                </c:pt>
                <c:pt idx="3">
                  <c:v>Children 15 years and above</c:v>
                </c:pt>
                <c:pt idx="4">
                  <c:v>Alone</c:v>
                </c:pt>
                <c:pt idx="5">
                  <c:v>Children 7-14 year</c:v>
                </c:pt>
                <c:pt idx="6">
                  <c:v>Children 0-6 years</c:v>
                </c:pt>
                <c:pt idx="7">
                  <c:v>Other people</c:v>
                </c:pt>
              </c:strCache>
            </c:strRef>
          </c:cat>
          <c:val>
            <c:numRef>
              <c:f>Sheet1!$B$2:$B$9</c:f>
              <c:numCache>
                <c:formatCode>0%</c:formatCode>
                <c:ptCount val="8"/>
                <c:pt idx="0">
                  <c:v>0.62053571428571397</c:v>
                </c:pt>
                <c:pt idx="1">
                  <c:v>0.20089285714285701</c:v>
                </c:pt>
                <c:pt idx="2">
                  <c:v>0.16964285714285701</c:v>
                </c:pt>
                <c:pt idx="3">
                  <c:v>0.125</c:v>
                </c:pt>
                <c:pt idx="4">
                  <c:v>8.0357142857142794E-2</c:v>
                </c:pt>
                <c:pt idx="5">
                  <c:v>7.5892857142857095E-2</c:v>
                </c:pt>
                <c:pt idx="6">
                  <c:v>5.8035714285714295E-2</c:v>
                </c:pt>
                <c:pt idx="7">
                  <c:v>4.0178571428571397E-2</c:v>
                </c:pt>
              </c:numCache>
            </c:numRef>
          </c:val>
          <c:extLst>
            <c:ext xmlns:c16="http://schemas.microsoft.com/office/drawing/2014/chart" uri="{C3380CC4-5D6E-409C-BE32-E72D297353CC}">
              <c16:uniqueId val="{00000006-00FC-42DA-BF1A-1515D7A674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65-409E-898F-4E987D1BA9A0}"/>
              </c:ext>
            </c:extLst>
          </c:dPt>
          <c:dPt>
            <c:idx val="2"/>
            <c:invertIfNegative val="0"/>
            <c:bubble3D val="0"/>
            <c:spPr>
              <a:solidFill>
                <a:srgbClr val="92D050"/>
              </a:solidFill>
              <a:ln>
                <a:noFill/>
              </a:ln>
              <a:effectLst/>
            </c:spPr>
            <c:extLst>
              <c:ext xmlns:c16="http://schemas.microsoft.com/office/drawing/2014/chart" uri="{C3380CC4-5D6E-409C-BE32-E72D297353CC}">
                <c16:uniqueId val="{00000000-8B70-4DA1-B864-9C9A3AF727F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CE65-409E-898F-4E987D1BA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2.23214285714286E-2</c:v>
                </c:pt>
                <c:pt idx="1">
                  <c:v>0.129464285714286</c:v>
                </c:pt>
                <c:pt idx="2">
                  <c:v>0.39732142857142899</c:v>
                </c:pt>
                <c:pt idx="3">
                  <c:v>0.125</c:v>
                </c:pt>
                <c:pt idx="4">
                  <c:v>0.17410714285714299</c:v>
                </c:pt>
                <c:pt idx="5">
                  <c:v>0.151785714285714</c:v>
                </c:pt>
              </c:numCache>
            </c:numRef>
          </c:val>
          <c:extLst>
            <c:ext xmlns:c16="http://schemas.microsoft.com/office/drawing/2014/chart" uri="{C3380CC4-5D6E-409C-BE32-E72D297353CC}">
              <c16:uniqueId val="{00000004-CE65-409E-898F-4E987D1BA9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641F-4440-9C90-C03B11B9A430}"/>
              </c:ext>
            </c:extLst>
          </c:dPt>
          <c:dPt>
            <c:idx val="1"/>
            <c:invertIfNegative val="0"/>
            <c:bubble3D val="0"/>
            <c:spPr>
              <a:solidFill>
                <a:srgbClr val="FF0000"/>
              </a:solidFill>
              <a:ln>
                <a:noFill/>
              </a:ln>
              <a:effectLst/>
            </c:spPr>
            <c:extLst>
              <c:ext xmlns:c16="http://schemas.microsoft.com/office/drawing/2014/chart" uri="{C3380CC4-5D6E-409C-BE32-E72D297353CC}">
                <c16:uniqueId val="{00000001-641F-4440-9C90-C03B11B9A430}"/>
              </c:ext>
            </c:extLst>
          </c:dPt>
          <c:dPt>
            <c:idx val="2"/>
            <c:invertIfNegative val="0"/>
            <c:bubble3D val="0"/>
            <c:spPr>
              <a:solidFill>
                <a:srgbClr val="FF0000"/>
              </a:solidFill>
              <a:ln>
                <a:noFill/>
              </a:ln>
              <a:effectLst/>
            </c:spPr>
            <c:extLst>
              <c:ext xmlns:c16="http://schemas.microsoft.com/office/drawing/2014/chart" uri="{C3380CC4-5D6E-409C-BE32-E72D297353CC}">
                <c16:uniqueId val="{00000002-641F-4440-9C90-C03B11B9A43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0.59375</c:v>
                </c:pt>
                <c:pt idx="1">
                  <c:v>0.3125</c:v>
                </c:pt>
                <c:pt idx="2">
                  <c:v>8.9285714285714302E-2</c:v>
                </c:pt>
              </c:numCache>
            </c:numRef>
          </c:val>
          <c:extLst>
            <c:ext xmlns:c16="http://schemas.microsoft.com/office/drawing/2014/chart" uri="{C3380CC4-5D6E-409C-BE32-E72D297353CC}">
              <c16:uniqueId val="{00000000-5F2F-4A07-B900-B59014326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FAC2-4840-9714-47B69600599C}"/>
              </c:ext>
            </c:extLst>
          </c:dPt>
          <c:dPt>
            <c:idx val="1"/>
            <c:invertIfNegative val="0"/>
            <c:bubble3D val="0"/>
            <c:spPr>
              <a:solidFill>
                <a:srgbClr val="92D050"/>
              </a:solidFill>
              <a:ln>
                <a:noFill/>
              </a:ln>
              <a:effectLst/>
            </c:spPr>
            <c:extLst>
              <c:ext xmlns:c16="http://schemas.microsoft.com/office/drawing/2014/chart" uri="{C3380CC4-5D6E-409C-BE32-E72D297353CC}">
                <c16:uniqueId val="{00000001-FAC2-4840-9714-47B69600599C}"/>
              </c:ext>
            </c:extLst>
          </c:dPt>
          <c:dPt>
            <c:idx val="2"/>
            <c:invertIfNegative val="0"/>
            <c:bubble3D val="0"/>
            <c:spPr>
              <a:solidFill>
                <a:srgbClr val="92D050"/>
              </a:solidFill>
              <a:ln>
                <a:noFill/>
              </a:ln>
              <a:effectLst/>
            </c:spPr>
            <c:extLst>
              <c:ext xmlns:c16="http://schemas.microsoft.com/office/drawing/2014/chart" uri="{C3380CC4-5D6E-409C-BE32-E72D297353CC}">
                <c16:uniqueId val="{00000002-FAC2-4840-9714-47B69600599C}"/>
              </c:ext>
            </c:extLst>
          </c:dPt>
          <c:dPt>
            <c:idx val="5"/>
            <c:invertIfNegative val="0"/>
            <c:bubble3D val="0"/>
            <c:spPr>
              <a:solidFill>
                <a:srgbClr val="92D050"/>
              </a:solidFill>
              <a:ln>
                <a:noFill/>
              </a:ln>
              <a:effectLst/>
            </c:spPr>
            <c:extLst>
              <c:ext xmlns:c16="http://schemas.microsoft.com/office/drawing/2014/chart" uri="{C3380CC4-5D6E-409C-BE32-E72D297353CC}">
                <c16:uniqueId val="{00000001-BB0D-4828-A919-0B2C3AB0336A}"/>
              </c:ext>
            </c:extLst>
          </c:dPt>
          <c:dPt>
            <c:idx val="7"/>
            <c:invertIfNegative val="0"/>
            <c:bubble3D val="0"/>
            <c:spPr>
              <a:solidFill>
                <a:srgbClr val="92D050"/>
              </a:solidFill>
              <a:ln>
                <a:noFill/>
              </a:ln>
              <a:effectLst/>
            </c:spPr>
            <c:extLst>
              <c:ext xmlns:c16="http://schemas.microsoft.com/office/drawing/2014/chart" uri="{C3380CC4-5D6E-409C-BE32-E72D297353CC}">
                <c16:uniqueId val="{00000003-FAC2-4840-9714-47B69600599C}"/>
              </c:ext>
            </c:extLst>
          </c:dPt>
          <c:dPt>
            <c:idx val="8"/>
            <c:invertIfNegative val="0"/>
            <c:bubble3D val="0"/>
            <c:spPr>
              <a:solidFill>
                <a:srgbClr val="92D050"/>
              </a:solidFill>
              <a:ln>
                <a:noFill/>
              </a:ln>
              <a:effectLst/>
            </c:spPr>
            <c:extLst>
              <c:ext xmlns:c16="http://schemas.microsoft.com/office/drawing/2014/chart" uri="{C3380CC4-5D6E-409C-BE32-E72D297353CC}">
                <c16:uniqueId val="{00000003-BB0D-4828-A919-0B2C3AB0336A}"/>
              </c:ext>
            </c:extLst>
          </c:dPt>
          <c:dPt>
            <c:idx val="13"/>
            <c:invertIfNegative val="0"/>
            <c:bubble3D val="0"/>
            <c:spPr>
              <a:solidFill>
                <a:srgbClr val="FF0000"/>
              </a:solidFill>
              <a:ln>
                <a:noFill/>
              </a:ln>
              <a:effectLst/>
            </c:spPr>
            <c:extLst>
              <c:ext xmlns:c16="http://schemas.microsoft.com/office/drawing/2014/chart" uri="{C3380CC4-5D6E-409C-BE32-E72D297353CC}">
                <c16:uniqueId val="{00000005-BB0D-4828-A919-0B2C3AB0336A}"/>
              </c:ext>
            </c:extLst>
          </c:dPt>
          <c:dPt>
            <c:idx val="14"/>
            <c:invertIfNegative val="0"/>
            <c:bubble3D val="0"/>
            <c:spPr>
              <a:solidFill>
                <a:srgbClr val="FF0000"/>
              </a:solidFill>
              <a:ln>
                <a:noFill/>
              </a:ln>
              <a:effectLst/>
            </c:spPr>
            <c:extLst>
              <c:ext xmlns:c16="http://schemas.microsoft.com/office/drawing/2014/chart" uri="{C3380CC4-5D6E-409C-BE32-E72D297353CC}">
                <c16:uniqueId val="{00000007-BB0D-4828-A919-0B2C3AB0336A}"/>
              </c:ext>
            </c:extLst>
          </c:dPt>
          <c:dPt>
            <c:idx val="16"/>
            <c:invertIfNegative val="0"/>
            <c:bubble3D val="0"/>
            <c:spPr>
              <a:solidFill>
                <a:srgbClr val="92D050"/>
              </a:solidFill>
              <a:ln>
                <a:noFill/>
              </a:ln>
              <a:effectLst/>
            </c:spPr>
            <c:extLst>
              <c:ext xmlns:c16="http://schemas.microsoft.com/office/drawing/2014/chart" uri="{C3380CC4-5D6E-409C-BE32-E72D297353CC}">
                <c16:uniqueId val="{00000004-FAC2-4840-9714-47B69600599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Internet in general</c:v>
                </c:pt>
                <c:pt idx="1">
                  <c:v>Homepages for attractions and sights</c:v>
                </c:pt>
                <c:pt idx="2">
                  <c:v>Travel apps/portals like Tripadvisor etc</c:v>
                </c:pt>
                <c:pt idx="3">
                  <c:v>Homepages for hotels/ other accommodations</c:v>
                </c:pt>
                <c:pt idx="4">
                  <c:v>Homepages for the destination</c:v>
                </c:pt>
                <c:pt idx="5">
                  <c:v>Guidebooks</c:v>
                </c:pt>
                <c:pt idx="6">
                  <c:v>Homepages of carriers, including airlines etc.</c:v>
                </c:pt>
                <c:pt idx="7">
                  <c:v>Reviews from other travelers online</c:v>
                </c:pt>
                <c:pt idx="8">
                  <c:v>Advice from friends / family</c:v>
                </c:pt>
                <c:pt idx="9">
                  <c:v>Booking sites such as Expedia and Lastminute</c:v>
                </c:pt>
                <c:pt idx="10">
                  <c:v>Catalogs or brochures</c:v>
                </c:pt>
                <c:pt idx="11">
                  <c:v>Newspapers or magazines</c:v>
                </c:pt>
                <c:pt idx="12">
                  <c:v>Travel agent in homeland</c:v>
                </c:pt>
                <c:pt idx="13">
                  <c:v>Social media such as Facebook or blogs</c:v>
                </c:pt>
                <c:pt idx="14">
                  <c:v>TV or radio</c:v>
                </c:pt>
                <c:pt idx="15">
                  <c:v>Other</c:v>
                </c:pt>
                <c:pt idx="16">
                  <c:v>Don’t know</c:v>
                </c:pt>
                <c:pt idx="17">
                  <c:v>Travel fairs</c:v>
                </c:pt>
              </c:strCache>
            </c:strRef>
          </c:cat>
          <c:val>
            <c:numRef>
              <c:f>Sheet1!$B$2:$B$19</c:f>
              <c:numCache>
                <c:formatCode>0%</c:formatCode>
                <c:ptCount val="18"/>
                <c:pt idx="0">
                  <c:v>0.73214285714285698</c:v>
                </c:pt>
                <c:pt idx="1">
                  <c:v>0.33482142857142899</c:v>
                </c:pt>
                <c:pt idx="2">
                  <c:v>0.33482142857142899</c:v>
                </c:pt>
                <c:pt idx="3">
                  <c:v>0.3125</c:v>
                </c:pt>
                <c:pt idx="4">
                  <c:v>0.30803571428571397</c:v>
                </c:pt>
                <c:pt idx="5">
                  <c:v>0.29464285714285698</c:v>
                </c:pt>
                <c:pt idx="6">
                  <c:v>0.29017857142857101</c:v>
                </c:pt>
                <c:pt idx="7">
                  <c:v>0.29017857142857101</c:v>
                </c:pt>
                <c:pt idx="8">
                  <c:v>0.27678571428571397</c:v>
                </c:pt>
                <c:pt idx="9">
                  <c:v>0.214285714285714</c:v>
                </c:pt>
                <c:pt idx="10">
                  <c:v>0.1875</c:v>
                </c:pt>
                <c:pt idx="11">
                  <c:v>0.11607142857142901</c:v>
                </c:pt>
                <c:pt idx="12">
                  <c:v>0.10267857142857099</c:v>
                </c:pt>
                <c:pt idx="13">
                  <c:v>6.6964285714285698E-2</c:v>
                </c:pt>
                <c:pt idx="14">
                  <c:v>4.4642857142857102E-2</c:v>
                </c:pt>
                <c:pt idx="15">
                  <c:v>4.0178571428571397E-2</c:v>
                </c:pt>
                <c:pt idx="16">
                  <c:v>2.23214285714286E-2</c:v>
                </c:pt>
                <c:pt idx="17">
                  <c:v>8.9285714285714298E-3</c:v>
                </c:pt>
              </c:numCache>
            </c:numRef>
          </c:val>
          <c:extLst>
            <c:ext xmlns:c16="http://schemas.microsoft.com/office/drawing/2014/chart" uri="{C3380CC4-5D6E-409C-BE32-E72D297353CC}">
              <c16:uniqueId val="{00000008-BB0D-4828-A919-0B2C3AB0336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375C-4F93-8080-2FAF96A49DAF}"/>
              </c:ext>
            </c:extLst>
          </c:dPt>
          <c:dPt>
            <c:idx val="2"/>
            <c:invertIfNegative val="0"/>
            <c:bubble3D val="0"/>
            <c:spPr>
              <a:solidFill>
                <a:srgbClr val="FF0000"/>
              </a:solidFill>
              <a:ln>
                <a:noFill/>
              </a:ln>
              <a:effectLst/>
            </c:spPr>
            <c:extLst>
              <c:ext xmlns:c16="http://schemas.microsoft.com/office/drawing/2014/chart" uri="{C3380CC4-5D6E-409C-BE32-E72D297353CC}">
                <c16:uniqueId val="{00000005-375C-4F93-8080-2FAF96A49DAF}"/>
              </c:ext>
            </c:extLst>
          </c:dPt>
          <c:dPt>
            <c:idx val="3"/>
            <c:invertIfNegative val="0"/>
            <c:bubble3D val="0"/>
            <c:spPr>
              <a:solidFill>
                <a:srgbClr val="FF0000"/>
              </a:solidFill>
              <a:ln>
                <a:noFill/>
              </a:ln>
              <a:effectLst/>
            </c:spPr>
            <c:extLst>
              <c:ext xmlns:c16="http://schemas.microsoft.com/office/drawing/2014/chart" uri="{C3380CC4-5D6E-409C-BE32-E72D297353CC}">
                <c16:uniqueId val="{00000003-375C-4F93-8080-2FAF96A49DA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0.48214285714285698</c:v>
                </c:pt>
                <c:pt idx="1">
                  <c:v>0.41517857142857101</c:v>
                </c:pt>
                <c:pt idx="2">
                  <c:v>5.8035714285714295E-2</c:v>
                </c:pt>
                <c:pt idx="3">
                  <c:v>4.4642857142857102E-2</c:v>
                </c:pt>
              </c:numCache>
            </c:numRef>
          </c:val>
          <c:extLst>
            <c:ext xmlns:c16="http://schemas.microsoft.com/office/drawing/2014/chart" uri="{C3380CC4-5D6E-409C-BE32-E72D297353CC}">
              <c16:uniqueId val="{00000004-375C-4F93-8080-2FAF96A49D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AB8-4482-ABF5-EE06892CEE5F}"/>
              </c:ext>
            </c:extLst>
          </c:dPt>
          <c:dPt>
            <c:idx val="1"/>
            <c:invertIfNegative val="0"/>
            <c:bubble3D val="0"/>
            <c:spPr>
              <a:solidFill>
                <a:srgbClr val="92D050"/>
              </a:solidFill>
              <a:ln>
                <a:noFill/>
              </a:ln>
              <a:effectLst/>
            </c:spPr>
            <c:extLst>
              <c:ext xmlns:c16="http://schemas.microsoft.com/office/drawing/2014/chart" uri="{C3380CC4-5D6E-409C-BE32-E72D297353CC}">
                <c16:uniqueId val="{00000003-DAB8-4482-ABF5-EE06892CEE5F}"/>
              </c:ext>
            </c:extLst>
          </c:dPt>
          <c:dPt>
            <c:idx val="2"/>
            <c:invertIfNegative val="0"/>
            <c:bubble3D val="0"/>
            <c:spPr>
              <a:solidFill>
                <a:srgbClr val="FF0000"/>
              </a:solidFill>
              <a:ln>
                <a:noFill/>
              </a:ln>
              <a:effectLst/>
            </c:spPr>
            <c:extLst>
              <c:ext xmlns:c16="http://schemas.microsoft.com/office/drawing/2014/chart" uri="{C3380CC4-5D6E-409C-BE32-E72D297353CC}">
                <c16:uniqueId val="{00000005-DAB8-4482-ABF5-EE06892CEE5F}"/>
              </c:ext>
            </c:extLst>
          </c:dPt>
          <c:dPt>
            <c:idx val="3"/>
            <c:invertIfNegative val="0"/>
            <c:bubble3D val="0"/>
            <c:spPr>
              <a:solidFill>
                <a:srgbClr val="FF0000"/>
              </a:solidFill>
              <a:ln>
                <a:noFill/>
              </a:ln>
              <a:effectLst/>
            </c:spPr>
            <c:extLst>
              <c:ext xmlns:c16="http://schemas.microsoft.com/office/drawing/2014/chart" uri="{C3380CC4-5D6E-409C-BE32-E72D297353CC}">
                <c16:uniqueId val="{00000007-DAB8-4482-ABF5-EE06892CEE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0.23214285714285701</c:v>
                </c:pt>
                <c:pt idx="1">
                  <c:v>0.47767857142857101</c:v>
                </c:pt>
                <c:pt idx="2">
                  <c:v>0.151785714285714</c:v>
                </c:pt>
                <c:pt idx="3">
                  <c:v>0.13839285714285698</c:v>
                </c:pt>
              </c:numCache>
            </c:numRef>
          </c:val>
          <c:extLst>
            <c:ext xmlns:c16="http://schemas.microsoft.com/office/drawing/2014/chart" uri="{C3380CC4-5D6E-409C-BE32-E72D297353CC}">
              <c16:uniqueId val="{00000008-DAB8-4482-ABF5-EE06892CE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who are interested to learn more</c:v>
                </c:pt>
                <c:pt idx="1">
                  <c:v>who like to explore and have new experiences</c:v>
                </c:pt>
                <c:pt idx="2">
                  <c:v>who want to escape from the demands of life and relax and unwind</c:v>
                </c:pt>
              </c:strCache>
            </c:strRef>
          </c:cat>
          <c:val>
            <c:numRef>
              <c:f>Sheet1!$B$2:$B$4</c:f>
              <c:numCache>
                <c:formatCode>0</c:formatCode>
                <c:ptCount val="3"/>
                <c:pt idx="0">
                  <c:v>148</c:v>
                </c:pt>
                <c:pt idx="1">
                  <c:v>136</c:v>
                </c:pt>
                <c:pt idx="2">
                  <c:v>116</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rgbClr val="FF0000"/>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rgbClr val="92D050"/>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rgbClr val="92D050"/>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rgbClr val="92D050"/>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0.15879828326180301</c:v>
                </c:pt>
                <c:pt idx="1">
                  <c:v>0.15450643776824</c:v>
                </c:pt>
                <c:pt idx="2">
                  <c:v>0.24463519313304702</c:v>
                </c:pt>
                <c:pt idx="3">
                  <c:v>0.11587982832617999</c:v>
                </c:pt>
                <c:pt idx="4">
                  <c:v>0.14163090128755398</c:v>
                </c:pt>
                <c:pt idx="5">
                  <c:v>6.43776824034335E-2</c:v>
                </c:pt>
                <c:pt idx="6">
                  <c:v>0.120171673819743</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People who like adventure</c:v>
                </c:pt>
                <c:pt idx="1">
                  <c:v>People who wants a life changing experience</c:v>
                </c:pt>
                <c:pt idx="2">
                  <c:v>People that like to do things the unconventional way</c:v>
                </c:pt>
                <c:pt idx="3">
                  <c:v>People who want to make a different choice</c:v>
                </c:pt>
                <c:pt idx="4">
                  <c:v>People who like to explore and have new experiences</c:v>
                </c:pt>
                <c:pt idx="5">
                  <c:v>People who are interested to learn more</c:v>
                </c:pt>
              </c:strCache>
            </c:strRef>
          </c:cat>
          <c:val>
            <c:numRef>
              <c:f>Sheet1!$B$2:$B$7</c:f>
              <c:numCache>
                <c:formatCode>0</c:formatCode>
                <c:ptCount val="6"/>
                <c:pt idx="0">
                  <c:v>234.20563065856382</c:v>
                </c:pt>
                <c:pt idx="1">
                  <c:v>211.11111111111111</c:v>
                </c:pt>
                <c:pt idx="2">
                  <c:v>159.11354581673308</c:v>
                </c:pt>
                <c:pt idx="3">
                  <c:v>157.65186647688139</c:v>
                </c:pt>
                <c:pt idx="4">
                  <c:v>153.44273258057049</c:v>
                </c:pt>
                <c:pt idx="5">
                  <c:v>146.86623300551841</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Allows me to broaden my knowledge</c:v>
                </c:pt>
                <c:pt idx="1">
                  <c:v>Enriches my view on the world</c:v>
                </c:pt>
                <c:pt idx="2">
                  <c:v>Gives me rich experiences</c:v>
                </c:pt>
                <c:pt idx="3">
                  <c:v>Allows me to broaden my horizon</c:v>
                </c:pt>
                <c:pt idx="4">
                  <c:v>Allows me to discover new and interesting places</c:v>
                </c:pt>
                <c:pt idx="5">
                  <c:v>Allows me to immerse myself in the local life</c:v>
                </c:pt>
                <c:pt idx="6">
                  <c:v>Helps me to enjoy life to the fullest</c:v>
                </c:pt>
                <c:pt idx="7">
                  <c:v>Gives me new inspiration</c:v>
                </c:pt>
              </c:strCache>
            </c:strRef>
          </c:cat>
          <c:val>
            <c:numRef>
              <c:f>Sheet1!$B$2:$B$9</c:f>
              <c:numCache>
                <c:formatCode>0</c:formatCode>
                <c:ptCount val="8"/>
                <c:pt idx="0">
                  <c:v>173.66011216014766</c:v>
                </c:pt>
                <c:pt idx="1">
                  <c:v>161.13614103819788</c:v>
                </c:pt>
                <c:pt idx="2">
                  <c:v>156.2799539478969</c:v>
                </c:pt>
                <c:pt idx="3">
                  <c:v>154.8771246075566</c:v>
                </c:pt>
                <c:pt idx="4">
                  <c:v>152.716055703461</c:v>
                </c:pt>
                <c:pt idx="5">
                  <c:v>141.80691791430047</c:v>
                </c:pt>
                <c:pt idx="6">
                  <c:v>132.97546564830492</c:v>
                </c:pt>
                <c:pt idx="7">
                  <c:v>120.94657195799876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Adventurous</c:v>
                </c:pt>
                <c:pt idx="1">
                  <c:v>Explorative</c:v>
                </c:pt>
                <c:pt idx="2">
                  <c:v>Daring</c:v>
                </c:pt>
                <c:pt idx="3">
                  <c:v>Unique</c:v>
                </c:pt>
                <c:pt idx="4">
                  <c:v>Authentic</c:v>
                </c:pt>
                <c:pt idx="5">
                  <c:v>Active</c:v>
                </c:pt>
              </c:strCache>
            </c:strRef>
          </c:cat>
          <c:val>
            <c:numRef>
              <c:f>Sheet1!$B$2:$B$7</c:f>
              <c:numCache>
                <c:formatCode>0</c:formatCode>
                <c:ptCount val="6"/>
                <c:pt idx="0">
                  <c:v>226.56042496679945</c:v>
                </c:pt>
                <c:pt idx="1">
                  <c:v>186.48625003645273</c:v>
                </c:pt>
                <c:pt idx="2">
                  <c:v>170.05589754475341</c:v>
                </c:pt>
                <c:pt idx="3">
                  <c:v>167.15711730425249</c:v>
                </c:pt>
                <c:pt idx="4">
                  <c:v>144.01631519569554</c:v>
                </c:pt>
                <c:pt idx="5">
                  <c:v>123.08216231717807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Is not ruined by tourism</c:v>
                </c:pt>
                <c:pt idx="1">
                  <c:v>Has beautiful nature</c:v>
                </c:pt>
                <c:pt idx="2">
                  <c:v>Allows me to live close to nature</c:v>
                </c:pt>
                <c:pt idx="3">
                  <c:v>Has interesting sights</c:v>
                </c:pt>
                <c:pt idx="4">
                  <c:v>Has unspoiled nature</c:v>
                </c:pt>
                <c:pt idx="5">
                  <c:v>Has friendly people</c:v>
                </c:pt>
                <c:pt idx="6">
                  <c:v>Has rich cultural heritage</c:v>
                </c:pt>
                <c:pt idx="7">
                  <c:v>Has good local cuisine</c:v>
                </c:pt>
                <c:pt idx="8">
                  <c:v>Has interesting culture &amp; art</c:v>
                </c:pt>
              </c:strCache>
            </c:strRef>
          </c:cat>
          <c:val>
            <c:numRef>
              <c:f>Sheet1!$B$2:$B$10</c:f>
              <c:numCache>
                <c:formatCode>0</c:formatCode>
                <c:ptCount val="9"/>
                <c:pt idx="0">
                  <c:v>204.5864467920639</c:v>
                </c:pt>
                <c:pt idx="1">
                  <c:v>161.0777954554726</c:v>
                </c:pt>
                <c:pt idx="2">
                  <c:v>157.78452685421996</c:v>
                </c:pt>
                <c:pt idx="3">
                  <c:v>148.82671783994883</c:v>
                </c:pt>
                <c:pt idx="4">
                  <c:v>143.61811104281909</c:v>
                </c:pt>
                <c:pt idx="5">
                  <c:v>141.25610749185665</c:v>
                </c:pt>
                <c:pt idx="6">
                  <c:v>135.42361816335412</c:v>
                </c:pt>
                <c:pt idx="7">
                  <c:v>129.53670866973513</c:v>
                </c:pt>
                <c:pt idx="8">
                  <c:v>126.8753233316089</c:v>
                </c:pt>
              </c:numCache>
            </c:numRef>
          </c:val>
          <c:extLst>
            <c:ext xmlns:c16="http://schemas.microsoft.com/office/drawing/2014/chart" uri="{C3380CC4-5D6E-409C-BE32-E72D297353CC}">
              <c16:uniqueId val="{00000000-9353-4571-81E7-1F7703FD22AE}"/>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8.1545064377682414E-2</c:v>
                </c:pt>
                <c:pt idx="1">
                  <c:v>6.43776824034335E-2</c:v>
                </c:pt>
                <c:pt idx="2">
                  <c:v>7.7253218884120192E-2</c:v>
                </c:pt>
                <c:pt idx="3">
                  <c:v>8.1545064377682414E-2</c:v>
                </c:pt>
                <c:pt idx="4">
                  <c:v>8.5836909871244593E-2</c:v>
                </c:pt>
                <c:pt idx="5">
                  <c:v>9.8712446351931285E-2</c:v>
                </c:pt>
                <c:pt idx="6">
                  <c:v>9.8712446351931285E-2</c:v>
                </c:pt>
                <c:pt idx="7">
                  <c:v>0.10729613733905601</c:v>
                </c:pt>
                <c:pt idx="8">
                  <c:v>8.1545064377682414E-2</c:v>
                </c:pt>
                <c:pt idx="9">
                  <c:v>7.7253218884120192E-2</c:v>
                </c:pt>
                <c:pt idx="10">
                  <c:v>5.1502145922746802E-2</c:v>
                </c:pt>
                <c:pt idx="11">
                  <c:v>9.4420600858369105E-2</c:v>
                </c:pt>
              </c:numCache>
            </c:numRef>
          </c:val>
          <c:smooth val="1"/>
          <c:extLst>
            <c:ext xmlns:c16="http://schemas.microsoft.com/office/drawing/2014/chart" uri="{C3380CC4-5D6E-409C-BE32-E72D297353CC}">
              <c16:uniqueId val="{00000000-2EE4-4472-AE8A-D2E185EBF82A}"/>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DA92-473F-BFF1-976AD370A792}"/>
              </c:ext>
            </c:extLst>
          </c:dPt>
          <c:dPt>
            <c:idx val="1"/>
            <c:invertIfNegative val="0"/>
            <c:bubble3D val="0"/>
            <c:spPr>
              <a:solidFill>
                <a:srgbClr val="92D050"/>
              </a:solidFill>
              <a:ln>
                <a:noFill/>
              </a:ln>
              <a:effectLst/>
            </c:spPr>
            <c:extLst>
              <c:ext xmlns:c16="http://schemas.microsoft.com/office/drawing/2014/chart" uri="{C3380CC4-5D6E-409C-BE32-E72D297353CC}">
                <c16:uniqueId val="{00000003-E16C-43F0-A970-8EE04208FF0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E16C-43F0-A970-8EE04208FF04}"/>
              </c:ext>
            </c:extLst>
          </c:dPt>
          <c:dPt>
            <c:idx val="5"/>
            <c:invertIfNegative val="0"/>
            <c:bubble3D val="0"/>
            <c:spPr>
              <a:solidFill>
                <a:srgbClr val="FF0000"/>
              </a:solidFill>
              <a:ln>
                <a:noFill/>
              </a:ln>
              <a:effectLst/>
            </c:spPr>
            <c:extLst>
              <c:ext xmlns:c16="http://schemas.microsoft.com/office/drawing/2014/chart" uri="{C3380CC4-5D6E-409C-BE32-E72D297353CC}">
                <c16:uniqueId val="{00000009-DA92-473F-BFF1-976AD370A792}"/>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9-E16C-43F0-A970-8EE04208FF04}"/>
              </c:ext>
            </c:extLst>
          </c:dPt>
          <c:dPt>
            <c:idx val="9"/>
            <c:invertIfNegative val="0"/>
            <c:bubble3D val="0"/>
            <c:spPr>
              <a:solidFill>
                <a:srgbClr val="FF0000"/>
              </a:solidFill>
              <a:ln>
                <a:noFill/>
              </a:ln>
              <a:effectLst/>
            </c:spPr>
            <c:extLst>
              <c:ext xmlns:c16="http://schemas.microsoft.com/office/drawing/2014/chart" uri="{C3380CC4-5D6E-409C-BE32-E72D297353CC}">
                <c16:uniqueId val="{0000000A-DA92-473F-BFF1-976AD370A792}"/>
              </c:ext>
            </c:extLst>
          </c:dPt>
          <c:dPt>
            <c:idx val="10"/>
            <c:invertIfNegative val="0"/>
            <c:bubble3D val="0"/>
            <c:spPr>
              <a:solidFill>
                <a:srgbClr val="FF0000"/>
              </a:solidFill>
              <a:ln>
                <a:noFill/>
              </a:ln>
              <a:effectLst/>
            </c:spPr>
            <c:extLst>
              <c:ext xmlns:c16="http://schemas.microsoft.com/office/drawing/2014/chart" uri="{C3380CC4-5D6E-409C-BE32-E72D297353CC}">
                <c16:uniqueId val="{00000005-C3F2-49B7-8A65-0DB3EFA87AF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3F2-49B7-8A65-0DB3EFA87AFB}"/>
              </c:ext>
            </c:extLst>
          </c:dPt>
          <c:dPt>
            <c:idx val="14"/>
            <c:invertIfNegative val="0"/>
            <c:bubble3D val="0"/>
            <c:spPr>
              <a:solidFill>
                <a:srgbClr val="FF0000"/>
              </a:solidFill>
              <a:ln>
                <a:noFill/>
              </a:ln>
              <a:effectLst/>
            </c:spPr>
            <c:extLst>
              <c:ext xmlns:c16="http://schemas.microsoft.com/office/drawing/2014/chart" uri="{C3380CC4-5D6E-409C-BE32-E72D297353CC}">
                <c16:uniqueId val="{0000000B-DA92-473F-BFF1-976AD370A792}"/>
              </c:ext>
            </c:extLst>
          </c:dPt>
          <c:dPt>
            <c:idx val="16"/>
            <c:invertIfNegative val="0"/>
            <c:bubble3D val="0"/>
            <c:spPr>
              <a:solidFill>
                <a:srgbClr val="FF0000"/>
              </a:solidFill>
              <a:ln>
                <a:noFill/>
              </a:ln>
              <a:effectLst/>
            </c:spPr>
            <c:extLst>
              <c:ext xmlns:c16="http://schemas.microsoft.com/office/drawing/2014/chart" uri="{C3380CC4-5D6E-409C-BE32-E72D297353CC}">
                <c16:uniqueId val="{0000000C-DA92-473F-BFF1-976AD370A792}"/>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Sightseeing/round trip</c:v>
                </c:pt>
                <c:pt idx="2">
                  <c:v>Cultural experience (focus on art, theatre etc)</c:v>
                </c:pt>
                <c:pt idx="3">
                  <c:v>Holiday to experience nature, scenery and wildlife</c:v>
                </c:pt>
                <c:pt idx="4">
                  <c:v>Visiting friends and relatives</c:v>
                </c:pt>
                <c:pt idx="5">
                  <c:v>Sun and beach holiday</c:v>
                </c:pt>
                <c:pt idx="6">
                  <c:v>City break (focusing on cultural, shopping, Club, restaurant visits etc.)</c:v>
                </c:pt>
                <c:pt idx="7">
                  <c:v>Culinary trip</c:v>
                </c:pt>
                <c:pt idx="8">
                  <c:v>Party&amp;amp;fun</c:v>
                </c:pt>
                <c:pt idx="9">
                  <c:v>Sports/active holiday</c:v>
                </c:pt>
                <c:pt idx="10">
                  <c:v>Event holiday (festivals, sports etc)</c:v>
                </c:pt>
                <c:pt idx="11">
                  <c:v>Countryside holiday</c:v>
                </c:pt>
                <c:pt idx="12">
                  <c:v>Travel to cottage/holiday home (hired/own/borrowed cottage/holiday home)</c:v>
                </c:pt>
                <c:pt idx="13">
                  <c:v>Cruise</c:v>
                </c:pt>
                <c:pt idx="14">
                  <c:v>Ski holiday</c:v>
                </c:pt>
                <c:pt idx="15">
                  <c:v>Other type of winterholiday with snow</c:v>
                </c:pt>
                <c:pt idx="16">
                  <c:v>Health travel</c:v>
                </c:pt>
                <c:pt idx="17">
                  <c:v>Other holiday type</c:v>
                </c:pt>
              </c:strCache>
            </c:strRef>
          </c:cat>
          <c:val>
            <c:numRef>
              <c:f>Sheet1!$B$2:$B$19</c:f>
              <c:numCache>
                <c:formatCode>0%</c:formatCode>
                <c:ptCount val="18"/>
                <c:pt idx="0">
                  <c:v>0.81974248927038607</c:v>
                </c:pt>
                <c:pt idx="1">
                  <c:v>0.65236051502145898</c:v>
                </c:pt>
                <c:pt idx="2">
                  <c:v>0.643776824034335</c:v>
                </c:pt>
                <c:pt idx="3">
                  <c:v>0.56223175965665195</c:v>
                </c:pt>
                <c:pt idx="4">
                  <c:v>0.45064377682403406</c:v>
                </c:pt>
                <c:pt idx="5">
                  <c:v>0.42489270386266098</c:v>
                </c:pt>
                <c:pt idx="6">
                  <c:v>0.40343347639485005</c:v>
                </c:pt>
                <c:pt idx="7">
                  <c:v>0.29184549356223199</c:v>
                </c:pt>
                <c:pt idx="8">
                  <c:v>0.257510729613734</c:v>
                </c:pt>
                <c:pt idx="9">
                  <c:v>0.22746781115879799</c:v>
                </c:pt>
                <c:pt idx="10">
                  <c:v>0.19742489270386301</c:v>
                </c:pt>
                <c:pt idx="11">
                  <c:v>0.184549356223176</c:v>
                </c:pt>
                <c:pt idx="12">
                  <c:v>0.18025751072961399</c:v>
                </c:pt>
                <c:pt idx="13">
                  <c:v>0.18025751072961399</c:v>
                </c:pt>
                <c:pt idx="14">
                  <c:v>0.175965665236052</c:v>
                </c:pt>
                <c:pt idx="15">
                  <c:v>0.175965665236052</c:v>
                </c:pt>
                <c:pt idx="16">
                  <c:v>0.13304721030042901</c:v>
                </c:pt>
                <c:pt idx="17">
                  <c:v>4.2918454935622297E-2</c:v>
                </c:pt>
              </c:numCache>
            </c:numRef>
          </c:val>
          <c:extLst>
            <c:ext xmlns:c16="http://schemas.microsoft.com/office/drawing/2014/chart" uri="{C3380CC4-5D6E-409C-BE32-E72D297353CC}">
              <c16:uniqueId val="{00000008-C3F2-49B7-8A65-0DB3EFA87AF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0.22746781115879799</c:v>
                </c:pt>
                <c:pt idx="1">
                  <c:v>0.175965665236052</c:v>
                </c:pt>
                <c:pt idx="2">
                  <c:v>0.15879828326180301</c:v>
                </c:pt>
                <c:pt idx="3">
                  <c:v>0.24892703862660898</c:v>
                </c:pt>
                <c:pt idx="4">
                  <c:v>0.18884120171673799</c:v>
                </c:pt>
              </c:numCache>
            </c:numRef>
          </c:val>
          <c:extLst>
            <c:ext xmlns:c16="http://schemas.microsoft.com/office/drawing/2014/chart" uri="{C3380CC4-5D6E-409C-BE32-E72D297353CC}">
              <c16:uniqueId val="{00000000-78CD-4331-90CA-444000EC07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522D-4815-A78D-62D04B43D752}"/>
              </c:ext>
            </c:extLst>
          </c:dPt>
          <c:dPt>
            <c:idx val="7"/>
            <c:invertIfNegative val="0"/>
            <c:bubble3D val="0"/>
            <c:spPr>
              <a:solidFill>
                <a:srgbClr val="FF0000"/>
              </a:solidFill>
              <a:ln>
                <a:noFill/>
              </a:ln>
              <a:effectLst/>
            </c:spPr>
            <c:extLst>
              <c:ext xmlns:c16="http://schemas.microsoft.com/office/drawing/2014/chart" uri="{C3380CC4-5D6E-409C-BE32-E72D297353CC}">
                <c16:uniqueId val="{00000001-522D-4815-A78D-62D04B43D752}"/>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Ferry / boat / cruise</c:v>
                </c:pt>
                <c:pt idx="4">
                  <c:v>Train</c:v>
                </c:pt>
                <c:pt idx="5">
                  <c:v>Car w/ caravan</c:v>
                </c:pt>
                <c:pt idx="6">
                  <c:v>Scheduled plane</c:v>
                </c:pt>
                <c:pt idx="7">
                  <c:v>Camper van</c:v>
                </c:pt>
                <c:pt idx="8">
                  <c:v>Charter plane</c:v>
                </c:pt>
                <c:pt idx="9">
                  <c:v>Motorbike</c:v>
                </c:pt>
                <c:pt idx="10">
                  <c:v>Other</c:v>
                </c:pt>
              </c:strCache>
            </c:strRef>
          </c:cat>
          <c:val>
            <c:numRef>
              <c:f>Sheet1!$B$2:$B$12</c:f>
              <c:numCache>
                <c:formatCode>0%</c:formatCode>
                <c:ptCount val="11"/>
                <c:pt idx="0">
                  <c:v>0.68240343347639498</c:v>
                </c:pt>
                <c:pt idx="1">
                  <c:v>0.27896995708154498</c:v>
                </c:pt>
                <c:pt idx="2">
                  <c:v>0.13304721030042901</c:v>
                </c:pt>
                <c:pt idx="3">
                  <c:v>0.13304721030042901</c:v>
                </c:pt>
                <c:pt idx="4">
                  <c:v>0.10729613733905601</c:v>
                </c:pt>
                <c:pt idx="5">
                  <c:v>5.1502145922746802E-2</c:v>
                </c:pt>
                <c:pt idx="6">
                  <c:v>4.2918454935622297E-2</c:v>
                </c:pt>
                <c:pt idx="7">
                  <c:v>3.8626609442060096E-2</c:v>
                </c:pt>
                <c:pt idx="8">
                  <c:v>3.4334763948497903E-2</c:v>
                </c:pt>
                <c:pt idx="9">
                  <c:v>2.5751072961373401E-2</c:v>
                </c:pt>
                <c:pt idx="10">
                  <c:v>2.14592274678112E-2</c:v>
                </c:pt>
              </c:numCache>
            </c:numRef>
          </c:val>
          <c:extLst>
            <c:ext xmlns:c16="http://schemas.microsoft.com/office/drawing/2014/chart" uri="{C3380CC4-5D6E-409C-BE32-E72D297353CC}">
              <c16:uniqueId val="{00000000-B5D5-4481-B4E9-4679B8930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0-8D44-4BD8-AAAB-7A5F777395A2}"/>
              </c:ext>
            </c:extLst>
          </c:dPt>
          <c:dPt>
            <c:idx val="10"/>
            <c:invertIfNegative val="0"/>
            <c:bubble3D val="0"/>
            <c:spPr>
              <a:solidFill>
                <a:srgbClr val="FF0000"/>
              </a:solidFill>
              <a:ln>
                <a:noFill/>
              </a:ln>
              <a:effectLst/>
            </c:spPr>
            <c:extLst>
              <c:ext xmlns:c16="http://schemas.microsoft.com/office/drawing/2014/chart" uri="{C3380CC4-5D6E-409C-BE32-E72D297353CC}">
                <c16:uniqueId val="{00000001-8D44-4BD8-AAAB-7A5F777395A2}"/>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Hotel (medium standard)</c:v>
                </c:pt>
                <c:pt idx="1">
                  <c:v>Hotel (high standard)</c:v>
                </c:pt>
                <c:pt idx="2">
                  <c:v>Hotel (budget)</c:v>
                </c:pt>
                <c:pt idx="3">
                  <c:v>Guest house / Bed &amp;amp; Breakfast</c:v>
                </c:pt>
                <c:pt idx="4">
                  <c:v>In a private person's home through AirBnb or other types of sharing services</c:v>
                </c:pt>
                <c:pt idx="5">
                  <c:v>Rented cabin / holiday home / flat</c:v>
                </c:pt>
                <c:pt idx="6">
                  <c:v>Stayed with friends / acquaintances</c:v>
                </c:pt>
                <c:pt idx="7">
                  <c:v>Stayed with family</c:v>
                </c:pt>
                <c:pt idx="8">
                  <c:v>Borrowed cabin / holiday home / flat</c:v>
                </c:pt>
                <c:pt idx="9">
                  <c:v>Camping cabin</c:v>
                </c:pt>
                <c:pt idx="10">
                  <c:v>Owned cabin / holiday home / flat</c:v>
                </c:pt>
                <c:pt idx="11">
                  <c:v>Tent</c:v>
                </c:pt>
                <c:pt idx="12">
                  <c:v>Don’t know</c:v>
                </c:pt>
                <c:pt idx="13">
                  <c:v>Caravan / camper van</c:v>
                </c:pt>
              </c:strCache>
            </c:strRef>
          </c:cat>
          <c:val>
            <c:numRef>
              <c:f>Sheet1!$B$2:$B$15</c:f>
              <c:numCache>
                <c:formatCode>0%</c:formatCode>
                <c:ptCount val="14"/>
                <c:pt idx="0">
                  <c:v>0.37768240343347598</c:v>
                </c:pt>
                <c:pt idx="1">
                  <c:v>0.31330472103004303</c:v>
                </c:pt>
                <c:pt idx="2">
                  <c:v>0.18025751072961399</c:v>
                </c:pt>
                <c:pt idx="3">
                  <c:v>0.145922746781116</c:v>
                </c:pt>
                <c:pt idx="4">
                  <c:v>0.124463519313305</c:v>
                </c:pt>
                <c:pt idx="5">
                  <c:v>8.5836909871244593E-2</c:v>
                </c:pt>
                <c:pt idx="6">
                  <c:v>8.1545064377682414E-2</c:v>
                </c:pt>
                <c:pt idx="7">
                  <c:v>6.0085836909871307E-2</c:v>
                </c:pt>
                <c:pt idx="8">
                  <c:v>5.5793991416309002E-2</c:v>
                </c:pt>
                <c:pt idx="9">
                  <c:v>4.7210300429184594E-2</c:v>
                </c:pt>
                <c:pt idx="10">
                  <c:v>4.2918454935622297E-2</c:v>
                </c:pt>
                <c:pt idx="11">
                  <c:v>4.2918454935622297E-2</c:v>
                </c:pt>
                <c:pt idx="12">
                  <c:v>3.4334763948497903E-2</c:v>
                </c:pt>
                <c:pt idx="13">
                  <c:v>3.0042918454935598E-2</c:v>
                </c:pt>
              </c:numCache>
            </c:numRef>
          </c:val>
          <c:extLst>
            <c:ext xmlns:c16="http://schemas.microsoft.com/office/drawing/2014/chart" uri="{C3380CC4-5D6E-409C-BE32-E72D297353CC}">
              <c16:uniqueId val="{00000000-4E25-4B3B-AE66-88B8717DA5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7.0435588507877706E-2</c:v>
                </c:pt>
                <c:pt idx="1">
                  <c:v>7.69230769230769E-2</c:v>
                </c:pt>
                <c:pt idx="2">
                  <c:v>8.8971269694161303E-2</c:v>
                </c:pt>
                <c:pt idx="3">
                  <c:v>7.7386468952734003E-2</c:v>
                </c:pt>
                <c:pt idx="4">
                  <c:v>9.0824837812789591E-2</c:v>
                </c:pt>
                <c:pt idx="5">
                  <c:v>9.4531974050046402E-2</c:v>
                </c:pt>
                <c:pt idx="6">
                  <c:v>9.9165894346617198E-2</c:v>
                </c:pt>
                <c:pt idx="7">
                  <c:v>0.105653382761817</c:v>
                </c:pt>
                <c:pt idx="8">
                  <c:v>8.1556997219647792E-2</c:v>
                </c:pt>
                <c:pt idx="9">
                  <c:v>6.5801668211306799E-2</c:v>
                </c:pt>
                <c:pt idx="10">
                  <c:v>5.5143651529193705E-2</c:v>
                </c:pt>
                <c:pt idx="11">
                  <c:v>9.3605189990732196E-2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93177595808594"/>
          <c:y val="1.1288361540601321E-2"/>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1-A607-4821-922F-C8E8395CAB38}"/>
              </c:ext>
            </c:extLst>
          </c:dPt>
          <c:dPt>
            <c:idx val="4"/>
            <c:invertIfNegative val="0"/>
            <c:bubble3D val="0"/>
            <c:spPr>
              <a:solidFill>
                <a:srgbClr val="FF0000"/>
              </a:solidFill>
              <a:ln>
                <a:noFill/>
              </a:ln>
              <a:effectLst/>
            </c:spPr>
            <c:extLst>
              <c:ext xmlns:c16="http://schemas.microsoft.com/office/drawing/2014/chart" uri="{C3380CC4-5D6E-409C-BE32-E72D297353CC}">
                <c16:uniqueId val="{00000000-A607-4821-922F-C8E8395CAB38}"/>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Bus</c:v>
                </c:pt>
                <c:pt idx="2">
                  <c:v>Train</c:v>
                </c:pt>
                <c:pt idx="3">
                  <c:v>Plane</c:v>
                </c:pt>
                <c:pt idx="4">
                  <c:v>Own car</c:v>
                </c:pt>
                <c:pt idx="5">
                  <c:v>Ferry / boat / cruise</c:v>
                </c:pt>
                <c:pt idx="6">
                  <c:v>Other</c:v>
                </c:pt>
                <c:pt idx="7">
                  <c:v>Bicycle</c:v>
                </c:pt>
                <c:pt idx="8">
                  <c:v>Motorbike</c:v>
                </c:pt>
                <c:pt idx="9">
                  <c:v>Car w/ caravan</c:v>
                </c:pt>
                <c:pt idx="10">
                  <c:v>No transportation</c:v>
                </c:pt>
                <c:pt idx="11">
                  <c:v>Camper van</c:v>
                </c:pt>
              </c:strCache>
            </c:strRef>
          </c:cat>
          <c:val>
            <c:numRef>
              <c:f>Sheet1!$B$2:$B$13</c:f>
              <c:numCache>
                <c:formatCode>0%</c:formatCode>
                <c:ptCount val="12"/>
                <c:pt idx="0">
                  <c:v>0.36480686695278997</c:v>
                </c:pt>
                <c:pt idx="1">
                  <c:v>0.28755364806867001</c:v>
                </c:pt>
                <c:pt idx="2">
                  <c:v>0.23175965665236098</c:v>
                </c:pt>
                <c:pt idx="3">
                  <c:v>0.210300429184549</c:v>
                </c:pt>
                <c:pt idx="4">
                  <c:v>0.11587982832617999</c:v>
                </c:pt>
                <c:pt idx="5">
                  <c:v>0.11587982832617999</c:v>
                </c:pt>
                <c:pt idx="6">
                  <c:v>7.2961373390557901E-2</c:v>
                </c:pt>
                <c:pt idx="7">
                  <c:v>5.5793991416309002E-2</c:v>
                </c:pt>
                <c:pt idx="8">
                  <c:v>4.7210300429184594E-2</c:v>
                </c:pt>
                <c:pt idx="9">
                  <c:v>4.2918454935622297E-2</c:v>
                </c:pt>
                <c:pt idx="10">
                  <c:v>3.8626609442060096E-2</c:v>
                </c:pt>
                <c:pt idx="11">
                  <c:v>3.4334763948497903E-2</c:v>
                </c:pt>
              </c:numCache>
            </c:numRef>
          </c:val>
          <c:extLst>
            <c:ext xmlns:c16="http://schemas.microsoft.com/office/drawing/2014/chart" uri="{C3380CC4-5D6E-409C-BE32-E72D297353CC}">
              <c16:uniqueId val="{00000000-8D07-46D3-A063-0C59ACA1E68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8872-47D0-82E7-9491AB71F9E7}"/>
              </c:ext>
            </c:extLst>
          </c:dPt>
          <c:dPt>
            <c:idx val="1"/>
            <c:invertIfNegative val="0"/>
            <c:bubble3D val="0"/>
            <c:spPr>
              <a:solidFill>
                <a:srgbClr val="92D050"/>
              </a:solidFill>
              <a:ln>
                <a:noFill/>
              </a:ln>
              <a:effectLst/>
            </c:spPr>
            <c:extLst>
              <c:ext xmlns:c16="http://schemas.microsoft.com/office/drawing/2014/chart" uri="{C3380CC4-5D6E-409C-BE32-E72D297353CC}">
                <c16:uniqueId val="{0000001B-8872-47D0-82E7-9491AB71F9E7}"/>
              </c:ext>
            </c:extLst>
          </c:dPt>
          <c:dPt>
            <c:idx val="2"/>
            <c:invertIfNegative val="0"/>
            <c:bubble3D val="0"/>
            <c:spPr>
              <a:solidFill>
                <a:srgbClr val="92D050"/>
              </a:solidFill>
              <a:ln>
                <a:noFill/>
              </a:ln>
              <a:effectLst/>
            </c:spPr>
            <c:extLst>
              <c:ext xmlns:c16="http://schemas.microsoft.com/office/drawing/2014/chart" uri="{C3380CC4-5D6E-409C-BE32-E72D297353CC}">
                <c16:uniqueId val="{0000001C-8872-47D0-82E7-9491AB71F9E7}"/>
              </c:ext>
            </c:extLst>
          </c:dPt>
          <c:dPt>
            <c:idx val="5"/>
            <c:invertIfNegative val="0"/>
            <c:bubble3D val="0"/>
            <c:spPr>
              <a:solidFill>
                <a:srgbClr val="92D050"/>
              </a:solidFill>
              <a:ln>
                <a:noFill/>
              </a:ln>
              <a:effectLst/>
            </c:spPr>
            <c:extLst>
              <c:ext xmlns:c16="http://schemas.microsoft.com/office/drawing/2014/chart" uri="{C3380CC4-5D6E-409C-BE32-E72D297353CC}">
                <c16:uniqueId val="{0000001D-8872-47D0-82E7-9491AB71F9E7}"/>
              </c:ext>
            </c:extLst>
          </c:dPt>
          <c:dPt>
            <c:idx val="6"/>
            <c:invertIfNegative val="0"/>
            <c:bubble3D val="0"/>
            <c:spPr>
              <a:solidFill>
                <a:srgbClr val="92D050"/>
              </a:solidFill>
              <a:ln>
                <a:noFill/>
              </a:ln>
              <a:effectLst/>
            </c:spPr>
            <c:extLst>
              <c:ext xmlns:c16="http://schemas.microsoft.com/office/drawing/2014/chart" uri="{C3380CC4-5D6E-409C-BE32-E72D297353CC}">
                <c16:uniqueId val="{0000001E-8872-47D0-82E7-9491AB71F9E7}"/>
              </c:ext>
            </c:extLst>
          </c:dPt>
          <c:dPt>
            <c:idx val="7"/>
            <c:invertIfNegative val="0"/>
            <c:bubble3D val="0"/>
            <c:spPr>
              <a:solidFill>
                <a:srgbClr val="92D050"/>
              </a:solidFill>
              <a:ln>
                <a:noFill/>
              </a:ln>
              <a:effectLst/>
            </c:spPr>
            <c:extLst>
              <c:ext xmlns:c16="http://schemas.microsoft.com/office/drawing/2014/chart" uri="{C3380CC4-5D6E-409C-BE32-E72D297353CC}">
                <c16:uniqueId val="{0000001F-8872-47D0-82E7-9491AB71F9E7}"/>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4F-4D27-9520-55EB6E380D05}"/>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4F-4D27-9520-55EB6E380D05}"/>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11-448E-4B33-A8EC-0FE47FEDAA58}"/>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4F-4D27-9520-55EB6E380D05}"/>
              </c:ext>
            </c:extLst>
          </c:dPt>
          <c:dPt>
            <c:idx val="12"/>
            <c:invertIfNegative val="0"/>
            <c:bubble3D val="0"/>
            <c:spPr>
              <a:solidFill>
                <a:srgbClr val="92D050"/>
              </a:solidFill>
              <a:ln>
                <a:noFill/>
              </a:ln>
              <a:effectLst/>
            </c:spPr>
            <c:extLst>
              <c:ext xmlns:c16="http://schemas.microsoft.com/office/drawing/2014/chart" uri="{C3380CC4-5D6E-409C-BE32-E72D297353CC}">
                <c16:uniqueId val="{00000007-D54F-4D27-9520-55EB6E380D05}"/>
              </c:ext>
            </c:extLst>
          </c:dPt>
          <c:dPt>
            <c:idx val="13"/>
            <c:invertIfNegative val="0"/>
            <c:bubble3D val="0"/>
            <c:spPr>
              <a:solidFill>
                <a:srgbClr val="92D050"/>
              </a:solidFill>
              <a:ln>
                <a:noFill/>
              </a:ln>
              <a:effectLst/>
            </c:spPr>
            <c:extLst>
              <c:ext xmlns:c16="http://schemas.microsoft.com/office/drawing/2014/chart" uri="{C3380CC4-5D6E-409C-BE32-E72D297353CC}">
                <c16:uniqueId val="{00000017-448E-4B33-A8EC-0FE47FEDAA58}"/>
              </c:ext>
            </c:extLst>
          </c:dPt>
          <c:dPt>
            <c:idx val="14"/>
            <c:invertIfNegative val="0"/>
            <c:bubble3D val="0"/>
            <c:spPr>
              <a:solidFill>
                <a:srgbClr val="92D050"/>
              </a:solidFill>
              <a:ln>
                <a:noFill/>
              </a:ln>
              <a:effectLst/>
            </c:spPr>
            <c:extLst>
              <c:ext xmlns:c16="http://schemas.microsoft.com/office/drawing/2014/chart" uri="{C3380CC4-5D6E-409C-BE32-E72D297353CC}">
                <c16:uniqueId val="{00000020-8872-47D0-82E7-9491AB71F9E7}"/>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54F-4D27-9520-55EB6E380D05}"/>
              </c:ext>
            </c:extLst>
          </c:dPt>
          <c:dPt>
            <c:idx val="16"/>
            <c:invertIfNegative val="0"/>
            <c:bubble3D val="0"/>
            <c:spPr>
              <a:solidFill>
                <a:srgbClr val="92D050"/>
              </a:solidFill>
              <a:ln>
                <a:noFill/>
              </a:ln>
              <a:effectLst/>
            </c:spPr>
            <c:extLst>
              <c:ext xmlns:c16="http://schemas.microsoft.com/office/drawing/2014/chart" uri="{C3380CC4-5D6E-409C-BE32-E72D297353CC}">
                <c16:uniqueId val="{0000000B-D54F-4D27-9520-55EB6E380D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D-D54F-4D27-9520-55EB6E380D05}"/>
              </c:ext>
            </c:extLst>
          </c:dPt>
          <c:dPt>
            <c:idx val="18"/>
            <c:invertIfNegative val="0"/>
            <c:bubble3D val="0"/>
            <c:spPr>
              <a:solidFill>
                <a:srgbClr val="92D050"/>
              </a:solidFill>
              <a:ln>
                <a:noFill/>
              </a:ln>
              <a:effectLst/>
            </c:spPr>
            <c:extLst>
              <c:ext xmlns:c16="http://schemas.microsoft.com/office/drawing/2014/chart" uri="{C3380CC4-5D6E-409C-BE32-E72D297353CC}">
                <c16:uniqueId val="{00000021-448E-4B33-A8EC-0FE47FEDAA58}"/>
              </c:ext>
            </c:extLst>
          </c:dPt>
          <c:dPt>
            <c:idx val="19"/>
            <c:invertIfNegative val="0"/>
            <c:bubble3D val="0"/>
            <c:spPr>
              <a:solidFill>
                <a:srgbClr val="92D050"/>
              </a:solidFill>
              <a:ln>
                <a:noFill/>
              </a:ln>
              <a:effectLst/>
            </c:spPr>
            <c:extLst>
              <c:ext xmlns:c16="http://schemas.microsoft.com/office/drawing/2014/chart" uri="{C3380CC4-5D6E-409C-BE32-E72D297353CC}">
                <c16:uniqueId val="{0000000F-D54F-4D27-9520-55EB6E380D05}"/>
              </c:ext>
            </c:extLst>
          </c:dPt>
          <c:dPt>
            <c:idx val="20"/>
            <c:invertIfNegative val="0"/>
            <c:bubble3D val="0"/>
            <c:spPr>
              <a:solidFill>
                <a:srgbClr val="92D050"/>
              </a:solidFill>
              <a:ln>
                <a:noFill/>
              </a:ln>
              <a:effectLst/>
            </c:spPr>
            <c:extLst>
              <c:ext xmlns:c16="http://schemas.microsoft.com/office/drawing/2014/chart" uri="{C3380CC4-5D6E-409C-BE32-E72D297353CC}">
                <c16:uniqueId val="{00000011-D54F-4D27-9520-55EB6E380D05}"/>
              </c:ext>
            </c:extLst>
          </c:dPt>
          <c:dPt>
            <c:idx val="22"/>
            <c:invertIfNegative val="0"/>
            <c:bubble3D val="0"/>
            <c:spPr>
              <a:solidFill>
                <a:srgbClr val="92D050"/>
              </a:solidFill>
              <a:ln>
                <a:noFill/>
              </a:ln>
              <a:effectLst/>
            </c:spPr>
            <c:extLst>
              <c:ext xmlns:c16="http://schemas.microsoft.com/office/drawing/2014/chart" uri="{C3380CC4-5D6E-409C-BE32-E72D297353CC}">
                <c16:uniqueId val="{00000015-D54F-4D27-9520-55EB6E380D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4F-4D27-9520-55EB6E380D05}"/>
              </c:ext>
            </c:extLst>
          </c:dPt>
          <c:dPt>
            <c:idx val="24"/>
            <c:invertIfNegative val="0"/>
            <c:bubble3D val="0"/>
            <c:spPr>
              <a:solidFill>
                <a:schemeClr val="accent2"/>
              </a:solidFill>
              <a:ln>
                <a:noFill/>
              </a:ln>
              <a:effectLst/>
            </c:spPr>
            <c:extLst>
              <c:ext xmlns:c16="http://schemas.microsoft.com/office/drawing/2014/chart" uri="{C3380CC4-5D6E-409C-BE32-E72D297353CC}">
                <c16:uniqueId val="{0000002B-448E-4B33-A8EC-0FE47FEDAA58}"/>
              </c:ext>
            </c:extLst>
          </c:dPt>
          <c:dPt>
            <c:idx val="25"/>
            <c:invertIfNegative val="0"/>
            <c:bubble3D val="0"/>
            <c:spPr>
              <a:solidFill>
                <a:schemeClr val="accent2"/>
              </a:solidFill>
              <a:ln>
                <a:noFill/>
              </a:ln>
              <a:effectLst/>
            </c:spPr>
            <c:extLst>
              <c:ext xmlns:c16="http://schemas.microsoft.com/office/drawing/2014/chart" uri="{C3380CC4-5D6E-409C-BE32-E72D297353CC}">
                <c16:uniqueId val="{0000002D-448E-4B33-A8EC-0FE47FEDAA5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4F-4D27-9520-55EB6E380D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Taste local food and drink</c:v>
                </c:pt>
                <c:pt idx="1">
                  <c:v>Visit cities</c:v>
                </c:pt>
                <c:pt idx="2">
                  <c:v>Discover local culture and lifestyle</c:v>
                </c:pt>
                <c:pt idx="3">
                  <c:v>Visit restaurants</c:v>
                </c:pt>
                <c:pt idx="4">
                  <c:v>Relaxation</c:v>
                </c:pt>
                <c:pt idx="5">
                  <c:v>Visit historical buildings/sites</c:v>
                </c:pt>
                <c:pt idx="6">
                  <c:v>Observe beauty of nature</c:v>
                </c:pt>
                <c:pt idx="7">
                  <c:v>Visit the countryside</c:v>
                </c:pt>
                <c:pt idx="8">
                  <c:v>Discover local history and legends</c:v>
                </c:pt>
                <c:pt idx="9">
                  <c:v>Visit museums</c:v>
                </c:pt>
                <c:pt idx="10">
                  <c:v>Shopping</c:v>
                </c:pt>
                <c:pt idx="11">
                  <c:v>Experience local architecture</c:v>
                </c:pt>
                <c:pt idx="12">
                  <c:v>Visit parks and gardens</c:v>
                </c:pt>
                <c:pt idx="13">
                  <c:v>Experience mountains,  the wilderness or the wildlife</c:v>
                </c:pt>
                <c:pt idx="14">
                  <c:v>Attend sightseeing tours</c:v>
                </c:pt>
                <c:pt idx="15">
                  <c:v>Hiking (less than two hours)</c:v>
                </c:pt>
                <c:pt idx="16">
                  <c:v>Experience national festivals and traditional celebrations</c:v>
                </c:pt>
                <c:pt idx="17">
                  <c:v>Experience city nightlife</c:v>
                </c:pt>
                <c:pt idx="18">
                  <c:v>Observe natural phenomenon (i.e. volcanoes, northern lights, midnight sun, breaking waves, sand dune)</c:v>
                </c:pt>
                <c:pt idx="19">
                  <c:v>Sunbathing and swimming</c:v>
                </c:pt>
                <c:pt idx="20">
                  <c:v>Attend concerts/festivals</c:v>
                </c:pt>
                <c:pt idx="21">
                  <c:v>Visit art exhibitions</c:v>
                </c:pt>
                <c:pt idx="22">
                  <c:v>Hiking (more than two hours)</c:v>
                </c:pt>
                <c:pt idx="23">
                  <c:v>Visit amusement parks</c:v>
                </c:pt>
                <c:pt idx="24">
                  <c:v>Visit spa resorts</c:v>
                </c:pt>
                <c:pt idx="25">
                  <c:v>Get pampered</c:v>
                </c:pt>
                <c:pt idx="26">
                  <c:v>Fresh or salt water fishing</c:v>
                </c:pt>
                <c:pt idx="27">
                  <c:v>Do winter activities (Alpine skiing/snowboarding, cross country skiing, dog-sleigh, snowmobile etc)</c:v>
                </c:pt>
                <c:pt idx="28">
                  <c:v>Other</c:v>
                </c:pt>
              </c:strCache>
            </c:strRef>
          </c:cat>
          <c:val>
            <c:numRef>
              <c:f>Sheet1!$B$2:$B$30</c:f>
              <c:numCache>
                <c:formatCode>0%</c:formatCode>
                <c:ptCount val="29"/>
                <c:pt idx="0">
                  <c:v>0.65665236051502207</c:v>
                </c:pt>
                <c:pt idx="1">
                  <c:v>0.60085836909871293</c:v>
                </c:pt>
                <c:pt idx="2">
                  <c:v>0.55793991416308997</c:v>
                </c:pt>
                <c:pt idx="3">
                  <c:v>0.55364806866952798</c:v>
                </c:pt>
                <c:pt idx="4">
                  <c:v>0.53218884120171706</c:v>
                </c:pt>
                <c:pt idx="5">
                  <c:v>0.53218884120171706</c:v>
                </c:pt>
                <c:pt idx="6">
                  <c:v>0.47639484978540803</c:v>
                </c:pt>
                <c:pt idx="7">
                  <c:v>0.42489270386266098</c:v>
                </c:pt>
                <c:pt idx="8">
                  <c:v>0.39914163090128801</c:v>
                </c:pt>
                <c:pt idx="9">
                  <c:v>0.39484978540772503</c:v>
                </c:pt>
                <c:pt idx="10">
                  <c:v>0.35193133047210301</c:v>
                </c:pt>
                <c:pt idx="11">
                  <c:v>0.33476394849785401</c:v>
                </c:pt>
                <c:pt idx="12">
                  <c:v>0.33047210300429197</c:v>
                </c:pt>
                <c:pt idx="13">
                  <c:v>0.31330472103004303</c:v>
                </c:pt>
                <c:pt idx="14">
                  <c:v>0.30901287553648099</c:v>
                </c:pt>
                <c:pt idx="15">
                  <c:v>0.27038626609442101</c:v>
                </c:pt>
                <c:pt idx="16">
                  <c:v>0.27038626609442101</c:v>
                </c:pt>
                <c:pt idx="17">
                  <c:v>0.27038626609442101</c:v>
                </c:pt>
                <c:pt idx="18">
                  <c:v>0.24034334763948501</c:v>
                </c:pt>
                <c:pt idx="19">
                  <c:v>0.184549356223176</c:v>
                </c:pt>
                <c:pt idx="20">
                  <c:v>0.16309012875536499</c:v>
                </c:pt>
                <c:pt idx="21">
                  <c:v>0.15879828326180301</c:v>
                </c:pt>
                <c:pt idx="22">
                  <c:v>0.14163090128755398</c:v>
                </c:pt>
                <c:pt idx="23">
                  <c:v>9.8712446351931285E-2</c:v>
                </c:pt>
                <c:pt idx="24">
                  <c:v>9.8712446351931285E-2</c:v>
                </c:pt>
                <c:pt idx="25">
                  <c:v>9.0128755364806898E-2</c:v>
                </c:pt>
                <c:pt idx="26">
                  <c:v>5.5793991416309002E-2</c:v>
                </c:pt>
                <c:pt idx="27">
                  <c:v>4.2918454935622297E-2</c:v>
                </c:pt>
                <c:pt idx="28">
                  <c:v>1.7167381974248899E-2</c:v>
                </c:pt>
              </c:numCache>
            </c:numRef>
          </c:val>
          <c:extLst>
            <c:ext xmlns:c16="http://schemas.microsoft.com/office/drawing/2014/chart" uri="{C3380CC4-5D6E-409C-BE32-E72D297353CC}">
              <c16:uniqueId val="{0000001A-D54F-4D27-9520-55EB6E380D0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2-8BC6-458D-9FD2-B1E82A5FD696}"/>
              </c:ext>
            </c:extLst>
          </c:dPt>
          <c:dPt>
            <c:idx val="5"/>
            <c:invertIfNegative val="0"/>
            <c:bubble3D val="0"/>
            <c:spPr>
              <a:solidFill>
                <a:srgbClr val="92D050"/>
              </a:solidFill>
              <a:ln>
                <a:noFill/>
              </a:ln>
              <a:effectLst/>
            </c:spPr>
            <c:extLst>
              <c:ext xmlns:c16="http://schemas.microsoft.com/office/drawing/2014/chart" uri="{C3380CC4-5D6E-409C-BE32-E72D297353CC}">
                <c16:uniqueId val="{00000000-8BC6-458D-9FD2-B1E82A5FD696}"/>
              </c:ext>
            </c:extLst>
          </c:dPt>
          <c:dPt>
            <c:idx val="6"/>
            <c:invertIfNegative val="0"/>
            <c:bubble3D val="0"/>
            <c:spPr>
              <a:solidFill>
                <a:srgbClr val="92D050"/>
              </a:solidFill>
              <a:ln>
                <a:noFill/>
              </a:ln>
              <a:effectLst/>
            </c:spPr>
            <c:extLst>
              <c:ext xmlns:c16="http://schemas.microsoft.com/office/drawing/2014/chart" uri="{C3380CC4-5D6E-409C-BE32-E72D297353CC}">
                <c16:uniqueId val="{00000001-8BC6-458D-9FD2-B1E82A5FD6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pt idx="8">
                  <c:v>Don’t know</c:v>
                </c:pt>
              </c:strCache>
            </c:strRef>
          </c:cat>
          <c:val>
            <c:numRef>
              <c:f>Sheet1!$B$2:$B$10</c:f>
              <c:numCache>
                <c:formatCode>0%</c:formatCode>
                <c:ptCount val="9"/>
                <c:pt idx="0">
                  <c:v>4.7210300429184594E-2</c:v>
                </c:pt>
                <c:pt idx="1">
                  <c:v>0.124463519313305</c:v>
                </c:pt>
                <c:pt idx="2">
                  <c:v>0.15021459227467798</c:v>
                </c:pt>
                <c:pt idx="3">
                  <c:v>8.5836909871244593E-2</c:v>
                </c:pt>
                <c:pt idx="4">
                  <c:v>0.128755364806867</c:v>
                </c:pt>
                <c:pt idx="5">
                  <c:v>0.20171673819742503</c:v>
                </c:pt>
                <c:pt idx="6">
                  <c:v>0.18884120171673799</c:v>
                </c:pt>
                <c:pt idx="7">
                  <c:v>5.1502145922746802E-2</c:v>
                </c:pt>
                <c:pt idx="8">
                  <c:v>2.14592274678112E-2</c:v>
                </c:pt>
              </c:numCache>
            </c:numRef>
          </c:val>
          <c:extLst>
            <c:ext xmlns:c16="http://schemas.microsoft.com/office/drawing/2014/chart" uri="{C3380CC4-5D6E-409C-BE32-E72D297353CC}">
              <c16:uniqueId val="{00000000-8DA4-41AA-9CCC-34ACB89D83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6-B17A-44F8-9FA5-270D20EE5FB4}"/>
              </c:ext>
            </c:extLst>
          </c:dPt>
          <c:dPt>
            <c:idx val="1"/>
            <c:invertIfNegative val="0"/>
            <c:bubble3D val="0"/>
            <c:spPr>
              <a:solidFill>
                <a:srgbClr val="92D050"/>
              </a:solidFill>
              <a:ln>
                <a:noFill/>
              </a:ln>
              <a:effectLst/>
            </c:spPr>
            <c:extLst>
              <c:ext xmlns:c16="http://schemas.microsoft.com/office/drawing/2014/chart" uri="{C3380CC4-5D6E-409C-BE32-E72D297353CC}">
                <c16:uniqueId val="{00000001-B344-4FE5-94C2-4C1CE8E7DC7E}"/>
              </c:ext>
            </c:extLst>
          </c:dPt>
          <c:dPt>
            <c:idx val="4"/>
            <c:invertIfNegative val="0"/>
            <c:bubble3D val="0"/>
            <c:spPr>
              <a:solidFill>
                <a:srgbClr val="FF0000"/>
              </a:solidFill>
              <a:ln>
                <a:noFill/>
              </a:ln>
              <a:effectLst/>
            </c:spPr>
            <c:extLst>
              <c:ext xmlns:c16="http://schemas.microsoft.com/office/drawing/2014/chart" uri="{C3380CC4-5D6E-409C-BE32-E72D297353CC}">
                <c16:uniqueId val="{00000003-B344-4FE5-94C2-4C1CE8E7DC7E}"/>
              </c:ext>
            </c:extLst>
          </c:dPt>
          <c:dPt>
            <c:idx val="5"/>
            <c:invertIfNegative val="0"/>
            <c:bubble3D val="0"/>
            <c:spPr>
              <a:solidFill>
                <a:srgbClr val="FF0000"/>
              </a:solidFill>
              <a:ln>
                <a:noFill/>
              </a:ln>
              <a:effectLst/>
            </c:spPr>
            <c:extLst>
              <c:ext xmlns:c16="http://schemas.microsoft.com/office/drawing/2014/chart" uri="{C3380CC4-5D6E-409C-BE32-E72D297353CC}">
                <c16:uniqueId val="{00000005-B344-4FE5-94C2-4C1CE8E7DC7E}"/>
              </c:ext>
            </c:extLst>
          </c:dPt>
          <c:dPt>
            <c:idx val="6"/>
            <c:invertIfNegative val="0"/>
            <c:bubble3D val="0"/>
            <c:spPr>
              <a:solidFill>
                <a:srgbClr val="FF0000"/>
              </a:solidFill>
              <a:ln>
                <a:noFill/>
              </a:ln>
              <a:effectLst/>
            </c:spPr>
            <c:extLst>
              <c:ext xmlns:c16="http://schemas.microsoft.com/office/drawing/2014/chart" uri="{C3380CC4-5D6E-409C-BE32-E72D297353CC}">
                <c16:uniqueId val="{00000007-B17A-44F8-9FA5-270D20EE5FB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Nobody except myself</c:v>
                </c:pt>
                <c:pt idx="2">
                  <c:v>Friends/acquaintances/colleagues</c:v>
                </c:pt>
                <c:pt idx="3">
                  <c:v>Parents/other relatives</c:v>
                </c:pt>
                <c:pt idx="4">
                  <c:v>Children 7-14 years</c:v>
                </c:pt>
                <c:pt idx="5">
                  <c:v>Children 0-6 years</c:v>
                </c:pt>
                <c:pt idx="6">
                  <c:v>Children 15 years and older</c:v>
                </c:pt>
                <c:pt idx="7">
                  <c:v>Other</c:v>
                </c:pt>
              </c:strCache>
            </c:strRef>
          </c:cat>
          <c:val>
            <c:numRef>
              <c:f>Sheet1!$B$2:$B$9</c:f>
              <c:numCache>
                <c:formatCode>0%</c:formatCode>
                <c:ptCount val="8"/>
                <c:pt idx="0">
                  <c:v>0.54077253218884103</c:v>
                </c:pt>
                <c:pt idx="1">
                  <c:v>0.20171673819742503</c:v>
                </c:pt>
                <c:pt idx="2">
                  <c:v>0.18025751072961399</c:v>
                </c:pt>
                <c:pt idx="3">
                  <c:v>0.15021459227467798</c:v>
                </c:pt>
                <c:pt idx="4">
                  <c:v>0.10729613733905601</c:v>
                </c:pt>
                <c:pt idx="5">
                  <c:v>6.8669527896995708E-2</c:v>
                </c:pt>
                <c:pt idx="6">
                  <c:v>3.4334763948497903E-2</c:v>
                </c:pt>
                <c:pt idx="7">
                  <c:v>3.4334763948497903E-2</c:v>
                </c:pt>
              </c:numCache>
            </c:numRef>
          </c:val>
          <c:extLst>
            <c:ext xmlns:c16="http://schemas.microsoft.com/office/drawing/2014/chart" uri="{C3380CC4-5D6E-409C-BE32-E72D297353CC}">
              <c16:uniqueId val="{00000006-B344-4FE5-94C2-4C1CE8E7DC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3008-4BCF-AE6E-8C676CA2B67F}"/>
              </c:ext>
            </c:extLst>
          </c:dPt>
          <c:dPt>
            <c:idx val="2"/>
            <c:invertIfNegative val="0"/>
            <c:bubble3D val="0"/>
            <c:spPr>
              <a:solidFill>
                <a:srgbClr val="92D050"/>
              </a:solidFill>
              <a:ln>
                <a:noFill/>
              </a:ln>
              <a:effectLst/>
            </c:spPr>
            <c:extLst>
              <c:ext xmlns:c16="http://schemas.microsoft.com/office/drawing/2014/chart" uri="{C3380CC4-5D6E-409C-BE32-E72D297353CC}">
                <c16:uniqueId val="{00000003-B116-4DA6-B6FB-84A32CBE655F}"/>
              </c:ext>
            </c:extLst>
          </c:dPt>
          <c:dPt>
            <c:idx val="3"/>
            <c:invertIfNegative val="0"/>
            <c:bubble3D val="0"/>
            <c:spPr>
              <a:solidFill>
                <a:srgbClr val="FF0000"/>
              </a:solidFill>
              <a:ln>
                <a:noFill/>
              </a:ln>
              <a:effectLst/>
            </c:spPr>
            <c:extLst>
              <c:ext xmlns:c16="http://schemas.microsoft.com/office/drawing/2014/chart" uri="{C3380CC4-5D6E-409C-BE32-E72D297353CC}">
                <c16:uniqueId val="{00000005-3008-4BCF-AE6E-8C676CA2B67F}"/>
              </c:ext>
            </c:extLst>
          </c:dPt>
          <c:dPt>
            <c:idx val="5"/>
            <c:invertIfNegative val="0"/>
            <c:bubble3D val="0"/>
            <c:spPr>
              <a:solidFill>
                <a:srgbClr val="FF0000"/>
              </a:solidFill>
              <a:ln>
                <a:noFill/>
              </a:ln>
              <a:effectLst/>
            </c:spPr>
            <c:extLst>
              <c:ext xmlns:c16="http://schemas.microsoft.com/office/drawing/2014/chart" uri="{C3380CC4-5D6E-409C-BE32-E72D297353CC}">
                <c16:uniqueId val="{00000007-3008-4BCF-AE6E-8C676CA2B67F}"/>
              </c:ext>
            </c:extLst>
          </c:dPt>
          <c:dPt>
            <c:idx val="7"/>
            <c:invertIfNegative val="0"/>
            <c:bubble3D val="0"/>
            <c:spPr>
              <a:solidFill>
                <a:srgbClr val="92D050"/>
              </a:solidFill>
              <a:ln>
                <a:noFill/>
              </a:ln>
              <a:effectLst/>
            </c:spPr>
            <c:extLst>
              <c:ext xmlns:c16="http://schemas.microsoft.com/office/drawing/2014/chart" uri="{C3380CC4-5D6E-409C-BE32-E72D297353CC}">
                <c16:uniqueId val="{00000006-2B1C-466E-8AAD-BF816307CF5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Other family/relatives</c:v>
                </c:pt>
                <c:pt idx="3">
                  <c:v>Children 7-14 year</c:v>
                </c:pt>
                <c:pt idx="4">
                  <c:v>Alone</c:v>
                </c:pt>
                <c:pt idx="5">
                  <c:v>Children 0-6 years</c:v>
                </c:pt>
                <c:pt idx="6">
                  <c:v>Children 15 years and above</c:v>
                </c:pt>
                <c:pt idx="7">
                  <c:v>Other people</c:v>
                </c:pt>
              </c:strCache>
            </c:strRef>
          </c:cat>
          <c:val>
            <c:numRef>
              <c:f>Sheet1!$B$2:$B$9</c:f>
              <c:numCache>
                <c:formatCode>0%</c:formatCode>
                <c:ptCount val="8"/>
                <c:pt idx="0">
                  <c:v>0.63090128755364805</c:v>
                </c:pt>
                <c:pt idx="1">
                  <c:v>0.17167381974248902</c:v>
                </c:pt>
                <c:pt idx="2">
                  <c:v>0.16309012875536499</c:v>
                </c:pt>
                <c:pt idx="3">
                  <c:v>0.15021459227467798</c:v>
                </c:pt>
                <c:pt idx="4">
                  <c:v>0.124463519313305</c:v>
                </c:pt>
                <c:pt idx="5">
                  <c:v>0.120171673819743</c:v>
                </c:pt>
                <c:pt idx="6">
                  <c:v>0.10300429184549399</c:v>
                </c:pt>
                <c:pt idx="7">
                  <c:v>6.8669527896995708E-2</c:v>
                </c:pt>
              </c:numCache>
            </c:numRef>
          </c:val>
          <c:extLst>
            <c:ext xmlns:c16="http://schemas.microsoft.com/office/drawing/2014/chart" uri="{C3380CC4-5D6E-409C-BE32-E72D297353CC}">
              <c16:uniqueId val="{00000006-B116-4DA6-B6FB-84A32CBE65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4AF8-45FE-B24E-290607BA472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A860-4359-85FE-B2C453EE79E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860-4359-85FE-B2C453EE79E8}"/>
              </c:ext>
            </c:extLst>
          </c:dPt>
          <c:dPt>
            <c:idx val="4"/>
            <c:invertIfNegative val="0"/>
            <c:bubble3D val="0"/>
            <c:spPr>
              <a:solidFill>
                <a:srgbClr val="FF0000"/>
              </a:solidFill>
              <a:ln>
                <a:noFill/>
              </a:ln>
              <a:effectLst/>
            </c:spPr>
            <c:extLst>
              <c:ext xmlns:c16="http://schemas.microsoft.com/office/drawing/2014/chart" uri="{C3380CC4-5D6E-409C-BE32-E72D297353CC}">
                <c16:uniqueId val="{00000004-4AF8-45FE-B24E-290607BA472C}"/>
              </c:ext>
            </c:extLst>
          </c:dPt>
          <c:dPt>
            <c:idx val="5"/>
            <c:invertIfNegative val="0"/>
            <c:bubble3D val="0"/>
            <c:spPr>
              <a:solidFill>
                <a:srgbClr val="92D050"/>
              </a:solidFill>
              <a:ln>
                <a:noFill/>
              </a:ln>
              <a:effectLst/>
            </c:spPr>
            <c:extLst>
              <c:ext xmlns:c16="http://schemas.microsoft.com/office/drawing/2014/chart" uri="{C3380CC4-5D6E-409C-BE32-E72D297353CC}">
                <c16:uniqueId val="{00000006-4AF8-45FE-B24E-290607BA472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3.0042918454935598E-2</c:v>
                </c:pt>
                <c:pt idx="1">
                  <c:v>0.111587982832618</c:v>
                </c:pt>
                <c:pt idx="2">
                  <c:v>0.31330472103004303</c:v>
                </c:pt>
                <c:pt idx="3">
                  <c:v>0.137339055793991</c:v>
                </c:pt>
                <c:pt idx="4">
                  <c:v>0.15879828326180301</c:v>
                </c:pt>
                <c:pt idx="5">
                  <c:v>0.24892703862660898</c:v>
                </c:pt>
              </c:numCache>
            </c:numRef>
          </c:val>
          <c:extLst>
            <c:ext xmlns:c16="http://schemas.microsoft.com/office/drawing/2014/chart" uri="{C3380CC4-5D6E-409C-BE32-E72D297353CC}">
              <c16:uniqueId val="{00000004-A860-4359-85FE-B2C453EE79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46910529596045"/>
          <c:y val="5.0999551043322308E-2"/>
          <c:w val="0.49638369401003402"/>
          <c:h val="0.74956248810345127"/>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20B-4E15-B422-C880F61C3CF2}"/>
              </c:ext>
            </c:extLst>
          </c:dPt>
          <c:dPt>
            <c:idx val="2"/>
            <c:invertIfNegative val="0"/>
            <c:bubble3D val="0"/>
            <c:spPr>
              <a:solidFill>
                <a:srgbClr val="FF0000"/>
              </a:solidFill>
              <a:ln>
                <a:noFill/>
              </a:ln>
              <a:effectLst/>
            </c:spPr>
            <c:extLst>
              <c:ext xmlns:c16="http://schemas.microsoft.com/office/drawing/2014/chart" uri="{C3380CC4-5D6E-409C-BE32-E72D297353CC}">
                <c16:uniqueId val="{00000001-D20B-4E15-B422-C880F61C3CF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0.49356223175965702</c:v>
                </c:pt>
                <c:pt idx="1">
                  <c:v>0.40343347639485005</c:v>
                </c:pt>
                <c:pt idx="2">
                  <c:v>9.8712446351931285E-2</c:v>
                </c:pt>
              </c:numCache>
            </c:numRef>
          </c:val>
          <c:extLst>
            <c:ext xmlns:c16="http://schemas.microsoft.com/office/drawing/2014/chart" uri="{C3380CC4-5D6E-409C-BE32-E72D297353CC}">
              <c16:uniqueId val="{00000000-649F-4B9B-AACD-7DF5CF2607C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67AC-429A-B10F-08D5BDD8C21C}"/>
              </c:ext>
            </c:extLst>
          </c:dPt>
          <c:dPt>
            <c:idx val="4"/>
            <c:invertIfNegative val="0"/>
            <c:bubble3D val="0"/>
            <c:spPr>
              <a:solidFill>
                <a:srgbClr val="92D050"/>
              </a:solidFill>
              <a:ln>
                <a:noFill/>
              </a:ln>
              <a:effectLst/>
            </c:spPr>
            <c:extLst>
              <c:ext xmlns:c16="http://schemas.microsoft.com/office/drawing/2014/chart" uri="{C3380CC4-5D6E-409C-BE32-E72D297353CC}">
                <c16:uniqueId val="{00000008-F2CD-4561-8715-74C4E5653249}"/>
              </c:ext>
            </c:extLst>
          </c:dPt>
          <c:dPt>
            <c:idx val="5"/>
            <c:invertIfNegative val="0"/>
            <c:bubble3D val="0"/>
            <c:spPr>
              <a:solidFill>
                <a:srgbClr val="92D050"/>
              </a:solidFill>
              <a:ln>
                <a:noFill/>
              </a:ln>
              <a:effectLst/>
            </c:spPr>
            <c:extLst>
              <c:ext xmlns:c16="http://schemas.microsoft.com/office/drawing/2014/chart" uri="{C3380CC4-5D6E-409C-BE32-E72D297353CC}">
                <c16:uniqueId val="{00000001-9C7B-4068-9BCE-6E8EBD0EC2CF}"/>
              </c:ext>
            </c:extLst>
          </c:dPt>
          <c:dPt>
            <c:idx val="8"/>
            <c:invertIfNegative val="0"/>
            <c:bubble3D val="0"/>
            <c:spPr>
              <a:solidFill>
                <a:srgbClr val="92D050"/>
              </a:solidFill>
              <a:ln>
                <a:noFill/>
              </a:ln>
              <a:effectLst/>
            </c:spPr>
            <c:extLst>
              <c:ext xmlns:c16="http://schemas.microsoft.com/office/drawing/2014/chart" uri="{C3380CC4-5D6E-409C-BE32-E72D297353CC}">
                <c16:uniqueId val="{00000003-9C7B-4068-9BCE-6E8EBD0EC2C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9-67AC-429A-B10F-08D5BDD8C21C}"/>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C7B-4068-9BCE-6E8EBD0EC2CF}"/>
              </c:ext>
            </c:extLst>
          </c:dPt>
          <c:dPt>
            <c:idx val="14"/>
            <c:invertIfNegative val="0"/>
            <c:bubble3D val="0"/>
            <c:spPr>
              <a:solidFill>
                <a:srgbClr val="FF0000"/>
              </a:solidFill>
              <a:ln>
                <a:noFill/>
              </a:ln>
              <a:effectLst/>
            </c:spPr>
            <c:extLst>
              <c:ext xmlns:c16="http://schemas.microsoft.com/office/drawing/2014/chart" uri="{C3380CC4-5D6E-409C-BE32-E72D297353CC}">
                <c16:uniqueId val="{00000007-9C7B-4068-9BCE-6E8EBD0EC2CF}"/>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F-67AC-429A-B10F-08D5BDD8C21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Travel apps/portals like Tripadvisor etc</c:v>
                </c:pt>
                <c:pt idx="4">
                  <c:v>Reviews from other travelers online</c:v>
                </c:pt>
                <c:pt idx="5">
                  <c:v>Advice from friends / family</c:v>
                </c:pt>
                <c:pt idx="6">
                  <c:v>Homepages for attractions and sights</c:v>
                </c:pt>
                <c:pt idx="7">
                  <c:v>Homepages of carriers, including airlines etc.</c:v>
                </c:pt>
                <c:pt idx="8">
                  <c:v>Guidebooks</c:v>
                </c:pt>
                <c:pt idx="9">
                  <c:v>Booking sites such as Expedia and Lastminute</c:v>
                </c:pt>
                <c:pt idx="10">
                  <c:v>Catalogs or brochures</c:v>
                </c:pt>
                <c:pt idx="11">
                  <c:v>Social media such as Facebook or blogs</c:v>
                </c:pt>
                <c:pt idx="12">
                  <c:v>Newspapers or magazines</c:v>
                </c:pt>
                <c:pt idx="13">
                  <c:v>Travel agent in homeland</c:v>
                </c:pt>
                <c:pt idx="14">
                  <c:v>TV or radio</c:v>
                </c:pt>
                <c:pt idx="15">
                  <c:v>Other</c:v>
                </c:pt>
                <c:pt idx="16">
                  <c:v>Travel fairs</c:v>
                </c:pt>
              </c:strCache>
            </c:strRef>
          </c:cat>
          <c:val>
            <c:numRef>
              <c:f>Sheet1!$B$2:$B$18</c:f>
              <c:numCache>
                <c:formatCode>0%</c:formatCode>
                <c:ptCount val="17"/>
                <c:pt idx="0">
                  <c:v>0.69098712446351895</c:v>
                </c:pt>
                <c:pt idx="1">
                  <c:v>0.31330472103004303</c:v>
                </c:pt>
                <c:pt idx="2">
                  <c:v>0.30472103004291801</c:v>
                </c:pt>
                <c:pt idx="3">
                  <c:v>0.30472103004291801</c:v>
                </c:pt>
                <c:pt idx="4">
                  <c:v>0.29184549356223199</c:v>
                </c:pt>
                <c:pt idx="5">
                  <c:v>0.28755364806867001</c:v>
                </c:pt>
                <c:pt idx="6">
                  <c:v>0.257510729613734</c:v>
                </c:pt>
                <c:pt idx="7">
                  <c:v>0.24892703862660898</c:v>
                </c:pt>
                <c:pt idx="8">
                  <c:v>0.23175965665236098</c:v>
                </c:pt>
                <c:pt idx="9">
                  <c:v>0.18884120171673799</c:v>
                </c:pt>
                <c:pt idx="10">
                  <c:v>0.18025751072961399</c:v>
                </c:pt>
                <c:pt idx="11">
                  <c:v>0.16738197424892701</c:v>
                </c:pt>
                <c:pt idx="12">
                  <c:v>0.120171673819743</c:v>
                </c:pt>
                <c:pt idx="13">
                  <c:v>0.120171673819743</c:v>
                </c:pt>
                <c:pt idx="14">
                  <c:v>6.43776824034335E-2</c:v>
                </c:pt>
                <c:pt idx="15">
                  <c:v>4.7210300429184594E-2</c:v>
                </c:pt>
                <c:pt idx="16">
                  <c:v>3.4334763948497903E-2</c:v>
                </c:pt>
              </c:numCache>
            </c:numRef>
          </c:val>
          <c:extLst>
            <c:ext xmlns:c16="http://schemas.microsoft.com/office/drawing/2014/chart" uri="{C3380CC4-5D6E-409C-BE32-E72D297353CC}">
              <c16:uniqueId val="{00000008-9C7B-4068-9BCE-6E8EBD0EC2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832-45DF-9E85-6CA2FCBF080D}"/>
              </c:ext>
            </c:extLst>
          </c:dPt>
          <c:dPt>
            <c:idx val="3"/>
            <c:invertIfNegative val="0"/>
            <c:bubble3D val="0"/>
            <c:spPr>
              <a:solidFill>
                <a:srgbClr val="FF0000"/>
              </a:solidFill>
              <a:ln>
                <a:noFill/>
              </a:ln>
              <a:effectLst/>
            </c:spPr>
            <c:extLst>
              <c:ext xmlns:c16="http://schemas.microsoft.com/office/drawing/2014/chart" uri="{C3380CC4-5D6E-409C-BE32-E72D297353CC}">
                <c16:uniqueId val="{00000003-D832-45DF-9E85-6CA2FCBF080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0.39484978540772503</c:v>
                </c:pt>
                <c:pt idx="1">
                  <c:v>0.35622317596566505</c:v>
                </c:pt>
                <c:pt idx="2">
                  <c:v>0.15021459227467798</c:v>
                </c:pt>
                <c:pt idx="3">
                  <c:v>9.8712446351931285E-2</c:v>
                </c:pt>
              </c:numCache>
            </c:numRef>
          </c:val>
          <c:extLst>
            <c:ext xmlns:c16="http://schemas.microsoft.com/office/drawing/2014/chart" uri="{C3380CC4-5D6E-409C-BE32-E72D297353CC}">
              <c16:uniqueId val="{00000004-D832-45DF-9E85-6CA2FCBF08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7E5-4DAF-8CE7-46E7275D1FEA}"/>
              </c:ext>
            </c:extLst>
          </c:dPt>
          <c:dPt>
            <c:idx val="1"/>
            <c:invertIfNegative val="0"/>
            <c:bubble3D val="0"/>
            <c:spPr>
              <a:solidFill>
                <a:srgbClr val="92D050"/>
              </a:solidFill>
              <a:ln>
                <a:noFill/>
              </a:ln>
              <a:effectLst/>
            </c:spPr>
            <c:extLst>
              <c:ext xmlns:c16="http://schemas.microsoft.com/office/drawing/2014/chart" uri="{C3380CC4-5D6E-409C-BE32-E72D297353CC}">
                <c16:uniqueId val="{00000003-97E5-4DAF-8CE7-46E7275D1FE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97E5-4DAF-8CE7-46E7275D1FEA}"/>
              </c:ext>
            </c:extLst>
          </c:dPt>
          <c:dPt>
            <c:idx val="3"/>
            <c:invertIfNegative val="0"/>
            <c:bubble3D val="0"/>
            <c:spPr>
              <a:solidFill>
                <a:srgbClr val="FF0000"/>
              </a:solidFill>
              <a:ln>
                <a:noFill/>
              </a:ln>
              <a:effectLst/>
            </c:spPr>
            <c:extLst>
              <c:ext xmlns:c16="http://schemas.microsoft.com/office/drawing/2014/chart" uri="{C3380CC4-5D6E-409C-BE32-E72D297353CC}">
                <c16:uniqueId val="{00000007-97E5-4DAF-8CE7-46E7275D1FE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0.10729613733905601</c:v>
                </c:pt>
                <c:pt idx="1">
                  <c:v>0.42489270386266098</c:v>
                </c:pt>
                <c:pt idx="2">
                  <c:v>0.21459227467811201</c:v>
                </c:pt>
                <c:pt idx="3">
                  <c:v>0.25321888412017196</c:v>
                </c:pt>
              </c:numCache>
            </c:numRef>
          </c:val>
          <c:extLst>
            <c:ext xmlns:c16="http://schemas.microsoft.com/office/drawing/2014/chart" uri="{C3380CC4-5D6E-409C-BE32-E72D297353CC}">
              <c16:uniqueId val="{00000008-97E5-4DAF-8CE7-46E7275D1F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2952724017481"/>
          <c:y val="1.5385320089031988E-2"/>
          <c:w val="0.70088797556530169"/>
          <c:h val="0.98461467991096796"/>
        </c:manualLayout>
      </c:layout>
      <c:barChart>
        <c:barDir val="bar"/>
        <c:grouping val="clustered"/>
        <c:varyColors val="0"/>
        <c:ser>
          <c:idx val="0"/>
          <c:order val="0"/>
          <c:tx>
            <c:strRef>
              <c:f>Sheet1!$B$1</c:f>
              <c:strCache>
                <c:ptCount val="1"/>
                <c:pt idx="0">
                  <c:v>Column2</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Plane</c:v>
                </c:pt>
                <c:pt idx="2">
                  <c:v>Bus</c:v>
                </c:pt>
                <c:pt idx="3">
                  <c:v>Own car</c:v>
                </c:pt>
                <c:pt idx="4">
                  <c:v>Train</c:v>
                </c:pt>
                <c:pt idx="5">
                  <c:v>Ferry / boat / cruise</c:v>
                </c:pt>
                <c:pt idx="6">
                  <c:v>Car w/ caravan</c:v>
                </c:pt>
                <c:pt idx="7">
                  <c:v>Bicycle</c:v>
                </c:pt>
                <c:pt idx="8">
                  <c:v>Camper van</c:v>
                </c:pt>
                <c:pt idx="9">
                  <c:v>Motorbike</c:v>
                </c:pt>
                <c:pt idx="10">
                  <c:v>Other</c:v>
                </c:pt>
                <c:pt idx="11">
                  <c:v>No transportation</c:v>
                </c:pt>
              </c:strCache>
            </c:strRef>
          </c:cat>
          <c:val>
            <c:numRef>
              <c:f>Sheet1!$B$2:$B$13</c:f>
              <c:numCache>
                <c:formatCode>0%</c:formatCode>
                <c:ptCount val="12"/>
                <c:pt idx="0">
                  <c:v>0.400370713623726</c:v>
                </c:pt>
                <c:pt idx="1">
                  <c:v>0.26320667284522697</c:v>
                </c:pt>
                <c:pt idx="2">
                  <c:v>0.25903614457831298</c:v>
                </c:pt>
                <c:pt idx="3">
                  <c:v>0.20064874884152001</c:v>
                </c:pt>
                <c:pt idx="4">
                  <c:v>0.17052826691380901</c:v>
                </c:pt>
                <c:pt idx="5">
                  <c:v>0.105189990732159</c:v>
                </c:pt>
                <c:pt idx="6">
                  <c:v>7.1825764596848904E-2</c:v>
                </c:pt>
                <c:pt idx="7">
                  <c:v>6.4411492122335504E-2</c:v>
                </c:pt>
                <c:pt idx="8">
                  <c:v>6.39481000926784E-2</c:v>
                </c:pt>
                <c:pt idx="9">
                  <c:v>5.7460611677479095E-2</c:v>
                </c:pt>
                <c:pt idx="10">
                  <c:v>4.7265987025023201E-2</c:v>
                </c:pt>
                <c:pt idx="11">
                  <c:v>3.4291010194624702E-2</c:v>
                </c:pt>
              </c:numCache>
            </c:numRef>
          </c:val>
          <c:extLst>
            <c:ext xmlns:c16="http://schemas.microsoft.com/office/drawing/2014/chart" uri="{C3380CC4-5D6E-409C-BE32-E72D297353CC}">
              <c16:uniqueId val="{00000000-9671-44B8-9E4C-868C270FBC78}"/>
            </c:ext>
          </c:extLst>
        </c:ser>
        <c:dLbls>
          <c:showLegendKey val="0"/>
          <c:showVal val="0"/>
          <c:showCatName val="0"/>
          <c:showSerName val="0"/>
          <c:showPercent val="0"/>
          <c:showBubbleSize val="0"/>
        </c:dLbls>
        <c:gapWidth val="76"/>
        <c:overlap val="-10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rgbClr val="92D050"/>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rgbClr val="92D050"/>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rgbClr val="FF0000"/>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rgbClr val="FF0000"/>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8.1521739130434798E-2</c:v>
                </c:pt>
                <c:pt idx="1">
                  <c:v>0.217391304347826</c:v>
                </c:pt>
                <c:pt idx="2">
                  <c:v>0.46376811594202899</c:v>
                </c:pt>
                <c:pt idx="3">
                  <c:v>0.143115942028986</c:v>
                </c:pt>
                <c:pt idx="4">
                  <c:v>4.5289855072463796E-2</c:v>
                </c:pt>
                <c:pt idx="5">
                  <c:v>2.3550724637681202E-2</c:v>
                </c:pt>
                <c:pt idx="6">
                  <c:v>2.5362318840579698E-2</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want the best and are willing to pay for it</c:v>
                </c:pt>
                <c:pt idx="1">
                  <c:v>People who like to have the best things, value high quality</c:v>
                </c:pt>
                <c:pt idx="2">
                  <c:v>People who is sophisticated and classy</c:v>
                </c:pt>
              </c:strCache>
            </c:strRef>
          </c:cat>
          <c:val>
            <c:numRef>
              <c:f>Sheet1!$B$2:$B$4</c:f>
              <c:numCache>
                <c:formatCode>0</c:formatCode>
                <c:ptCount val="3"/>
                <c:pt idx="0">
                  <c:v>194.97377622377624</c:v>
                </c:pt>
                <c:pt idx="1">
                  <c:v>185.14462998448764</c:v>
                </c:pt>
                <c:pt idx="2">
                  <c:v>181.11888111888115</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74100153404329627"/>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Allows me to spoil my loved ones</c:v>
                </c:pt>
              </c:strCache>
            </c:strRef>
          </c:cat>
          <c:val>
            <c:numRef>
              <c:f>Sheet1!$B$2:$B$3</c:f>
              <c:numCache>
                <c:formatCode>0</c:formatCode>
                <c:ptCount val="2"/>
                <c:pt idx="0">
                  <c:v>168.45010193426484</c:v>
                </c:pt>
                <c:pt idx="1">
                  <c:v>140.77821881813608</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Extravagant</c:v>
                </c:pt>
                <c:pt idx="1">
                  <c:v>Superior</c:v>
                </c:pt>
                <c:pt idx="2">
                  <c:v>Classy</c:v>
                </c:pt>
              </c:strCache>
            </c:strRef>
          </c:cat>
          <c:val>
            <c:numRef>
              <c:f>Sheet1!$B$2:$B$4</c:f>
              <c:numCache>
                <c:formatCode>0</c:formatCode>
                <c:ptCount val="3"/>
                <c:pt idx="0">
                  <c:v>267.54332726414458</c:v>
                </c:pt>
                <c:pt idx="1">
                  <c:v>247.70822186552525</c:v>
                </c:pt>
                <c:pt idx="2">
                  <c:v>215.65472631407295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6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82620430195468"/>
          <c:y val="2.3740029644183407E-2"/>
          <c:w val="0.62517379569804532"/>
          <c:h val="0.57642818443569299"/>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Has a variety of accommodation offers</c:v>
                </c:pt>
                <c:pt idx="1">
                  <c:v>Has romantic spots</c:v>
                </c:pt>
              </c:strCache>
            </c:strRef>
          </c:cat>
          <c:val>
            <c:numRef>
              <c:f>Sheet1!$B$2:$B$3</c:f>
              <c:numCache>
                <c:formatCode>0</c:formatCode>
                <c:ptCount val="2"/>
                <c:pt idx="0">
                  <c:v>129.47748247866213</c:v>
                </c:pt>
                <c:pt idx="1">
                  <c:v>124.12909836065573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Pt>
            <c:idx val="1"/>
            <c:marker>
              <c:symbol val="circle"/>
              <c:size val="5"/>
              <c:spPr>
                <a:solidFill>
                  <a:srgbClr val="92D050"/>
                </a:solidFill>
                <a:ln w="9525">
                  <a:solidFill>
                    <a:schemeClr val="tx1">
                      <a:lumMod val="50000"/>
                      <a:lumOff val="50000"/>
                    </a:schemeClr>
                  </a:solidFill>
                </a:ln>
                <a:effectLst/>
              </c:spPr>
            </c:marker>
            <c:bubble3D val="0"/>
            <c:extLst>
              <c:ext xmlns:c16="http://schemas.microsoft.com/office/drawing/2014/chart" uri="{C3380CC4-5D6E-409C-BE32-E72D297353CC}">
                <c16:uniqueId val="{00000000-0243-488E-A27B-AC7C9AACA0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6.3405797101449307E-2</c:v>
                </c:pt>
                <c:pt idx="1">
                  <c:v>9.9637681159420288E-2</c:v>
                </c:pt>
                <c:pt idx="2">
                  <c:v>8.8768115942029005E-2</c:v>
                </c:pt>
                <c:pt idx="3">
                  <c:v>6.7028985507246397E-2</c:v>
                </c:pt>
                <c:pt idx="4">
                  <c:v>0.108695652173913</c:v>
                </c:pt>
                <c:pt idx="5">
                  <c:v>9.6014492753623198E-2</c:v>
                </c:pt>
                <c:pt idx="6">
                  <c:v>0.10507246376811599</c:v>
                </c:pt>
                <c:pt idx="7">
                  <c:v>0.10144927536231901</c:v>
                </c:pt>
                <c:pt idx="8">
                  <c:v>6.7028985507246397E-2</c:v>
                </c:pt>
                <c:pt idx="9">
                  <c:v>5.2536231884057996E-2</c:v>
                </c:pt>
                <c:pt idx="10">
                  <c:v>5.6159420289855107E-2</c:v>
                </c:pt>
                <c:pt idx="11">
                  <c:v>9.4202898550724598E-2</c:v>
                </c:pt>
              </c:numCache>
            </c:numRef>
          </c:val>
          <c:smooth val="1"/>
          <c:extLst>
            <c:ext xmlns:c16="http://schemas.microsoft.com/office/drawing/2014/chart" uri="{C3380CC4-5D6E-409C-BE32-E72D297353CC}">
              <c16:uniqueId val="{00000000-145E-4A92-8375-C6B4B016BDCF}"/>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8-A85D-4BD3-9336-F3CC48E231A9}"/>
              </c:ext>
            </c:extLst>
          </c:dPt>
          <c:dPt>
            <c:idx val="3"/>
            <c:invertIfNegative val="0"/>
            <c:bubble3D val="0"/>
            <c:spPr>
              <a:solidFill>
                <a:srgbClr val="92D050"/>
              </a:solidFill>
              <a:ln>
                <a:noFill/>
              </a:ln>
              <a:effectLst/>
            </c:spPr>
            <c:extLst>
              <c:ext xmlns:c16="http://schemas.microsoft.com/office/drawing/2014/chart" uri="{C3380CC4-5D6E-409C-BE32-E72D297353CC}">
                <c16:uniqueId val="{00000009-A85D-4BD3-9336-F3CC48E231A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E4EF-4B53-8085-14D0962A5E43}"/>
              </c:ext>
            </c:extLst>
          </c:dPt>
          <c:dPt>
            <c:idx val="5"/>
            <c:invertIfNegative val="0"/>
            <c:bubble3D val="0"/>
            <c:spPr>
              <a:solidFill>
                <a:srgbClr val="FF0000"/>
              </a:solidFill>
              <a:ln>
                <a:noFill/>
              </a:ln>
              <a:effectLst/>
            </c:spPr>
            <c:extLst>
              <c:ext xmlns:c16="http://schemas.microsoft.com/office/drawing/2014/chart" uri="{C3380CC4-5D6E-409C-BE32-E72D297353CC}">
                <c16:uniqueId val="{00000007-E4EF-4B53-8085-14D0962A5E43}"/>
              </c:ext>
            </c:extLst>
          </c:dPt>
          <c:dPt>
            <c:idx val="7"/>
            <c:invertIfNegative val="0"/>
            <c:bubble3D val="0"/>
            <c:spPr>
              <a:solidFill>
                <a:srgbClr val="92D050"/>
              </a:solidFill>
              <a:ln>
                <a:noFill/>
              </a:ln>
              <a:effectLst/>
            </c:spPr>
            <c:extLst>
              <c:ext xmlns:c16="http://schemas.microsoft.com/office/drawing/2014/chart" uri="{C3380CC4-5D6E-409C-BE32-E72D297353CC}">
                <c16:uniqueId val="{00000009-E4EF-4B53-8085-14D0962A5E43}"/>
              </c:ext>
            </c:extLst>
          </c:dPt>
          <c:dPt>
            <c:idx val="8"/>
            <c:invertIfNegative val="0"/>
            <c:bubble3D val="0"/>
            <c:spPr>
              <a:solidFill>
                <a:srgbClr val="92D050"/>
              </a:solidFill>
              <a:ln>
                <a:noFill/>
              </a:ln>
              <a:effectLst/>
            </c:spPr>
            <c:extLst>
              <c:ext xmlns:c16="http://schemas.microsoft.com/office/drawing/2014/chart" uri="{C3380CC4-5D6E-409C-BE32-E72D297353CC}">
                <c16:uniqueId val="{00000003-5FAD-4E1D-B760-775E3B37A84B}"/>
              </c:ext>
            </c:extLst>
          </c:dPt>
          <c:dPt>
            <c:idx val="9"/>
            <c:invertIfNegative val="0"/>
            <c:bubble3D val="0"/>
            <c:spPr>
              <a:solidFill>
                <a:srgbClr val="92D050"/>
              </a:solidFill>
              <a:ln>
                <a:noFill/>
              </a:ln>
              <a:effectLst/>
            </c:spPr>
            <c:extLst>
              <c:ext xmlns:c16="http://schemas.microsoft.com/office/drawing/2014/chart" uri="{C3380CC4-5D6E-409C-BE32-E72D297353CC}">
                <c16:uniqueId val="{0000000A-A85D-4BD3-9336-F3CC48E231A9}"/>
              </c:ext>
            </c:extLst>
          </c:dPt>
          <c:dPt>
            <c:idx val="10"/>
            <c:invertIfNegative val="0"/>
            <c:bubble3D val="0"/>
            <c:spPr>
              <a:solidFill>
                <a:srgbClr val="92D050"/>
              </a:solidFill>
              <a:ln>
                <a:noFill/>
              </a:ln>
              <a:effectLst/>
            </c:spPr>
            <c:extLst>
              <c:ext xmlns:c16="http://schemas.microsoft.com/office/drawing/2014/chart" uri="{C3380CC4-5D6E-409C-BE32-E72D297353CC}">
                <c16:uniqueId val="{00000005-5FAD-4E1D-B760-775E3B37A84B}"/>
              </c:ext>
            </c:extLst>
          </c:dPt>
          <c:dPt>
            <c:idx val="11"/>
            <c:invertIfNegative val="0"/>
            <c:bubble3D val="0"/>
            <c:spPr>
              <a:solidFill>
                <a:srgbClr val="92D050"/>
              </a:solidFill>
              <a:ln>
                <a:noFill/>
              </a:ln>
              <a:effectLst/>
            </c:spPr>
            <c:extLst>
              <c:ext xmlns:c16="http://schemas.microsoft.com/office/drawing/2014/chart" uri="{C3380CC4-5D6E-409C-BE32-E72D297353CC}">
                <c16:uniqueId val="{0000000B-A85D-4BD3-9336-F3CC48E231A9}"/>
              </c:ext>
            </c:extLst>
          </c:dPt>
          <c:dPt>
            <c:idx val="12"/>
            <c:invertIfNegative val="0"/>
            <c:bubble3D val="0"/>
            <c:spPr>
              <a:solidFill>
                <a:srgbClr val="92D050"/>
              </a:solidFill>
              <a:ln>
                <a:noFill/>
              </a:ln>
              <a:effectLst/>
            </c:spPr>
            <c:extLst>
              <c:ext xmlns:c16="http://schemas.microsoft.com/office/drawing/2014/chart" uri="{C3380CC4-5D6E-409C-BE32-E72D297353CC}">
                <c16:uniqueId val="{00000007-5FAD-4E1D-B760-775E3B37A84B}"/>
              </c:ext>
            </c:extLst>
          </c:dPt>
          <c:dPt>
            <c:idx val="13"/>
            <c:invertIfNegative val="0"/>
            <c:bubble3D val="0"/>
            <c:spPr>
              <a:solidFill>
                <a:srgbClr val="92D050"/>
              </a:solidFill>
              <a:ln>
                <a:noFill/>
              </a:ln>
              <a:effectLst/>
            </c:spPr>
            <c:extLst>
              <c:ext xmlns:c16="http://schemas.microsoft.com/office/drawing/2014/chart" uri="{C3380CC4-5D6E-409C-BE32-E72D297353CC}">
                <c16:uniqueId val="{0000000C-A85D-4BD3-9336-F3CC48E231A9}"/>
              </c:ext>
            </c:extLst>
          </c:dPt>
          <c:dPt>
            <c:idx val="17"/>
            <c:invertIfNegative val="0"/>
            <c:bubble3D val="0"/>
            <c:spPr>
              <a:solidFill>
                <a:srgbClr val="FF0000"/>
              </a:solidFill>
              <a:ln>
                <a:noFill/>
              </a:ln>
              <a:effectLst/>
            </c:spPr>
            <c:extLst>
              <c:ext xmlns:c16="http://schemas.microsoft.com/office/drawing/2014/chart" uri="{C3380CC4-5D6E-409C-BE32-E72D297353CC}">
                <c16:uniqueId val="{0000000D-A85D-4BD3-9336-F3CC48E231A9}"/>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Cultural experience (focus on art, theatre etc)</c:v>
                </c:pt>
                <c:pt idx="2">
                  <c:v>Sun and beach holiday</c:v>
                </c:pt>
                <c:pt idx="3">
                  <c:v>Holiday to experience nature, scenery and wildlife</c:v>
                </c:pt>
                <c:pt idx="4">
                  <c:v>Visiting friends and relatives</c:v>
                </c:pt>
                <c:pt idx="5">
                  <c:v>Sightseeing/round trip</c:v>
                </c:pt>
                <c:pt idx="6">
                  <c:v>City break (focusing on cultural, shopping, Club, restaurant visits etc.)</c:v>
                </c:pt>
                <c:pt idx="7">
                  <c:v>Culinary trip</c:v>
                </c:pt>
                <c:pt idx="8">
                  <c:v>Sports/active holiday</c:v>
                </c:pt>
                <c:pt idx="9">
                  <c:v>Ski holiday</c:v>
                </c:pt>
                <c:pt idx="10">
                  <c:v>Event holiday (festivals, sports etc)</c:v>
                </c:pt>
                <c:pt idx="11">
                  <c:v>Health travel</c:v>
                </c:pt>
                <c:pt idx="12">
                  <c:v>Travel to cottage/holiday home (hired/own/borrowed cottage/holiday home)</c:v>
                </c:pt>
                <c:pt idx="13">
                  <c:v>Other type of winterholiday with snow</c:v>
                </c:pt>
                <c:pt idx="14">
                  <c:v>Party&amp;amp;fun</c:v>
                </c:pt>
                <c:pt idx="15">
                  <c:v>Countryside holiday</c:v>
                </c:pt>
                <c:pt idx="16">
                  <c:v>Cruise</c:v>
                </c:pt>
                <c:pt idx="17">
                  <c:v>Other holiday type</c:v>
                </c:pt>
              </c:strCache>
            </c:strRef>
          </c:cat>
          <c:val>
            <c:numRef>
              <c:f>Sheet1!$B$2:$B$19</c:f>
              <c:numCache>
                <c:formatCode>0%</c:formatCode>
                <c:ptCount val="18"/>
                <c:pt idx="0">
                  <c:v>0.73550724637681197</c:v>
                </c:pt>
                <c:pt idx="1">
                  <c:v>0.60869565217391297</c:v>
                </c:pt>
                <c:pt idx="2">
                  <c:v>0.58695652173912993</c:v>
                </c:pt>
                <c:pt idx="3">
                  <c:v>0.58333333333333304</c:v>
                </c:pt>
                <c:pt idx="4">
                  <c:v>0.50543478260869601</c:v>
                </c:pt>
                <c:pt idx="5">
                  <c:v>0.48913043478260904</c:v>
                </c:pt>
                <c:pt idx="6">
                  <c:v>0.46920289855072495</c:v>
                </c:pt>
                <c:pt idx="7">
                  <c:v>0.43297101449275405</c:v>
                </c:pt>
                <c:pt idx="8">
                  <c:v>0.39855072463768104</c:v>
                </c:pt>
                <c:pt idx="9">
                  <c:v>0.39492753623188398</c:v>
                </c:pt>
                <c:pt idx="10">
                  <c:v>0.32971014492753603</c:v>
                </c:pt>
                <c:pt idx="11">
                  <c:v>0.313405797101449</c:v>
                </c:pt>
                <c:pt idx="12">
                  <c:v>0.30434782608695699</c:v>
                </c:pt>
                <c:pt idx="13">
                  <c:v>0.28985507246376802</c:v>
                </c:pt>
                <c:pt idx="14">
                  <c:v>0.28985507246376802</c:v>
                </c:pt>
                <c:pt idx="15">
                  <c:v>0.184782608695652</c:v>
                </c:pt>
                <c:pt idx="16">
                  <c:v>0.13043478260869601</c:v>
                </c:pt>
                <c:pt idx="17">
                  <c:v>1.0869565217391299E-2</c:v>
                </c:pt>
              </c:numCache>
            </c:numRef>
          </c:val>
          <c:extLst>
            <c:ext xmlns:c16="http://schemas.microsoft.com/office/drawing/2014/chart" uri="{C3380CC4-5D6E-409C-BE32-E72D297353CC}">
              <c16:uniqueId val="{00000008-5FAD-4E1D-B760-775E3B37A84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rgbClr val="92D050"/>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88FA-48EE-AA32-19FA852B7C1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0.28442028985507301</c:v>
                </c:pt>
                <c:pt idx="1">
                  <c:v>0.23731884057971001</c:v>
                </c:pt>
                <c:pt idx="2">
                  <c:v>0.173913043478261</c:v>
                </c:pt>
                <c:pt idx="3">
                  <c:v>0.153985507246377</c:v>
                </c:pt>
                <c:pt idx="4">
                  <c:v>0.15036231884057999</c:v>
                </c:pt>
              </c:numCache>
            </c:numRef>
          </c:val>
          <c:extLst>
            <c:ext xmlns:c16="http://schemas.microsoft.com/office/drawing/2014/chart" uri="{C3380CC4-5D6E-409C-BE32-E72D297353CC}">
              <c16:uniqueId val="{00000000-4EAE-497C-963F-2E8F8E1C89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B454-454A-9190-0EBF4DFA41FA}"/>
              </c:ext>
            </c:extLst>
          </c:dPt>
          <c:dPt>
            <c:idx val="4"/>
            <c:invertIfNegative val="0"/>
            <c:bubble3D val="0"/>
            <c:spPr>
              <a:solidFill>
                <a:srgbClr val="92D050"/>
              </a:solidFill>
              <a:ln>
                <a:noFill/>
              </a:ln>
              <a:effectLst/>
            </c:spPr>
            <c:extLst>
              <c:ext xmlns:c16="http://schemas.microsoft.com/office/drawing/2014/chart" uri="{C3380CC4-5D6E-409C-BE32-E72D297353CC}">
                <c16:uniqueId val="{00000001-B454-454A-9190-0EBF4DFA41FA}"/>
              </c:ext>
            </c:extLst>
          </c:dPt>
          <c:dLbls>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Ferry / boat / cruise</c:v>
                </c:pt>
                <c:pt idx="4">
                  <c:v>Camper van</c:v>
                </c:pt>
                <c:pt idx="5">
                  <c:v>Car w/ caravan</c:v>
                </c:pt>
                <c:pt idx="6">
                  <c:v>Train</c:v>
                </c:pt>
                <c:pt idx="7">
                  <c:v>Motorbike</c:v>
                </c:pt>
                <c:pt idx="8">
                  <c:v>Charter plane</c:v>
                </c:pt>
                <c:pt idx="9">
                  <c:v>Scheduled plane</c:v>
                </c:pt>
                <c:pt idx="10">
                  <c:v>Other</c:v>
                </c:pt>
              </c:strCache>
            </c:strRef>
          </c:cat>
          <c:val>
            <c:numRef>
              <c:f>Sheet1!$B$2:$B$12</c:f>
              <c:numCache>
                <c:formatCode>0%</c:formatCode>
                <c:ptCount val="11"/>
                <c:pt idx="0">
                  <c:v>0.63768115942029002</c:v>
                </c:pt>
                <c:pt idx="1">
                  <c:v>0.41123188405797101</c:v>
                </c:pt>
                <c:pt idx="2">
                  <c:v>0.17934782608695599</c:v>
                </c:pt>
                <c:pt idx="3">
                  <c:v>0.13224637681159401</c:v>
                </c:pt>
                <c:pt idx="4">
                  <c:v>0.119565217391304</c:v>
                </c:pt>
                <c:pt idx="5">
                  <c:v>9.2391304347826095E-2</c:v>
                </c:pt>
                <c:pt idx="6">
                  <c:v>9.2391304347826095E-2</c:v>
                </c:pt>
                <c:pt idx="7">
                  <c:v>7.0652173913043501E-2</c:v>
                </c:pt>
                <c:pt idx="8">
                  <c:v>6.1594202898550693E-2</c:v>
                </c:pt>
                <c:pt idx="9">
                  <c:v>6.1594202898550693E-2</c:v>
                </c:pt>
                <c:pt idx="10">
                  <c:v>9.0579710144927505E-3</c:v>
                </c:pt>
              </c:numCache>
            </c:numRef>
          </c:val>
          <c:extLst>
            <c:ext xmlns:c16="http://schemas.microsoft.com/office/drawing/2014/chart" uri="{C3380CC4-5D6E-409C-BE32-E72D297353CC}">
              <c16:uniqueId val="{00000000-4614-4914-A332-074A1C35C8B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A9DC-4DB2-A972-EE0E4B7F1334}"/>
              </c:ext>
            </c:extLst>
          </c:dPt>
          <c:dPt>
            <c:idx val="2"/>
            <c:invertIfNegative val="0"/>
            <c:bubble3D val="0"/>
            <c:spPr>
              <a:solidFill>
                <a:srgbClr val="92D050"/>
              </a:solidFill>
              <a:ln>
                <a:noFill/>
              </a:ln>
              <a:effectLst/>
            </c:spPr>
            <c:extLst>
              <c:ext xmlns:c16="http://schemas.microsoft.com/office/drawing/2014/chart" uri="{C3380CC4-5D6E-409C-BE32-E72D297353CC}">
                <c16:uniqueId val="{00000002-A9DC-4DB2-A972-EE0E4B7F1334}"/>
              </c:ext>
            </c:extLst>
          </c:dPt>
          <c:dPt>
            <c:idx val="3"/>
            <c:invertIfNegative val="0"/>
            <c:bubble3D val="0"/>
            <c:spPr>
              <a:solidFill>
                <a:srgbClr val="92D050"/>
              </a:solidFill>
              <a:ln>
                <a:noFill/>
              </a:ln>
              <a:effectLst/>
            </c:spPr>
            <c:extLst>
              <c:ext xmlns:c16="http://schemas.microsoft.com/office/drawing/2014/chart" uri="{C3380CC4-5D6E-409C-BE32-E72D297353CC}">
                <c16:uniqueId val="{00000007-A9DC-4DB2-A972-EE0E4B7F1334}"/>
              </c:ext>
            </c:extLst>
          </c:dPt>
          <c:dPt>
            <c:idx val="4"/>
            <c:invertIfNegative val="0"/>
            <c:bubble3D val="0"/>
            <c:spPr>
              <a:solidFill>
                <a:srgbClr val="92D050"/>
              </a:solidFill>
              <a:ln>
                <a:noFill/>
              </a:ln>
              <a:effectLst/>
            </c:spPr>
            <c:extLst>
              <c:ext xmlns:c16="http://schemas.microsoft.com/office/drawing/2014/chart" uri="{C3380CC4-5D6E-409C-BE32-E72D297353CC}">
                <c16:uniqueId val="{00000008-A9DC-4DB2-A972-EE0E4B7F1334}"/>
              </c:ext>
            </c:extLst>
          </c:dPt>
          <c:dPt>
            <c:idx val="6"/>
            <c:invertIfNegative val="0"/>
            <c:bubble3D val="0"/>
            <c:spPr>
              <a:solidFill>
                <a:srgbClr val="92D050"/>
              </a:solidFill>
              <a:ln>
                <a:noFill/>
              </a:ln>
              <a:effectLst/>
            </c:spPr>
            <c:extLst>
              <c:ext xmlns:c16="http://schemas.microsoft.com/office/drawing/2014/chart" uri="{C3380CC4-5D6E-409C-BE32-E72D297353CC}">
                <c16:uniqueId val="{00000009-A9DC-4DB2-A972-EE0E4B7F1334}"/>
              </c:ext>
            </c:extLst>
          </c:dPt>
          <c:dPt>
            <c:idx val="7"/>
            <c:invertIfNegative val="0"/>
            <c:bubble3D val="0"/>
            <c:spPr>
              <a:solidFill>
                <a:srgbClr val="92D050"/>
              </a:solidFill>
              <a:ln>
                <a:noFill/>
              </a:ln>
              <a:effectLst/>
            </c:spPr>
            <c:extLst>
              <c:ext xmlns:c16="http://schemas.microsoft.com/office/drawing/2014/chart" uri="{C3380CC4-5D6E-409C-BE32-E72D297353CC}">
                <c16:uniqueId val="{0000000A-A9DC-4DB2-A972-EE0E4B7F1334}"/>
              </c:ext>
            </c:extLst>
          </c:dPt>
          <c:dPt>
            <c:idx val="8"/>
            <c:invertIfNegative val="0"/>
            <c:bubble3D val="0"/>
            <c:spPr>
              <a:solidFill>
                <a:srgbClr val="92D050"/>
              </a:solidFill>
              <a:ln>
                <a:noFill/>
              </a:ln>
              <a:effectLst/>
            </c:spPr>
            <c:extLst>
              <c:ext xmlns:c16="http://schemas.microsoft.com/office/drawing/2014/chart" uri="{C3380CC4-5D6E-409C-BE32-E72D297353CC}">
                <c16:uniqueId val="{00000004-A9DC-4DB2-A972-EE0E4B7F133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Hotel (high standard)</c:v>
                </c:pt>
                <c:pt idx="1">
                  <c:v>Hotel (medium standard)</c:v>
                </c:pt>
                <c:pt idx="2">
                  <c:v>Hotel (budget)</c:v>
                </c:pt>
                <c:pt idx="3">
                  <c:v>Guest house / Bed &amp;amp; Breakfast</c:v>
                </c:pt>
                <c:pt idx="4">
                  <c:v>Borrowed cabin / holiday home / flat</c:v>
                </c:pt>
                <c:pt idx="5">
                  <c:v>Rented cabin / holiday home / flat</c:v>
                </c:pt>
                <c:pt idx="6">
                  <c:v>Owned cabin / holiday home / flat</c:v>
                </c:pt>
                <c:pt idx="7">
                  <c:v>In a private person's home through AirBnb or other types of sharing services</c:v>
                </c:pt>
                <c:pt idx="8">
                  <c:v>Camping cabin</c:v>
                </c:pt>
                <c:pt idx="9">
                  <c:v>Tent</c:v>
                </c:pt>
                <c:pt idx="10">
                  <c:v>Stayed with friends / acquaintances</c:v>
                </c:pt>
                <c:pt idx="11">
                  <c:v>Caravan / camper van</c:v>
                </c:pt>
                <c:pt idx="12">
                  <c:v>Stayed with family</c:v>
                </c:pt>
                <c:pt idx="13">
                  <c:v>Don’t know</c:v>
                </c:pt>
              </c:strCache>
            </c:strRef>
          </c:cat>
          <c:val>
            <c:numRef>
              <c:f>Sheet1!$B$2:$B$15</c:f>
              <c:numCache>
                <c:formatCode>0%</c:formatCode>
                <c:ptCount val="14"/>
                <c:pt idx="0">
                  <c:v>0.41485507246376796</c:v>
                </c:pt>
                <c:pt idx="1">
                  <c:v>0.36050724637681197</c:v>
                </c:pt>
                <c:pt idx="2">
                  <c:v>0.231884057971014</c:v>
                </c:pt>
                <c:pt idx="3">
                  <c:v>0.188405797101449</c:v>
                </c:pt>
                <c:pt idx="4">
                  <c:v>0.157608695652174</c:v>
                </c:pt>
                <c:pt idx="5">
                  <c:v>0.14855072463768099</c:v>
                </c:pt>
                <c:pt idx="6">
                  <c:v>0.13043478260869601</c:v>
                </c:pt>
                <c:pt idx="7">
                  <c:v>0.11413043478260899</c:v>
                </c:pt>
                <c:pt idx="8">
                  <c:v>8.3333333333333301E-2</c:v>
                </c:pt>
                <c:pt idx="9">
                  <c:v>6.88405797101449E-2</c:v>
                </c:pt>
                <c:pt idx="10">
                  <c:v>6.3405797101449307E-2</c:v>
                </c:pt>
                <c:pt idx="11">
                  <c:v>4.5289855072463796E-2</c:v>
                </c:pt>
                <c:pt idx="12">
                  <c:v>3.0797101449275402E-2</c:v>
                </c:pt>
                <c:pt idx="13">
                  <c:v>1.0869565217391299E-2</c:v>
                </c:pt>
              </c:numCache>
            </c:numRef>
          </c:val>
          <c:extLst>
            <c:ext xmlns:c16="http://schemas.microsoft.com/office/drawing/2014/chart" uri="{C3380CC4-5D6E-409C-BE32-E72D297353CC}">
              <c16:uniqueId val="{00000000-F2CD-45AE-97AF-5601F99878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382253184247529E-2"/>
          <c:y val="0.16012776598650891"/>
          <c:w val="0.8461774681575247"/>
          <c:h val="0.8322471022998477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8.2947173308619102E-2</c:v>
                </c:pt>
                <c:pt idx="1">
                  <c:v>0.158943466172382</c:v>
                </c:pt>
                <c:pt idx="2">
                  <c:v>0.17191844300278</c:v>
                </c:pt>
                <c:pt idx="3">
                  <c:v>0.15987025023169602</c:v>
                </c:pt>
                <c:pt idx="4">
                  <c:v>0.156163113994439</c:v>
                </c:pt>
                <c:pt idx="5">
                  <c:v>0.130676552363299</c:v>
                </c:pt>
                <c:pt idx="6">
                  <c:v>0.10055607043558901</c:v>
                </c:pt>
                <c:pt idx="7">
                  <c:v>2.87303058387396E-2</c:v>
                </c:pt>
              </c:numCache>
            </c:numRef>
          </c:val>
          <c:smooth val="1"/>
          <c:extLst>
            <c:ext xmlns:c16="http://schemas.microsoft.com/office/drawing/2014/chart" uri="{C3380CC4-5D6E-409C-BE32-E72D297353CC}">
              <c16:uniqueId val="{00000000-8C57-4637-97FF-EF6DE6FAB050}"/>
            </c:ext>
          </c:extLst>
        </c:ser>
        <c:dLbls>
          <c:showLegendKey val="0"/>
          <c:showVal val="0"/>
          <c:showCatName val="0"/>
          <c:showSerName val="0"/>
          <c:showPercent val="0"/>
          <c:showBubbleSize val="0"/>
        </c:dLbls>
        <c:smooth val="0"/>
        <c:axId val="788832472"/>
        <c:axId val="788834768"/>
      </c:lineChart>
      <c:catAx>
        <c:axId val="788832472"/>
        <c:scaling>
          <c:orientation val="maxMin"/>
        </c:scaling>
        <c:delete val="1"/>
        <c:axPos val="b"/>
        <c:numFmt formatCode="General" sourceLinked="1"/>
        <c:majorTickMark val="out"/>
        <c:minorTickMark val="none"/>
        <c:tickLblPos val="nextTo"/>
        <c:crossAx val="788834768"/>
        <c:crosses val="autoZero"/>
        <c:auto val="1"/>
        <c:lblAlgn val="ctr"/>
        <c:lblOffset val="100"/>
        <c:noMultiLvlLbl val="0"/>
      </c:catAx>
      <c:valAx>
        <c:axId val="788834768"/>
        <c:scaling>
          <c:orientation val="minMax"/>
        </c:scaling>
        <c:delete val="1"/>
        <c:axPos val="r"/>
        <c:numFmt formatCode="0%" sourceLinked="1"/>
        <c:majorTickMark val="none"/>
        <c:minorTickMark val="none"/>
        <c:tickLblPos val="nextTo"/>
        <c:crossAx val="78883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1A-4DBA-4053-9B1C-91E6F5718188}"/>
              </c:ext>
            </c:extLst>
          </c:dPt>
          <c:dPt>
            <c:idx val="3"/>
            <c:invertIfNegative val="0"/>
            <c:bubble3D val="0"/>
            <c:spPr>
              <a:solidFill>
                <a:srgbClr val="FF0000"/>
              </a:solidFill>
              <a:ln>
                <a:noFill/>
              </a:ln>
              <a:effectLst/>
            </c:spPr>
            <c:extLst>
              <c:ext xmlns:c16="http://schemas.microsoft.com/office/drawing/2014/chart" uri="{C3380CC4-5D6E-409C-BE32-E72D297353CC}">
                <c16:uniqueId val="{0000001B-4DBA-4053-9B1C-91E6F5718188}"/>
              </c:ext>
            </c:extLst>
          </c:dPt>
          <c:dPt>
            <c:idx val="4"/>
            <c:invertIfNegative val="0"/>
            <c:bubble3D val="0"/>
            <c:spPr>
              <a:solidFill>
                <a:srgbClr val="FF0000"/>
              </a:solidFill>
              <a:ln>
                <a:noFill/>
              </a:ln>
              <a:effectLst/>
            </c:spPr>
            <c:extLst>
              <c:ext xmlns:c16="http://schemas.microsoft.com/office/drawing/2014/chart" uri="{C3380CC4-5D6E-409C-BE32-E72D297353CC}">
                <c16:uniqueId val="{0000001C-4DBA-4053-9B1C-91E6F571818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E3C9-40F8-BEC5-F015D22864DD}"/>
              </c:ext>
            </c:extLst>
          </c:dPt>
          <c:dPt>
            <c:idx val="7"/>
            <c:invertIfNegative val="0"/>
            <c:bubble3D val="0"/>
            <c:spPr>
              <a:solidFill>
                <a:srgbClr val="FF0000"/>
              </a:solidFill>
              <a:ln>
                <a:noFill/>
              </a:ln>
              <a:effectLst/>
            </c:spPr>
            <c:extLst>
              <c:ext xmlns:c16="http://schemas.microsoft.com/office/drawing/2014/chart" uri="{C3380CC4-5D6E-409C-BE32-E72D297353CC}">
                <c16:uniqueId val="{0000001D-4DBA-4053-9B1C-91E6F5718188}"/>
              </c:ext>
            </c:extLst>
          </c:dPt>
          <c:dPt>
            <c:idx val="8"/>
            <c:invertIfNegative val="0"/>
            <c:bubble3D val="0"/>
            <c:spPr>
              <a:solidFill>
                <a:srgbClr val="FF0000"/>
              </a:solidFill>
              <a:ln>
                <a:noFill/>
              </a:ln>
              <a:effectLst/>
            </c:spPr>
            <c:extLst>
              <c:ext xmlns:c16="http://schemas.microsoft.com/office/drawing/2014/chart" uri="{C3380CC4-5D6E-409C-BE32-E72D297353CC}">
                <c16:uniqueId val="{00000001-6483-4F66-BCA0-12D583E3C7DF}"/>
              </c:ext>
            </c:extLst>
          </c:dPt>
          <c:dPt>
            <c:idx val="9"/>
            <c:invertIfNegative val="0"/>
            <c:bubble3D val="0"/>
            <c:spPr>
              <a:solidFill>
                <a:srgbClr val="FF0000"/>
              </a:solidFill>
              <a:ln>
                <a:noFill/>
              </a:ln>
              <a:effectLst/>
            </c:spPr>
            <c:extLst>
              <c:ext xmlns:c16="http://schemas.microsoft.com/office/drawing/2014/chart" uri="{C3380CC4-5D6E-409C-BE32-E72D297353CC}">
                <c16:uniqueId val="{00000003-6483-4F66-BCA0-12D583E3C7DF}"/>
              </c:ext>
            </c:extLst>
          </c:dPt>
          <c:dPt>
            <c:idx val="10"/>
            <c:invertIfNegative val="0"/>
            <c:bubble3D val="0"/>
            <c:spPr>
              <a:solidFill>
                <a:srgbClr val="FF0000"/>
              </a:solidFill>
              <a:ln>
                <a:noFill/>
              </a:ln>
              <a:effectLst/>
            </c:spPr>
            <c:extLst>
              <c:ext xmlns:c16="http://schemas.microsoft.com/office/drawing/2014/chart" uri="{C3380CC4-5D6E-409C-BE32-E72D297353CC}">
                <c16:uniqueId val="{0000000F-E3C9-40F8-BEC5-F015D22864DD}"/>
              </c:ext>
            </c:extLst>
          </c:dPt>
          <c:dPt>
            <c:idx val="11"/>
            <c:invertIfNegative val="0"/>
            <c:bubble3D val="0"/>
            <c:spPr>
              <a:solidFill>
                <a:srgbClr val="FF0000"/>
              </a:solidFill>
              <a:ln>
                <a:noFill/>
              </a:ln>
              <a:effectLst/>
            </c:spPr>
            <c:extLst>
              <c:ext xmlns:c16="http://schemas.microsoft.com/office/drawing/2014/chart" uri="{C3380CC4-5D6E-409C-BE32-E72D297353CC}">
                <c16:uniqueId val="{00000005-6483-4F66-BCA0-12D583E3C7DF}"/>
              </c:ext>
            </c:extLst>
          </c:dPt>
          <c:dPt>
            <c:idx val="12"/>
            <c:invertIfNegative val="0"/>
            <c:bubble3D val="0"/>
            <c:spPr>
              <a:solidFill>
                <a:srgbClr val="FF0000"/>
              </a:solidFill>
              <a:ln>
                <a:noFill/>
              </a:ln>
              <a:effectLst/>
            </c:spPr>
            <c:extLst>
              <c:ext xmlns:c16="http://schemas.microsoft.com/office/drawing/2014/chart" uri="{C3380CC4-5D6E-409C-BE32-E72D297353CC}">
                <c16:uniqueId val="{00000007-6483-4F66-BCA0-12D583E3C7D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5-E3C9-40F8-BEC5-F015D22864DD}"/>
              </c:ext>
            </c:extLst>
          </c:dPt>
          <c:dPt>
            <c:idx val="14"/>
            <c:invertIfNegative val="0"/>
            <c:bubble3D val="0"/>
            <c:spPr>
              <a:solidFill>
                <a:srgbClr val="FF0000"/>
              </a:solidFill>
              <a:ln>
                <a:noFill/>
              </a:ln>
              <a:effectLst/>
            </c:spPr>
            <c:extLst>
              <c:ext xmlns:c16="http://schemas.microsoft.com/office/drawing/2014/chart" uri="{C3380CC4-5D6E-409C-BE32-E72D297353CC}">
                <c16:uniqueId val="{0000001E-4DBA-4053-9B1C-91E6F571818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6483-4F66-BCA0-12D583E3C7DF}"/>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6483-4F66-BCA0-12D583E3C7DF}"/>
              </c:ext>
            </c:extLst>
          </c:dPt>
          <c:dPt>
            <c:idx val="19"/>
            <c:invertIfNegative val="0"/>
            <c:bubble3D val="0"/>
            <c:spPr>
              <a:solidFill>
                <a:srgbClr val="FF0000"/>
              </a:solidFill>
              <a:ln>
                <a:noFill/>
              </a:ln>
              <a:effectLst/>
            </c:spPr>
            <c:extLst>
              <c:ext xmlns:c16="http://schemas.microsoft.com/office/drawing/2014/chart" uri="{C3380CC4-5D6E-409C-BE32-E72D297353CC}">
                <c16:uniqueId val="{0000000F-6483-4F66-BCA0-12D583E3C7DF}"/>
              </c:ext>
            </c:extLst>
          </c:dPt>
          <c:dPt>
            <c:idx val="20"/>
            <c:invertIfNegative val="0"/>
            <c:bubble3D val="0"/>
            <c:spPr>
              <a:solidFill>
                <a:srgbClr val="FF0000"/>
              </a:solidFill>
              <a:ln>
                <a:noFill/>
              </a:ln>
              <a:effectLst/>
            </c:spPr>
            <c:extLst>
              <c:ext xmlns:c16="http://schemas.microsoft.com/office/drawing/2014/chart" uri="{C3380CC4-5D6E-409C-BE32-E72D297353CC}">
                <c16:uniqueId val="{00000011-6483-4F66-BCA0-12D583E3C7DF}"/>
              </c:ext>
            </c:extLst>
          </c:dPt>
          <c:dPt>
            <c:idx val="21"/>
            <c:invertIfNegative val="0"/>
            <c:bubble3D val="0"/>
            <c:spPr>
              <a:solidFill>
                <a:srgbClr val="FF0000"/>
              </a:solidFill>
              <a:ln>
                <a:noFill/>
              </a:ln>
              <a:effectLst/>
            </c:spPr>
            <c:extLst>
              <c:ext xmlns:c16="http://schemas.microsoft.com/office/drawing/2014/chart" uri="{C3380CC4-5D6E-409C-BE32-E72D297353CC}">
                <c16:uniqueId val="{00000013-6483-4F66-BCA0-12D583E3C7DF}"/>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6483-4F66-BCA0-12D583E3C7DF}"/>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6483-4F66-BCA0-12D583E3C7DF}"/>
              </c:ext>
            </c:extLst>
          </c:dPt>
          <c:dPt>
            <c:idx val="24"/>
            <c:invertIfNegative val="0"/>
            <c:bubble3D val="0"/>
            <c:spPr>
              <a:solidFill>
                <a:schemeClr val="accent2"/>
              </a:solidFill>
              <a:ln>
                <a:noFill/>
              </a:ln>
              <a:effectLst/>
            </c:spPr>
            <c:extLst>
              <c:ext xmlns:c16="http://schemas.microsoft.com/office/drawing/2014/chart" uri="{C3380CC4-5D6E-409C-BE32-E72D297353CC}">
                <c16:uniqueId val="{00000027-E3C9-40F8-BEC5-F015D22864DD}"/>
              </c:ext>
            </c:extLst>
          </c:dPt>
          <c:dPt>
            <c:idx val="25"/>
            <c:invertIfNegative val="0"/>
            <c:bubble3D val="0"/>
            <c:spPr>
              <a:solidFill>
                <a:srgbClr val="FF0000"/>
              </a:solidFill>
              <a:ln>
                <a:noFill/>
              </a:ln>
              <a:effectLst/>
            </c:spPr>
            <c:extLst>
              <c:ext xmlns:c16="http://schemas.microsoft.com/office/drawing/2014/chart" uri="{C3380CC4-5D6E-409C-BE32-E72D297353CC}">
                <c16:uniqueId val="{0000001F-4DBA-4053-9B1C-91E6F571818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6483-4F66-BCA0-12D583E3C7DF}"/>
              </c:ext>
            </c:extLst>
          </c:dPt>
          <c:dPt>
            <c:idx val="27"/>
            <c:invertIfNegative val="0"/>
            <c:bubble3D val="0"/>
            <c:spPr>
              <a:solidFill>
                <a:srgbClr val="FF0000"/>
              </a:solidFill>
              <a:ln>
                <a:noFill/>
              </a:ln>
              <a:effectLst/>
            </c:spPr>
            <c:extLst>
              <c:ext xmlns:c16="http://schemas.microsoft.com/office/drawing/2014/chart" uri="{C3380CC4-5D6E-409C-BE32-E72D297353CC}">
                <c16:uniqueId val="{00000020-4DBA-4053-9B1C-91E6F5718188}"/>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Relaxation</c:v>
                </c:pt>
                <c:pt idx="1">
                  <c:v>Visit restaurants</c:v>
                </c:pt>
                <c:pt idx="2">
                  <c:v>Visit cities</c:v>
                </c:pt>
                <c:pt idx="3">
                  <c:v>Taste local food and drink</c:v>
                </c:pt>
                <c:pt idx="4">
                  <c:v>Visit historical buildings/sites</c:v>
                </c:pt>
                <c:pt idx="5">
                  <c:v>Shopping</c:v>
                </c:pt>
                <c:pt idx="6">
                  <c:v>Observe beauty of nature</c:v>
                </c:pt>
                <c:pt idx="7">
                  <c:v>Discover local culture and lifestyle</c:v>
                </c:pt>
                <c:pt idx="8">
                  <c:v>Visit the countryside</c:v>
                </c:pt>
                <c:pt idx="9">
                  <c:v>Discover local history and legends</c:v>
                </c:pt>
                <c:pt idx="10">
                  <c:v>Visit museums</c:v>
                </c:pt>
                <c:pt idx="11">
                  <c:v>Experience local architecture</c:v>
                </c:pt>
                <c:pt idx="12">
                  <c:v>Attend sightseeing tours</c:v>
                </c:pt>
                <c:pt idx="13">
                  <c:v>Experience city nightlife</c:v>
                </c:pt>
                <c:pt idx="14">
                  <c:v>Visit parks and gardens</c:v>
                </c:pt>
                <c:pt idx="15">
                  <c:v>Hiking (less than two hours)</c:v>
                </c:pt>
                <c:pt idx="16">
                  <c:v>Visit spa resorts</c:v>
                </c:pt>
                <c:pt idx="17">
                  <c:v>Visit art exhibitions</c:v>
                </c:pt>
                <c:pt idx="18">
                  <c:v>Sunbathing and swimming</c:v>
                </c:pt>
                <c:pt idx="19">
                  <c:v>Experience national festivals and traditional celebrations</c:v>
                </c:pt>
                <c:pt idx="20">
                  <c:v>Observe natural phenomenon (i.e. volcanoes, northern lights, midnight sun, breaking waves, sand dune)</c:v>
                </c:pt>
                <c:pt idx="21">
                  <c:v>Experience mountains,  the wilderness or the wildlife</c:v>
                </c:pt>
                <c:pt idx="22">
                  <c:v>Visit amusement parks</c:v>
                </c:pt>
                <c:pt idx="23">
                  <c:v>Get pampered</c:v>
                </c:pt>
                <c:pt idx="24">
                  <c:v>Hiking (more than two hours)</c:v>
                </c:pt>
                <c:pt idx="25">
                  <c:v>Attend concerts/festivals</c:v>
                </c:pt>
                <c:pt idx="26">
                  <c:v>Fresh or salt water fishing</c:v>
                </c:pt>
                <c:pt idx="27">
                  <c:v>Do winter activities (Alpine skiing/snowboarding, cross country skiing, dog-sleigh, snowmobile etc)</c:v>
                </c:pt>
                <c:pt idx="28">
                  <c:v>Other</c:v>
                </c:pt>
              </c:strCache>
            </c:strRef>
          </c:cat>
          <c:val>
            <c:numRef>
              <c:f>Sheet1!$B$2:$B$30</c:f>
              <c:numCache>
                <c:formatCode>0%</c:formatCode>
                <c:ptCount val="29"/>
                <c:pt idx="0">
                  <c:v>0.561594202898551</c:v>
                </c:pt>
                <c:pt idx="1">
                  <c:v>0.49094202898550698</c:v>
                </c:pt>
                <c:pt idx="2">
                  <c:v>0.46920289855072495</c:v>
                </c:pt>
                <c:pt idx="3">
                  <c:v>0.403985507246377</c:v>
                </c:pt>
                <c:pt idx="4">
                  <c:v>0.36413043478260904</c:v>
                </c:pt>
                <c:pt idx="5">
                  <c:v>0.33876811594202899</c:v>
                </c:pt>
                <c:pt idx="6">
                  <c:v>0.32608695652173902</c:v>
                </c:pt>
                <c:pt idx="7">
                  <c:v>0.31702898550724601</c:v>
                </c:pt>
                <c:pt idx="8">
                  <c:v>0.219202898550725</c:v>
                </c:pt>
                <c:pt idx="9">
                  <c:v>0.21557971014492799</c:v>
                </c:pt>
                <c:pt idx="10">
                  <c:v>0.19927536231884102</c:v>
                </c:pt>
                <c:pt idx="11">
                  <c:v>0.19384057971014498</c:v>
                </c:pt>
                <c:pt idx="12">
                  <c:v>0.19202898550724601</c:v>
                </c:pt>
                <c:pt idx="13">
                  <c:v>0.186594202898551</c:v>
                </c:pt>
                <c:pt idx="14">
                  <c:v>0.17753623188405801</c:v>
                </c:pt>
                <c:pt idx="15">
                  <c:v>0.16304347826086998</c:v>
                </c:pt>
                <c:pt idx="16">
                  <c:v>0.143115942028986</c:v>
                </c:pt>
                <c:pt idx="17">
                  <c:v>0.13224637681159401</c:v>
                </c:pt>
                <c:pt idx="18">
                  <c:v>0.126811594202899</c:v>
                </c:pt>
                <c:pt idx="19">
                  <c:v>0.117753623188406</c:v>
                </c:pt>
                <c:pt idx="20">
                  <c:v>0.108695652173913</c:v>
                </c:pt>
                <c:pt idx="21">
                  <c:v>0.108695652173913</c:v>
                </c:pt>
                <c:pt idx="22">
                  <c:v>0.108695652173913</c:v>
                </c:pt>
                <c:pt idx="23">
                  <c:v>9.2391304347826095E-2</c:v>
                </c:pt>
                <c:pt idx="24">
                  <c:v>8.8768115942029005E-2</c:v>
                </c:pt>
                <c:pt idx="25">
                  <c:v>8.1521739130434798E-2</c:v>
                </c:pt>
                <c:pt idx="26">
                  <c:v>4.1666666666666699E-2</c:v>
                </c:pt>
                <c:pt idx="27">
                  <c:v>1.0869565217391299E-2</c:v>
                </c:pt>
                <c:pt idx="28">
                  <c:v>7.2463768115941995E-3</c:v>
                </c:pt>
              </c:numCache>
            </c:numRef>
          </c:val>
          <c:extLst>
            <c:ext xmlns:c16="http://schemas.microsoft.com/office/drawing/2014/chart" uri="{C3380CC4-5D6E-409C-BE32-E72D297353CC}">
              <c16:uniqueId val="{0000001A-6483-4F66-BCA0-12D583E3C7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16251694827957"/>
          <c:y val="7.6138293463189821E-3"/>
          <c:w val="0.62809906426008055"/>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2124-42CD-A952-4714656C39D2}"/>
              </c:ext>
            </c:extLst>
          </c:dPt>
          <c:dPt>
            <c:idx val="1"/>
            <c:invertIfNegative val="0"/>
            <c:bubble3D val="0"/>
            <c:spPr>
              <a:solidFill>
                <a:srgbClr val="92D050"/>
              </a:solidFill>
              <a:ln>
                <a:noFill/>
              </a:ln>
              <a:effectLst/>
            </c:spPr>
            <c:extLst>
              <c:ext xmlns:c16="http://schemas.microsoft.com/office/drawing/2014/chart" uri="{C3380CC4-5D6E-409C-BE32-E72D297353CC}">
                <c16:uniqueId val="{00000003-2124-42CD-A952-4714656C39D2}"/>
              </c:ext>
            </c:extLst>
          </c:dPt>
          <c:dPt>
            <c:idx val="2"/>
            <c:invertIfNegative val="0"/>
            <c:bubble3D val="0"/>
            <c:spPr>
              <a:solidFill>
                <a:srgbClr val="92D050"/>
              </a:solidFill>
              <a:ln>
                <a:noFill/>
              </a:ln>
              <a:effectLst/>
            </c:spPr>
            <c:extLst>
              <c:ext xmlns:c16="http://schemas.microsoft.com/office/drawing/2014/chart" uri="{C3380CC4-5D6E-409C-BE32-E72D297353CC}">
                <c16:uniqueId val="{00000005-2124-42CD-A952-4714656C39D2}"/>
              </c:ext>
            </c:extLst>
          </c:dPt>
          <c:dPt>
            <c:idx val="3"/>
            <c:invertIfNegative val="0"/>
            <c:bubble3D val="0"/>
            <c:spPr>
              <a:solidFill>
                <a:srgbClr val="FF0000"/>
              </a:solidFill>
              <a:ln>
                <a:noFill/>
              </a:ln>
              <a:effectLst/>
            </c:spPr>
            <c:extLst>
              <c:ext xmlns:c16="http://schemas.microsoft.com/office/drawing/2014/chart" uri="{C3380CC4-5D6E-409C-BE32-E72D297353CC}">
                <c16:uniqueId val="{00000007-2124-42CD-A952-4714656C39D2}"/>
              </c:ext>
            </c:extLst>
          </c:dPt>
          <c:dPt>
            <c:idx val="4"/>
            <c:invertIfNegative val="0"/>
            <c:bubble3D val="0"/>
            <c:spPr>
              <a:solidFill>
                <a:srgbClr val="FF0000"/>
              </a:solidFill>
              <a:ln>
                <a:noFill/>
              </a:ln>
              <a:effectLst/>
            </c:spPr>
            <c:extLst>
              <c:ext xmlns:c16="http://schemas.microsoft.com/office/drawing/2014/chart" uri="{C3380CC4-5D6E-409C-BE32-E72D297353CC}">
                <c16:uniqueId val="{00000009-2124-42CD-A952-4714656C39D2}"/>
              </c:ext>
            </c:extLst>
          </c:dPt>
          <c:dPt>
            <c:idx val="5"/>
            <c:invertIfNegative val="0"/>
            <c:bubble3D val="0"/>
            <c:spPr>
              <a:solidFill>
                <a:srgbClr val="92D050"/>
              </a:solidFill>
              <a:ln>
                <a:noFill/>
              </a:ln>
              <a:effectLst/>
            </c:spPr>
            <c:extLst>
              <c:ext xmlns:c16="http://schemas.microsoft.com/office/drawing/2014/chart" uri="{C3380CC4-5D6E-409C-BE32-E72D297353CC}">
                <c16:uniqueId val="{0000000B-2124-42CD-A952-4714656C39D2}"/>
              </c:ext>
            </c:extLst>
          </c:dPt>
          <c:dPt>
            <c:idx val="8"/>
            <c:invertIfNegative val="0"/>
            <c:bubble3D val="0"/>
            <c:spPr>
              <a:solidFill>
                <a:srgbClr val="92D050"/>
              </a:solidFill>
              <a:ln>
                <a:noFill/>
              </a:ln>
              <a:effectLst/>
            </c:spPr>
            <c:extLst>
              <c:ext xmlns:c16="http://schemas.microsoft.com/office/drawing/2014/chart" uri="{C3380CC4-5D6E-409C-BE32-E72D297353CC}">
                <c16:uniqueId val="{0000000D-2124-42CD-A952-4714656C39D2}"/>
              </c:ext>
            </c:extLst>
          </c:dPt>
          <c:dPt>
            <c:idx val="11"/>
            <c:invertIfNegative val="0"/>
            <c:bubble3D val="0"/>
            <c:spPr>
              <a:solidFill>
                <a:srgbClr val="FF0000"/>
              </a:solidFill>
              <a:ln>
                <a:noFill/>
              </a:ln>
              <a:effectLst/>
            </c:spPr>
            <c:extLst>
              <c:ext xmlns:c16="http://schemas.microsoft.com/office/drawing/2014/chart" uri="{C3380CC4-5D6E-409C-BE32-E72D297353CC}">
                <c16:uniqueId val="{0000000F-2124-42CD-A952-4714656C39D2}"/>
              </c:ext>
            </c:extLst>
          </c:dPt>
          <c:dPt>
            <c:idx val="12"/>
            <c:invertIfNegative val="0"/>
            <c:bubble3D val="0"/>
            <c:spPr>
              <a:solidFill>
                <a:srgbClr val="92D050"/>
              </a:solidFill>
              <a:ln>
                <a:noFill/>
              </a:ln>
              <a:effectLst/>
            </c:spPr>
            <c:extLst>
              <c:ext xmlns:c16="http://schemas.microsoft.com/office/drawing/2014/chart" uri="{C3380CC4-5D6E-409C-BE32-E72D297353CC}">
                <c16:uniqueId val="{00000011-2124-42CD-A952-4714656C39D2}"/>
              </c:ext>
            </c:extLst>
          </c:dPt>
          <c:dLbls>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Rented car</c:v>
                </c:pt>
                <c:pt idx="1">
                  <c:v>Plane</c:v>
                </c:pt>
                <c:pt idx="2">
                  <c:v>Own car</c:v>
                </c:pt>
                <c:pt idx="3">
                  <c:v>Bus</c:v>
                </c:pt>
                <c:pt idx="4">
                  <c:v>Train</c:v>
                </c:pt>
                <c:pt idx="5">
                  <c:v>Camper van</c:v>
                </c:pt>
                <c:pt idx="6">
                  <c:v>Ferry / boat / cruise</c:v>
                </c:pt>
                <c:pt idx="7">
                  <c:v>Car w/ caravan</c:v>
                </c:pt>
                <c:pt idx="8">
                  <c:v>Bicycle</c:v>
                </c:pt>
                <c:pt idx="9">
                  <c:v>Motorbike</c:v>
                </c:pt>
                <c:pt idx="10">
                  <c:v>No transportation</c:v>
                </c:pt>
                <c:pt idx="11">
                  <c:v>Other</c:v>
                </c:pt>
                <c:pt idx="12">
                  <c:v>Don’t know</c:v>
                </c:pt>
              </c:strCache>
            </c:strRef>
          </c:cat>
          <c:val>
            <c:numRef>
              <c:f>Sheet1!$B$2:$B$14</c:f>
              <c:numCache>
                <c:formatCode>0%</c:formatCode>
                <c:ptCount val="13"/>
                <c:pt idx="0">
                  <c:v>0.44202898550724595</c:v>
                </c:pt>
                <c:pt idx="1">
                  <c:v>0.309782608695652</c:v>
                </c:pt>
                <c:pt idx="2">
                  <c:v>0.26086956521739102</c:v>
                </c:pt>
                <c:pt idx="3">
                  <c:v>0.204710144927536</c:v>
                </c:pt>
                <c:pt idx="4">
                  <c:v>0.13586956521739102</c:v>
                </c:pt>
                <c:pt idx="5">
                  <c:v>0.10144927536231901</c:v>
                </c:pt>
                <c:pt idx="6">
                  <c:v>0.10144927536231901</c:v>
                </c:pt>
                <c:pt idx="7">
                  <c:v>8.5144927536231887E-2</c:v>
                </c:pt>
                <c:pt idx="8">
                  <c:v>8.5144927536231887E-2</c:v>
                </c:pt>
                <c:pt idx="9">
                  <c:v>6.88405797101449E-2</c:v>
                </c:pt>
                <c:pt idx="10">
                  <c:v>3.2608695652173898E-2</c:v>
                </c:pt>
                <c:pt idx="11">
                  <c:v>1.6304347826087001E-2</c:v>
                </c:pt>
                <c:pt idx="12">
                  <c:v>9.0579710144927505E-3</c:v>
                </c:pt>
              </c:numCache>
            </c:numRef>
          </c:val>
          <c:extLst>
            <c:ext xmlns:c16="http://schemas.microsoft.com/office/drawing/2014/chart" uri="{C3380CC4-5D6E-409C-BE32-E72D297353CC}">
              <c16:uniqueId val="{00000012-2124-42CD-A952-4714656C39D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4D23-46F8-B14D-B0B53B988540}"/>
              </c:ext>
            </c:extLst>
          </c:dPt>
          <c:dPt>
            <c:idx val="3"/>
            <c:invertIfNegative val="0"/>
            <c:bubble3D val="0"/>
            <c:spPr>
              <a:solidFill>
                <a:srgbClr val="92D050"/>
              </a:solidFill>
              <a:ln>
                <a:noFill/>
              </a:ln>
              <a:effectLst/>
            </c:spPr>
            <c:extLst>
              <c:ext xmlns:c16="http://schemas.microsoft.com/office/drawing/2014/chart" uri="{C3380CC4-5D6E-409C-BE32-E72D297353CC}">
                <c16:uniqueId val="{00000001-4D23-46F8-B14D-B0B53B988540}"/>
              </c:ext>
            </c:extLst>
          </c:dPt>
          <c:dPt>
            <c:idx val="5"/>
            <c:invertIfNegative val="0"/>
            <c:bubble3D val="0"/>
            <c:spPr>
              <a:solidFill>
                <a:srgbClr val="FF0000"/>
              </a:solidFill>
              <a:ln>
                <a:noFill/>
              </a:ln>
              <a:effectLst/>
            </c:spPr>
            <c:extLst>
              <c:ext xmlns:c16="http://schemas.microsoft.com/office/drawing/2014/chart" uri="{C3380CC4-5D6E-409C-BE32-E72D297353CC}">
                <c16:uniqueId val="{00000002-4D23-46F8-B14D-B0B53B988540}"/>
              </c:ext>
            </c:extLst>
          </c:dPt>
          <c:dPt>
            <c:idx val="6"/>
            <c:invertIfNegative val="0"/>
            <c:bubble3D val="0"/>
            <c:spPr>
              <a:solidFill>
                <a:srgbClr val="FF0000"/>
              </a:solidFill>
              <a:ln>
                <a:noFill/>
              </a:ln>
              <a:effectLst/>
            </c:spPr>
            <c:extLst>
              <c:ext xmlns:c16="http://schemas.microsoft.com/office/drawing/2014/chart" uri="{C3380CC4-5D6E-409C-BE32-E72D297353CC}">
                <c16:uniqueId val="{00000003-4D23-46F8-B14D-B0B53B988540}"/>
              </c:ext>
            </c:extLst>
          </c:dPt>
          <c:dPt>
            <c:idx val="7"/>
            <c:invertIfNegative val="0"/>
            <c:bubble3D val="0"/>
            <c:spPr>
              <a:solidFill>
                <a:srgbClr val="FF0000"/>
              </a:solidFill>
              <a:ln>
                <a:noFill/>
              </a:ln>
              <a:effectLst/>
            </c:spPr>
            <c:extLst>
              <c:ext xmlns:c16="http://schemas.microsoft.com/office/drawing/2014/chart" uri="{C3380CC4-5D6E-409C-BE32-E72D297353CC}">
                <c16:uniqueId val="{00000004-4D23-46F8-B14D-B0B53B98854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pt idx="8">
                  <c:v>Don’t know</c:v>
                </c:pt>
              </c:strCache>
            </c:strRef>
          </c:cat>
          <c:val>
            <c:numRef>
              <c:f>Sheet1!$B$2:$B$10</c:f>
              <c:numCache>
                <c:formatCode>0%</c:formatCode>
                <c:ptCount val="9"/>
                <c:pt idx="0">
                  <c:v>9.4202898550724598E-2</c:v>
                </c:pt>
                <c:pt idx="1">
                  <c:v>0.21195652173913002</c:v>
                </c:pt>
                <c:pt idx="2">
                  <c:v>0.19565217391304301</c:v>
                </c:pt>
                <c:pt idx="3">
                  <c:v>0.19746376811594199</c:v>
                </c:pt>
                <c:pt idx="4">
                  <c:v>0.14673913043478301</c:v>
                </c:pt>
                <c:pt idx="5">
                  <c:v>9.0579710144927508E-2</c:v>
                </c:pt>
                <c:pt idx="6">
                  <c:v>4.1666666666666699E-2</c:v>
                </c:pt>
                <c:pt idx="7">
                  <c:v>9.0579710144927505E-3</c:v>
                </c:pt>
                <c:pt idx="8">
                  <c:v>1.2681159420289901E-2</c:v>
                </c:pt>
              </c:numCache>
            </c:numRef>
          </c:val>
          <c:extLst>
            <c:ext xmlns:c16="http://schemas.microsoft.com/office/drawing/2014/chart" uri="{C3380CC4-5D6E-409C-BE32-E72D297353CC}">
              <c16:uniqueId val="{00000000-AAE0-4645-927D-2603F8742DE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E222-4143-84C6-ECB84F41FE5F}"/>
              </c:ext>
            </c:extLst>
          </c:dPt>
          <c:dPt>
            <c:idx val="1"/>
            <c:invertIfNegative val="0"/>
            <c:bubble3D val="0"/>
            <c:spPr>
              <a:solidFill>
                <a:srgbClr val="92D050"/>
              </a:solidFill>
              <a:ln>
                <a:noFill/>
              </a:ln>
              <a:effectLst/>
            </c:spPr>
            <c:extLst>
              <c:ext xmlns:c16="http://schemas.microsoft.com/office/drawing/2014/chart" uri="{C3380CC4-5D6E-409C-BE32-E72D297353CC}">
                <c16:uniqueId val="{00000001-320C-455A-9965-345D88883B4E}"/>
              </c:ext>
            </c:extLst>
          </c:dPt>
          <c:dPt>
            <c:idx val="2"/>
            <c:invertIfNegative val="0"/>
            <c:bubble3D val="0"/>
            <c:spPr>
              <a:solidFill>
                <a:srgbClr val="92D050"/>
              </a:solidFill>
              <a:ln>
                <a:noFill/>
              </a:ln>
              <a:effectLst/>
            </c:spPr>
            <c:extLst>
              <c:ext xmlns:c16="http://schemas.microsoft.com/office/drawing/2014/chart" uri="{C3380CC4-5D6E-409C-BE32-E72D297353CC}">
                <c16:uniqueId val="{00000005-001B-40DD-8B2C-CED16C954392}"/>
              </c:ext>
            </c:extLst>
          </c:dPt>
          <c:dPt>
            <c:idx val="3"/>
            <c:invertIfNegative val="0"/>
            <c:bubble3D val="0"/>
            <c:spPr>
              <a:solidFill>
                <a:srgbClr val="FF0000"/>
              </a:solidFill>
              <a:ln>
                <a:noFill/>
              </a:ln>
              <a:effectLst/>
            </c:spPr>
            <c:extLst>
              <c:ext xmlns:c16="http://schemas.microsoft.com/office/drawing/2014/chart" uri="{C3380CC4-5D6E-409C-BE32-E72D297353CC}">
                <c16:uniqueId val="{00000007-001B-40DD-8B2C-CED16C95439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320C-455A-9965-345D88883B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Spouse/Partner</c:v>
                </c:pt>
                <c:pt idx="1">
                  <c:v>Children 7-14 years</c:v>
                </c:pt>
                <c:pt idx="2">
                  <c:v>Children 0-6 years</c:v>
                </c:pt>
                <c:pt idx="3">
                  <c:v>Friends/acquaintances/colleagues</c:v>
                </c:pt>
                <c:pt idx="4">
                  <c:v>Parents/other relatives</c:v>
                </c:pt>
                <c:pt idx="5">
                  <c:v>Nobody except myself</c:v>
                </c:pt>
                <c:pt idx="6">
                  <c:v>Children 15 years and older</c:v>
                </c:pt>
                <c:pt idx="7">
                  <c:v>Other</c:v>
                </c:pt>
                <c:pt idx="8">
                  <c:v>Don’t know</c:v>
                </c:pt>
              </c:strCache>
            </c:strRef>
          </c:cat>
          <c:val>
            <c:numRef>
              <c:f>Sheet1!$B$2:$B$10</c:f>
              <c:numCache>
                <c:formatCode>0%</c:formatCode>
                <c:ptCount val="9"/>
                <c:pt idx="0">
                  <c:v>0.65398550724637705</c:v>
                </c:pt>
                <c:pt idx="1">
                  <c:v>0.309782608695652</c:v>
                </c:pt>
                <c:pt idx="2">
                  <c:v>0.19384057971014498</c:v>
                </c:pt>
                <c:pt idx="3">
                  <c:v>0.125</c:v>
                </c:pt>
                <c:pt idx="4">
                  <c:v>0.106884057971014</c:v>
                </c:pt>
                <c:pt idx="5">
                  <c:v>0.106884057971014</c:v>
                </c:pt>
                <c:pt idx="6">
                  <c:v>0.10144927536231901</c:v>
                </c:pt>
                <c:pt idx="7">
                  <c:v>1.6304347826087001E-2</c:v>
                </c:pt>
                <c:pt idx="8">
                  <c:v>9.0579710144927505E-3</c:v>
                </c:pt>
              </c:numCache>
            </c:numRef>
          </c:val>
          <c:extLst>
            <c:ext xmlns:c16="http://schemas.microsoft.com/office/drawing/2014/chart" uri="{C3380CC4-5D6E-409C-BE32-E72D297353CC}">
              <c16:uniqueId val="{00000006-320C-455A-9965-345D88883B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EF8-424A-844E-18C5A22586D3}"/>
              </c:ext>
            </c:extLst>
          </c:dPt>
          <c:dPt>
            <c:idx val="1"/>
            <c:invertIfNegative val="0"/>
            <c:bubble3D val="0"/>
            <c:spPr>
              <a:solidFill>
                <a:srgbClr val="92D050"/>
              </a:solidFill>
              <a:ln>
                <a:noFill/>
              </a:ln>
              <a:effectLst/>
            </c:spPr>
            <c:extLst>
              <c:ext xmlns:c16="http://schemas.microsoft.com/office/drawing/2014/chart" uri="{C3380CC4-5D6E-409C-BE32-E72D297353CC}">
                <c16:uniqueId val="{00000001-312F-443E-9F33-013A9DC052AF}"/>
              </c:ext>
            </c:extLst>
          </c:dPt>
          <c:dPt>
            <c:idx val="2"/>
            <c:invertIfNegative val="0"/>
            <c:bubble3D val="0"/>
            <c:spPr>
              <a:solidFill>
                <a:srgbClr val="92D050"/>
              </a:solidFill>
              <a:ln>
                <a:noFill/>
              </a:ln>
              <a:effectLst/>
            </c:spPr>
            <c:extLst>
              <c:ext xmlns:c16="http://schemas.microsoft.com/office/drawing/2014/chart" uri="{C3380CC4-5D6E-409C-BE32-E72D297353CC}">
                <c16:uniqueId val="{00000003-312F-443E-9F33-013A9DC052AF}"/>
              </c:ext>
            </c:extLst>
          </c:dPt>
          <c:dPt>
            <c:idx val="5"/>
            <c:invertIfNegative val="0"/>
            <c:bubble3D val="0"/>
            <c:spPr>
              <a:solidFill>
                <a:srgbClr val="FF0000"/>
              </a:solidFill>
              <a:ln>
                <a:noFill/>
              </a:ln>
              <a:effectLst/>
            </c:spPr>
            <c:extLst>
              <c:ext xmlns:c16="http://schemas.microsoft.com/office/drawing/2014/chart" uri="{C3380CC4-5D6E-409C-BE32-E72D297353CC}">
                <c16:uniqueId val="{00000006-0854-45AE-9597-F279190CB08F}"/>
              </c:ext>
            </c:extLst>
          </c:dPt>
          <c:dPt>
            <c:idx val="7"/>
            <c:invertIfNegative val="0"/>
            <c:bubble3D val="0"/>
            <c:spPr>
              <a:solidFill>
                <a:srgbClr val="FF0000"/>
              </a:solidFill>
              <a:ln>
                <a:noFill/>
              </a:ln>
              <a:effectLst/>
            </c:spPr>
            <c:extLst>
              <c:ext xmlns:c16="http://schemas.microsoft.com/office/drawing/2014/chart" uri="{C3380CC4-5D6E-409C-BE32-E72D297353CC}">
                <c16:uniqueId val="{00000007-0854-45AE-9597-F279190CB08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Children 0-6 years</c:v>
                </c:pt>
                <c:pt idx="3">
                  <c:v>Alone</c:v>
                </c:pt>
                <c:pt idx="4">
                  <c:v>Children 15 years and above</c:v>
                </c:pt>
                <c:pt idx="5">
                  <c:v>Friends</c:v>
                </c:pt>
                <c:pt idx="6">
                  <c:v>Other family/relatives</c:v>
                </c:pt>
                <c:pt idx="7">
                  <c:v>Other people</c:v>
                </c:pt>
              </c:strCache>
            </c:strRef>
          </c:cat>
          <c:val>
            <c:numRef>
              <c:f>Sheet1!$B$2:$B$9</c:f>
              <c:numCache>
                <c:formatCode>0%</c:formatCode>
                <c:ptCount val="8"/>
                <c:pt idx="0">
                  <c:v>0.65760869565217406</c:v>
                </c:pt>
                <c:pt idx="1">
                  <c:v>0.39673913043478298</c:v>
                </c:pt>
                <c:pt idx="2">
                  <c:v>0.23913043478260898</c:v>
                </c:pt>
                <c:pt idx="3">
                  <c:v>0.13405797101449302</c:v>
                </c:pt>
                <c:pt idx="4">
                  <c:v>0.125</c:v>
                </c:pt>
                <c:pt idx="5">
                  <c:v>0.117753623188406</c:v>
                </c:pt>
                <c:pt idx="6">
                  <c:v>9.7826086956521702E-2</c:v>
                </c:pt>
                <c:pt idx="7">
                  <c:v>7.2463768115941995E-3</c:v>
                </c:pt>
              </c:numCache>
            </c:numRef>
          </c:val>
          <c:extLst>
            <c:ext xmlns:c16="http://schemas.microsoft.com/office/drawing/2014/chart" uri="{C3380CC4-5D6E-409C-BE32-E72D297353CC}">
              <c16:uniqueId val="{00000006-312F-443E-9F33-013A9DC052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DB8-468A-B612-C94EED99977E}"/>
              </c:ext>
            </c:extLst>
          </c:dPt>
          <c:dPt>
            <c:idx val="2"/>
            <c:invertIfNegative val="0"/>
            <c:bubble3D val="0"/>
            <c:spPr>
              <a:solidFill>
                <a:srgbClr val="FF0000"/>
              </a:solidFill>
              <a:ln>
                <a:noFill/>
              </a:ln>
              <a:effectLst/>
            </c:spPr>
            <c:extLst>
              <c:ext xmlns:c16="http://schemas.microsoft.com/office/drawing/2014/chart" uri="{C3380CC4-5D6E-409C-BE32-E72D297353CC}">
                <c16:uniqueId val="{00000004-7C95-4DD0-BDF5-AFF27CCD411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9DB8-468A-B612-C94EED99977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1.2681159420289901E-2</c:v>
                </c:pt>
                <c:pt idx="1">
                  <c:v>0.11231884057970999</c:v>
                </c:pt>
                <c:pt idx="2">
                  <c:v>0.22826086956521699</c:v>
                </c:pt>
                <c:pt idx="3">
                  <c:v>0.19927536231884102</c:v>
                </c:pt>
                <c:pt idx="4">
                  <c:v>0.251811594202899</c:v>
                </c:pt>
                <c:pt idx="5">
                  <c:v>0.19565217391304301</c:v>
                </c:pt>
              </c:numCache>
            </c:numRef>
          </c:val>
          <c:extLst>
            <c:ext xmlns:c16="http://schemas.microsoft.com/office/drawing/2014/chart" uri="{C3380CC4-5D6E-409C-BE32-E72D297353CC}">
              <c16:uniqueId val="{00000004-9DB8-468A-B612-C94EED9997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62188180989187"/>
          <c:y val="2.8198049228214074E-3"/>
          <c:w val="0.45936212969359969"/>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8B98-401B-9727-0364BA074916}"/>
              </c:ext>
            </c:extLst>
          </c:dPt>
          <c:dPt>
            <c:idx val="1"/>
            <c:invertIfNegative val="0"/>
            <c:bubble3D val="0"/>
            <c:spPr>
              <a:solidFill>
                <a:srgbClr val="FF0000"/>
              </a:solidFill>
              <a:ln>
                <a:noFill/>
              </a:ln>
              <a:effectLst/>
            </c:spPr>
            <c:extLst>
              <c:ext xmlns:c16="http://schemas.microsoft.com/office/drawing/2014/chart" uri="{C3380CC4-5D6E-409C-BE32-E72D297353CC}">
                <c16:uniqueId val="{00000002-8B98-401B-9727-0364BA074916}"/>
              </c:ext>
            </c:extLst>
          </c:dPt>
          <c:dPt>
            <c:idx val="3"/>
            <c:invertIfNegative val="0"/>
            <c:bubble3D val="0"/>
            <c:spPr>
              <a:solidFill>
                <a:srgbClr val="92D050"/>
              </a:solidFill>
              <a:ln>
                <a:noFill/>
              </a:ln>
              <a:effectLst/>
            </c:spPr>
            <c:extLst>
              <c:ext xmlns:c16="http://schemas.microsoft.com/office/drawing/2014/chart" uri="{C3380CC4-5D6E-409C-BE32-E72D297353CC}">
                <c16:uniqueId val="{00000001-8B98-401B-9727-0364BA07491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organized the trip myself/ourselves and travelled independently</c:v>
                </c:pt>
                <c:pt idx="2">
                  <c:v>I/we had the trip organized by others and travelled independently</c:v>
                </c:pt>
                <c:pt idx="3">
                  <c:v>Don’t know</c:v>
                </c:pt>
              </c:strCache>
            </c:strRef>
          </c:cat>
          <c:val>
            <c:numRef>
              <c:f>Sheet1!$B$2:$B$5</c:f>
              <c:numCache>
                <c:formatCode>0%</c:formatCode>
                <c:ptCount val="4"/>
                <c:pt idx="0">
                  <c:v>0.501811594202899</c:v>
                </c:pt>
                <c:pt idx="1">
                  <c:v>0.315217391304348</c:v>
                </c:pt>
                <c:pt idx="2">
                  <c:v>0.170289855072464</c:v>
                </c:pt>
                <c:pt idx="3">
                  <c:v>1.2681159420289901E-2</c:v>
                </c:pt>
              </c:numCache>
            </c:numRef>
          </c:val>
          <c:extLst>
            <c:ext xmlns:c16="http://schemas.microsoft.com/office/drawing/2014/chart" uri="{C3380CC4-5D6E-409C-BE32-E72D297353CC}">
              <c16:uniqueId val="{00000000-9731-414A-8646-51C0E41FA9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8-4C10-47F7-B1B8-407315E6B845}"/>
              </c:ext>
            </c:extLst>
          </c:dPt>
          <c:dPt>
            <c:idx val="4"/>
            <c:invertIfNegative val="0"/>
            <c:bubble3D val="0"/>
            <c:spPr>
              <a:solidFill>
                <a:srgbClr val="92D050"/>
              </a:solidFill>
              <a:ln>
                <a:noFill/>
              </a:ln>
              <a:effectLst/>
            </c:spPr>
            <c:extLst>
              <c:ext xmlns:c16="http://schemas.microsoft.com/office/drawing/2014/chart" uri="{C3380CC4-5D6E-409C-BE32-E72D297353CC}">
                <c16:uniqueId val="{0000000A-4C10-47F7-B1B8-407315E6B84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B057-4643-84D6-193785103599}"/>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7-09D0-4857-AA32-55BA3A2A0F80}"/>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9-09D0-4857-AA32-55BA3A2A0F80}"/>
              </c:ext>
            </c:extLst>
          </c:dPt>
          <c:dPt>
            <c:idx val="11"/>
            <c:invertIfNegative val="0"/>
            <c:bubble3D val="0"/>
            <c:spPr>
              <a:solidFill>
                <a:srgbClr val="92D050"/>
              </a:solidFill>
              <a:ln>
                <a:noFill/>
              </a:ln>
              <a:effectLst/>
            </c:spPr>
            <c:extLst>
              <c:ext xmlns:c16="http://schemas.microsoft.com/office/drawing/2014/chart" uri="{C3380CC4-5D6E-409C-BE32-E72D297353CC}">
                <c16:uniqueId val="{00000009-4C10-47F7-B1B8-407315E6B845}"/>
              </c:ext>
            </c:extLst>
          </c:dPt>
          <c:dPt>
            <c:idx val="13"/>
            <c:invertIfNegative val="0"/>
            <c:bubble3D val="0"/>
            <c:spPr>
              <a:solidFill>
                <a:srgbClr val="FF0000"/>
              </a:solidFill>
              <a:ln>
                <a:noFill/>
              </a:ln>
              <a:effectLst/>
            </c:spPr>
            <c:extLst>
              <c:ext xmlns:c16="http://schemas.microsoft.com/office/drawing/2014/chart" uri="{C3380CC4-5D6E-409C-BE32-E72D297353CC}">
                <c16:uniqueId val="{00000005-B057-4643-84D6-193785103599}"/>
              </c:ext>
            </c:extLst>
          </c:dPt>
          <c:dPt>
            <c:idx val="14"/>
            <c:invertIfNegative val="0"/>
            <c:bubble3D val="0"/>
            <c:spPr>
              <a:solidFill>
                <a:srgbClr val="FF0000"/>
              </a:solidFill>
              <a:ln>
                <a:noFill/>
              </a:ln>
              <a:effectLst/>
            </c:spPr>
            <c:extLst>
              <c:ext xmlns:c16="http://schemas.microsoft.com/office/drawing/2014/chart" uri="{C3380CC4-5D6E-409C-BE32-E72D297353CC}">
                <c16:uniqueId val="{00000007-B057-4643-84D6-193785103599}"/>
              </c:ext>
            </c:extLst>
          </c:dPt>
          <c:dPt>
            <c:idx val="15"/>
            <c:invertIfNegative val="0"/>
            <c:bubble3D val="0"/>
            <c:spPr>
              <a:solidFill>
                <a:srgbClr val="92D050"/>
              </a:solidFill>
              <a:ln>
                <a:noFill/>
              </a:ln>
              <a:effectLst/>
            </c:spPr>
            <c:extLst>
              <c:ext xmlns:c16="http://schemas.microsoft.com/office/drawing/2014/chart" uri="{C3380CC4-5D6E-409C-BE32-E72D297353CC}">
                <c16:uniqueId val="{00000011-09D0-4857-AA32-55BA3A2A0F8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Internet in general</c:v>
                </c:pt>
                <c:pt idx="1">
                  <c:v>Homepages for the destination</c:v>
                </c:pt>
                <c:pt idx="2">
                  <c:v>Homepages for hotels/ other accommodations</c:v>
                </c:pt>
                <c:pt idx="3">
                  <c:v>Homepages of carriers, including airlines etc.</c:v>
                </c:pt>
                <c:pt idx="4">
                  <c:v>Social media such as Facebook or blogs</c:v>
                </c:pt>
                <c:pt idx="5">
                  <c:v>Travel apps/portals like Tripadvisor etc</c:v>
                </c:pt>
                <c:pt idx="6">
                  <c:v>Homepages for attractions and sights</c:v>
                </c:pt>
                <c:pt idx="7">
                  <c:v>Booking sites such as Expedia and Lastminute</c:v>
                </c:pt>
                <c:pt idx="8">
                  <c:v>Reviews from other travelers online</c:v>
                </c:pt>
                <c:pt idx="9">
                  <c:v>Travel agent in homeland</c:v>
                </c:pt>
                <c:pt idx="10">
                  <c:v>Catalogs or brochures</c:v>
                </c:pt>
                <c:pt idx="11">
                  <c:v>TV or radio</c:v>
                </c:pt>
                <c:pt idx="12">
                  <c:v>Newspapers or magazines</c:v>
                </c:pt>
                <c:pt idx="13">
                  <c:v>Advice from friends / family</c:v>
                </c:pt>
                <c:pt idx="14">
                  <c:v>Guidebooks</c:v>
                </c:pt>
                <c:pt idx="15">
                  <c:v>Travel fairs</c:v>
                </c:pt>
                <c:pt idx="16">
                  <c:v>Other</c:v>
                </c:pt>
                <c:pt idx="17">
                  <c:v>Don’t know</c:v>
                </c:pt>
              </c:strCache>
            </c:strRef>
          </c:cat>
          <c:val>
            <c:numRef>
              <c:f>Sheet1!$B$2:$B$19</c:f>
              <c:numCache>
                <c:formatCode>0%</c:formatCode>
                <c:ptCount val="18"/>
                <c:pt idx="0">
                  <c:v>0.61413043478260898</c:v>
                </c:pt>
                <c:pt idx="1">
                  <c:v>0.36050724637681197</c:v>
                </c:pt>
                <c:pt idx="2">
                  <c:v>0.32971014492753603</c:v>
                </c:pt>
                <c:pt idx="3">
                  <c:v>0.26268115942028997</c:v>
                </c:pt>
                <c:pt idx="4">
                  <c:v>0.25543478260869601</c:v>
                </c:pt>
                <c:pt idx="5">
                  <c:v>0.23913043478260898</c:v>
                </c:pt>
                <c:pt idx="6">
                  <c:v>0.219202898550725</c:v>
                </c:pt>
                <c:pt idx="7">
                  <c:v>0.21376811594202899</c:v>
                </c:pt>
                <c:pt idx="8">
                  <c:v>0.19746376811594199</c:v>
                </c:pt>
                <c:pt idx="9">
                  <c:v>0.15217391304347799</c:v>
                </c:pt>
                <c:pt idx="10">
                  <c:v>0.15036231884057999</c:v>
                </c:pt>
                <c:pt idx="11">
                  <c:v>0.15036231884057999</c:v>
                </c:pt>
                <c:pt idx="12">
                  <c:v>0.14855072463768099</c:v>
                </c:pt>
                <c:pt idx="13">
                  <c:v>0.13405797101449302</c:v>
                </c:pt>
                <c:pt idx="14">
                  <c:v>0.11413043478260899</c:v>
                </c:pt>
                <c:pt idx="15">
                  <c:v>8.6956521739130391E-2</c:v>
                </c:pt>
                <c:pt idx="16">
                  <c:v>1.4492753623188399E-2</c:v>
                </c:pt>
                <c:pt idx="17">
                  <c:v>5.4347826086956494E-3</c:v>
                </c:pt>
              </c:numCache>
            </c:numRef>
          </c:val>
          <c:extLst>
            <c:ext xmlns:c16="http://schemas.microsoft.com/office/drawing/2014/chart" uri="{C3380CC4-5D6E-409C-BE32-E72D297353CC}">
              <c16:uniqueId val="{00000008-B057-4643-84D6-19378510359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C8AE-462D-A64A-773877800DA4}"/>
              </c:ext>
            </c:extLst>
          </c:dPt>
          <c:dPt>
            <c:idx val="3"/>
            <c:invertIfNegative val="0"/>
            <c:bubble3D val="0"/>
            <c:spPr>
              <a:solidFill>
                <a:srgbClr val="92D050"/>
              </a:solidFill>
              <a:ln>
                <a:noFill/>
              </a:ln>
              <a:effectLst/>
            </c:spPr>
            <c:extLst>
              <c:ext xmlns:c16="http://schemas.microsoft.com/office/drawing/2014/chart" uri="{C3380CC4-5D6E-409C-BE32-E72D297353CC}">
                <c16:uniqueId val="{00000003-C8AE-462D-A64A-773877800DA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0.231884057971014</c:v>
                </c:pt>
                <c:pt idx="1">
                  <c:v>0.37137681159420305</c:v>
                </c:pt>
                <c:pt idx="2">
                  <c:v>0.13043478260869601</c:v>
                </c:pt>
                <c:pt idx="3">
                  <c:v>0.26630434782608697</c:v>
                </c:pt>
              </c:numCache>
            </c:numRef>
          </c:val>
          <c:extLst>
            <c:ext xmlns:c16="http://schemas.microsoft.com/office/drawing/2014/chart" uri="{C3380CC4-5D6E-409C-BE32-E72D297353CC}">
              <c16:uniqueId val="{00000004-C8AE-462D-A64A-773877800D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B6F9-4640-A295-7657E1D95886}"/>
              </c:ext>
            </c:extLst>
          </c:dPt>
          <c:dPt>
            <c:idx val="1"/>
            <c:invertIfNegative val="0"/>
            <c:bubble3D val="0"/>
            <c:spPr>
              <a:solidFill>
                <a:srgbClr val="FF0000"/>
              </a:solidFill>
              <a:ln>
                <a:noFill/>
              </a:ln>
              <a:effectLst/>
            </c:spPr>
            <c:extLst>
              <c:ext xmlns:c16="http://schemas.microsoft.com/office/drawing/2014/chart" uri="{C3380CC4-5D6E-409C-BE32-E72D297353CC}">
                <c16:uniqueId val="{00000003-B6F9-4640-A295-7657E1D9588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B6F9-4640-A295-7657E1D95886}"/>
              </c:ext>
            </c:extLst>
          </c:dPt>
          <c:dPt>
            <c:idx val="3"/>
            <c:invertIfNegative val="0"/>
            <c:bubble3D val="0"/>
            <c:spPr>
              <a:solidFill>
                <a:srgbClr val="92D050"/>
              </a:solidFill>
              <a:ln>
                <a:noFill/>
              </a:ln>
              <a:effectLst/>
            </c:spPr>
            <c:extLst>
              <c:ext xmlns:c16="http://schemas.microsoft.com/office/drawing/2014/chart" uri="{C3380CC4-5D6E-409C-BE32-E72D297353CC}">
                <c16:uniqueId val="{00000007-B6F9-4640-A295-7657E1D958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4.5289855072463796E-2</c:v>
                </c:pt>
                <c:pt idx="1">
                  <c:v>0.29166666666666702</c:v>
                </c:pt>
                <c:pt idx="2">
                  <c:v>0.217391304347826</c:v>
                </c:pt>
                <c:pt idx="3">
                  <c:v>0.44565217391304401</c:v>
                </c:pt>
              </c:numCache>
            </c:numRef>
          </c:val>
          <c:extLst>
            <c:ext xmlns:c16="http://schemas.microsoft.com/office/drawing/2014/chart" uri="{C3380CC4-5D6E-409C-BE32-E72D297353CC}">
              <c16:uniqueId val="{00000008-B6F9-4640-A295-7657E1D9588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10"/>
              <c:tx>
                <c:rich>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fld id="{2EDD66D5-047F-4A36-BA0D-3479188323B9}" type="VALUE">
                      <a:rPr lang="en-US" b="0">
                        <a:solidFill>
                          <a:schemeClr val="bg2">
                            <a:lumMod val="50000"/>
                          </a:schemeClr>
                        </a:solidFill>
                      </a:rPr>
                      <a:pPr>
                        <a:defRPr b="1">
                          <a:solidFill>
                            <a:srgbClr val="FF0000"/>
                          </a:solidFill>
                        </a:defRPr>
                      </a:pPr>
                      <a:t>[VERDI]</a:t>
                    </a:fld>
                    <a:endParaRPr lang="nb-NO"/>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Canada</c:v>
                </c:pt>
                <c:pt idx="1">
                  <c:v>France</c:v>
                </c:pt>
                <c:pt idx="2">
                  <c:v>Italy</c:v>
                </c:pt>
                <c:pt idx="3">
                  <c:v>Spain</c:v>
                </c:pt>
                <c:pt idx="4">
                  <c:v>Germany</c:v>
                </c:pt>
                <c:pt idx="5">
                  <c:v>Netherlands</c:v>
                </c:pt>
                <c:pt idx="6">
                  <c:v>Austria</c:v>
                </c:pt>
                <c:pt idx="7">
                  <c:v>Switzerland</c:v>
                </c:pt>
                <c:pt idx="8">
                  <c:v>Scotland</c:v>
                </c:pt>
                <c:pt idx="9">
                  <c:v>Sweden</c:v>
                </c:pt>
                <c:pt idx="10">
                  <c:v>Denmark</c:v>
                </c:pt>
                <c:pt idx="11">
                  <c:v>New Zealand</c:v>
                </c:pt>
                <c:pt idx="12">
                  <c:v>Norway</c:v>
                </c:pt>
                <c:pt idx="13">
                  <c:v>Finland</c:v>
                </c:pt>
                <c:pt idx="14">
                  <c:v>Iceland</c:v>
                </c:pt>
              </c:strCache>
            </c:strRef>
          </c:cat>
          <c:val>
            <c:numRef>
              <c:f>Sheet1!$B$2:$B$16</c:f>
              <c:numCache>
                <c:formatCode>0%</c:formatCode>
                <c:ptCount val="15"/>
                <c:pt idx="0">
                  <c:v>0.810932475884244</c:v>
                </c:pt>
                <c:pt idx="1">
                  <c:v>0.76374345549738198</c:v>
                </c:pt>
                <c:pt idx="2">
                  <c:v>0.73827629911280102</c:v>
                </c:pt>
                <c:pt idx="3">
                  <c:v>0.65147453083109896</c:v>
                </c:pt>
                <c:pt idx="4">
                  <c:v>0.61501706484641605</c:v>
                </c:pt>
                <c:pt idx="5">
                  <c:v>0.433057851239669</c:v>
                </c:pt>
                <c:pt idx="6">
                  <c:v>0.42358417377812302</c:v>
                </c:pt>
                <c:pt idx="7">
                  <c:v>0.40860215053763399</c:v>
                </c:pt>
                <c:pt idx="8">
                  <c:v>0.33554817275747501</c:v>
                </c:pt>
                <c:pt idx="9">
                  <c:v>0.30918281381634399</c:v>
                </c:pt>
                <c:pt idx="10">
                  <c:v>0.296422487223169</c:v>
                </c:pt>
                <c:pt idx="11">
                  <c:v>0.256630265210608</c:v>
                </c:pt>
                <c:pt idx="12">
                  <c:v>0.254192409532215</c:v>
                </c:pt>
                <c:pt idx="13">
                  <c:v>0.23480432972522902</c:v>
                </c:pt>
                <c:pt idx="14">
                  <c:v>0.21872265966754198</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Canada</c:v>
                </c:pt>
                <c:pt idx="1">
                  <c:v>France</c:v>
                </c:pt>
                <c:pt idx="2">
                  <c:v>Italy</c:v>
                </c:pt>
                <c:pt idx="3">
                  <c:v>Spain</c:v>
                </c:pt>
                <c:pt idx="4">
                  <c:v>Germany</c:v>
                </c:pt>
                <c:pt idx="5">
                  <c:v>Netherlands</c:v>
                </c:pt>
                <c:pt idx="6">
                  <c:v>Austria</c:v>
                </c:pt>
                <c:pt idx="7">
                  <c:v>Switzerland</c:v>
                </c:pt>
                <c:pt idx="8">
                  <c:v>Scotland</c:v>
                </c:pt>
                <c:pt idx="9">
                  <c:v>Sweden</c:v>
                </c:pt>
                <c:pt idx="10">
                  <c:v>Denmark</c:v>
                </c:pt>
                <c:pt idx="11">
                  <c:v>New Zealand</c:v>
                </c:pt>
                <c:pt idx="12">
                  <c:v>Norway</c:v>
                </c:pt>
                <c:pt idx="13">
                  <c:v>Finland</c:v>
                </c:pt>
                <c:pt idx="14">
                  <c:v>Iceland</c:v>
                </c:pt>
              </c:strCache>
            </c:strRef>
          </c:cat>
          <c:val>
            <c:numRef>
              <c:f>Sheet1!$C$2:$C$16</c:f>
              <c:numCache>
                <c:formatCode>0%</c:formatCode>
                <c:ptCount val="15"/>
                <c:pt idx="0">
                  <c:v>0.62829581993569095</c:v>
                </c:pt>
                <c:pt idx="1">
                  <c:v>0.49018324607329899</c:v>
                </c:pt>
                <c:pt idx="2">
                  <c:v>0.42902408111533602</c:v>
                </c:pt>
                <c:pt idx="3">
                  <c:v>0.35522788203753403</c:v>
                </c:pt>
                <c:pt idx="4">
                  <c:v>0.37201365187713298</c:v>
                </c:pt>
                <c:pt idx="5">
                  <c:v>0.222314049586777</c:v>
                </c:pt>
                <c:pt idx="6">
                  <c:v>0.21722265321955</c:v>
                </c:pt>
                <c:pt idx="7">
                  <c:v>0.167907361455749</c:v>
                </c:pt>
                <c:pt idx="8">
                  <c:v>0.15199335548172799</c:v>
                </c:pt>
                <c:pt idx="9">
                  <c:v>0.132266217354676</c:v>
                </c:pt>
                <c:pt idx="10">
                  <c:v>0.115843270868825</c:v>
                </c:pt>
                <c:pt idx="11">
                  <c:v>0.1201248049922</c:v>
                </c:pt>
                <c:pt idx="12">
                  <c:v>0.11032656663724599</c:v>
                </c:pt>
                <c:pt idx="13">
                  <c:v>0.10158201498751</c:v>
                </c:pt>
                <c:pt idx="14">
                  <c:v>9.7112860892388506E-2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0.12311039441706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0.123222748815166</c:v>
                </c:pt>
                <c:pt idx="1">
                  <c:v>0.208530805687204</c:v>
                </c:pt>
                <c:pt idx="2">
                  <c:v>0.37914691943127998</c:v>
                </c:pt>
                <c:pt idx="3">
                  <c:v>0.127962085308057</c:v>
                </c:pt>
                <c:pt idx="4">
                  <c:v>6.6350710900473897E-2</c:v>
                </c:pt>
                <c:pt idx="5">
                  <c:v>2.8436018957345998E-2</c:v>
                </c:pt>
                <c:pt idx="6">
                  <c:v>6.6350710900473897E-2</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enjoy spending time with friends</c:v>
                </c:pt>
                <c:pt idx="1">
                  <c:v>People who want to have as much fun as possible in life</c:v>
                </c:pt>
                <c:pt idx="2">
                  <c:v>People who have strong family values</c:v>
                </c:pt>
                <c:pt idx="3">
                  <c:v>People who like adventure</c:v>
                </c:pt>
              </c:strCache>
            </c:strRef>
          </c:cat>
          <c:val>
            <c:numRef>
              <c:f>Sheet1!$B$2:$B$5</c:f>
              <c:numCache>
                <c:formatCode>0</c:formatCode>
                <c:ptCount val="4"/>
                <c:pt idx="0">
                  <c:v>137.17666886495201</c:v>
                </c:pt>
                <c:pt idx="1">
                  <c:v>130.09839942565142</c:v>
                </c:pt>
                <c:pt idx="2">
                  <c:v>125.68769174769901</c:v>
                </c:pt>
                <c:pt idx="3">
                  <c:v>123.43420563065857</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Gives me new inspiration</c:v>
                </c:pt>
                <c:pt idx="1">
                  <c:v>Makes me feel full of energy</c:v>
                </c:pt>
                <c:pt idx="2">
                  <c:v>Makes me feel on top of the world</c:v>
                </c:pt>
                <c:pt idx="3">
                  <c:v>Helps me to escape from my hectic daily life</c:v>
                </c:pt>
                <c:pt idx="4">
                  <c:v>Allows me to share good times with others</c:v>
                </c:pt>
              </c:strCache>
            </c:strRef>
          </c:cat>
          <c:val>
            <c:numRef>
              <c:f>Sheet1!$B$2:$B$6</c:f>
              <c:numCache>
                <c:formatCode>0</c:formatCode>
                <c:ptCount val="5"/>
                <c:pt idx="0">
                  <c:v>142.70768993205684</c:v>
                </c:pt>
                <c:pt idx="1">
                  <c:v>135.62582097954589</c:v>
                </c:pt>
                <c:pt idx="2">
                  <c:v>126.60276555625394</c:v>
                </c:pt>
                <c:pt idx="3">
                  <c:v>124.52618883528601</c:v>
                </c:pt>
                <c:pt idx="4">
                  <c:v>124.38668756607005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700"/>
      </a:pPr>
      <a:endParaRPr lang="nb-NO"/>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Active</c:v>
                </c:pt>
                <c:pt idx="1">
                  <c:v>Adventurous</c:v>
                </c:pt>
                <c:pt idx="2">
                  <c:v>Outgoing</c:v>
                </c:pt>
                <c:pt idx="3">
                  <c:v>Explorative</c:v>
                </c:pt>
              </c:strCache>
            </c:strRef>
          </c:cat>
          <c:val>
            <c:numRef>
              <c:f>Sheet1!$B$2:$B$5</c:f>
              <c:numCache>
                <c:formatCode>0</c:formatCode>
                <c:ptCount val="4"/>
                <c:pt idx="0">
                  <c:v>193.67651276168624</c:v>
                </c:pt>
                <c:pt idx="1">
                  <c:v>151.05577689243026</c:v>
                </c:pt>
                <c:pt idx="2">
                  <c:v>146.1117402793507</c:v>
                </c:pt>
                <c:pt idx="3">
                  <c:v>136.82598932664547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Offers a wide range of possible activities</c:v>
                </c:pt>
                <c:pt idx="1">
                  <c:v>Has activities for kids</c:v>
                </c:pt>
                <c:pt idx="2">
                  <c:v>Allows me to be physical active</c:v>
                </c:pt>
              </c:strCache>
            </c:strRef>
          </c:cat>
          <c:val>
            <c:numRef>
              <c:f>Sheet1!$B$2:$B$4</c:f>
              <c:numCache>
                <c:formatCode>0</c:formatCode>
                <c:ptCount val="3"/>
                <c:pt idx="0">
                  <c:v>288.82561566511816</c:v>
                </c:pt>
                <c:pt idx="1">
                  <c:v>270.83991277539667</c:v>
                </c:pt>
                <c:pt idx="2">
                  <c:v>233.68980532786887</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45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4.7393364928909998E-2</c:v>
                </c:pt>
                <c:pt idx="1">
                  <c:v>0.11374407582938399</c:v>
                </c:pt>
                <c:pt idx="2">
                  <c:v>9.9526066350710901E-2</c:v>
                </c:pt>
                <c:pt idx="3">
                  <c:v>8.5308056872037893E-2</c:v>
                </c:pt>
                <c:pt idx="4">
                  <c:v>6.6350710900473897E-2</c:v>
                </c:pt>
                <c:pt idx="5">
                  <c:v>8.0568720379146905E-2</c:v>
                </c:pt>
                <c:pt idx="6">
                  <c:v>0.11848341232227501</c:v>
                </c:pt>
                <c:pt idx="7">
                  <c:v>0.127962085308057</c:v>
                </c:pt>
                <c:pt idx="8">
                  <c:v>4.2654028436018898E-2</c:v>
                </c:pt>
                <c:pt idx="9">
                  <c:v>7.5829383886255902E-2</c:v>
                </c:pt>
                <c:pt idx="10">
                  <c:v>2.3696682464454999E-2</c:v>
                </c:pt>
                <c:pt idx="11">
                  <c:v>0.11848341232227501</c:v>
                </c:pt>
              </c:numCache>
            </c:numRef>
          </c:val>
          <c:smooth val="1"/>
          <c:extLst>
            <c:ext xmlns:c16="http://schemas.microsoft.com/office/drawing/2014/chart" uri="{C3380CC4-5D6E-409C-BE32-E72D297353CC}">
              <c16:uniqueId val="{00000000-A99A-4FF5-9476-E71F0B7E12E2}"/>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383F-41EB-BB30-135C02578284}"/>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3-383F-41EB-BB30-135C0257828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2465-40B6-9388-B07EAC9887E7}"/>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383F-41EB-BB30-135C0257828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Cultural experience (focus on art, theatre etc)</c:v>
                </c:pt>
                <c:pt idx="2">
                  <c:v>Holiday to experience nature, scenery and wildlife</c:v>
                </c:pt>
                <c:pt idx="3">
                  <c:v>Sun and beach holiday</c:v>
                </c:pt>
                <c:pt idx="4">
                  <c:v>Sightseeing/round trip</c:v>
                </c:pt>
                <c:pt idx="5">
                  <c:v>Visiting friends and relatives</c:v>
                </c:pt>
                <c:pt idx="6">
                  <c:v>City break (focusing on cultural, shopping, Club, restaurant visits etc.)</c:v>
                </c:pt>
                <c:pt idx="7">
                  <c:v>Sports/active holiday</c:v>
                </c:pt>
                <c:pt idx="8">
                  <c:v>Culinary trip</c:v>
                </c:pt>
                <c:pt idx="9">
                  <c:v>Ski holiday</c:v>
                </c:pt>
                <c:pt idx="10">
                  <c:v>Party&amp;amp;fun</c:v>
                </c:pt>
                <c:pt idx="11">
                  <c:v>Other type of winterholiday with snow</c:v>
                </c:pt>
                <c:pt idx="12">
                  <c:v>Event holiday (festivals, sports etc)</c:v>
                </c:pt>
                <c:pt idx="13">
                  <c:v>Health travel</c:v>
                </c:pt>
                <c:pt idx="14">
                  <c:v>Travel to cottage/holiday home (hired/own/borrowed cottage/holiday home)</c:v>
                </c:pt>
                <c:pt idx="15">
                  <c:v>Countryside holiday</c:v>
                </c:pt>
                <c:pt idx="16">
                  <c:v>Cruise</c:v>
                </c:pt>
                <c:pt idx="17">
                  <c:v>Other holiday type</c:v>
                </c:pt>
              </c:strCache>
            </c:strRef>
          </c:cat>
          <c:val>
            <c:numRef>
              <c:f>Sheet1!$B$2:$B$19</c:f>
              <c:numCache>
                <c:formatCode>0%</c:formatCode>
                <c:ptCount val="18"/>
                <c:pt idx="0">
                  <c:v>0.71563981042654001</c:v>
                </c:pt>
                <c:pt idx="1">
                  <c:v>0.67298578199052106</c:v>
                </c:pt>
                <c:pt idx="2">
                  <c:v>0.54502369668246398</c:v>
                </c:pt>
                <c:pt idx="3">
                  <c:v>0.51658767772511904</c:v>
                </c:pt>
                <c:pt idx="4">
                  <c:v>0.49763033175355403</c:v>
                </c:pt>
                <c:pt idx="5">
                  <c:v>0.488151658767772</c:v>
                </c:pt>
                <c:pt idx="6">
                  <c:v>0.440758293838863</c:v>
                </c:pt>
                <c:pt idx="7">
                  <c:v>0.35545023696682498</c:v>
                </c:pt>
                <c:pt idx="8">
                  <c:v>0.33649289099526103</c:v>
                </c:pt>
                <c:pt idx="9">
                  <c:v>0.29857819905213301</c:v>
                </c:pt>
                <c:pt idx="10">
                  <c:v>0.29383886255924202</c:v>
                </c:pt>
                <c:pt idx="11">
                  <c:v>0.27014218009478702</c:v>
                </c:pt>
                <c:pt idx="12">
                  <c:v>0.26066350710900499</c:v>
                </c:pt>
                <c:pt idx="13">
                  <c:v>0.25118483412322301</c:v>
                </c:pt>
                <c:pt idx="14">
                  <c:v>0.19431279620853101</c:v>
                </c:pt>
                <c:pt idx="15">
                  <c:v>0.15639810426540302</c:v>
                </c:pt>
                <c:pt idx="16">
                  <c:v>9.9526066350710901E-2</c:v>
                </c:pt>
                <c:pt idx="17">
                  <c:v>4.2654028436018898E-2</c:v>
                </c:pt>
              </c:numCache>
            </c:numRef>
          </c:val>
          <c:extLst>
            <c:ext xmlns:c16="http://schemas.microsoft.com/office/drawing/2014/chart" uri="{C3380CC4-5D6E-409C-BE32-E72D297353CC}">
              <c16:uniqueId val="{00000008-2465-40B6-9388-B07EAC9887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0.24170616113744101</c:v>
                </c:pt>
                <c:pt idx="1">
                  <c:v>0.21800947867298601</c:v>
                </c:pt>
                <c:pt idx="2">
                  <c:v>0.20379146919431299</c:v>
                </c:pt>
                <c:pt idx="3">
                  <c:v>0.22274881516587702</c:v>
                </c:pt>
                <c:pt idx="4">
                  <c:v>0.11374407582938399</c:v>
                </c:pt>
              </c:numCache>
            </c:numRef>
          </c:val>
          <c:extLst>
            <c:ext xmlns:c16="http://schemas.microsoft.com/office/drawing/2014/chart" uri="{C3380CC4-5D6E-409C-BE32-E72D297353CC}">
              <c16:uniqueId val="{00000000-BE62-4456-9ABD-E9CCAD16EB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8E5A-45BE-A93F-6FCDB89F305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Ferry / boat / cruise</c:v>
                </c:pt>
                <c:pt idx="4">
                  <c:v>Train</c:v>
                </c:pt>
                <c:pt idx="5">
                  <c:v>Car w/ caravan</c:v>
                </c:pt>
                <c:pt idx="6">
                  <c:v>Camper van</c:v>
                </c:pt>
                <c:pt idx="7">
                  <c:v>Motorbike</c:v>
                </c:pt>
                <c:pt idx="8">
                  <c:v>Charter plane</c:v>
                </c:pt>
                <c:pt idx="9">
                  <c:v>Scheduled plane</c:v>
                </c:pt>
                <c:pt idx="10">
                  <c:v>Other</c:v>
                </c:pt>
              </c:strCache>
            </c:strRef>
          </c:cat>
          <c:val>
            <c:numRef>
              <c:f>Sheet1!$B$2:$B$12</c:f>
              <c:numCache>
                <c:formatCode>0%</c:formatCode>
                <c:ptCount val="11"/>
                <c:pt idx="0">
                  <c:v>0.75355450236966803</c:v>
                </c:pt>
                <c:pt idx="1">
                  <c:v>0.36018957345971603</c:v>
                </c:pt>
                <c:pt idx="2">
                  <c:v>0.16113744075829398</c:v>
                </c:pt>
                <c:pt idx="3">
                  <c:v>7.5829383886255902E-2</c:v>
                </c:pt>
                <c:pt idx="4">
                  <c:v>7.5829383886255902E-2</c:v>
                </c:pt>
                <c:pt idx="5">
                  <c:v>7.10900473933649E-2</c:v>
                </c:pt>
                <c:pt idx="6">
                  <c:v>6.6350710900473897E-2</c:v>
                </c:pt>
                <c:pt idx="7">
                  <c:v>5.2132701421800903E-2</c:v>
                </c:pt>
                <c:pt idx="8">
                  <c:v>3.7914691943128E-2</c:v>
                </c:pt>
                <c:pt idx="9">
                  <c:v>2.3696682464454999E-2</c:v>
                </c:pt>
                <c:pt idx="10">
                  <c:v>9.4786729857819895E-3</c:v>
                </c:pt>
              </c:numCache>
            </c:numRef>
          </c:val>
          <c:extLst>
            <c:ext xmlns:c16="http://schemas.microsoft.com/office/drawing/2014/chart" uri="{C3380CC4-5D6E-409C-BE32-E72D297353CC}">
              <c16:uniqueId val="{00000000-21CB-41A1-84D3-239CF877C3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1"/>
            <c:invertIfNegative val="0"/>
            <c:bubble3D val="0"/>
            <c:spPr>
              <a:solidFill>
                <a:srgbClr val="FF0000"/>
              </a:solidFill>
              <a:ln>
                <a:noFill/>
              </a:ln>
              <a:effectLst/>
            </c:spPr>
            <c:extLst>
              <c:ext xmlns:c16="http://schemas.microsoft.com/office/drawing/2014/chart" uri="{C3380CC4-5D6E-409C-BE32-E72D297353CC}">
                <c16:uniqueId val="{00000000-89BA-4F1C-83DF-F2FFC9798BB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Guest house / Bed &amp;amp; Breakfast</c:v>
                </c:pt>
                <c:pt idx="5">
                  <c:v>Owned cabin / holiday home / flat</c:v>
                </c:pt>
                <c:pt idx="6">
                  <c:v>Stayed with friends / acquaintances</c:v>
                </c:pt>
                <c:pt idx="7">
                  <c:v>Borrowed cabin / holiday home / flat</c:v>
                </c:pt>
                <c:pt idx="8">
                  <c:v>Camping cabin</c:v>
                </c:pt>
                <c:pt idx="9">
                  <c:v>Stayed with family</c:v>
                </c:pt>
                <c:pt idx="10">
                  <c:v>Tent</c:v>
                </c:pt>
                <c:pt idx="11">
                  <c:v>In a private person's home through AirBnb or other types of sharing services</c:v>
                </c:pt>
                <c:pt idx="12">
                  <c:v>Caravan / camper van</c:v>
                </c:pt>
              </c:strCache>
            </c:strRef>
          </c:cat>
          <c:val>
            <c:numRef>
              <c:f>Sheet1!$B$2:$B$14</c:f>
              <c:numCache>
                <c:formatCode>0%</c:formatCode>
                <c:ptCount val="13"/>
                <c:pt idx="0">
                  <c:v>0.40758293838862597</c:v>
                </c:pt>
                <c:pt idx="1">
                  <c:v>0.36492890995260702</c:v>
                </c:pt>
                <c:pt idx="2">
                  <c:v>0.175355450236967</c:v>
                </c:pt>
                <c:pt idx="3">
                  <c:v>0.151658767772512</c:v>
                </c:pt>
                <c:pt idx="4">
                  <c:v>0.14691943127962101</c:v>
                </c:pt>
                <c:pt idx="5">
                  <c:v>8.5308056872037893E-2</c:v>
                </c:pt>
                <c:pt idx="6">
                  <c:v>8.0568720379146905E-2</c:v>
                </c:pt>
                <c:pt idx="7">
                  <c:v>7.10900473933649E-2</c:v>
                </c:pt>
                <c:pt idx="8">
                  <c:v>6.6350710900473897E-2</c:v>
                </c:pt>
                <c:pt idx="9">
                  <c:v>6.1611374407582901E-2</c:v>
                </c:pt>
                <c:pt idx="10">
                  <c:v>5.2132701421800903E-2</c:v>
                </c:pt>
                <c:pt idx="11">
                  <c:v>3.7914691943128E-2</c:v>
                </c:pt>
                <c:pt idx="12">
                  <c:v>2.3696682464454999E-2</c:v>
                </c:pt>
              </c:numCache>
            </c:numRef>
          </c:val>
          <c:extLst>
            <c:ext xmlns:c16="http://schemas.microsoft.com/office/drawing/2014/chart" uri="{C3380CC4-5D6E-409C-BE32-E72D297353CC}">
              <c16:uniqueId val="{00000000-D95D-48F6-81F3-763544B5F90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66381260148526E-2"/>
          <c:y val="2.6737604574752466E-2"/>
          <c:w val="0.88771086813617672"/>
          <c:h val="0.79022176900355623"/>
        </c:manualLayout>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ADVENTURES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4.9224874723290324E-3"/>
          <c:y val="0.82631513165203863"/>
          <c:w val="0.99390069205835951"/>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Plane</c:v>
                </c:pt>
                <c:pt idx="2">
                  <c:v>Bus</c:v>
                </c:pt>
                <c:pt idx="3">
                  <c:v>Own car</c:v>
                </c:pt>
                <c:pt idx="4">
                  <c:v>Train</c:v>
                </c:pt>
                <c:pt idx="5">
                  <c:v>Car w/ caravan</c:v>
                </c:pt>
                <c:pt idx="6">
                  <c:v>Ferry / boat / cruise</c:v>
                </c:pt>
                <c:pt idx="7">
                  <c:v>Motorbike</c:v>
                </c:pt>
                <c:pt idx="8">
                  <c:v>Bicycle</c:v>
                </c:pt>
                <c:pt idx="9">
                  <c:v>Camper van</c:v>
                </c:pt>
                <c:pt idx="10">
                  <c:v>Other</c:v>
                </c:pt>
                <c:pt idx="11">
                  <c:v>No transportation</c:v>
                </c:pt>
              </c:strCache>
            </c:strRef>
          </c:cat>
          <c:val>
            <c:numRef>
              <c:f>Sheet1!$B$2:$B$13</c:f>
              <c:numCache>
                <c:formatCode>0%</c:formatCode>
                <c:ptCount val="12"/>
                <c:pt idx="0">
                  <c:v>0.45971563981042701</c:v>
                </c:pt>
                <c:pt idx="1">
                  <c:v>0.279620853080569</c:v>
                </c:pt>
                <c:pt idx="2">
                  <c:v>0.279620853080569</c:v>
                </c:pt>
                <c:pt idx="3">
                  <c:v>0.19431279620853101</c:v>
                </c:pt>
                <c:pt idx="4">
                  <c:v>0.16587677725118499</c:v>
                </c:pt>
                <c:pt idx="5">
                  <c:v>9.0047393364928896E-2</c:v>
                </c:pt>
                <c:pt idx="6">
                  <c:v>8.5308056872037893E-2</c:v>
                </c:pt>
                <c:pt idx="7">
                  <c:v>7.5829383886255902E-2</c:v>
                </c:pt>
                <c:pt idx="8">
                  <c:v>5.2132701421800903E-2</c:v>
                </c:pt>
                <c:pt idx="9">
                  <c:v>3.7914691943128E-2</c:v>
                </c:pt>
                <c:pt idx="10">
                  <c:v>3.7914691943128E-2</c:v>
                </c:pt>
                <c:pt idx="11">
                  <c:v>1.8957345971564E-2</c:v>
                </c:pt>
              </c:numCache>
            </c:numRef>
          </c:val>
          <c:extLst>
            <c:ext xmlns:c16="http://schemas.microsoft.com/office/drawing/2014/chart" uri="{C3380CC4-5D6E-409C-BE32-E72D297353CC}">
              <c16:uniqueId val="{00000000-176A-45CC-A844-F528B23739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1-0253-4B8E-AD11-4A210B43B79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3-0253-4B8E-AD11-4A210B43B79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6A1-4D49-9DF1-3705AF75F9B8}"/>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6A1-4D49-9DF1-3705AF75F9B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9-0253-4B8E-AD11-4A210B43B79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B-0253-4B8E-AD11-4A210B43B799}"/>
              </c:ext>
            </c:extLst>
          </c:dPt>
          <c:dPt>
            <c:idx val="15"/>
            <c:invertIfNegative val="0"/>
            <c:bubble3D val="0"/>
            <c:spPr>
              <a:solidFill>
                <a:srgbClr val="92D050"/>
              </a:solidFill>
              <a:ln>
                <a:noFill/>
              </a:ln>
              <a:effectLst/>
            </c:spPr>
            <c:extLst>
              <c:ext xmlns:c16="http://schemas.microsoft.com/office/drawing/2014/chart" uri="{C3380CC4-5D6E-409C-BE32-E72D297353CC}">
                <c16:uniqueId val="{00000009-56A1-4D49-9DF1-3705AF75F9B8}"/>
              </c:ext>
            </c:extLst>
          </c:dPt>
          <c:dPt>
            <c:idx val="17"/>
            <c:invertIfNegative val="0"/>
            <c:bubble3D val="0"/>
            <c:spPr>
              <a:solidFill>
                <a:srgbClr val="FF0000"/>
              </a:solidFill>
              <a:ln>
                <a:noFill/>
              </a:ln>
              <a:effectLst/>
            </c:spPr>
            <c:extLst>
              <c:ext xmlns:c16="http://schemas.microsoft.com/office/drawing/2014/chart" uri="{C3380CC4-5D6E-409C-BE32-E72D297353CC}">
                <c16:uniqueId val="{0000000D-56A1-4D49-9DF1-3705AF75F9B8}"/>
              </c:ext>
            </c:extLst>
          </c:dPt>
          <c:dPt>
            <c:idx val="18"/>
            <c:invertIfNegative val="0"/>
            <c:bubble3D val="0"/>
            <c:spPr>
              <a:solidFill>
                <a:schemeClr val="accent2"/>
              </a:solidFill>
              <a:ln>
                <a:noFill/>
              </a:ln>
              <a:effectLst/>
            </c:spPr>
            <c:extLst>
              <c:ext xmlns:c16="http://schemas.microsoft.com/office/drawing/2014/chart" uri="{C3380CC4-5D6E-409C-BE32-E72D297353CC}">
                <c16:uniqueId val="{00000011-0253-4B8E-AD11-4A210B43B799}"/>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6A1-4D49-9DF1-3705AF75F9B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6A1-4D49-9DF1-3705AF75F9B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6A1-4D49-9DF1-3705AF75F9B8}"/>
              </c:ext>
            </c:extLst>
          </c:dPt>
          <c:dPt>
            <c:idx val="25"/>
            <c:invertIfNegative val="0"/>
            <c:bubble3D val="0"/>
            <c:spPr>
              <a:solidFill>
                <a:schemeClr val="accent2"/>
              </a:solidFill>
              <a:ln>
                <a:noFill/>
              </a:ln>
              <a:effectLst/>
            </c:spPr>
            <c:extLst>
              <c:ext xmlns:c16="http://schemas.microsoft.com/office/drawing/2014/chart" uri="{C3380CC4-5D6E-409C-BE32-E72D297353CC}">
                <c16:uniqueId val="{00000019-0253-4B8E-AD11-4A210B43B799}"/>
              </c:ext>
            </c:extLst>
          </c:dPt>
          <c:dPt>
            <c:idx val="26"/>
            <c:invertIfNegative val="0"/>
            <c:bubble3D val="0"/>
            <c:spPr>
              <a:solidFill>
                <a:srgbClr val="92D050"/>
              </a:solidFill>
              <a:ln>
                <a:noFill/>
              </a:ln>
              <a:effectLst/>
            </c:spPr>
            <c:extLst>
              <c:ext xmlns:c16="http://schemas.microsoft.com/office/drawing/2014/chart" uri="{C3380CC4-5D6E-409C-BE32-E72D297353CC}">
                <c16:uniqueId val="{00000019-56A1-4D49-9DF1-3705AF75F9B8}"/>
              </c:ext>
            </c:extLst>
          </c:dPt>
          <c:dPt>
            <c:idx val="27"/>
            <c:invertIfNegative val="0"/>
            <c:bubble3D val="0"/>
            <c:spPr>
              <a:solidFill>
                <a:schemeClr val="accent2"/>
              </a:solidFill>
              <a:ln>
                <a:noFill/>
              </a:ln>
              <a:effectLst/>
            </c:spPr>
            <c:extLst>
              <c:ext xmlns:c16="http://schemas.microsoft.com/office/drawing/2014/chart" uri="{C3380CC4-5D6E-409C-BE32-E72D297353CC}">
                <c16:uniqueId val="{0000001D-0253-4B8E-AD11-4A210B43B79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Relaxation</c:v>
                </c:pt>
                <c:pt idx="1">
                  <c:v>Visit restaurants</c:v>
                </c:pt>
                <c:pt idx="2">
                  <c:v>Taste local food and drink</c:v>
                </c:pt>
                <c:pt idx="3">
                  <c:v>Visit cities</c:v>
                </c:pt>
                <c:pt idx="4">
                  <c:v>Visit historical buildings/sites</c:v>
                </c:pt>
                <c:pt idx="5">
                  <c:v>Observe beauty of nature</c:v>
                </c:pt>
                <c:pt idx="6">
                  <c:v>Shopping</c:v>
                </c:pt>
                <c:pt idx="7">
                  <c:v>Discover local culture and lifestyle</c:v>
                </c:pt>
                <c:pt idx="8">
                  <c:v>Visit parks and gardens</c:v>
                </c:pt>
                <c:pt idx="9">
                  <c:v>Visit the countryside</c:v>
                </c:pt>
                <c:pt idx="10">
                  <c:v>Discover local history and legends</c:v>
                </c:pt>
                <c:pt idx="11">
                  <c:v>Visit museums</c:v>
                </c:pt>
                <c:pt idx="12">
                  <c:v>Experience local architecture</c:v>
                </c:pt>
                <c:pt idx="13">
                  <c:v>Hiking (less than two hours)</c:v>
                </c:pt>
                <c:pt idx="14">
                  <c:v>Experience city nightlife</c:v>
                </c:pt>
                <c:pt idx="15">
                  <c:v>Hiking (more than two hours)</c:v>
                </c:pt>
                <c:pt idx="16">
                  <c:v>Visit art exhibitions</c:v>
                </c:pt>
                <c:pt idx="17">
                  <c:v>Attend sightseeing tours</c:v>
                </c:pt>
                <c:pt idx="18">
                  <c:v>Observe natural phenomenon (i.e. volcanoes, northern lights, midnight sun, breaking waves, sand dune)</c:v>
                </c:pt>
                <c:pt idx="19">
                  <c:v>Experience mountains,  the wilderness or the wildlife</c:v>
                </c:pt>
                <c:pt idx="20">
                  <c:v>Visit spa resorts</c:v>
                </c:pt>
                <c:pt idx="21">
                  <c:v>Experience national festivals and traditional celebrations</c:v>
                </c:pt>
                <c:pt idx="22">
                  <c:v>Visit amusement parks</c:v>
                </c:pt>
                <c:pt idx="23">
                  <c:v>Attend concerts/festivals</c:v>
                </c:pt>
                <c:pt idx="24">
                  <c:v>Sunbathing and swimming</c:v>
                </c:pt>
                <c:pt idx="25">
                  <c:v>Get pampered</c:v>
                </c:pt>
                <c:pt idx="26">
                  <c:v>Do winter activities (Alpine skiing/snowboarding, cross country skiing, dog-sleigh, snowmobile etc)</c:v>
                </c:pt>
                <c:pt idx="27">
                  <c:v>Fresh or salt water fishing</c:v>
                </c:pt>
                <c:pt idx="28">
                  <c:v>Other</c:v>
                </c:pt>
              </c:strCache>
            </c:strRef>
          </c:cat>
          <c:val>
            <c:numRef>
              <c:f>Sheet1!$B$2:$B$30</c:f>
              <c:numCache>
                <c:formatCode>0%</c:formatCode>
                <c:ptCount val="29"/>
                <c:pt idx="0">
                  <c:v>0.56398104265402904</c:v>
                </c:pt>
                <c:pt idx="1">
                  <c:v>0.52132701421800898</c:v>
                </c:pt>
                <c:pt idx="2">
                  <c:v>0.49763033175355403</c:v>
                </c:pt>
                <c:pt idx="3">
                  <c:v>0.47393364928909898</c:v>
                </c:pt>
                <c:pt idx="4">
                  <c:v>0.36018957345971603</c:v>
                </c:pt>
                <c:pt idx="5">
                  <c:v>0.34597156398104301</c:v>
                </c:pt>
                <c:pt idx="6">
                  <c:v>0.33175355450236999</c:v>
                </c:pt>
                <c:pt idx="7">
                  <c:v>0.31753554502369696</c:v>
                </c:pt>
                <c:pt idx="8">
                  <c:v>0.27488151658767801</c:v>
                </c:pt>
                <c:pt idx="9">
                  <c:v>0.24170616113744101</c:v>
                </c:pt>
                <c:pt idx="10">
                  <c:v>0.232227488151659</c:v>
                </c:pt>
                <c:pt idx="11">
                  <c:v>0.22748815165876798</c:v>
                </c:pt>
                <c:pt idx="12">
                  <c:v>0.208530805687204</c:v>
                </c:pt>
                <c:pt idx="13">
                  <c:v>0.18957345971563999</c:v>
                </c:pt>
                <c:pt idx="14">
                  <c:v>0.18009478672985801</c:v>
                </c:pt>
                <c:pt idx="15">
                  <c:v>0.16113744075829398</c:v>
                </c:pt>
                <c:pt idx="16">
                  <c:v>0.15639810426540302</c:v>
                </c:pt>
                <c:pt idx="17">
                  <c:v>0.151658767772512</c:v>
                </c:pt>
                <c:pt idx="18">
                  <c:v>0.151658767772512</c:v>
                </c:pt>
                <c:pt idx="19">
                  <c:v>0.151658767772512</c:v>
                </c:pt>
                <c:pt idx="20">
                  <c:v>0.151658767772512</c:v>
                </c:pt>
                <c:pt idx="21">
                  <c:v>0.127962085308057</c:v>
                </c:pt>
                <c:pt idx="22">
                  <c:v>0.123222748815166</c:v>
                </c:pt>
                <c:pt idx="23">
                  <c:v>0.109004739336493</c:v>
                </c:pt>
                <c:pt idx="24">
                  <c:v>0.104265402843602</c:v>
                </c:pt>
                <c:pt idx="25">
                  <c:v>8.5308056872037893E-2</c:v>
                </c:pt>
                <c:pt idx="26">
                  <c:v>5.2132701421800903E-2</c:v>
                </c:pt>
                <c:pt idx="27">
                  <c:v>1.8957345971564E-2</c:v>
                </c:pt>
                <c:pt idx="28">
                  <c:v>1.8957345971564E-2</c:v>
                </c:pt>
              </c:numCache>
            </c:numRef>
          </c:val>
          <c:extLst>
            <c:ext xmlns:c16="http://schemas.microsoft.com/office/drawing/2014/chart" uri="{C3380CC4-5D6E-409C-BE32-E72D297353CC}">
              <c16:uniqueId val="{0000001A-56A1-4D49-9DF1-3705AF75F9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8.0568720379146905E-2</c:v>
                </c:pt>
                <c:pt idx="1">
                  <c:v>0.18957345971563999</c:v>
                </c:pt>
                <c:pt idx="2">
                  <c:v>0.15639810426540302</c:v>
                </c:pt>
                <c:pt idx="3">
                  <c:v>0.184834123222749</c:v>
                </c:pt>
                <c:pt idx="4">
                  <c:v>0.14218009478672999</c:v>
                </c:pt>
                <c:pt idx="5">
                  <c:v>0.123222748815166</c:v>
                </c:pt>
                <c:pt idx="6">
                  <c:v>8.0568720379146905E-2</c:v>
                </c:pt>
                <c:pt idx="7">
                  <c:v>4.2654028436018898E-2</c:v>
                </c:pt>
              </c:numCache>
            </c:numRef>
          </c:val>
          <c:extLst>
            <c:ext xmlns:c16="http://schemas.microsoft.com/office/drawing/2014/chart" uri="{C3380CC4-5D6E-409C-BE32-E72D297353CC}">
              <c16:uniqueId val="{00000000-D03A-4403-BEF9-7AFF511D00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34FF-46F0-95A6-BAF72C4B326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4FF-46F0-95A6-BAF72C4B326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EB3-4C26-905A-30C2A0A24F0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Spouse/Partner</c:v>
                </c:pt>
                <c:pt idx="1">
                  <c:v>Children 7-14 years</c:v>
                </c:pt>
                <c:pt idx="2">
                  <c:v>Friends/acquaintances/colleagues</c:v>
                </c:pt>
                <c:pt idx="3">
                  <c:v>Parents/other relatives</c:v>
                </c:pt>
                <c:pt idx="4">
                  <c:v>Children 0-6 years</c:v>
                </c:pt>
                <c:pt idx="5">
                  <c:v>Nobody except myself</c:v>
                </c:pt>
                <c:pt idx="6">
                  <c:v>Children 15 years and older</c:v>
                </c:pt>
                <c:pt idx="7">
                  <c:v>Other</c:v>
                </c:pt>
                <c:pt idx="8">
                  <c:v>Don’t know</c:v>
                </c:pt>
              </c:strCache>
            </c:strRef>
          </c:cat>
          <c:val>
            <c:numRef>
              <c:f>Sheet1!$B$2:$B$10</c:f>
              <c:numCache>
                <c:formatCode>0%</c:formatCode>
                <c:ptCount val="9"/>
                <c:pt idx="0">
                  <c:v>0.61137440758293804</c:v>
                </c:pt>
                <c:pt idx="1">
                  <c:v>0.24170616113744101</c:v>
                </c:pt>
                <c:pt idx="2">
                  <c:v>0.16587677725118499</c:v>
                </c:pt>
                <c:pt idx="3">
                  <c:v>0.137440758293839</c:v>
                </c:pt>
                <c:pt idx="4">
                  <c:v>0.123222748815166</c:v>
                </c:pt>
                <c:pt idx="5">
                  <c:v>0.11848341232227501</c:v>
                </c:pt>
                <c:pt idx="6">
                  <c:v>9.9526066350710901E-2</c:v>
                </c:pt>
                <c:pt idx="7">
                  <c:v>9.4786729857819895E-3</c:v>
                </c:pt>
                <c:pt idx="8">
                  <c:v>9.4786729857819895E-3</c:v>
                </c:pt>
              </c:numCache>
            </c:numRef>
          </c:val>
          <c:extLst>
            <c:ext xmlns:c16="http://schemas.microsoft.com/office/drawing/2014/chart" uri="{C3380CC4-5D6E-409C-BE32-E72D297353CC}">
              <c16:uniqueId val="{00000006-CEB3-4C26-905A-30C2A0A24F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0384-44E6-97BE-84F5A9A170A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2887-4384-9C10-883DF5F86DB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887-4384-9C10-883DF5F86DB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Spouse/partner</c:v>
                </c:pt>
                <c:pt idx="1">
                  <c:v>Children 7-14 year</c:v>
                </c:pt>
                <c:pt idx="2">
                  <c:v>Children 0-6 years</c:v>
                </c:pt>
                <c:pt idx="3">
                  <c:v>Friends</c:v>
                </c:pt>
                <c:pt idx="4">
                  <c:v>Other family/relatives</c:v>
                </c:pt>
                <c:pt idx="5">
                  <c:v>Children 15 years and above</c:v>
                </c:pt>
                <c:pt idx="6">
                  <c:v>Alone</c:v>
                </c:pt>
              </c:strCache>
            </c:strRef>
          </c:cat>
          <c:val>
            <c:numRef>
              <c:f>Sheet1!$B$2:$B$8</c:f>
              <c:numCache>
                <c:formatCode>0%</c:formatCode>
                <c:ptCount val="7"/>
                <c:pt idx="0">
                  <c:v>0.65876777251184804</c:v>
                </c:pt>
                <c:pt idx="1">
                  <c:v>0.327014218009479</c:v>
                </c:pt>
                <c:pt idx="2">
                  <c:v>0.16587677725118499</c:v>
                </c:pt>
                <c:pt idx="3">
                  <c:v>0.15639810426540302</c:v>
                </c:pt>
                <c:pt idx="4">
                  <c:v>0.127962085308057</c:v>
                </c:pt>
                <c:pt idx="5">
                  <c:v>0.123222748815166</c:v>
                </c:pt>
                <c:pt idx="6">
                  <c:v>9.9526066350710901E-2</c:v>
                </c:pt>
              </c:numCache>
            </c:numRef>
          </c:val>
          <c:extLst>
            <c:ext xmlns:c16="http://schemas.microsoft.com/office/drawing/2014/chart" uri="{C3380CC4-5D6E-409C-BE32-E72D297353CC}">
              <c16:uniqueId val="{00000006-2887-4384-9C10-883DF5F86D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4F-4E7D-82F3-515D76C01FF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24F-4E7D-82F3-515D76C01FF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1.4218009478672999E-2</c:v>
                </c:pt>
                <c:pt idx="1">
                  <c:v>6.6350710900473897E-2</c:v>
                </c:pt>
                <c:pt idx="2">
                  <c:v>0.29857819905213301</c:v>
                </c:pt>
                <c:pt idx="3">
                  <c:v>0.19431279620853101</c:v>
                </c:pt>
                <c:pt idx="4">
                  <c:v>0.232227488151659</c:v>
                </c:pt>
                <c:pt idx="5">
                  <c:v>0.19431279620853101</c:v>
                </c:pt>
              </c:numCache>
            </c:numRef>
          </c:val>
          <c:extLst>
            <c:ext xmlns:c16="http://schemas.microsoft.com/office/drawing/2014/chart" uri="{C3380CC4-5D6E-409C-BE32-E72D297353CC}">
              <c16:uniqueId val="{00000004-324F-4E7D-82F3-515D76C01F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72916266768612226"/>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9F34-456F-B5EA-16AA9F57B33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0.488151658767772</c:v>
                </c:pt>
                <c:pt idx="1">
                  <c:v>0.33649289099526103</c:v>
                </c:pt>
                <c:pt idx="2">
                  <c:v>0.175355450236967</c:v>
                </c:pt>
              </c:numCache>
            </c:numRef>
          </c:val>
          <c:extLst>
            <c:ext xmlns:c16="http://schemas.microsoft.com/office/drawing/2014/chart" uri="{C3380CC4-5D6E-409C-BE32-E72D297353CC}">
              <c16:uniqueId val="{00000000-3E09-4656-B257-0D08817D6E6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C908-46C3-84D4-2C971404C445}"/>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908-46C3-84D4-2C971404C44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5-C908-46C3-84D4-2C971404C445}"/>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C908-46C3-84D4-2C971404C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Travel apps/portals like Tripadvisor etc</c:v>
                </c:pt>
                <c:pt idx="4">
                  <c:v>Booking sites such as Expedia and Lastminute</c:v>
                </c:pt>
                <c:pt idx="5">
                  <c:v>Reviews from other travelers online</c:v>
                </c:pt>
                <c:pt idx="6">
                  <c:v>Social media such as Facebook or blogs</c:v>
                </c:pt>
                <c:pt idx="7">
                  <c:v>Homepages for attractions and sights</c:v>
                </c:pt>
                <c:pt idx="8">
                  <c:v>Advice from friends / family</c:v>
                </c:pt>
                <c:pt idx="9">
                  <c:v>Homepages of carriers, including airlines etc.</c:v>
                </c:pt>
                <c:pt idx="10">
                  <c:v>Catalogs or brochures</c:v>
                </c:pt>
                <c:pt idx="11">
                  <c:v>Newspapers or magazines</c:v>
                </c:pt>
                <c:pt idx="12">
                  <c:v>Travel agent in homeland</c:v>
                </c:pt>
                <c:pt idx="13">
                  <c:v>Guidebooks</c:v>
                </c:pt>
                <c:pt idx="14">
                  <c:v>TV or radio</c:v>
                </c:pt>
                <c:pt idx="15">
                  <c:v>Travel fairs</c:v>
                </c:pt>
                <c:pt idx="16">
                  <c:v>Other</c:v>
                </c:pt>
              </c:strCache>
            </c:strRef>
          </c:cat>
          <c:val>
            <c:numRef>
              <c:f>Sheet1!$B$2:$B$18</c:f>
              <c:numCache>
                <c:formatCode>0%</c:formatCode>
                <c:ptCount val="17"/>
                <c:pt idx="0">
                  <c:v>0.68720379146919397</c:v>
                </c:pt>
                <c:pt idx="1">
                  <c:v>0.30805687203791499</c:v>
                </c:pt>
                <c:pt idx="2">
                  <c:v>0.303317535545024</c:v>
                </c:pt>
                <c:pt idx="3">
                  <c:v>0.28436018957345999</c:v>
                </c:pt>
                <c:pt idx="4">
                  <c:v>0.22748815165876798</c:v>
                </c:pt>
                <c:pt idx="5">
                  <c:v>0.22748815165876798</c:v>
                </c:pt>
                <c:pt idx="6">
                  <c:v>0.22274881516587702</c:v>
                </c:pt>
                <c:pt idx="7">
                  <c:v>0.208530805687204</c:v>
                </c:pt>
                <c:pt idx="8">
                  <c:v>0.19431279620853101</c:v>
                </c:pt>
                <c:pt idx="9">
                  <c:v>0.184834123222749</c:v>
                </c:pt>
                <c:pt idx="10">
                  <c:v>0.16587677725118499</c:v>
                </c:pt>
                <c:pt idx="11">
                  <c:v>0.137440758293839</c:v>
                </c:pt>
                <c:pt idx="12">
                  <c:v>0.137440758293839</c:v>
                </c:pt>
                <c:pt idx="13">
                  <c:v>0.127962085308057</c:v>
                </c:pt>
                <c:pt idx="14">
                  <c:v>0.104265402843602</c:v>
                </c:pt>
                <c:pt idx="15">
                  <c:v>6.1611374407582901E-2</c:v>
                </c:pt>
                <c:pt idx="16">
                  <c:v>3.3175355450236997E-2</c:v>
                </c:pt>
              </c:numCache>
            </c:numRef>
          </c:val>
          <c:extLst>
            <c:ext xmlns:c16="http://schemas.microsoft.com/office/drawing/2014/chart" uri="{C3380CC4-5D6E-409C-BE32-E72D297353CC}">
              <c16:uniqueId val="{00000008-F889-4B80-A813-19930A65F13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33AA-41A9-B5DC-55DFEB8770B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3AA-41A9-B5DC-55DFEB8770B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0.37914691943127998</c:v>
                </c:pt>
                <c:pt idx="1">
                  <c:v>0.31753554502369696</c:v>
                </c:pt>
                <c:pt idx="2">
                  <c:v>0.123222748815166</c:v>
                </c:pt>
                <c:pt idx="3">
                  <c:v>0.18009478672985801</c:v>
                </c:pt>
              </c:numCache>
            </c:numRef>
          </c:val>
          <c:extLst>
            <c:ext xmlns:c16="http://schemas.microsoft.com/office/drawing/2014/chart" uri="{C3380CC4-5D6E-409C-BE32-E72D297353CC}">
              <c16:uniqueId val="{00000004-33AA-41A9-B5DC-55DFEB8770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CFAA-4EC2-AFA7-5F564ECAD39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FAA-4EC2-AFA7-5F564ECAD39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CFAA-4EC2-AFA7-5F564ECAD39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CFAA-4EC2-AFA7-5F564ECAD39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8.5308056872037893E-2</c:v>
                </c:pt>
                <c:pt idx="1">
                  <c:v>0.279620853080569</c:v>
                </c:pt>
                <c:pt idx="2">
                  <c:v>0.26066350710900499</c:v>
                </c:pt>
                <c:pt idx="3">
                  <c:v>0.37440758293838899</c:v>
                </c:pt>
              </c:numCache>
            </c:numRef>
          </c:val>
          <c:extLst>
            <c:ext xmlns:c16="http://schemas.microsoft.com/office/drawing/2014/chart" uri="{C3380CC4-5D6E-409C-BE32-E72D297353CC}">
              <c16:uniqueId val="{00000008-CFAA-4EC2-AFA7-5F564ECAD39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FF9-4BBC-A355-90FDFAF13AE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FF9-4BBC-A355-90FDFAF13AEB}"/>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FF9-4BBC-A355-90FDFAF13AEB}"/>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FF9-4BBC-A355-90FDFAF13AEB}"/>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FF9-4BBC-A355-90FDFAF13AE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Northeast</c:v>
                </c:pt>
                <c:pt idx="1">
                  <c:v>Midwest</c:v>
                </c:pt>
                <c:pt idx="2">
                  <c:v>South</c:v>
                </c:pt>
                <c:pt idx="3">
                  <c:v>West</c:v>
                </c:pt>
              </c:strCache>
            </c:strRef>
          </c:cat>
          <c:val>
            <c:numRef>
              <c:f>Sheet1!$B$2:$B$5</c:f>
              <c:numCache>
                <c:formatCode>0%</c:formatCode>
                <c:ptCount val="4"/>
                <c:pt idx="0">
                  <c:v>0.202038924930491</c:v>
                </c:pt>
                <c:pt idx="1">
                  <c:v>0.13762743280815601</c:v>
                </c:pt>
                <c:pt idx="2">
                  <c:v>0.37164040778498603</c:v>
                </c:pt>
                <c:pt idx="3">
                  <c:v>0.28869323447636697</c:v>
                </c:pt>
              </c:numCache>
            </c:numRef>
          </c:val>
          <c:extLst>
            <c:ext xmlns:c16="http://schemas.microsoft.com/office/drawing/2014/chart" uri="{C3380CC4-5D6E-409C-BE32-E72D297353CC}">
              <c16:uniqueId val="{0000000C-8FF9-4BBC-A355-90FDFAF13AE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rgbClr val="00B050"/>
              </a:solidFill>
              <a:ln>
                <a:noFill/>
              </a:ln>
              <a:effectLst/>
            </c:spPr>
            <c:extLst>
              <c:ext xmlns:c16="http://schemas.microsoft.com/office/drawing/2014/chart" uri="{C3380CC4-5D6E-409C-BE32-E72D297353CC}">
                <c16:uniqueId val="{00000005-D105-44EA-A01F-4E1733539AE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C-F5DA-4CBE-B8E9-4DD1535E38D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B-D105-44EA-A01F-4E1733539AEA}"/>
              </c:ext>
            </c:extLst>
          </c:dPt>
          <c:dLbls>
            <c:dLbl>
              <c:idx val="6"/>
              <c:tx>
                <c:rich>
                  <a:bodyPr/>
                  <a:lstStyle/>
                  <a:p>
                    <a:fld id="{728288F5-CFDA-4F69-A437-40069FB95F8A}" type="VALUE">
                      <a:rPr lang="en-US">
                        <a:solidFill>
                          <a:srgbClr val="FF0000"/>
                        </a:solidFill>
                      </a:rPr>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105-44EA-A01F-4E1733539AE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9.7472924187725601E-2</c:v>
                </c:pt>
                <c:pt idx="1">
                  <c:v>0.22743682310469299</c:v>
                </c:pt>
                <c:pt idx="2">
                  <c:v>0.45487364620938597</c:v>
                </c:pt>
                <c:pt idx="3">
                  <c:v>0.14801444043321299</c:v>
                </c:pt>
                <c:pt idx="4">
                  <c:v>5.4151624548736503E-2</c:v>
                </c:pt>
                <c:pt idx="5">
                  <c:v>1.4440433212996399E-2</c:v>
                </c:pt>
                <c:pt idx="6">
                  <c:v>3.6101083032490998E-3</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1-35B5-4FEB-A812-36865EC5B9AC}"/>
              </c:ext>
            </c:extLst>
          </c:dPt>
          <c:dPt>
            <c:idx val="1"/>
            <c:invertIfNegative val="0"/>
            <c:bubble3D val="0"/>
            <c:extLst>
              <c:ext xmlns:c16="http://schemas.microsoft.com/office/drawing/2014/chart" uri="{C3380CC4-5D6E-409C-BE32-E72D297353CC}">
                <c16:uniqueId val="{00000003-35B5-4FEB-A812-36865EC5B9AC}"/>
              </c:ext>
            </c:extLst>
          </c:dPt>
          <c:dPt>
            <c:idx val="2"/>
            <c:invertIfNegative val="0"/>
            <c:bubble3D val="0"/>
            <c:extLst>
              <c:ext xmlns:c16="http://schemas.microsoft.com/office/drawing/2014/chart" uri="{C3380CC4-5D6E-409C-BE32-E72D297353CC}">
                <c16:uniqueId val="{00000005-35B5-4FEB-A812-36865EC5B9AC}"/>
              </c:ext>
            </c:extLst>
          </c:dPt>
          <c:dPt>
            <c:idx val="3"/>
            <c:invertIfNegative val="0"/>
            <c:bubble3D val="0"/>
            <c:extLst>
              <c:ext xmlns:c16="http://schemas.microsoft.com/office/drawing/2014/chart" uri="{C3380CC4-5D6E-409C-BE32-E72D297353CC}">
                <c16:uniqueId val="{00000007-35B5-4FEB-A812-36865EC5B9AC}"/>
              </c:ext>
            </c:extLst>
          </c:dPt>
          <c:dPt>
            <c:idx val="4"/>
            <c:invertIfNegative val="0"/>
            <c:bubble3D val="0"/>
            <c:extLst>
              <c:ext xmlns:c16="http://schemas.microsoft.com/office/drawing/2014/chart" uri="{C3380CC4-5D6E-409C-BE32-E72D297353CC}">
                <c16:uniqueId val="{00000009-35B5-4FEB-A812-36865EC5B9AC}"/>
              </c:ext>
            </c:extLst>
          </c:dPt>
          <c:dPt>
            <c:idx val="5"/>
            <c:invertIfNegative val="0"/>
            <c:bubble3D val="0"/>
            <c:extLst>
              <c:ext xmlns:c16="http://schemas.microsoft.com/office/drawing/2014/chart" uri="{C3380CC4-5D6E-409C-BE32-E72D297353CC}">
                <c16:uniqueId val="{0000000B-35B5-4FEB-A812-36865EC5B9AC}"/>
              </c:ext>
            </c:extLst>
          </c:dPt>
          <c:dPt>
            <c:idx val="6"/>
            <c:invertIfNegative val="0"/>
            <c:bubble3D val="0"/>
            <c:extLst>
              <c:ext xmlns:c16="http://schemas.microsoft.com/office/drawing/2014/chart" uri="{C3380CC4-5D6E-409C-BE32-E72D297353CC}">
                <c16:uniqueId val="{0000000D-35B5-4FEB-A812-36865EC5B9AC}"/>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Allows me to discover new and interesting places</c:v>
                </c:pt>
                <c:pt idx="1">
                  <c:v>Allows me to broaden my horizon</c:v>
                </c:pt>
                <c:pt idx="2">
                  <c:v>Enriches my view on the world</c:v>
                </c:pt>
                <c:pt idx="3">
                  <c:v>Allows me to broaden my knowledge</c:v>
                </c:pt>
                <c:pt idx="4">
                  <c:v>Gives me rich experiences</c:v>
                </c:pt>
                <c:pt idx="5">
                  <c:v>Helps me to escape from my hectic daily life</c:v>
                </c:pt>
                <c:pt idx="6">
                  <c:v>Allows me to immerse myself in the local life</c:v>
                </c:pt>
              </c:strCache>
            </c:strRef>
          </c:cat>
          <c:val>
            <c:numRef>
              <c:f>Sheet1!$B$2:$B$8</c:f>
              <c:numCache>
                <c:formatCode>0%</c:formatCode>
                <c:ptCount val="7"/>
                <c:pt idx="0">
                  <c:v>0.59902200488997481</c:v>
                </c:pt>
                <c:pt idx="1">
                  <c:v>0.53789731051344791</c:v>
                </c:pt>
                <c:pt idx="2">
                  <c:v>0.53056234718826389</c:v>
                </c:pt>
                <c:pt idx="3">
                  <c:v>0.52811735941320259</c:v>
                </c:pt>
                <c:pt idx="4">
                  <c:v>0.50855745721271484</c:v>
                </c:pt>
                <c:pt idx="5">
                  <c:v>0.46210268948655248</c:v>
                </c:pt>
                <c:pt idx="6">
                  <c:v>0.44987775061124696</c:v>
                </c:pt>
              </c:numCache>
            </c:numRef>
          </c:val>
          <c:extLst>
            <c:ext xmlns:c16="http://schemas.microsoft.com/office/drawing/2014/chart" uri="{C3380CC4-5D6E-409C-BE32-E72D297353CC}">
              <c16:uniqueId val="{00000014-35B5-4FEB-A812-36865EC5B9AC}"/>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7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6"/>
            <c:invertIfNegative val="0"/>
            <c:bubble3D val="0"/>
            <c:extLst>
              <c:ext xmlns:c16="http://schemas.microsoft.com/office/drawing/2014/chart" uri="{C3380CC4-5D6E-409C-BE32-E72D297353CC}">
                <c16:uniqueId val="{00000006-9DBA-4196-ABA3-EFA07465E106}"/>
              </c:ext>
            </c:extLst>
          </c:dPt>
          <c:dPt>
            <c:idx val="7"/>
            <c:invertIfNegative val="0"/>
            <c:bubble3D val="0"/>
            <c:extLst>
              <c:ext xmlns:c16="http://schemas.microsoft.com/office/drawing/2014/chart" uri="{C3380CC4-5D6E-409C-BE32-E72D297353CC}">
                <c16:uniqueId val="{00000007-9DBA-4196-ABA3-EFA07465E106}"/>
              </c:ext>
            </c:extLst>
          </c:dPt>
          <c:dPt>
            <c:idx val="8"/>
            <c:invertIfNegative val="0"/>
            <c:bubble3D val="0"/>
            <c:extLst>
              <c:ext xmlns:c16="http://schemas.microsoft.com/office/drawing/2014/chart" uri="{C3380CC4-5D6E-409C-BE32-E72D297353CC}">
                <c16:uniqueId val="{00000008-9DBA-4196-ABA3-EFA07465E106}"/>
              </c:ext>
            </c:extLst>
          </c:dPt>
          <c:dPt>
            <c:idx val="9"/>
            <c:invertIfNegative val="0"/>
            <c:bubble3D val="0"/>
            <c:extLst>
              <c:ext xmlns:c16="http://schemas.microsoft.com/office/drawing/2014/chart" uri="{C3380CC4-5D6E-409C-BE32-E72D297353CC}">
                <c16:uniqueId val="{00000009-9DBA-4196-ABA3-EFA07465E106}"/>
              </c:ext>
            </c:extLst>
          </c:dPt>
          <c:dPt>
            <c:idx val="10"/>
            <c:invertIfNegative val="0"/>
            <c:bubble3D val="0"/>
            <c:extLst>
              <c:ext xmlns:c16="http://schemas.microsoft.com/office/drawing/2014/chart" uri="{C3380CC4-5D6E-409C-BE32-E72D297353CC}">
                <c16:uniqueId val="{0000000A-9DBA-4196-ABA3-EFA07465E106}"/>
              </c:ext>
            </c:extLst>
          </c:dPt>
          <c:dPt>
            <c:idx val="11"/>
            <c:invertIfNegative val="0"/>
            <c:bubble3D val="0"/>
            <c:extLst>
              <c:ext xmlns:c16="http://schemas.microsoft.com/office/drawing/2014/chart" uri="{C3380CC4-5D6E-409C-BE32-E72D297353CC}">
                <c16:uniqueId val="{0000000B-9DBA-4196-ABA3-EFA07465E106}"/>
              </c:ext>
            </c:extLst>
          </c:dPt>
          <c:dPt>
            <c:idx val="12"/>
            <c:invertIfNegative val="0"/>
            <c:bubble3D val="0"/>
            <c:extLst>
              <c:ext xmlns:c16="http://schemas.microsoft.com/office/drawing/2014/chart" uri="{C3380CC4-5D6E-409C-BE32-E72D297353CC}">
                <c16:uniqueId val="{0000000C-9DBA-4196-ABA3-EFA07465E106}"/>
              </c:ext>
            </c:extLst>
          </c:dPt>
          <c:dPt>
            <c:idx val="13"/>
            <c:invertIfNegative val="0"/>
            <c:bubble3D val="0"/>
            <c:extLst>
              <c:ext xmlns:c16="http://schemas.microsoft.com/office/drawing/2014/chart" uri="{C3380CC4-5D6E-409C-BE32-E72D297353CC}">
                <c16:uniqueId val="{0000000D-9DBA-4196-ABA3-EFA07465E106}"/>
              </c:ext>
            </c:extLst>
          </c:dPt>
          <c:dPt>
            <c:idx val="14"/>
            <c:invertIfNegative val="0"/>
            <c:bubble3D val="0"/>
            <c:extLst>
              <c:ext xmlns:c16="http://schemas.microsoft.com/office/drawing/2014/chart" uri="{C3380CC4-5D6E-409C-BE32-E72D297353CC}">
                <c16:uniqueId val="{0000000E-9DBA-4196-ABA3-EFA07465E106}"/>
              </c:ext>
            </c:extLst>
          </c:dPt>
          <c:dPt>
            <c:idx val="15"/>
            <c:invertIfNegative val="0"/>
            <c:bubble3D val="0"/>
            <c:extLst>
              <c:ext xmlns:c16="http://schemas.microsoft.com/office/drawing/2014/chart" uri="{C3380CC4-5D6E-409C-BE32-E72D297353CC}">
                <c16:uniqueId val="{0000000F-9DBA-4196-ABA3-EFA07465E106}"/>
              </c:ext>
            </c:extLst>
          </c:dPt>
          <c:dPt>
            <c:idx val="16"/>
            <c:invertIfNegative val="0"/>
            <c:bubble3D val="0"/>
            <c:extLst>
              <c:ext xmlns:c16="http://schemas.microsoft.com/office/drawing/2014/chart" uri="{C3380CC4-5D6E-409C-BE32-E72D297353CC}">
                <c16:uniqueId val="{00000010-9DBA-4196-ABA3-EFA07465E106}"/>
              </c:ext>
            </c:extLst>
          </c:dPt>
          <c:dPt>
            <c:idx val="17"/>
            <c:invertIfNegative val="0"/>
            <c:bubble3D val="0"/>
            <c:extLst>
              <c:ext xmlns:c16="http://schemas.microsoft.com/office/drawing/2014/chart" uri="{C3380CC4-5D6E-409C-BE32-E72D297353CC}">
                <c16:uniqueId val="{00000011-9DBA-4196-ABA3-EFA07465E106}"/>
              </c:ext>
            </c:extLst>
          </c:dPt>
          <c:dPt>
            <c:idx val="18"/>
            <c:invertIfNegative val="0"/>
            <c:bubble3D val="0"/>
            <c:extLst>
              <c:ext xmlns:c16="http://schemas.microsoft.com/office/drawing/2014/chart" uri="{C3380CC4-5D6E-409C-BE32-E72D297353CC}">
                <c16:uniqueId val="{00000012-9DBA-4196-ABA3-EFA07465E106}"/>
              </c:ext>
            </c:extLst>
          </c:dPt>
          <c:dPt>
            <c:idx val="19"/>
            <c:invertIfNegative val="0"/>
            <c:bubble3D val="0"/>
            <c:extLst>
              <c:ext xmlns:c16="http://schemas.microsoft.com/office/drawing/2014/chart" uri="{C3380CC4-5D6E-409C-BE32-E72D297353CC}">
                <c16:uniqueId val="{00000013-9DBA-4196-ABA3-EFA07465E106}"/>
              </c:ext>
            </c:extLst>
          </c:dPt>
          <c:dPt>
            <c:idx val="20"/>
            <c:invertIfNegative val="0"/>
            <c:bubble3D val="0"/>
            <c:extLst>
              <c:ext xmlns:c16="http://schemas.microsoft.com/office/drawing/2014/chart" uri="{C3380CC4-5D6E-409C-BE32-E72D297353CC}">
                <c16:uniqueId val="{00000014-9DBA-4196-ABA3-EFA07465E106}"/>
              </c:ext>
            </c:extLst>
          </c:dPt>
          <c:dPt>
            <c:idx val="21"/>
            <c:invertIfNegative val="0"/>
            <c:bubble3D val="0"/>
            <c:extLst>
              <c:ext xmlns:c16="http://schemas.microsoft.com/office/drawing/2014/chart" uri="{C3380CC4-5D6E-409C-BE32-E72D297353CC}">
                <c16:uniqueId val="{00000015-9DBA-4196-ABA3-EFA07465E106}"/>
              </c:ext>
            </c:extLst>
          </c:dPt>
          <c:dPt>
            <c:idx val="22"/>
            <c:invertIfNegative val="0"/>
            <c:bubble3D val="0"/>
            <c:extLst>
              <c:ext xmlns:c16="http://schemas.microsoft.com/office/drawing/2014/chart" uri="{C3380CC4-5D6E-409C-BE32-E72D297353CC}">
                <c16:uniqueId val="{00000016-9DBA-4196-ABA3-EFA07465E106}"/>
              </c:ext>
            </c:extLst>
          </c:dPt>
          <c:dPt>
            <c:idx val="23"/>
            <c:invertIfNegative val="0"/>
            <c:bubble3D val="0"/>
            <c:extLst>
              <c:ext xmlns:c16="http://schemas.microsoft.com/office/drawing/2014/chart" uri="{C3380CC4-5D6E-409C-BE32-E72D297353CC}">
                <c16:uniqueId val="{00000017-9DBA-4196-ABA3-EFA07465E10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Has interesting sights</c:v>
                </c:pt>
                <c:pt idx="1">
                  <c:v>Has beautiful nature</c:v>
                </c:pt>
                <c:pt idx="2">
                  <c:v>Has interesting culture &amp; art </c:v>
                </c:pt>
                <c:pt idx="3">
                  <c:v>Has rich cultural heritage</c:v>
                </c:pt>
                <c:pt idx="4">
                  <c:v>Has a variety of accommodation offers </c:v>
                </c:pt>
                <c:pt idx="5">
                  <c:v>Is not too warm </c:v>
                </c:pt>
                <c:pt idx="6">
                  <c:v>Offers a wide range of possible activities</c:v>
                </c:pt>
              </c:strCache>
            </c:strRef>
          </c:cat>
          <c:val>
            <c:numRef>
              <c:f>Sheet1!$B$2:$B$8</c:f>
              <c:numCache>
                <c:formatCode>0%</c:formatCode>
                <c:ptCount val="7"/>
                <c:pt idx="0">
                  <c:v>0.60880195599022036</c:v>
                </c:pt>
                <c:pt idx="1">
                  <c:v>0.5745721271393639</c:v>
                </c:pt>
                <c:pt idx="2">
                  <c:v>0.53789731051344725</c:v>
                </c:pt>
                <c:pt idx="3">
                  <c:v>0.5354523227383865</c:v>
                </c:pt>
                <c:pt idx="4">
                  <c:v>0.52811735941320348</c:v>
                </c:pt>
                <c:pt idx="5">
                  <c:v>0.52811735941320337</c:v>
                </c:pt>
                <c:pt idx="6">
                  <c:v>0.52811735941320259</c:v>
                </c:pt>
              </c:numCache>
            </c:numRef>
          </c:val>
          <c:extLst>
            <c:ext xmlns:c16="http://schemas.microsoft.com/office/drawing/2014/chart" uri="{C3380CC4-5D6E-409C-BE32-E72D297353CC}">
              <c16:uniqueId val="{00000018-9DBA-4196-ABA3-EFA07465E106}"/>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8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117115387010916"/>
          <c:y val="2.0844855756849072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4"/>
            <c:invertIfNegative val="0"/>
            <c:bubble3D val="0"/>
            <c:extLst>
              <c:ext xmlns:c16="http://schemas.microsoft.com/office/drawing/2014/chart" uri="{C3380CC4-5D6E-409C-BE32-E72D297353CC}">
                <c16:uniqueId val="{00000004-1E70-4E50-A100-6798C77510FB}"/>
              </c:ext>
            </c:extLst>
          </c:dPt>
          <c:dPt>
            <c:idx val="7"/>
            <c:invertIfNegative val="0"/>
            <c:bubble3D val="0"/>
            <c:extLst>
              <c:ext xmlns:c16="http://schemas.microsoft.com/office/drawing/2014/chart" uri="{C3380CC4-5D6E-409C-BE32-E72D297353CC}">
                <c16:uniqueId val="{00000007-1E70-4E50-A100-6798C77510FB}"/>
              </c:ext>
            </c:extLst>
          </c:dPt>
          <c:dPt>
            <c:idx val="8"/>
            <c:invertIfNegative val="0"/>
            <c:bubble3D val="0"/>
            <c:extLst>
              <c:ext xmlns:c16="http://schemas.microsoft.com/office/drawing/2014/chart" uri="{C3380CC4-5D6E-409C-BE32-E72D297353CC}">
                <c16:uniqueId val="{00000008-1E70-4E50-A100-6798C77510FB}"/>
              </c:ext>
            </c:extLst>
          </c:dPt>
          <c:dPt>
            <c:idx val="9"/>
            <c:invertIfNegative val="0"/>
            <c:bubble3D val="0"/>
            <c:extLst>
              <c:ext xmlns:c16="http://schemas.microsoft.com/office/drawing/2014/chart" uri="{C3380CC4-5D6E-409C-BE32-E72D297353CC}">
                <c16:uniqueId val="{00000009-1E70-4E50-A100-6798C77510FB}"/>
              </c:ext>
            </c:extLst>
          </c:dPt>
          <c:dPt>
            <c:idx val="10"/>
            <c:invertIfNegative val="0"/>
            <c:bubble3D val="0"/>
            <c:extLst>
              <c:ext xmlns:c16="http://schemas.microsoft.com/office/drawing/2014/chart" uri="{C3380CC4-5D6E-409C-BE32-E72D297353CC}">
                <c16:uniqueId val="{0000000A-1E70-4E50-A100-6798C77510FB}"/>
              </c:ext>
            </c:extLst>
          </c:dPt>
          <c:dPt>
            <c:idx val="11"/>
            <c:invertIfNegative val="0"/>
            <c:bubble3D val="0"/>
            <c:extLst>
              <c:ext xmlns:c16="http://schemas.microsoft.com/office/drawing/2014/chart" uri="{C3380CC4-5D6E-409C-BE32-E72D297353CC}">
                <c16:uniqueId val="{0000000B-1E70-4E50-A100-6798C77510FB}"/>
              </c:ext>
            </c:extLst>
          </c:dPt>
          <c:dPt>
            <c:idx val="12"/>
            <c:invertIfNegative val="0"/>
            <c:bubble3D val="0"/>
            <c:extLst>
              <c:ext xmlns:c16="http://schemas.microsoft.com/office/drawing/2014/chart" uri="{C3380CC4-5D6E-409C-BE32-E72D297353CC}">
                <c16:uniqueId val="{0000000C-1E70-4E50-A100-6798C77510FB}"/>
              </c:ext>
            </c:extLst>
          </c:dPt>
          <c:dPt>
            <c:idx val="13"/>
            <c:invertIfNegative val="0"/>
            <c:bubble3D val="0"/>
            <c:extLst>
              <c:ext xmlns:c16="http://schemas.microsoft.com/office/drawing/2014/chart" uri="{C3380CC4-5D6E-409C-BE32-E72D297353CC}">
                <c16:uniqueId val="{0000000D-1E70-4E50-A100-6798C77510FB}"/>
              </c:ext>
            </c:extLst>
          </c:dPt>
          <c:dPt>
            <c:idx val="14"/>
            <c:invertIfNegative val="0"/>
            <c:bubble3D val="0"/>
            <c:extLst>
              <c:ext xmlns:c16="http://schemas.microsoft.com/office/drawing/2014/chart" uri="{C3380CC4-5D6E-409C-BE32-E72D297353CC}">
                <c16:uniqueId val="{0000000E-1E70-4E50-A100-6798C77510FB}"/>
              </c:ext>
            </c:extLst>
          </c:dPt>
          <c:dPt>
            <c:idx val="15"/>
            <c:invertIfNegative val="0"/>
            <c:bubble3D val="0"/>
            <c:extLst>
              <c:ext xmlns:c16="http://schemas.microsoft.com/office/drawing/2014/chart" uri="{C3380CC4-5D6E-409C-BE32-E72D297353CC}">
                <c16:uniqueId val="{0000000F-1E70-4E50-A100-6798C77510FB}"/>
              </c:ext>
            </c:extLst>
          </c:dPt>
          <c:dPt>
            <c:idx val="16"/>
            <c:invertIfNegative val="0"/>
            <c:bubble3D val="0"/>
            <c:extLst>
              <c:ext xmlns:c16="http://schemas.microsoft.com/office/drawing/2014/chart" uri="{C3380CC4-5D6E-409C-BE32-E72D297353CC}">
                <c16:uniqueId val="{00000010-1E70-4E50-A100-6798C77510FB}"/>
              </c:ext>
            </c:extLst>
          </c:dPt>
          <c:dPt>
            <c:idx val="17"/>
            <c:invertIfNegative val="0"/>
            <c:bubble3D val="0"/>
            <c:extLst>
              <c:ext xmlns:c16="http://schemas.microsoft.com/office/drawing/2014/chart" uri="{C3380CC4-5D6E-409C-BE32-E72D297353CC}">
                <c16:uniqueId val="{00000011-1E70-4E50-A100-6798C77510FB}"/>
              </c:ext>
            </c:extLst>
          </c:dPt>
          <c:dPt>
            <c:idx val="18"/>
            <c:invertIfNegative val="0"/>
            <c:bubble3D val="0"/>
            <c:extLst>
              <c:ext xmlns:c16="http://schemas.microsoft.com/office/drawing/2014/chart" uri="{C3380CC4-5D6E-409C-BE32-E72D297353CC}">
                <c16:uniqueId val="{00000012-1E70-4E50-A100-6798C77510FB}"/>
              </c:ext>
            </c:extLst>
          </c:dPt>
          <c:dPt>
            <c:idx val="19"/>
            <c:invertIfNegative val="0"/>
            <c:bubble3D val="0"/>
            <c:extLst>
              <c:ext xmlns:c16="http://schemas.microsoft.com/office/drawing/2014/chart" uri="{C3380CC4-5D6E-409C-BE32-E72D297353CC}">
                <c16:uniqueId val="{00000013-1E70-4E50-A100-6798C77510FB}"/>
              </c:ext>
            </c:extLst>
          </c:dPt>
          <c:dPt>
            <c:idx val="20"/>
            <c:invertIfNegative val="0"/>
            <c:bubble3D val="0"/>
            <c:extLst>
              <c:ext xmlns:c16="http://schemas.microsoft.com/office/drawing/2014/chart" uri="{C3380CC4-5D6E-409C-BE32-E72D297353CC}">
                <c16:uniqueId val="{00000014-1E70-4E50-A100-6798C77510FB}"/>
              </c:ext>
            </c:extLst>
          </c:dPt>
          <c:dPt>
            <c:idx val="21"/>
            <c:invertIfNegative val="0"/>
            <c:bubble3D val="0"/>
            <c:extLst>
              <c:ext xmlns:c16="http://schemas.microsoft.com/office/drawing/2014/chart" uri="{C3380CC4-5D6E-409C-BE32-E72D297353CC}">
                <c16:uniqueId val="{00000015-1E70-4E50-A100-6798C77510FB}"/>
              </c:ext>
            </c:extLst>
          </c:dPt>
          <c:dPt>
            <c:idx val="22"/>
            <c:invertIfNegative val="0"/>
            <c:bubble3D val="0"/>
            <c:extLst>
              <c:ext xmlns:c16="http://schemas.microsoft.com/office/drawing/2014/chart" uri="{C3380CC4-5D6E-409C-BE32-E72D297353CC}">
                <c16:uniqueId val="{00000016-1E70-4E50-A100-6798C77510FB}"/>
              </c:ext>
            </c:extLst>
          </c:dPt>
          <c:dPt>
            <c:idx val="23"/>
            <c:invertIfNegative val="0"/>
            <c:bubble3D val="0"/>
            <c:extLst>
              <c:ext xmlns:c16="http://schemas.microsoft.com/office/drawing/2014/chart" uri="{C3380CC4-5D6E-409C-BE32-E72D297353CC}">
                <c16:uniqueId val="{00000017-1E70-4E50-A100-6798C77510FB}"/>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Authentic</c:v>
                </c:pt>
                <c:pt idx="1">
                  <c:v>Unique</c:v>
                </c:pt>
                <c:pt idx="2">
                  <c:v>Explorative</c:v>
                </c:pt>
                <c:pt idx="3">
                  <c:v>Friendly</c:v>
                </c:pt>
                <c:pt idx="4">
                  <c:v>Active</c:v>
                </c:pt>
                <c:pt idx="5">
                  <c:v>Adventurous</c:v>
                </c:pt>
                <c:pt idx="6">
                  <c:v>Peaceful</c:v>
                </c:pt>
              </c:strCache>
            </c:strRef>
          </c:cat>
          <c:val>
            <c:numRef>
              <c:f>Sheet1!$B$2:$B$8</c:f>
              <c:numCache>
                <c:formatCode>0%</c:formatCode>
                <c:ptCount val="7"/>
                <c:pt idx="0">
                  <c:v>0.44009779951100231</c:v>
                </c:pt>
                <c:pt idx="1">
                  <c:v>0.42787286063569702</c:v>
                </c:pt>
                <c:pt idx="2">
                  <c:v>0.42053789731051344</c:v>
                </c:pt>
                <c:pt idx="3">
                  <c:v>0.41809290953545225</c:v>
                </c:pt>
                <c:pt idx="4">
                  <c:v>0.39119804400978009</c:v>
                </c:pt>
                <c:pt idx="5">
                  <c:v>0.37652811735941322</c:v>
                </c:pt>
                <c:pt idx="6">
                  <c:v>0.36430317848410787</c:v>
                </c:pt>
              </c:numCache>
            </c:numRef>
          </c:val>
          <c:extLst>
            <c:ext xmlns:c16="http://schemas.microsoft.com/office/drawing/2014/chart" uri="{C3380CC4-5D6E-409C-BE32-E72D297353CC}">
              <c16:uniqueId val="{00000018-1E70-4E50-A100-6798C77510FB}"/>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2"/>
            <c:invertIfNegative val="0"/>
            <c:bubble3D val="0"/>
            <c:extLst>
              <c:ext xmlns:c16="http://schemas.microsoft.com/office/drawing/2014/chart" uri="{C3380CC4-5D6E-409C-BE32-E72D297353CC}">
                <c16:uniqueId val="{00000002-DC70-4A9A-B9CE-A09293B35EAF}"/>
              </c:ext>
            </c:extLst>
          </c:dPt>
          <c:dPt>
            <c:idx val="7"/>
            <c:invertIfNegative val="0"/>
            <c:bubble3D val="0"/>
            <c:extLst>
              <c:ext xmlns:c16="http://schemas.microsoft.com/office/drawing/2014/chart" uri="{C3380CC4-5D6E-409C-BE32-E72D297353CC}">
                <c16:uniqueId val="{00000007-DC70-4A9A-B9CE-A09293B35EAF}"/>
              </c:ext>
            </c:extLst>
          </c:dPt>
          <c:dPt>
            <c:idx val="8"/>
            <c:invertIfNegative val="0"/>
            <c:bubble3D val="0"/>
            <c:extLst>
              <c:ext xmlns:c16="http://schemas.microsoft.com/office/drawing/2014/chart" uri="{C3380CC4-5D6E-409C-BE32-E72D297353CC}">
                <c16:uniqueId val="{00000008-DC70-4A9A-B9CE-A09293B35EAF}"/>
              </c:ext>
            </c:extLst>
          </c:dPt>
          <c:dPt>
            <c:idx val="9"/>
            <c:invertIfNegative val="0"/>
            <c:bubble3D val="0"/>
            <c:extLst>
              <c:ext xmlns:c16="http://schemas.microsoft.com/office/drawing/2014/chart" uri="{C3380CC4-5D6E-409C-BE32-E72D297353CC}">
                <c16:uniqueId val="{00000009-DC70-4A9A-B9CE-A09293B35EAF}"/>
              </c:ext>
            </c:extLst>
          </c:dPt>
          <c:dPt>
            <c:idx val="10"/>
            <c:invertIfNegative val="0"/>
            <c:bubble3D val="0"/>
            <c:extLst>
              <c:ext xmlns:c16="http://schemas.microsoft.com/office/drawing/2014/chart" uri="{C3380CC4-5D6E-409C-BE32-E72D297353CC}">
                <c16:uniqueId val="{0000000A-DC70-4A9A-B9CE-A09293B35EAF}"/>
              </c:ext>
            </c:extLst>
          </c:dPt>
          <c:dPt>
            <c:idx val="11"/>
            <c:invertIfNegative val="0"/>
            <c:bubble3D val="0"/>
            <c:extLst>
              <c:ext xmlns:c16="http://schemas.microsoft.com/office/drawing/2014/chart" uri="{C3380CC4-5D6E-409C-BE32-E72D297353CC}">
                <c16:uniqueId val="{0000000B-DC70-4A9A-B9CE-A09293B35EAF}"/>
              </c:ext>
            </c:extLst>
          </c:dPt>
          <c:dPt>
            <c:idx val="12"/>
            <c:invertIfNegative val="0"/>
            <c:bubble3D val="0"/>
            <c:extLst>
              <c:ext xmlns:c16="http://schemas.microsoft.com/office/drawing/2014/chart" uri="{C3380CC4-5D6E-409C-BE32-E72D297353CC}">
                <c16:uniqueId val="{0000000C-DC70-4A9A-B9CE-A09293B35EAF}"/>
              </c:ext>
            </c:extLst>
          </c:dPt>
          <c:dPt>
            <c:idx val="13"/>
            <c:invertIfNegative val="0"/>
            <c:bubble3D val="0"/>
            <c:extLst>
              <c:ext xmlns:c16="http://schemas.microsoft.com/office/drawing/2014/chart" uri="{C3380CC4-5D6E-409C-BE32-E72D297353CC}">
                <c16:uniqueId val="{0000000D-DC70-4A9A-B9CE-A09293B35EAF}"/>
              </c:ext>
            </c:extLst>
          </c:dPt>
          <c:dPt>
            <c:idx val="14"/>
            <c:invertIfNegative val="0"/>
            <c:bubble3D val="0"/>
            <c:extLst>
              <c:ext xmlns:c16="http://schemas.microsoft.com/office/drawing/2014/chart" uri="{C3380CC4-5D6E-409C-BE32-E72D297353CC}">
                <c16:uniqueId val="{0000000E-DC70-4A9A-B9CE-A09293B35EAF}"/>
              </c:ext>
            </c:extLst>
          </c:dPt>
          <c:dPt>
            <c:idx val="15"/>
            <c:invertIfNegative val="0"/>
            <c:bubble3D val="0"/>
            <c:extLst>
              <c:ext xmlns:c16="http://schemas.microsoft.com/office/drawing/2014/chart" uri="{C3380CC4-5D6E-409C-BE32-E72D297353CC}">
                <c16:uniqueId val="{0000000F-DC70-4A9A-B9CE-A09293B35EAF}"/>
              </c:ext>
            </c:extLst>
          </c:dPt>
          <c:dPt>
            <c:idx val="16"/>
            <c:invertIfNegative val="0"/>
            <c:bubble3D val="0"/>
            <c:extLst>
              <c:ext xmlns:c16="http://schemas.microsoft.com/office/drawing/2014/chart" uri="{C3380CC4-5D6E-409C-BE32-E72D297353CC}">
                <c16:uniqueId val="{00000010-DC70-4A9A-B9CE-A09293B35EAF}"/>
              </c:ext>
            </c:extLst>
          </c:dPt>
          <c:dPt>
            <c:idx val="17"/>
            <c:invertIfNegative val="0"/>
            <c:bubble3D val="0"/>
            <c:extLst>
              <c:ext xmlns:c16="http://schemas.microsoft.com/office/drawing/2014/chart" uri="{C3380CC4-5D6E-409C-BE32-E72D297353CC}">
                <c16:uniqueId val="{00000011-DC70-4A9A-B9CE-A09293B35EAF}"/>
              </c:ext>
            </c:extLst>
          </c:dPt>
          <c:dPt>
            <c:idx val="18"/>
            <c:invertIfNegative val="0"/>
            <c:bubble3D val="0"/>
            <c:extLst>
              <c:ext xmlns:c16="http://schemas.microsoft.com/office/drawing/2014/chart" uri="{C3380CC4-5D6E-409C-BE32-E72D297353CC}">
                <c16:uniqueId val="{00000012-DC70-4A9A-B9CE-A09293B35EAF}"/>
              </c:ext>
            </c:extLst>
          </c:dPt>
          <c:dPt>
            <c:idx val="19"/>
            <c:invertIfNegative val="0"/>
            <c:bubble3D val="0"/>
            <c:extLst>
              <c:ext xmlns:c16="http://schemas.microsoft.com/office/drawing/2014/chart" uri="{C3380CC4-5D6E-409C-BE32-E72D297353CC}">
                <c16:uniqueId val="{00000013-DC70-4A9A-B9CE-A09293B35EAF}"/>
              </c:ext>
            </c:extLst>
          </c:dPt>
          <c:dPt>
            <c:idx val="20"/>
            <c:invertIfNegative val="0"/>
            <c:bubble3D val="0"/>
            <c:extLst>
              <c:ext xmlns:c16="http://schemas.microsoft.com/office/drawing/2014/chart" uri="{C3380CC4-5D6E-409C-BE32-E72D297353CC}">
                <c16:uniqueId val="{00000014-DC70-4A9A-B9CE-A09293B35EAF}"/>
              </c:ext>
            </c:extLst>
          </c:dPt>
          <c:dPt>
            <c:idx val="21"/>
            <c:invertIfNegative val="0"/>
            <c:bubble3D val="0"/>
            <c:extLst>
              <c:ext xmlns:c16="http://schemas.microsoft.com/office/drawing/2014/chart" uri="{C3380CC4-5D6E-409C-BE32-E72D297353CC}">
                <c16:uniqueId val="{00000015-DC70-4A9A-B9CE-A09293B35EAF}"/>
              </c:ext>
            </c:extLst>
          </c:dPt>
          <c:dPt>
            <c:idx val="22"/>
            <c:invertIfNegative val="0"/>
            <c:bubble3D val="0"/>
            <c:extLst>
              <c:ext xmlns:c16="http://schemas.microsoft.com/office/drawing/2014/chart" uri="{C3380CC4-5D6E-409C-BE32-E72D297353CC}">
                <c16:uniqueId val="{00000016-DC70-4A9A-B9CE-A09293B35EAF}"/>
              </c:ext>
            </c:extLst>
          </c:dPt>
          <c:dPt>
            <c:idx val="23"/>
            <c:invertIfNegative val="0"/>
            <c:bubble3D val="0"/>
            <c:extLst>
              <c:ext xmlns:c16="http://schemas.microsoft.com/office/drawing/2014/chart" uri="{C3380CC4-5D6E-409C-BE32-E72D297353CC}">
                <c16:uniqueId val="{00000017-DC70-4A9A-B9CE-A09293B35EAF}"/>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People who are interested to learn more</c:v>
                </c:pt>
                <c:pt idx="1">
                  <c:v>People who like to explore and have new experiences</c:v>
                </c:pt>
                <c:pt idx="2">
                  <c:v>People who enjoy spending time with friends</c:v>
                </c:pt>
                <c:pt idx="3">
                  <c:v>People who like adventure</c:v>
                </c:pt>
                <c:pt idx="4">
                  <c:v>People who want the best and are willing to pay for it</c:v>
                </c:pt>
                <c:pt idx="5">
                  <c:v>People who like to have the best things, value high quality</c:v>
                </c:pt>
                <c:pt idx="6">
                  <c:v>People who make rational choices</c:v>
                </c:pt>
                <c:pt idx="7">
                  <c:v>People who want to escape from the demands of life and relax and unwind</c:v>
                </c:pt>
              </c:strCache>
            </c:strRef>
          </c:cat>
          <c:val>
            <c:numRef>
              <c:f>Sheet1!$B$2:$B$9</c:f>
              <c:numCache>
                <c:formatCode>0%</c:formatCode>
                <c:ptCount val="8"/>
                <c:pt idx="0">
                  <c:v>0.50122249388753071</c:v>
                </c:pt>
                <c:pt idx="1">
                  <c:v>0.49633251833740832</c:v>
                </c:pt>
                <c:pt idx="2">
                  <c:v>0.38875305623471906</c:v>
                </c:pt>
                <c:pt idx="3">
                  <c:v>0.3618581907090469</c:v>
                </c:pt>
                <c:pt idx="4">
                  <c:v>0.3300733496332518</c:v>
                </c:pt>
                <c:pt idx="5">
                  <c:v>0.32029339853300731</c:v>
                </c:pt>
                <c:pt idx="6">
                  <c:v>0.32029339853300726</c:v>
                </c:pt>
                <c:pt idx="7">
                  <c:v>0.31784841075794612</c:v>
                </c:pt>
              </c:numCache>
            </c:numRef>
          </c:val>
          <c:extLst>
            <c:ext xmlns:c16="http://schemas.microsoft.com/office/drawing/2014/chart" uri="{C3380CC4-5D6E-409C-BE32-E72D297353CC}">
              <c16:uniqueId val="{00000018-DC70-4A9A-B9CE-A09293B35EA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7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col"/>
        <c:grouping val="clustered"/>
        <c:varyColors val="0"/>
        <c:ser>
          <c:idx val="0"/>
          <c:order val="0"/>
          <c:tx>
            <c:strRef>
              <c:f>Sheet1!$B$1</c:f>
              <c:strCache>
                <c:ptCount val="1"/>
                <c:pt idx="0">
                  <c:v>Playful Liberation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-0.31</c:v>
                </c:pt>
              </c:numCache>
            </c:numRef>
          </c:val>
          <c:extLst>
            <c:ext xmlns:c16="http://schemas.microsoft.com/office/drawing/2014/chart" uri="{C3380CC4-5D6E-409C-BE32-E72D297353CC}">
              <c16:uniqueId val="{00000000-F461-4223-8D7D-51096E8A22AC}"/>
            </c:ext>
          </c:extLst>
        </c:ser>
        <c:ser>
          <c:idx val="1"/>
          <c:order val="1"/>
          <c:tx>
            <c:strRef>
              <c:f>Sheet1!$C$1</c:f>
              <c:strCache>
                <c:ptCount val="1"/>
                <c:pt idx="0">
                  <c:v>Social Immersion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0.21</c:v>
                </c:pt>
              </c:numCache>
            </c:numRef>
          </c:val>
          <c:extLst>
            <c:ext xmlns:c16="http://schemas.microsoft.com/office/drawing/2014/chart" uri="{C3380CC4-5D6E-409C-BE32-E72D297353CC}">
              <c16:uniqueId val="{00000001-F461-4223-8D7D-51096E8A22AC}"/>
            </c:ext>
          </c:extLst>
        </c:ser>
        <c:ser>
          <c:idx val="2"/>
          <c:order val="2"/>
          <c:tx>
            <c:strRef>
              <c:f>Sheet1!$D$1</c:f>
              <c:strCache>
                <c:ptCount val="1"/>
                <c:pt idx="0">
                  <c:v>Sharing &amp; Caring</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-0.08</c:v>
                </c:pt>
              </c:numCache>
            </c:numRef>
          </c:val>
          <c:extLst>
            <c:ext xmlns:c16="http://schemas.microsoft.com/office/drawing/2014/chart" uri="{C3380CC4-5D6E-409C-BE32-E72D297353CC}">
              <c16:uniqueId val="{00000002-F461-4223-8D7D-51096E8A22AC}"/>
            </c:ext>
          </c:extLst>
        </c:ser>
        <c:ser>
          <c:idx val="3"/>
          <c:order val="3"/>
          <c:tx>
            <c:strRef>
              <c:f>Sheet1!$E$1</c:f>
              <c:strCache>
                <c:ptCount val="1"/>
                <c:pt idx="0">
                  <c:v>Escape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0.25</c:v>
                </c:pt>
              </c:numCache>
            </c:numRef>
          </c:val>
          <c:extLst>
            <c:ext xmlns:c16="http://schemas.microsoft.com/office/drawing/2014/chart" uri="{C3380CC4-5D6E-409C-BE32-E72D297353CC}">
              <c16:uniqueId val="{00000003-F461-4223-8D7D-51096E8A22AC}"/>
            </c:ext>
          </c:extLst>
        </c:ser>
        <c:ser>
          <c:idx val="4"/>
          <c:order val="4"/>
          <c:tx>
            <c:strRef>
              <c:f>Sheet1!$F$1</c:f>
              <c:strCache>
                <c:ptCount val="1"/>
                <c:pt idx="0">
                  <c:v>Control</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-0.26</c:v>
                </c:pt>
              </c:numCache>
            </c:numRef>
          </c:val>
          <c:extLst>
            <c:ext xmlns:c16="http://schemas.microsoft.com/office/drawing/2014/chart" uri="{C3380CC4-5D6E-409C-BE32-E72D297353CC}">
              <c16:uniqueId val="{00000004-F461-4223-8D7D-51096E8A22AC}"/>
            </c:ext>
          </c:extLst>
        </c:ser>
        <c:ser>
          <c:idx val="5"/>
          <c:order val="5"/>
          <c:tx>
            <c:strRef>
              <c:f>Sheet1!$G$1</c:f>
              <c:strCache>
                <c:ptCount val="1"/>
                <c:pt idx="0">
                  <c:v>Broadening My Cultural Horizon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0.45</c:v>
                </c:pt>
              </c:numCache>
            </c:numRef>
          </c:val>
          <c:extLst>
            <c:ext xmlns:c16="http://schemas.microsoft.com/office/drawing/2014/chart" uri="{C3380CC4-5D6E-409C-BE32-E72D297353CC}">
              <c16:uniqueId val="{00000005-F461-4223-8D7D-51096E8A22AC}"/>
            </c:ext>
          </c:extLst>
        </c:ser>
        <c:ser>
          <c:idx val="6"/>
          <c:order val="6"/>
          <c:tx>
            <c:strRef>
              <c:f>Sheet1!$H$1</c:f>
              <c:strCache>
                <c:ptCount val="1"/>
                <c:pt idx="0">
                  <c:v>Exploring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0.32</c:v>
                </c:pt>
              </c:numCache>
            </c:numRef>
          </c:val>
          <c:extLst>
            <c:ext xmlns:c16="http://schemas.microsoft.com/office/drawing/2014/chart" uri="{C3380CC4-5D6E-409C-BE32-E72D297353CC}">
              <c16:uniqueId val="{00000006-F461-4223-8D7D-51096E8A22AC}"/>
            </c:ext>
          </c:extLst>
        </c:ser>
        <c:ser>
          <c:idx val="7"/>
          <c:order val="7"/>
          <c:tx>
            <c:strRef>
              <c:f>Sheet1!$I$1</c:f>
              <c:strCache>
                <c:ptCount val="1"/>
                <c:pt idx="0">
                  <c:v>Romantic Luxury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-0.34</c:v>
                </c:pt>
              </c:numCache>
            </c:numRef>
          </c:val>
          <c:extLst>
            <c:ext xmlns:c16="http://schemas.microsoft.com/office/drawing/2014/chart" uri="{C3380CC4-5D6E-409C-BE32-E72D297353CC}">
              <c16:uniqueId val="{00000007-F461-4223-8D7D-51096E8A22AC}"/>
            </c:ext>
          </c:extLst>
        </c:ser>
        <c:ser>
          <c:idx val="8"/>
          <c:order val="8"/>
          <c:tx>
            <c:strRef>
              <c:f>Sheet1!$J$1</c:f>
              <c:strCache>
                <c:ptCount val="1"/>
                <c:pt idx="0">
                  <c:v>Energy</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-0.09</c:v>
                </c:pt>
              </c:numCache>
            </c:numRef>
          </c:val>
          <c:extLst>
            <c:ext xmlns:c16="http://schemas.microsoft.com/office/drawing/2014/chart" uri="{C3380CC4-5D6E-409C-BE32-E72D297353CC}">
              <c16:uniqueId val="{00000008-F461-4223-8D7D-51096E8A22AC}"/>
            </c:ext>
          </c:extLst>
        </c:ser>
        <c:dLbls>
          <c:showLegendKey val="0"/>
          <c:showVal val="0"/>
          <c:showCatName val="0"/>
          <c:showSerName val="0"/>
          <c:showPercent val="0"/>
          <c:showBubbleSize val="0"/>
        </c:dLbls>
        <c:gapWidth val="219"/>
        <c:overlap val="-27"/>
        <c:axId val="585691712"/>
        <c:axId val="595875808"/>
      </c:barChart>
      <c:catAx>
        <c:axId val="585691712"/>
        <c:scaling>
          <c:orientation val="minMax"/>
        </c:scaling>
        <c:delete val="1"/>
        <c:axPos val="b"/>
        <c:numFmt formatCode="General" sourceLinked="1"/>
        <c:majorTickMark val="none"/>
        <c:minorTickMark val="none"/>
        <c:tickLblPos val="nextTo"/>
        <c:crossAx val="595875808"/>
        <c:crosses val="autoZero"/>
        <c:auto val="1"/>
        <c:lblAlgn val="ctr"/>
        <c:lblOffset val="100"/>
        <c:noMultiLvlLbl val="0"/>
      </c:catAx>
      <c:valAx>
        <c:axId val="595875808"/>
        <c:scaling>
          <c:orientation val="minMax"/>
          <c:max val="1"/>
          <c:min val="-1"/>
        </c:scaling>
        <c:delete val="1"/>
        <c:axPos val="l"/>
        <c:numFmt formatCode="0.00" sourceLinked="1"/>
        <c:majorTickMark val="none"/>
        <c:minorTickMark val="none"/>
        <c:tickLblPos val="nextTo"/>
        <c:crossAx val="58569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want to have as much fun as possible in life</c:v>
                </c:pt>
                <c:pt idx="1">
                  <c:v>People that like to do things spontaneously, impulsively</c:v>
                </c:pt>
                <c:pt idx="2">
                  <c:v>People who likes to party</c:v>
                </c:pt>
                <c:pt idx="3">
                  <c:v>People who have strong family values</c:v>
                </c:pt>
              </c:strCache>
            </c:strRef>
          </c:cat>
          <c:val>
            <c:numRef>
              <c:f>Sheet1!$B$2:$B$5</c:f>
              <c:numCache>
                <c:formatCode>0</c:formatCode>
                <c:ptCount val="4"/>
                <c:pt idx="0">
                  <c:v>128.06706364289033</c:v>
                </c:pt>
                <c:pt idx="1">
                  <c:v>172.73215506298212</c:v>
                </c:pt>
                <c:pt idx="2">
                  <c:v>208.51142032029401</c:v>
                </c:pt>
                <c:pt idx="3">
                  <c:v>122.02173573917112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Makes me feel completely liberated</c:v>
                </c:pt>
                <c:pt idx="1">
                  <c:v>Makes me feel full of energy</c:v>
                </c:pt>
                <c:pt idx="2">
                  <c:v>Gives me new inspiration</c:v>
                </c:pt>
                <c:pt idx="3">
                  <c:v>Makes me feel on top of the world</c:v>
                </c:pt>
              </c:strCache>
            </c:strRef>
          </c:cat>
          <c:val>
            <c:numRef>
              <c:f>Sheet1!$B$2:$B$5</c:f>
              <c:numCache>
                <c:formatCode>0</c:formatCode>
                <c:ptCount val="4"/>
                <c:pt idx="0">
                  <c:v>220.9518282066164</c:v>
                </c:pt>
                <c:pt idx="1">
                  <c:v>181.21598799024207</c:v>
                </c:pt>
                <c:pt idx="2">
                  <c:v>143.54539839407042</c:v>
                </c:pt>
                <c:pt idx="3">
                  <c:v>132.36434108527132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Playful</c:v>
                </c:pt>
                <c:pt idx="1">
                  <c:v>Fresh</c:v>
                </c:pt>
              </c:strCache>
            </c:strRef>
          </c:cat>
          <c:val>
            <c:numRef>
              <c:f>Sheet1!$B$2:$B$3</c:f>
              <c:numCache>
                <c:formatCode>0</c:formatCode>
                <c:ptCount val="2"/>
                <c:pt idx="0">
                  <c:v>324.61652385486093</c:v>
                </c:pt>
                <c:pt idx="1">
                  <c:v>280.63484351593178</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Has places to go out partying</c:v>
                </c:pt>
                <c:pt idx="1">
                  <c:v>Has good beaches</c:v>
                </c:pt>
                <c:pt idx="2">
                  <c:v>Has good shopping</c:v>
                </c:pt>
                <c:pt idx="3">
                  <c:v>Has guaranteed sunshine</c:v>
                </c:pt>
              </c:strCache>
            </c:strRef>
          </c:cat>
          <c:val>
            <c:numRef>
              <c:f>Sheet1!$B$2:$B$5</c:f>
              <c:numCache>
                <c:formatCode>0</c:formatCode>
                <c:ptCount val="4"/>
                <c:pt idx="0">
                  <c:v>160.12453087683386</c:v>
                </c:pt>
                <c:pt idx="1">
                  <c:v>132.60527351436443</c:v>
                </c:pt>
                <c:pt idx="2">
                  <c:v>125.36461950590336</c:v>
                </c:pt>
                <c:pt idx="3">
                  <c:v>124.05332966806404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900"/>
      </a:pPr>
      <a:endParaRPr lang="nb-N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5.7761732851985596E-2</c:v>
                </c:pt>
                <c:pt idx="1">
                  <c:v>8.3032490974729201E-2</c:v>
                </c:pt>
                <c:pt idx="2">
                  <c:v>9.0252707581227401E-2</c:v>
                </c:pt>
                <c:pt idx="3">
                  <c:v>6.8592057761732897E-2</c:v>
                </c:pt>
                <c:pt idx="4">
                  <c:v>7.2202166064982004E-2</c:v>
                </c:pt>
                <c:pt idx="5">
                  <c:v>7.9422382671480204E-2</c:v>
                </c:pt>
                <c:pt idx="6">
                  <c:v>0.10830324909747301</c:v>
                </c:pt>
                <c:pt idx="7">
                  <c:v>0.11913357400721999</c:v>
                </c:pt>
                <c:pt idx="8">
                  <c:v>8.6642599277978294E-2</c:v>
                </c:pt>
                <c:pt idx="9">
                  <c:v>3.6101083032491002E-2</c:v>
                </c:pt>
                <c:pt idx="10">
                  <c:v>6.8592057761732897E-2</c:v>
                </c:pt>
                <c:pt idx="11">
                  <c:v>0.129963898916967</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2-68C3-442A-9B63-3D800A536599}"/>
              </c:ext>
            </c:extLst>
          </c:dPt>
          <c:dPt>
            <c:idx val="3"/>
            <c:invertIfNegative val="0"/>
            <c:bubble3D val="0"/>
            <c:spPr>
              <a:solidFill>
                <a:srgbClr val="92D050"/>
              </a:solidFill>
              <a:ln>
                <a:noFill/>
              </a:ln>
              <a:effectLst/>
            </c:spPr>
            <c:extLst>
              <c:ext xmlns:c16="http://schemas.microsoft.com/office/drawing/2014/chart" uri="{C3380CC4-5D6E-409C-BE32-E72D297353CC}">
                <c16:uniqueId val="{00000000-68C3-442A-9B63-3D800A536599}"/>
              </c:ext>
            </c:extLst>
          </c:dPt>
          <c:dPt>
            <c:idx val="6"/>
            <c:invertIfNegative val="0"/>
            <c:bubble3D val="0"/>
            <c:spPr>
              <a:solidFill>
                <a:srgbClr val="FF0000"/>
              </a:solidFill>
              <a:ln>
                <a:noFill/>
              </a:ln>
              <a:effectLst/>
            </c:spPr>
            <c:extLst>
              <c:ext xmlns:c16="http://schemas.microsoft.com/office/drawing/2014/chart" uri="{C3380CC4-5D6E-409C-BE32-E72D297353CC}">
                <c16:uniqueId val="{00000000-B773-411E-BB2D-BC7A6BE29186}"/>
              </c:ext>
            </c:extLst>
          </c:dPt>
          <c:dPt>
            <c:idx val="7"/>
            <c:invertIfNegative val="0"/>
            <c:bubble3D val="0"/>
            <c:spPr>
              <a:solidFill>
                <a:srgbClr val="92D050"/>
              </a:solidFill>
              <a:ln>
                <a:noFill/>
              </a:ln>
              <a:effectLst/>
            </c:spPr>
            <c:extLst>
              <c:ext xmlns:c16="http://schemas.microsoft.com/office/drawing/2014/chart" uri="{C3380CC4-5D6E-409C-BE32-E72D297353CC}">
                <c16:uniqueId val="{00000003-68C3-442A-9B63-3D800A53659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B773-411E-BB2D-BC7A6BE29186}"/>
              </c:ext>
            </c:extLst>
          </c:dPt>
          <c:dPt>
            <c:idx val="9"/>
            <c:invertIfNegative val="0"/>
            <c:bubble3D val="0"/>
            <c:spPr>
              <a:solidFill>
                <a:srgbClr val="92D050"/>
              </a:solidFill>
              <a:ln>
                <a:noFill/>
              </a:ln>
              <a:effectLst/>
            </c:spPr>
            <c:extLst>
              <c:ext xmlns:c16="http://schemas.microsoft.com/office/drawing/2014/chart" uri="{C3380CC4-5D6E-409C-BE32-E72D297353CC}">
                <c16:uniqueId val="{00000001-68C3-442A-9B63-3D800A536599}"/>
              </c:ext>
            </c:extLst>
          </c:dPt>
          <c:dPt>
            <c:idx val="10"/>
            <c:invertIfNegative val="0"/>
            <c:bubble3D val="0"/>
            <c:spPr>
              <a:solidFill>
                <a:srgbClr val="92D050"/>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rgbClr val="92D050"/>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Cultural experience (focus on art, theatre etc)</c:v>
                </c:pt>
                <c:pt idx="2">
                  <c:v>Visiting friends and relatives</c:v>
                </c:pt>
                <c:pt idx="3">
                  <c:v>Sun and beach holiday</c:v>
                </c:pt>
                <c:pt idx="4">
                  <c:v>Holiday to experience nature, scenery and wildlife</c:v>
                </c:pt>
                <c:pt idx="5">
                  <c:v>City break (focusing on cultural, shopping, Club, restaurant visits etc.)</c:v>
                </c:pt>
                <c:pt idx="6">
                  <c:v>Sightseeing/round trip</c:v>
                </c:pt>
                <c:pt idx="7">
                  <c:v>Party&amp;amp;fun</c:v>
                </c:pt>
                <c:pt idx="8">
                  <c:v>Culinary trip</c:v>
                </c:pt>
                <c:pt idx="9">
                  <c:v>Sports/active holiday</c:v>
                </c:pt>
                <c:pt idx="10">
                  <c:v>Event holiday (festivals, sports etc)</c:v>
                </c:pt>
                <c:pt idx="11">
                  <c:v>Ski holiday</c:v>
                </c:pt>
                <c:pt idx="12">
                  <c:v>Health travel</c:v>
                </c:pt>
                <c:pt idx="13">
                  <c:v>Travel to cottage/holiday home (hired/own/borrowed cottage/holiday home)</c:v>
                </c:pt>
                <c:pt idx="14">
                  <c:v>Other type of winterholiday with snow</c:v>
                </c:pt>
                <c:pt idx="15">
                  <c:v>Countryside holiday</c:v>
                </c:pt>
                <c:pt idx="16">
                  <c:v>Cruise</c:v>
                </c:pt>
              </c:strCache>
            </c:strRef>
          </c:cat>
          <c:val>
            <c:numRef>
              <c:f>Sheet1!$B$2:$B$18</c:f>
              <c:numCache>
                <c:formatCode>0%</c:formatCode>
                <c:ptCount val="17"/>
                <c:pt idx="0">
                  <c:v>0.71119133574007198</c:v>
                </c:pt>
                <c:pt idx="1">
                  <c:v>0.62815884476534301</c:v>
                </c:pt>
                <c:pt idx="2">
                  <c:v>0.58122743682310496</c:v>
                </c:pt>
                <c:pt idx="3">
                  <c:v>0.57039711191335696</c:v>
                </c:pt>
                <c:pt idx="4">
                  <c:v>0.49819494584837498</c:v>
                </c:pt>
                <c:pt idx="5">
                  <c:v>0.46931407942238301</c:v>
                </c:pt>
                <c:pt idx="6">
                  <c:v>0.45126353790613699</c:v>
                </c:pt>
                <c:pt idx="7">
                  <c:v>0.40794223826714798</c:v>
                </c:pt>
                <c:pt idx="8">
                  <c:v>0.39711191335740098</c:v>
                </c:pt>
                <c:pt idx="9">
                  <c:v>0.382671480144404</c:v>
                </c:pt>
                <c:pt idx="10">
                  <c:v>0.34296028880866403</c:v>
                </c:pt>
                <c:pt idx="11">
                  <c:v>0.33935018050541499</c:v>
                </c:pt>
                <c:pt idx="12">
                  <c:v>0.303249097472924</c:v>
                </c:pt>
                <c:pt idx="13">
                  <c:v>0.25631768953068601</c:v>
                </c:pt>
                <c:pt idx="14">
                  <c:v>0.22743682310469299</c:v>
                </c:pt>
                <c:pt idx="15">
                  <c:v>0.19855595667869999</c:v>
                </c:pt>
                <c:pt idx="16">
                  <c:v>0.129963898916967</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3-4 days</c:v>
                </c:pt>
                <c:pt idx="1">
                  <c:v>5-6 days</c:v>
                </c:pt>
                <c:pt idx="2">
                  <c:v>7-8 days</c:v>
                </c:pt>
                <c:pt idx="3">
                  <c:v>9-14 days</c:v>
                </c:pt>
                <c:pt idx="4">
                  <c:v>15 days or more</c:v>
                </c:pt>
              </c:strCache>
            </c:strRef>
          </c:cat>
          <c:val>
            <c:numRef>
              <c:f>Sheet1!$B$2:$B$6</c:f>
              <c:numCache>
                <c:formatCode>0%</c:formatCode>
                <c:ptCount val="5"/>
                <c:pt idx="0">
                  <c:v>0.27075812274368199</c:v>
                </c:pt>
                <c:pt idx="1">
                  <c:v>0.24187725631768997</c:v>
                </c:pt>
                <c:pt idx="2">
                  <c:v>0.16606498194945801</c:v>
                </c:pt>
                <c:pt idx="3">
                  <c:v>0.16606498194945801</c:v>
                </c:pt>
                <c:pt idx="4">
                  <c:v>0.15523465703971101</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Ferry / boat / cruise</c:v>
                </c:pt>
                <c:pt idx="4">
                  <c:v>Camper van</c:v>
                </c:pt>
                <c:pt idx="5">
                  <c:v>Charter plane</c:v>
                </c:pt>
                <c:pt idx="6">
                  <c:v>Train</c:v>
                </c:pt>
                <c:pt idx="7">
                  <c:v>Motorbike</c:v>
                </c:pt>
                <c:pt idx="8">
                  <c:v>Car w/ caravan</c:v>
                </c:pt>
                <c:pt idx="9">
                  <c:v>Scheduled plane</c:v>
                </c:pt>
                <c:pt idx="10">
                  <c:v>Other</c:v>
                </c:pt>
              </c:strCache>
            </c:strRef>
          </c:cat>
          <c:val>
            <c:numRef>
              <c:f>Sheet1!$B$2:$B$12</c:f>
              <c:numCache>
                <c:formatCode>0%</c:formatCode>
                <c:ptCount val="11"/>
                <c:pt idx="0">
                  <c:v>0.68592057761732905</c:v>
                </c:pt>
                <c:pt idx="1">
                  <c:v>0.39711191335740098</c:v>
                </c:pt>
                <c:pt idx="2">
                  <c:v>0.140794223826715</c:v>
                </c:pt>
                <c:pt idx="3">
                  <c:v>9.0252707581227401E-2</c:v>
                </c:pt>
                <c:pt idx="4">
                  <c:v>7.5812274368231097E-2</c:v>
                </c:pt>
                <c:pt idx="5">
                  <c:v>6.8592057761732897E-2</c:v>
                </c:pt>
                <c:pt idx="6">
                  <c:v>6.8592057761732897E-2</c:v>
                </c:pt>
                <c:pt idx="7">
                  <c:v>6.4981949458483707E-2</c:v>
                </c:pt>
                <c:pt idx="8">
                  <c:v>6.1371841155234703E-2</c:v>
                </c:pt>
                <c:pt idx="9">
                  <c:v>3.2490974729241902E-2</c:v>
                </c:pt>
                <c:pt idx="10">
                  <c:v>1.0830324909747301E-2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2"/>
            <c:invertIfNegative val="0"/>
            <c:bubble3D val="0"/>
            <c:spPr>
              <a:solidFill>
                <a:srgbClr val="FF0000"/>
              </a:solidFill>
              <a:ln>
                <a:noFill/>
              </a:ln>
              <a:effectLst/>
            </c:spPr>
            <c:extLst>
              <c:ext xmlns:c16="http://schemas.microsoft.com/office/drawing/2014/chart" uri="{C3380CC4-5D6E-409C-BE32-E72D297353CC}">
                <c16:uniqueId val="{00000000-774A-4B7B-8D4E-7180C6804D8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&amp;amp; Breakfast</c:v>
                </c:pt>
                <c:pt idx="4">
                  <c:v>Rented cabin / holiday home / flat</c:v>
                </c:pt>
                <c:pt idx="5">
                  <c:v>Owned cabin / holiday home / flat</c:v>
                </c:pt>
                <c:pt idx="6">
                  <c:v>Stayed with friends / acquaintances</c:v>
                </c:pt>
                <c:pt idx="7">
                  <c:v>Borrowed cabin / holiday home / flat</c:v>
                </c:pt>
                <c:pt idx="8">
                  <c:v>In a private person's home through AirBnb or other types of sharing services</c:v>
                </c:pt>
                <c:pt idx="9">
                  <c:v>Camping cabin</c:v>
                </c:pt>
                <c:pt idx="10">
                  <c:v>Tent</c:v>
                </c:pt>
                <c:pt idx="11">
                  <c:v>Caravan / camper van</c:v>
                </c:pt>
                <c:pt idx="12">
                  <c:v>Stayed with family</c:v>
                </c:pt>
              </c:strCache>
            </c:strRef>
          </c:cat>
          <c:val>
            <c:numRef>
              <c:f>Sheet1!$B$2:$B$14</c:f>
              <c:numCache>
                <c:formatCode>0%</c:formatCode>
                <c:ptCount val="13"/>
                <c:pt idx="0">
                  <c:v>0.38989169675090302</c:v>
                </c:pt>
                <c:pt idx="1">
                  <c:v>0.35018050541516205</c:v>
                </c:pt>
                <c:pt idx="2">
                  <c:v>0.212996389891697</c:v>
                </c:pt>
                <c:pt idx="3">
                  <c:v>0.15884476534295999</c:v>
                </c:pt>
                <c:pt idx="4">
                  <c:v>0.15884476534295999</c:v>
                </c:pt>
                <c:pt idx="5">
                  <c:v>0.101083032490975</c:v>
                </c:pt>
                <c:pt idx="6">
                  <c:v>7.9422382671480204E-2</c:v>
                </c:pt>
                <c:pt idx="7">
                  <c:v>7.5812274368231097E-2</c:v>
                </c:pt>
                <c:pt idx="8">
                  <c:v>7.5812274368231097E-2</c:v>
                </c:pt>
                <c:pt idx="9">
                  <c:v>4.6931407942238303E-2</c:v>
                </c:pt>
                <c:pt idx="10">
                  <c:v>4.3321299638989202E-2</c:v>
                </c:pt>
                <c:pt idx="11">
                  <c:v>3.9711191335740102E-2</c:v>
                </c:pt>
                <c:pt idx="12">
                  <c:v>1.4440433212996399E-2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Allows me to discover new and interesting places</c:v>
                </c:pt>
                <c:pt idx="1">
                  <c:v>Gives me rich experiences</c:v>
                </c:pt>
                <c:pt idx="2">
                  <c:v>Enriches my view on the world</c:v>
                </c:pt>
              </c:strCache>
            </c:strRef>
          </c:cat>
          <c:val>
            <c:numRef>
              <c:f>Sheet1!$B$3:$B$5</c:f>
              <c:numCache>
                <c:formatCode>0</c:formatCode>
                <c:ptCount val="3"/>
                <c:pt idx="0">
                  <c:v>162.25104602510478</c:v>
                </c:pt>
                <c:pt idx="1">
                  <c:v>155.12970711297075</c:v>
                </c:pt>
                <c:pt idx="2">
                  <c:v>127.2217573221759</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22C9-47A1-A468-11DFEA8A7973}"/>
              </c:ext>
            </c:extLst>
          </c:dPt>
          <c:dPt>
            <c:idx val="4"/>
            <c:invertIfNegative val="0"/>
            <c:bubble3D val="0"/>
            <c:spPr>
              <a:solidFill>
                <a:srgbClr val="FF0000"/>
              </a:solidFill>
              <a:ln>
                <a:noFill/>
              </a:ln>
              <a:effectLst/>
            </c:spPr>
            <c:extLst>
              <c:ext xmlns:c16="http://schemas.microsoft.com/office/drawing/2014/chart" uri="{C3380CC4-5D6E-409C-BE32-E72D297353CC}">
                <c16:uniqueId val="{00000001-22C9-47A1-A468-11DFEA8A7973}"/>
              </c:ext>
            </c:extLst>
          </c:dPt>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Plane</c:v>
                </c:pt>
                <c:pt idx="2">
                  <c:v>Own car</c:v>
                </c:pt>
                <c:pt idx="3">
                  <c:v>Bus</c:v>
                </c:pt>
                <c:pt idx="4">
                  <c:v>Train</c:v>
                </c:pt>
                <c:pt idx="5">
                  <c:v>Ferry / boat / cruise</c:v>
                </c:pt>
                <c:pt idx="6">
                  <c:v>Car w/ caravan</c:v>
                </c:pt>
                <c:pt idx="7">
                  <c:v>Motorbike</c:v>
                </c:pt>
                <c:pt idx="8">
                  <c:v>Camper van</c:v>
                </c:pt>
                <c:pt idx="9">
                  <c:v>Bicycle</c:v>
                </c:pt>
                <c:pt idx="10">
                  <c:v>Other</c:v>
                </c:pt>
                <c:pt idx="11">
                  <c:v>No transportation</c:v>
                </c:pt>
              </c:strCache>
            </c:strRef>
          </c:cat>
          <c:val>
            <c:numRef>
              <c:f>Sheet1!$B$2:$B$13</c:f>
              <c:numCache>
                <c:formatCode>0%</c:formatCode>
                <c:ptCount val="12"/>
                <c:pt idx="0">
                  <c:v>0.45126353790613699</c:v>
                </c:pt>
                <c:pt idx="1">
                  <c:v>0.32129963898916997</c:v>
                </c:pt>
                <c:pt idx="2">
                  <c:v>0.212996389891697</c:v>
                </c:pt>
                <c:pt idx="3">
                  <c:v>0.20577617328519898</c:v>
                </c:pt>
                <c:pt idx="4">
                  <c:v>0.10830324909747301</c:v>
                </c:pt>
                <c:pt idx="5">
                  <c:v>8.3032490974729201E-2</c:v>
                </c:pt>
                <c:pt idx="6">
                  <c:v>7.2202166064982004E-2</c:v>
                </c:pt>
                <c:pt idx="7">
                  <c:v>6.4981949458483707E-2</c:v>
                </c:pt>
                <c:pt idx="8">
                  <c:v>5.7761732851985596E-2</c:v>
                </c:pt>
                <c:pt idx="9">
                  <c:v>5.7761732851985596E-2</c:v>
                </c:pt>
                <c:pt idx="10">
                  <c:v>2.8880866425992798E-2</c:v>
                </c:pt>
                <c:pt idx="11">
                  <c:v>1.4440433212996399E-2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sz="600"/>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2A81-4AA5-AEDF-36790C090367}"/>
              </c:ext>
            </c:extLst>
          </c:dPt>
          <c:dPt>
            <c:idx val="6"/>
            <c:invertIfNegative val="0"/>
            <c:bubble3D val="0"/>
            <c:spPr>
              <a:solidFill>
                <a:srgbClr val="FF0000"/>
              </a:solidFill>
              <a:ln>
                <a:noFill/>
              </a:ln>
              <a:effectLst/>
            </c:spPr>
            <c:extLst>
              <c:ext xmlns:c16="http://schemas.microsoft.com/office/drawing/2014/chart" uri="{C3380CC4-5D6E-409C-BE32-E72D297353CC}">
                <c16:uniqueId val="{00000001-2A81-4AA5-AEDF-36790C090367}"/>
              </c:ext>
            </c:extLst>
          </c:dPt>
          <c:dPt>
            <c:idx val="7"/>
            <c:invertIfNegative val="0"/>
            <c:bubble3D val="0"/>
            <c:spPr>
              <a:solidFill>
                <a:srgbClr val="FF0000"/>
              </a:solidFill>
              <a:ln>
                <a:noFill/>
              </a:ln>
              <a:effectLst/>
            </c:spPr>
            <c:extLst>
              <c:ext xmlns:c16="http://schemas.microsoft.com/office/drawing/2014/chart" uri="{C3380CC4-5D6E-409C-BE32-E72D297353CC}">
                <c16:uniqueId val="{00000002-2A81-4AA5-AEDF-36790C09036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rgbClr val="FF0000"/>
              </a:solidFill>
              <a:ln>
                <a:noFill/>
              </a:ln>
              <a:effectLst/>
            </c:spPr>
            <c:extLst>
              <c:ext xmlns:c16="http://schemas.microsoft.com/office/drawing/2014/chart" uri="{C3380CC4-5D6E-409C-BE32-E72D297353CC}">
                <c16:uniqueId val="{00000003-D1FC-4E48-89DA-A502A0914445}"/>
              </c:ext>
            </c:extLst>
          </c:dPt>
          <c:dPt>
            <c:idx val="10"/>
            <c:invertIfNegative val="0"/>
            <c:bubble3D val="0"/>
            <c:spPr>
              <a:solidFill>
                <a:srgbClr val="FF0000"/>
              </a:solidFill>
              <a:ln>
                <a:noFill/>
              </a:ln>
              <a:effectLst/>
            </c:spPr>
            <c:extLst>
              <c:ext xmlns:c16="http://schemas.microsoft.com/office/drawing/2014/chart" uri="{C3380CC4-5D6E-409C-BE32-E72D297353CC}">
                <c16:uniqueId val="{00000005-2A81-4AA5-AEDF-36790C090367}"/>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1FC-4E48-89DA-A502A0914445}"/>
              </c:ext>
            </c:extLst>
          </c:dPt>
          <c:dPt>
            <c:idx val="13"/>
            <c:invertIfNegative val="0"/>
            <c:bubble3D val="0"/>
            <c:spPr>
              <a:solidFill>
                <a:srgbClr val="FF0000"/>
              </a:solidFill>
              <a:ln>
                <a:noFill/>
              </a:ln>
              <a:effectLst/>
            </c:spPr>
            <c:extLst>
              <c:ext xmlns:c16="http://schemas.microsoft.com/office/drawing/2014/chart" uri="{C3380CC4-5D6E-409C-BE32-E72D297353CC}">
                <c16:uniqueId val="{00000004-2A81-4AA5-AEDF-36790C090367}"/>
              </c:ext>
            </c:extLst>
          </c:dPt>
          <c:dPt>
            <c:idx val="14"/>
            <c:invertIfNegative val="0"/>
            <c:bubble3D val="0"/>
            <c:spPr>
              <a:solidFill>
                <a:srgbClr val="FF0000"/>
              </a:solidFill>
              <a:ln>
                <a:noFill/>
              </a:ln>
              <a:effectLst/>
            </c:spPr>
            <c:extLst>
              <c:ext xmlns:c16="http://schemas.microsoft.com/office/drawing/2014/chart" uri="{C3380CC4-5D6E-409C-BE32-E72D297353CC}">
                <c16:uniqueId val="{00000003-2A81-4AA5-AEDF-36790C090367}"/>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rgbClr val="92D050"/>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cities</c:v>
                </c:pt>
                <c:pt idx="2">
                  <c:v>Visit restaurants</c:v>
                </c:pt>
                <c:pt idx="3">
                  <c:v>Taste local food and drink</c:v>
                </c:pt>
                <c:pt idx="4">
                  <c:v>Shopping</c:v>
                </c:pt>
                <c:pt idx="5">
                  <c:v>Observe beauty of nature</c:v>
                </c:pt>
                <c:pt idx="6">
                  <c:v>Visit historical buildings/sites</c:v>
                </c:pt>
                <c:pt idx="7">
                  <c:v>Discover local culture and lifestyle</c:v>
                </c:pt>
                <c:pt idx="8">
                  <c:v>Visit parks and gardens</c:v>
                </c:pt>
                <c:pt idx="9">
                  <c:v>Visit the countryside</c:v>
                </c:pt>
                <c:pt idx="10">
                  <c:v>Visit museums</c:v>
                </c:pt>
                <c:pt idx="11">
                  <c:v>Experience city nightlife</c:v>
                </c:pt>
                <c:pt idx="12">
                  <c:v>Discover local history and legends</c:v>
                </c:pt>
                <c:pt idx="13">
                  <c:v>Experience local architecture</c:v>
                </c:pt>
                <c:pt idx="14">
                  <c:v>Attend sightseeing tours</c:v>
                </c:pt>
                <c:pt idx="15">
                  <c:v>Visit art exhibitions</c:v>
                </c:pt>
                <c:pt idx="16">
                  <c:v>Visit spa resorts</c:v>
                </c:pt>
                <c:pt idx="17">
                  <c:v>Experience national festivals and traditional celebrations</c:v>
                </c:pt>
                <c:pt idx="18">
                  <c:v>Experience mountains,  the wilderness or the wildlife</c:v>
                </c:pt>
                <c:pt idx="19">
                  <c:v>Hiking (less than two hours)</c:v>
                </c:pt>
                <c:pt idx="20">
                  <c:v>Visit amusement parks</c:v>
                </c:pt>
                <c:pt idx="21">
                  <c:v>Sunbathing and swimming</c:v>
                </c:pt>
                <c:pt idx="22">
                  <c:v>Observe natural phenomenon (i.e. volcanoes, northern lights, midnight sun, breaking waves, sand dune)</c:v>
                </c:pt>
                <c:pt idx="23">
                  <c:v>Attend concerts/festivals</c:v>
                </c:pt>
                <c:pt idx="24">
                  <c:v>Hiking (more than two hours)</c:v>
                </c:pt>
                <c:pt idx="25">
                  <c:v>Get pampered</c:v>
                </c:pt>
                <c:pt idx="26">
                  <c:v>Fresh or salt water fishing</c:v>
                </c:pt>
                <c:pt idx="27">
                  <c:v>Do winter activities (Alpine skiing/snowboarding, cross country skiing, dog-sleigh, snowmobile etc)</c:v>
                </c:pt>
              </c:strCache>
            </c:strRef>
          </c:cat>
          <c:val>
            <c:numRef>
              <c:f>Sheet1!$B$2:$B$29</c:f>
              <c:numCache>
                <c:formatCode>0%</c:formatCode>
                <c:ptCount val="28"/>
                <c:pt idx="0">
                  <c:v>0.55956678700361007</c:v>
                </c:pt>
                <c:pt idx="1">
                  <c:v>0.53068592057761699</c:v>
                </c:pt>
                <c:pt idx="2">
                  <c:v>0.483754512635379</c:v>
                </c:pt>
                <c:pt idx="3">
                  <c:v>0.37184115523465699</c:v>
                </c:pt>
                <c:pt idx="4">
                  <c:v>0.36462093862815897</c:v>
                </c:pt>
                <c:pt idx="5">
                  <c:v>0.314079422382672</c:v>
                </c:pt>
                <c:pt idx="6">
                  <c:v>0.27075812274368199</c:v>
                </c:pt>
                <c:pt idx="7">
                  <c:v>0.26353790613718397</c:v>
                </c:pt>
                <c:pt idx="8">
                  <c:v>0.20577617328519898</c:v>
                </c:pt>
                <c:pt idx="9">
                  <c:v>0.202166064981949</c:v>
                </c:pt>
                <c:pt idx="10">
                  <c:v>0.202166064981949</c:v>
                </c:pt>
                <c:pt idx="11">
                  <c:v>0.18772563176895299</c:v>
                </c:pt>
                <c:pt idx="12">
                  <c:v>0.17689530685920601</c:v>
                </c:pt>
                <c:pt idx="13">
                  <c:v>0.17689530685920601</c:v>
                </c:pt>
                <c:pt idx="14">
                  <c:v>0.16606498194945801</c:v>
                </c:pt>
                <c:pt idx="15">
                  <c:v>0.14801444043321299</c:v>
                </c:pt>
                <c:pt idx="16">
                  <c:v>0.14440433212996401</c:v>
                </c:pt>
                <c:pt idx="17">
                  <c:v>0.13718411552346599</c:v>
                </c:pt>
                <c:pt idx="18">
                  <c:v>0.122743682310469</c:v>
                </c:pt>
                <c:pt idx="19">
                  <c:v>0.115523465703971</c:v>
                </c:pt>
                <c:pt idx="20">
                  <c:v>0.115523465703971</c:v>
                </c:pt>
                <c:pt idx="21">
                  <c:v>0.104693140794224</c:v>
                </c:pt>
                <c:pt idx="22">
                  <c:v>0.101083032490975</c:v>
                </c:pt>
                <c:pt idx="23">
                  <c:v>9.7472924187725601E-2</c:v>
                </c:pt>
                <c:pt idx="24">
                  <c:v>7.9422382671480204E-2</c:v>
                </c:pt>
                <c:pt idx="25">
                  <c:v>7.9422382671480204E-2</c:v>
                </c:pt>
                <c:pt idx="26">
                  <c:v>7.5812274368231097E-2</c:v>
                </c:pt>
                <c:pt idx="27">
                  <c:v>1.0830324909747301E-2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BAA6-46A5-8DC5-CBC877B0A79E}"/>
              </c:ext>
            </c:extLst>
          </c:dPt>
          <c:dPt>
            <c:idx val="6"/>
            <c:invertIfNegative val="0"/>
            <c:bubble3D val="0"/>
            <c:spPr>
              <a:solidFill>
                <a:srgbClr val="FF0000"/>
              </a:solidFill>
              <a:ln>
                <a:noFill/>
              </a:ln>
              <a:effectLst/>
            </c:spPr>
            <c:extLst>
              <c:ext xmlns:c16="http://schemas.microsoft.com/office/drawing/2014/chart" uri="{C3380CC4-5D6E-409C-BE32-E72D297353CC}">
                <c16:uniqueId val="{00000001-BAA6-46A5-8DC5-CBC877B0A79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0.104693140794224</c:v>
                </c:pt>
                <c:pt idx="1">
                  <c:v>0.180505415162455</c:v>
                </c:pt>
                <c:pt idx="2">
                  <c:v>0.24187725631768997</c:v>
                </c:pt>
                <c:pt idx="3">
                  <c:v>0.115523465703971</c:v>
                </c:pt>
                <c:pt idx="4">
                  <c:v>0.173285198555957</c:v>
                </c:pt>
                <c:pt idx="5">
                  <c:v>0.101083032490975</c:v>
                </c:pt>
                <c:pt idx="6">
                  <c:v>4.6931407942238303E-2</c:v>
                </c:pt>
                <c:pt idx="7">
                  <c:v>1.4440433212996399E-2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690-4BE4-9890-BC0A344A95B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6-2D36-4226-BF98-A3452CFF8D85}"/>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9690-4BE4-9890-BC0A344A95B7}"/>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7-511A-4657-BBF8-16CD8B138C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years</c:v>
                </c:pt>
                <c:pt idx="2">
                  <c:v>Children 0-6 years</c:v>
                </c:pt>
                <c:pt idx="3">
                  <c:v>Nobody except myself</c:v>
                </c:pt>
                <c:pt idx="4">
                  <c:v>Friends/acquaintances/colleagues</c:v>
                </c:pt>
                <c:pt idx="5">
                  <c:v>Children 15 years and older</c:v>
                </c:pt>
                <c:pt idx="6">
                  <c:v>Parents/other relatives</c:v>
                </c:pt>
                <c:pt idx="7">
                  <c:v>Other</c:v>
                </c:pt>
              </c:strCache>
            </c:strRef>
          </c:cat>
          <c:val>
            <c:numRef>
              <c:f>Sheet1!$B$2:$B$9</c:f>
              <c:numCache>
                <c:formatCode>0%</c:formatCode>
                <c:ptCount val="8"/>
                <c:pt idx="0">
                  <c:v>0.62093862815884504</c:v>
                </c:pt>
                <c:pt idx="1">
                  <c:v>0.35018050541516205</c:v>
                </c:pt>
                <c:pt idx="2">
                  <c:v>0.18411552346570401</c:v>
                </c:pt>
                <c:pt idx="3">
                  <c:v>0.151624548736462</c:v>
                </c:pt>
                <c:pt idx="4">
                  <c:v>0.12635379061371801</c:v>
                </c:pt>
                <c:pt idx="5">
                  <c:v>9.7472924187725601E-2</c:v>
                </c:pt>
                <c:pt idx="6">
                  <c:v>9.7472924187725601E-2</c:v>
                </c:pt>
                <c:pt idx="7">
                  <c:v>2.8880866425992798E-2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AFF-497A-B19F-669730AABA40}"/>
              </c:ext>
            </c:extLst>
          </c:dPt>
          <c:dPt>
            <c:idx val="1"/>
            <c:invertIfNegative val="0"/>
            <c:bubble3D val="0"/>
            <c:spPr>
              <a:solidFill>
                <a:srgbClr val="92D050"/>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rgbClr val="92D050"/>
              </a:solidFill>
              <a:ln>
                <a:noFill/>
              </a:ln>
              <a:effectLst/>
            </c:spPr>
            <c:extLst>
              <c:ext xmlns:c16="http://schemas.microsoft.com/office/drawing/2014/chart" uri="{C3380CC4-5D6E-409C-BE32-E72D297353CC}">
                <c16:uniqueId val="{00000001-82C5-4F96-A714-8F9C99E8E9DA}"/>
              </c:ext>
            </c:extLst>
          </c:dPt>
          <c:dPt>
            <c:idx val="6"/>
            <c:invertIfNegative val="0"/>
            <c:bubble3D val="0"/>
            <c:spPr>
              <a:solidFill>
                <a:srgbClr val="FF0000"/>
              </a:solidFill>
              <a:ln>
                <a:noFill/>
              </a:ln>
              <a:effectLst/>
            </c:spPr>
            <c:extLst>
              <c:ext xmlns:c16="http://schemas.microsoft.com/office/drawing/2014/chart" uri="{C3380CC4-5D6E-409C-BE32-E72D297353CC}">
                <c16:uniqueId val="{00000007-8AFF-497A-B19F-669730AABA4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Children 0-6 years</c:v>
                </c:pt>
                <c:pt idx="3">
                  <c:v>Friends</c:v>
                </c:pt>
                <c:pt idx="4">
                  <c:v>Alone</c:v>
                </c:pt>
                <c:pt idx="5">
                  <c:v>Children 15 years and above</c:v>
                </c:pt>
                <c:pt idx="6">
                  <c:v>Other family/relatives</c:v>
                </c:pt>
                <c:pt idx="7">
                  <c:v>Other people</c:v>
                </c:pt>
              </c:strCache>
            </c:strRef>
          </c:cat>
          <c:val>
            <c:numRef>
              <c:f>Sheet1!$B$2:$B$9</c:f>
              <c:numCache>
                <c:formatCode>0%</c:formatCode>
                <c:ptCount val="8"/>
                <c:pt idx="0">
                  <c:v>0.71841155234656995</c:v>
                </c:pt>
                <c:pt idx="1">
                  <c:v>0.46931407942238301</c:v>
                </c:pt>
                <c:pt idx="2">
                  <c:v>0.27797833935018101</c:v>
                </c:pt>
                <c:pt idx="3">
                  <c:v>0.14801444043321299</c:v>
                </c:pt>
                <c:pt idx="4">
                  <c:v>0.12635379061371801</c:v>
                </c:pt>
                <c:pt idx="5">
                  <c:v>0.115523465703971</c:v>
                </c:pt>
                <c:pt idx="6">
                  <c:v>7.5812274368231097E-2</c:v>
                </c:pt>
                <c:pt idx="7">
                  <c:v>1.8050541516245501E-2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3.6101083032490998E-3</c:v>
                </c:pt>
                <c:pt idx="1">
                  <c:v>0.101083032490975</c:v>
                </c:pt>
                <c:pt idx="2">
                  <c:v>0.25631768953068601</c:v>
                </c:pt>
                <c:pt idx="3">
                  <c:v>0.19494584837545101</c:v>
                </c:pt>
                <c:pt idx="4">
                  <c:v>0.27075812274368199</c:v>
                </c:pt>
                <c:pt idx="5">
                  <c:v>0.173285198555957</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D543-4EDF-A344-4282B6B0A58B}"/>
              </c:ext>
            </c:extLst>
          </c:dPt>
          <c:dPt>
            <c:idx val="2"/>
            <c:invertIfNegative val="0"/>
            <c:bubble3D val="0"/>
            <c:spPr>
              <a:solidFill>
                <a:srgbClr val="92D050"/>
              </a:solidFill>
              <a:ln>
                <a:noFill/>
              </a:ln>
              <a:effectLst/>
            </c:spPr>
            <c:extLst>
              <c:ext xmlns:c16="http://schemas.microsoft.com/office/drawing/2014/chart" uri="{C3380CC4-5D6E-409C-BE32-E72D297353CC}">
                <c16:uniqueId val="{00000000-D543-4EDF-A344-4282B6B0A58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organized the trip myself/ourselves and travelled independently</c:v>
                </c:pt>
                <c:pt idx="2">
                  <c:v>I/we had the trip organized by others and travelled independently</c:v>
                </c:pt>
                <c:pt idx="3">
                  <c:v>Don’t know</c:v>
                </c:pt>
              </c:strCache>
            </c:strRef>
          </c:cat>
          <c:val>
            <c:numRef>
              <c:f>Sheet1!$B$2:$B$5</c:f>
              <c:numCache>
                <c:formatCode>0%</c:formatCode>
                <c:ptCount val="4"/>
                <c:pt idx="0">
                  <c:v>0.43682310469314101</c:v>
                </c:pt>
                <c:pt idx="1">
                  <c:v>0.33212996389891702</c:v>
                </c:pt>
                <c:pt idx="2">
                  <c:v>0.22021660649819499</c:v>
                </c:pt>
                <c:pt idx="3">
                  <c:v>1.0830324909747301E-2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A-68CE-4A15-B052-12C8752AF78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0-ABE3-4A9D-B695-15A1453C925B}"/>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5-4F90-425C-8198-F6DC1006971F}"/>
              </c:ext>
            </c:extLst>
          </c:dPt>
          <c:dPt>
            <c:idx val="12"/>
            <c:invertIfNegative val="0"/>
            <c:bubble3D val="0"/>
            <c:spPr>
              <a:solidFill>
                <a:srgbClr val="FF0000"/>
              </a:solidFill>
              <a:ln>
                <a:noFill/>
              </a:ln>
              <a:effectLst/>
            </c:spPr>
            <c:extLst>
              <c:ext xmlns:c16="http://schemas.microsoft.com/office/drawing/2014/chart" uri="{C3380CC4-5D6E-409C-BE32-E72D297353CC}">
                <c16:uniqueId val="{0000000B-68CE-4A15-B052-12C8752AF78E}"/>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rgbClr val="FF0000"/>
              </a:solidFill>
              <a:ln>
                <a:noFill/>
              </a:ln>
              <a:effectLst/>
            </c:spPr>
            <c:extLst>
              <c:ext xmlns:c16="http://schemas.microsoft.com/office/drawing/2014/chart" uri="{C3380CC4-5D6E-409C-BE32-E72D297353CC}">
                <c16:uniqueId val="{00000003-ABE3-4A9D-B695-15A1453C925B}"/>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D-4F90-425C-8198-F6DC100697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Social media such as Facebook or blogs</c:v>
                </c:pt>
                <c:pt idx="4">
                  <c:v>Homepages of carriers, including airlines etc.</c:v>
                </c:pt>
                <c:pt idx="5">
                  <c:v>Travel apps/portals like Tripadvisor etc</c:v>
                </c:pt>
                <c:pt idx="6">
                  <c:v>Booking sites such as Expedia and Lastminute</c:v>
                </c:pt>
                <c:pt idx="7">
                  <c:v>Reviews from other travelers online</c:v>
                </c:pt>
                <c:pt idx="8">
                  <c:v>Homepages for attractions and sights</c:v>
                </c:pt>
                <c:pt idx="9">
                  <c:v>Catalogs or brochures</c:v>
                </c:pt>
                <c:pt idx="10">
                  <c:v>Newspapers or magazines</c:v>
                </c:pt>
                <c:pt idx="11">
                  <c:v>TV or radio</c:v>
                </c:pt>
                <c:pt idx="12">
                  <c:v>Advice from friends / family</c:v>
                </c:pt>
                <c:pt idx="13">
                  <c:v>Travel agent in homeland</c:v>
                </c:pt>
                <c:pt idx="14">
                  <c:v>Guidebooks</c:v>
                </c:pt>
                <c:pt idx="15">
                  <c:v>Travel fairs</c:v>
                </c:pt>
                <c:pt idx="16">
                  <c:v>Other</c:v>
                </c:pt>
              </c:strCache>
            </c:strRef>
          </c:cat>
          <c:val>
            <c:numRef>
              <c:f>Sheet1!$B$2:$B$18</c:f>
              <c:numCache>
                <c:formatCode>0%</c:formatCode>
                <c:ptCount val="17"/>
                <c:pt idx="0">
                  <c:v>0.68231046931407902</c:v>
                </c:pt>
                <c:pt idx="1">
                  <c:v>0.33935018050541499</c:v>
                </c:pt>
                <c:pt idx="2">
                  <c:v>0.29602888086642598</c:v>
                </c:pt>
                <c:pt idx="3">
                  <c:v>0.28880866425992802</c:v>
                </c:pt>
                <c:pt idx="4">
                  <c:v>0.27797833935018101</c:v>
                </c:pt>
                <c:pt idx="5">
                  <c:v>0.23826714801443999</c:v>
                </c:pt>
                <c:pt idx="6">
                  <c:v>0.22743682310469299</c:v>
                </c:pt>
                <c:pt idx="7">
                  <c:v>0.223826714801444</c:v>
                </c:pt>
                <c:pt idx="8">
                  <c:v>0.20577617328519898</c:v>
                </c:pt>
                <c:pt idx="9">
                  <c:v>0.151624548736462</c:v>
                </c:pt>
                <c:pt idx="10">
                  <c:v>0.14801444043321299</c:v>
                </c:pt>
                <c:pt idx="11">
                  <c:v>0.129963898916967</c:v>
                </c:pt>
                <c:pt idx="12">
                  <c:v>0.129963898916967</c:v>
                </c:pt>
                <c:pt idx="13">
                  <c:v>0.12635379061371801</c:v>
                </c:pt>
                <c:pt idx="14">
                  <c:v>9.3862815884476494E-2</c:v>
                </c:pt>
                <c:pt idx="15">
                  <c:v>7.5812274368231097E-2</c:v>
                </c:pt>
                <c:pt idx="16">
                  <c:v>1.0830324909747301E-2</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0.26714801444043301</c:v>
                </c:pt>
                <c:pt idx="1">
                  <c:v>0.35018050541516205</c:v>
                </c:pt>
                <c:pt idx="2">
                  <c:v>0.16606498194945801</c:v>
                </c:pt>
                <c:pt idx="3">
                  <c:v>0.21660649819494601</c:v>
                </c:pt>
              </c:numCache>
            </c:numRef>
          </c:val>
          <c:extLst>
            <c:ext xmlns:c16="http://schemas.microsoft.com/office/drawing/2014/chart" uri="{C3380CC4-5D6E-409C-BE32-E72D297353CC}">
              <c16:uniqueId val="{00000000-8A55-40BF-83E9-C1430DDDA2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4-8C9D-4F12-9048-28DF8EA538B8}"/>
              </c:ext>
            </c:extLst>
          </c:dPt>
          <c:dPt>
            <c:idx val="1"/>
            <c:invertIfNegative val="0"/>
            <c:bubble3D val="0"/>
            <c:spPr>
              <a:solidFill>
                <a:srgbClr val="FF0000"/>
              </a:solidFill>
              <a:ln>
                <a:noFill/>
              </a:ln>
              <a:effectLst/>
            </c:spPr>
            <c:extLst>
              <c:ext xmlns:c16="http://schemas.microsoft.com/office/drawing/2014/chart" uri="{C3380CC4-5D6E-409C-BE32-E72D297353CC}">
                <c16:uniqueId val="{00000003-8C9D-4F12-9048-28DF8EA538B8}"/>
              </c:ext>
            </c:extLst>
          </c:dPt>
          <c:dPt>
            <c:idx val="2"/>
            <c:invertIfNegative val="0"/>
            <c:bubble3D val="0"/>
            <c:spPr>
              <a:solidFill>
                <a:srgbClr val="92D050"/>
              </a:solidFill>
              <a:ln>
                <a:noFill/>
              </a:ln>
              <a:effectLst/>
            </c:spPr>
            <c:extLst>
              <c:ext xmlns:c16="http://schemas.microsoft.com/office/drawing/2014/chart" uri="{C3380CC4-5D6E-409C-BE32-E72D297353CC}">
                <c16:uniqueId val="{00000002-8C9D-4F12-9048-28DF8EA538B8}"/>
              </c:ext>
            </c:extLst>
          </c:dPt>
          <c:dPt>
            <c:idx val="3"/>
            <c:invertIfNegative val="0"/>
            <c:bubble3D val="0"/>
            <c:spPr>
              <a:solidFill>
                <a:srgbClr val="92D050"/>
              </a:solidFill>
              <a:ln>
                <a:noFill/>
              </a:ln>
              <a:effectLst/>
            </c:spPr>
            <c:extLst>
              <c:ext xmlns:c16="http://schemas.microsoft.com/office/drawing/2014/chart" uri="{C3380CC4-5D6E-409C-BE32-E72D297353CC}">
                <c16:uniqueId val="{00000001-8C9D-4F12-9048-28DF8EA538B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3.6101083032491002E-2</c:v>
                </c:pt>
                <c:pt idx="1">
                  <c:v>0.27075812274368199</c:v>
                </c:pt>
                <c:pt idx="2">
                  <c:v>0.26714801444043301</c:v>
                </c:pt>
                <c:pt idx="3">
                  <c:v>0.425992779783394</c:v>
                </c:pt>
              </c:numCache>
            </c:numRef>
          </c:val>
          <c:extLst>
            <c:ext xmlns:c16="http://schemas.microsoft.com/office/drawing/2014/chart" uri="{C3380CC4-5D6E-409C-BE32-E72D297353CC}">
              <c16:uniqueId val="{00000000-8C9D-4F12-9048-28DF8EA538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interesting sights</c:v>
                </c:pt>
                <c:pt idx="1">
                  <c:v>Has friendly people</c:v>
                </c:pt>
                <c:pt idx="2">
                  <c:v>Is easy to travel around</c:v>
                </c:pt>
                <c:pt idx="3">
                  <c:v>Has rich cultural heritage</c:v>
                </c:pt>
                <c:pt idx="4">
                  <c:v>Has interesting culture &amp;amp; art</c:v>
                </c:pt>
                <c:pt idx="5">
                  <c:v>Has good local cuisine</c:v>
                </c:pt>
                <c:pt idx="6">
                  <c:v>Good value for money</c:v>
                </c:pt>
              </c:strCache>
            </c:strRef>
          </c:cat>
          <c:val>
            <c:numRef>
              <c:f>Sheet1!$B$2:$B$8</c:f>
              <c:numCache>
                <c:formatCode>0</c:formatCode>
                <c:ptCount val="7"/>
                <c:pt idx="0">
                  <c:v>160</c:v>
                </c:pt>
                <c:pt idx="1">
                  <c:v>158</c:v>
                </c:pt>
                <c:pt idx="2">
                  <c:v>149</c:v>
                </c:pt>
                <c:pt idx="3">
                  <c:v>148</c:v>
                </c:pt>
                <c:pt idx="4">
                  <c:v>145</c:v>
                </c:pt>
                <c:pt idx="5">
                  <c:v>142</c:v>
                </c:pt>
                <c:pt idx="6">
                  <c:v>136</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rgbClr val="FF0000"/>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rgbClr val="00B050"/>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rgbClr val="00B050"/>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0.102409638554217</c:v>
                </c:pt>
                <c:pt idx="1">
                  <c:v>0.156626506024096</c:v>
                </c:pt>
                <c:pt idx="2">
                  <c:v>0.25903614457831298</c:v>
                </c:pt>
                <c:pt idx="3">
                  <c:v>7.8313253012048195E-2</c:v>
                </c:pt>
                <c:pt idx="4">
                  <c:v>0.19277108433734899</c:v>
                </c:pt>
                <c:pt idx="5">
                  <c:v>4.8192771084337303E-2</c:v>
                </c:pt>
                <c:pt idx="6">
                  <c:v>0.16265060240963902</c:v>
                </c:pt>
              </c:numCache>
            </c:numRef>
          </c:val>
          <c:extLst>
            <c:ext xmlns:c16="http://schemas.microsoft.com/office/drawing/2014/chart" uri="{C3380CC4-5D6E-409C-BE32-E72D297353CC}">
              <c16:uniqueId val="{0000000C-451E-4B2D-B357-639E82264BFF}"/>
            </c:ext>
          </c:extLst>
        </c:ser>
        <c:dLbls>
          <c:dLblPos val="outEnd"/>
          <c:showLegendKey val="0"/>
          <c:showVal val="1"/>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People who are always looking to connect with others</c:v>
                </c:pt>
                <c:pt idx="1">
                  <c:v>People who enjoy spending time with friends</c:v>
                </c:pt>
                <c:pt idx="2">
                  <c:v>People who are interested to learn more</c:v>
                </c:pt>
                <c:pt idx="3">
                  <c:v>People who have an active and busy social life</c:v>
                </c:pt>
                <c:pt idx="4">
                  <c:v>People who like to explore and have new experiences</c:v>
                </c:pt>
                <c:pt idx="5">
                  <c:v>People who want to escape from the demands of life and relax and unwind</c:v>
                </c:pt>
              </c:strCache>
            </c:strRef>
          </c:cat>
          <c:val>
            <c:numRef>
              <c:f>Sheet1!$B$2:$B$7</c:f>
              <c:numCache>
                <c:formatCode>0</c:formatCode>
                <c:ptCount val="6"/>
                <c:pt idx="0">
                  <c:v>207.41477134959507</c:v>
                </c:pt>
                <c:pt idx="1">
                  <c:v>200.84633985491317</c:v>
                </c:pt>
                <c:pt idx="2">
                  <c:v>156.00086321176434</c:v>
                </c:pt>
                <c:pt idx="3">
                  <c:v>148.09877622377624</c:v>
                </c:pt>
                <c:pt idx="4">
                  <c:v>145.64932225623087</c:v>
                </c:pt>
                <c:pt idx="5">
                  <c:v>120.18729641693812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8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Sociable</c:v>
                </c:pt>
                <c:pt idx="1">
                  <c:v>Friendly</c:v>
                </c:pt>
                <c:pt idx="2">
                  <c:v>Outgoing</c:v>
                </c:pt>
                <c:pt idx="3">
                  <c:v>Authentic</c:v>
                </c:pt>
                <c:pt idx="4">
                  <c:v>Open-minded</c:v>
                </c:pt>
              </c:strCache>
            </c:strRef>
          </c:cat>
          <c:val>
            <c:numRef>
              <c:f>Sheet1!$B$2:$B$6</c:f>
              <c:numCache>
                <c:formatCode>0</c:formatCode>
                <c:ptCount val="5"/>
                <c:pt idx="0">
                  <c:v>239.80375724561767</c:v>
                </c:pt>
                <c:pt idx="1">
                  <c:v>202.33150470219434</c:v>
                </c:pt>
                <c:pt idx="2">
                  <c:v>147.81678620863218</c:v>
                </c:pt>
                <c:pt idx="3">
                  <c:v>135.92525094738059</c:v>
                </c:pt>
                <c:pt idx="4">
                  <c:v>131.53244643038488</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9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Has good opportunities to meet local people</c:v>
                </c:pt>
                <c:pt idx="1">
                  <c:v>Has friendly people</c:v>
                </c:pt>
                <c:pt idx="2">
                  <c:v>Has good local cuisine</c:v>
                </c:pt>
                <c:pt idx="3">
                  <c:v>Has interesting sights</c:v>
                </c:pt>
                <c:pt idx="4">
                  <c:v>Has rich cultural heritage</c:v>
                </c:pt>
                <c:pt idx="5">
                  <c:v>Has interesting culture &amp; art</c:v>
                </c:pt>
                <c:pt idx="6">
                  <c:v>Has a variety of different restaurant offers</c:v>
                </c:pt>
                <c:pt idx="7">
                  <c:v>Good value for money</c:v>
                </c:pt>
              </c:strCache>
            </c:strRef>
          </c:cat>
          <c:val>
            <c:numRef>
              <c:f>Sheet1!$B$2:$B$9</c:f>
              <c:numCache>
                <c:formatCode>0</c:formatCode>
                <c:ptCount val="8"/>
                <c:pt idx="0">
                  <c:v>250.00889310487929</c:v>
                </c:pt>
                <c:pt idx="1">
                  <c:v>196.22353420195441</c:v>
                </c:pt>
                <c:pt idx="2">
                  <c:v>188.63653512412284</c:v>
                </c:pt>
                <c:pt idx="3">
                  <c:v>143.99555600444401</c:v>
                </c:pt>
                <c:pt idx="4">
                  <c:v>139.83026258523142</c:v>
                </c:pt>
                <c:pt idx="5">
                  <c:v>126.88271376838371</c:v>
                </c:pt>
                <c:pt idx="6">
                  <c:v>124.24044265593564</c:v>
                </c:pt>
                <c:pt idx="7">
                  <c:v>124.03484458523064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8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Helps me to meet new people</c:v>
                </c:pt>
                <c:pt idx="1">
                  <c:v>Allows me to immerse myself in the local life</c:v>
                </c:pt>
                <c:pt idx="2">
                  <c:v>Allows me to discover new and interesting places</c:v>
                </c:pt>
                <c:pt idx="3">
                  <c:v>Allows me to broaden my knowledge</c:v>
                </c:pt>
                <c:pt idx="4">
                  <c:v>Allows me to share good times with others</c:v>
                </c:pt>
                <c:pt idx="5">
                  <c:v>Enriches my view on the world</c:v>
                </c:pt>
                <c:pt idx="6">
                  <c:v>Allows me to broaden my horizon</c:v>
                </c:pt>
                <c:pt idx="7">
                  <c:v>Creates precious moments of togetherness</c:v>
                </c:pt>
              </c:strCache>
            </c:strRef>
          </c:cat>
          <c:val>
            <c:numRef>
              <c:f>Sheet1!$B$2:$B$9</c:f>
              <c:numCache>
                <c:formatCode>0</c:formatCode>
                <c:ptCount val="8"/>
                <c:pt idx="0">
                  <c:v>224.72523064580824</c:v>
                </c:pt>
                <c:pt idx="1">
                  <c:v>209.40629839958703</c:v>
                </c:pt>
                <c:pt idx="2">
                  <c:v>141.87487200491501</c:v>
                </c:pt>
                <c:pt idx="3">
                  <c:v>141.11947185348194</c:v>
                </c:pt>
                <c:pt idx="4">
                  <c:v>138.34432982174752</c:v>
                </c:pt>
                <c:pt idx="5">
                  <c:v>135.70355860267713</c:v>
                </c:pt>
                <c:pt idx="6">
                  <c:v>130.43556710331637</c:v>
                </c:pt>
                <c:pt idx="7">
                  <c:v>127.12215320910974</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8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Pt>
            <c:idx val="1"/>
            <c:marker>
              <c:symbol val="circle"/>
              <c:size val="5"/>
              <c:spPr>
                <a:solidFill>
                  <a:srgbClr val="FF0000"/>
                </a:solidFill>
                <a:ln w="9525">
                  <a:solidFill>
                    <a:schemeClr val="tx1">
                      <a:lumMod val="50000"/>
                      <a:lumOff val="50000"/>
                    </a:schemeClr>
                  </a:solidFill>
                </a:ln>
                <a:effectLst/>
              </c:spPr>
            </c:marker>
            <c:bubble3D val="0"/>
            <c:extLst>
              <c:ext xmlns:c16="http://schemas.microsoft.com/office/drawing/2014/chart" uri="{C3380CC4-5D6E-409C-BE32-E72D297353CC}">
                <c16:uniqueId val="{00000000-F946-4122-B839-169BE802973E}"/>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8.4337349397590397E-2</c:v>
                </c:pt>
                <c:pt idx="1">
                  <c:v>1.8072289156626498E-2</c:v>
                </c:pt>
                <c:pt idx="2">
                  <c:v>8.4337349397590397E-2</c:v>
                </c:pt>
                <c:pt idx="3">
                  <c:v>7.2289156626505993E-2</c:v>
                </c:pt>
                <c:pt idx="4">
                  <c:v>9.0361445783132502E-2</c:v>
                </c:pt>
                <c:pt idx="5">
                  <c:v>0.13855421686746999</c:v>
                </c:pt>
                <c:pt idx="6">
                  <c:v>8.4337349397590397E-2</c:v>
                </c:pt>
                <c:pt idx="7">
                  <c:v>0.11445783132530099</c:v>
                </c:pt>
                <c:pt idx="8">
                  <c:v>0.102409638554217</c:v>
                </c:pt>
                <c:pt idx="9">
                  <c:v>7.2289156626505993E-2</c:v>
                </c:pt>
                <c:pt idx="10">
                  <c:v>6.02409638554217E-2</c:v>
                </c:pt>
                <c:pt idx="11">
                  <c:v>7.8313253012048195E-2</c:v>
                </c:pt>
              </c:numCache>
            </c:numRef>
          </c:val>
          <c:smooth val="1"/>
          <c:extLst>
            <c:ext xmlns:c16="http://schemas.microsoft.com/office/drawing/2014/chart" uri="{C3380CC4-5D6E-409C-BE32-E72D297353CC}">
              <c16:uniqueId val="{00000000-8DC3-4321-BAC8-C4B18AD0CE5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1-4665-4ED5-9E47-7FBA87E1FBE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665-4ED5-9E47-7FBA87E1FBE5}"/>
              </c:ext>
            </c:extLst>
          </c:dPt>
          <c:dPt>
            <c:idx val="4"/>
            <c:invertIfNegative val="0"/>
            <c:bubble3D val="0"/>
            <c:spPr>
              <a:solidFill>
                <a:srgbClr val="FF0000"/>
              </a:solidFill>
              <a:ln>
                <a:noFill/>
              </a:ln>
              <a:effectLst/>
            </c:spPr>
            <c:extLst>
              <c:ext xmlns:c16="http://schemas.microsoft.com/office/drawing/2014/chart" uri="{C3380CC4-5D6E-409C-BE32-E72D297353CC}">
                <c16:uniqueId val="{00000008-DA8A-41BE-A00A-21D6167AA703}"/>
              </c:ext>
            </c:extLst>
          </c:dPt>
          <c:dPt>
            <c:idx val="6"/>
            <c:invertIfNegative val="0"/>
            <c:bubble3D val="0"/>
            <c:spPr>
              <a:solidFill>
                <a:srgbClr val="FF0000"/>
              </a:solidFill>
              <a:ln>
                <a:noFill/>
              </a:ln>
              <a:effectLst/>
            </c:spPr>
            <c:extLst>
              <c:ext xmlns:c16="http://schemas.microsoft.com/office/drawing/2014/chart" uri="{C3380CC4-5D6E-409C-BE32-E72D297353CC}">
                <c16:uniqueId val="{00000001-D3A6-4081-B980-85D0FE29246E}"/>
              </c:ext>
            </c:extLst>
          </c:dPt>
          <c:dPt>
            <c:idx val="7"/>
            <c:invertIfNegative val="0"/>
            <c:bubble3D val="0"/>
            <c:spPr>
              <a:solidFill>
                <a:srgbClr val="FF0000"/>
              </a:solidFill>
              <a:ln>
                <a:noFill/>
              </a:ln>
              <a:effectLst/>
            </c:spPr>
            <c:extLst>
              <c:ext xmlns:c16="http://schemas.microsoft.com/office/drawing/2014/chart" uri="{C3380CC4-5D6E-409C-BE32-E72D297353CC}">
                <c16:uniqueId val="{00000009-4665-4ED5-9E47-7FBA87E1FBE5}"/>
              </c:ext>
            </c:extLst>
          </c:dPt>
          <c:dPt>
            <c:idx val="8"/>
            <c:invertIfNegative val="0"/>
            <c:bubble3D val="0"/>
            <c:spPr>
              <a:solidFill>
                <a:srgbClr val="FF0000"/>
              </a:solidFill>
              <a:ln>
                <a:noFill/>
              </a:ln>
              <a:effectLst/>
            </c:spPr>
            <c:extLst>
              <c:ext xmlns:c16="http://schemas.microsoft.com/office/drawing/2014/chart" uri="{C3380CC4-5D6E-409C-BE32-E72D297353CC}">
                <c16:uniqueId val="{00000003-D3A6-4081-B980-85D0FE29246E}"/>
              </c:ext>
            </c:extLst>
          </c:dPt>
          <c:dPt>
            <c:idx val="9"/>
            <c:invertIfNegative val="0"/>
            <c:bubble3D val="0"/>
            <c:spPr>
              <a:solidFill>
                <a:srgbClr val="FF0000"/>
              </a:solidFill>
              <a:ln>
                <a:noFill/>
              </a:ln>
              <a:effectLst/>
            </c:spPr>
            <c:extLst>
              <c:ext xmlns:c16="http://schemas.microsoft.com/office/drawing/2014/chart" uri="{C3380CC4-5D6E-409C-BE32-E72D297353CC}">
                <c16:uniqueId val="{0000000B-DA8A-41BE-A00A-21D6167AA703}"/>
              </c:ext>
            </c:extLst>
          </c:dPt>
          <c:dPt>
            <c:idx val="10"/>
            <c:invertIfNegative val="0"/>
            <c:bubble3D val="0"/>
            <c:spPr>
              <a:solidFill>
                <a:srgbClr val="FF0000"/>
              </a:solidFill>
              <a:ln>
                <a:noFill/>
              </a:ln>
              <a:effectLst/>
            </c:spPr>
            <c:extLst>
              <c:ext xmlns:c16="http://schemas.microsoft.com/office/drawing/2014/chart" uri="{C3380CC4-5D6E-409C-BE32-E72D297353CC}">
                <c16:uniqueId val="{00000005-D3A6-4081-B980-85D0FE29246E}"/>
              </c:ext>
            </c:extLst>
          </c:dPt>
          <c:dPt>
            <c:idx val="13"/>
            <c:invertIfNegative val="0"/>
            <c:bubble3D val="0"/>
            <c:spPr>
              <a:solidFill>
                <a:srgbClr val="FF0000"/>
              </a:solidFill>
              <a:ln>
                <a:noFill/>
              </a:ln>
              <a:effectLst/>
            </c:spPr>
            <c:extLst>
              <c:ext xmlns:c16="http://schemas.microsoft.com/office/drawing/2014/chart" uri="{C3380CC4-5D6E-409C-BE32-E72D297353CC}">
                <c16:uniqueId val="{00000011-4665-4ED5-9E47-7FBA87E1FBE5}"/>
              </c:ext>
            </c:extLst>
          </c:dPt>
          <c:dPt>
            <c:idx val="14"/>
            <c:invertIfNegative val="0"/>
            <c:bubble3D val="0"/>
            <c:spPr>
              <a:solidFill>
                <a:srgbClr val="FF0000"/>
              </a:solidFill>
              <a:ln>
                <a:noFill/>
              </a:ln>
              <a:effectLst/>
            </c:spPr>
            <c:extLst>
              <c:ext xmlns:c16="http://schemas.microsoft.com/office/drawing/2014/chart" uri="{C3380CC4-5D6E-409C-BE32-E72D297353CC}">
                <c16:uniqueId val="{0000000A-DA8A-41BE-A00A-21D6167AA703}"/>
              </c:ext>
            </c:extLst>
          </c:dPt>
          <c:dPt>
            <c:idx val="16"/>
            <c:invertIfNegative val="0"/>
            <c:bubble3D val="0"/>
            <c:spPr>
              <a:solidFill>
                <a:srgbClr val="FF0000"/>
              </a:solidFill>
              <a:ln>
                <a:noFill/>
              </a:ln>
              <a:effectLst/>
            </c:spPr>
            <c:extLst>
              <c:ext xmlns:c16="http://schemas.microsoft.com/office/drawing/2014/chart" uri="{C3380CC4-5D6E-409C-BE32-E72D297353CC}">
                <c16:uniqueId val="{00000009-DA8A-41BE-A00A-21D6167AA703}"/>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Cultural experience (focus on art, theatre etc)</c:v>
                </c:pt>
                <c:pt idx="2">
                  <c:v>Sightseeing/round trip</c:v>
                </c:pt>
                <c:pt idx="3">
                  <c:v>Visiting friends and relatives</c:v>
                </c:pt>
                <c:pt idx="4">
                  <c:v>Sun and beach holiday</c:v>
                </c:pt>
                <c:pt idx="5">
                  <c:v>City break (focusing on cultural, shopping, Club, restaurant visits etc.)</c:v>
                </c:pt>
                <c:pt idx="6">
                  <c:v>Holiday to experience nature, scenery and wildlife</c:v>
                </c:pt>
                <c:pt idx="7">
                  <c:v>Culinary trip</c:v>
                </c:pt>
                <c:pt idx="8">
                  <c:v>Sports/active holiday</c:v>
                </c:pt>
                <c:pt idx="9">
                  <c:v>Party&amp;amp;fun</c:v>
                </c:pt>
                <c:pt idx="10">
                  <c:v>Ski holiday</c:v>
                </c:pt>
                <c:pt idx="11">
                  <c:v>Other type of winterholiday with snow</c:v>
                </c:pt>
                <c:pt idx="12">
                  <c:v>Cruise</c:v>
                </c:pt>
                <c:pt idx="13">
                  <c:v>Travel to cottage/holiday home (hired/own/borrowed cottage/holiday home)</c:v>
                </c:pt>
                <c:pt idx="14">
                  <c:v>Event holiday (festivals, sports etc)</c:v>
                </c:pt>
                <c:pt idx="15">
                  <c:v>Countryside holiday</c:v>
                </c:pt>
                <c:pt idx="16">
                  <c:v>Health travel</c:v>
                </c:pt>
              </c:strCache>
            </c:strRef>
          </c:cat>
          <c:val>
            <c:numRef>
              <c:f>Sheet1!$B$2:$B$18</c:f>
              <c:numCache>
                <c:formatCode>0%</c:formatCode>
                <c:ptCount val="17"/>
                <c:pt idx="0">
                  <c:v>0.75903614457831292</c:v>
                </c:pt>
                <c:pt idx="1">
                  <c:v>0.64457831325301196</c:v>
                </c:pt>
                <c:pt idx="2">
                  <c:v>0.63253012048192803</c:v>
                </c:pt>
                <c:pt idx="3">
                  <c:v>0.44578313253011997</c:v>
                </c:pt>
                <c:pt idx="4">
                  <c:v>0.41566265060241003</c:v>
                </c:pt>
                <c:pt idx="5">
                  <c:v>0.40361445783132505</c:v>
                </c:pt>
                <c:pt idx="6">
                  <c:v>0.39156626506024095</c:v>
                </c:pt>
                <c:pt idx="7">
                  <c:v>0.25301204819277101</c:v>
                </c:pt>
                <c:pt idx="8">
                  <c:v>0.22289156626505999</c:v>
                </c:pt>
                <c:pt idx="9">
                  <c:v>0.20481927710843401</c:v>
                </c:pt>
                <c:pt idx="10">
                  <c:v>0.17469879518072301</c:v>
                </c:pt>
                <c:pt idx="11">
                  <c:v>0.16265060240963902</c:v>
                </c:pt>
                <c:pt idx="12">
                  <c:v>0.156626506024096</c:v>
                </c:pt>
                <c:pt idx="13">
                  <c:v>0.15060240963855398</c:v>
                </c:pt>
                <c:pt idx="14">
                  <c:v>0.15060240963855398</c:v>
                </c:pt>
                <c:pt idx="15">
                  <c:v>0.11445783132530099</c:v>
                </c:pt>
                <c:pt idx="16">
                  <c:v>0.102409638554217</c:v>
                </c:pt>
              </c:numCache>
            </c:numRef>
          </c:val>
          <c:extLst>
            <c:ext xmlns:c16="http://schemas.microsoft.com/office/drawing/2014/chart" uri="{C3380CC4-5D6E-409C-BE32-E72D297353CC}">
              <c16:uniqueId val="{00000008-D3A6-4081-B980-85D0FE2924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2124-4758-B15F-C6D6F838334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0.210843373493976</c:v>
                </c:pt>
                <c:pt idx="1">
                  <c:v>0.15060240963855398</c:v>
                </c:pt>
                <c:pt idx="2">
                  <c:v>0.19277108433734899</c:v>
                </c:pt>
                <c:pt idx="3">
                  <c:v>0.31927710843373502</c:v>
                </c:pt>
                <c:pt idx="4">
                  <c:v>0.126506024096386</c:v>
                </c:pt>
              </c:numCache>
            </c:numRef>
          </c:val>
          <c:extLst>
            <c:ext xmlns:c16="http://schemas.microsoft.com/office/drawing/2014/chart" uri="{C3380CC4-5D6E-409C-BE32-E72D297353CC}">
              <c16:uniqueId val="{00000000-1067-4D15-8A6A-4F9053FE06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5ED0-4535-8322-631D46B3C082}"/>
              </c:ext>
            </c:extLst>
          </c:dPt>
          <c:dPt>
            <c:idx val="9"/>
            <c:invertIfNegative val="0"/>
            <c:bubble3D val="0"/>
            <c:spPr>
              <a:solidFill>
                <a:srgbClr val="FF0000"/>
              </a:solidFill>
              <a:ln>
                <a:noFill/>
              </a:ln>
              <a:effectLst/>
            </c:spPr>
            <c:extLst>
              <c:ext xmlns:c16="http://schemas.microsoft.com/office/drawing/2014/chart" uri="{C3380CC4-5D6E-409C-BE32-E72D297353CC}">
                <c16:uniqueId val="{00000000-5ED0-4535-8322-631D46B3C082}"/>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Ferry / boat / cruise</c:v>
                </c:pt>
                <c:pt idx="4">
                  <c:v>Train</c:v>
                </c:pt>
                <c:pt idx="5">
                  <c:v>Charter plane</c:v>
                </c:pt>
                <c:pt idx="6">
                  <c:v>Scheduled plane</c:v>
                </c:pt>
                <c:pt idx="7">
                  <c:v>Car w/ caravan</c:v>
                </c:pt>
                <c:pt idx="8">
                  <c:v>Motorbike</c:v>
                </c:pt>
                <c:pt idx="9">
                  <c:v>Camper van</c:v>
                </c:pt>
                <c:pt idx="10">
                  <c:v>Other</c:v>
                </c:pt>
              </c:strCache>
            </c:strRef>
          </c:cat>
          <c:val>
            <c:numRef>
              <c:f>Sheet1!$B$2:$B$12</c:f>
              <c:numCache>
                <c:formatCode>0%</c:formatCode>
                <c:ptCount val="11"/>
                <c:pt idx="0">
                  <c:v>0.74096385542168708</c:v>
                </c:pt>
                <c:pt idx="1">
                  <c:v>0.20481927710843401</c:v>
                </c:pt>
                <c:pt idx="2">
                  <c:v>0.13855421686746999</c:v>
                </c:pt>
                <c:pt idx="3">
                  <c:v>0.108433734939759</c:v>
                </c:pt>
                <c:pt idx="4">
                  <c:v>7.2289156626505993E-2</c:v>
                </c:pt>
                <c:pt idx="5">
                  <c:v>4.8192771084337303E-2</c:v>
                </c:pt>
                <c:pt idx="6">
                  <c:v>4.8192771084337303E-2</c:v>
                </c:pt>
                <c:pt idx="7">
                  <c:v>4.2168674698795199E-2</c:v>
                </c:pt>
                <c:pt idx="8">
                  <c:v>3.6144578313252997E-2</c:v>
                </c:pt>
                <c:pt idx="9">
                  <c:v>3.0120481927710802E-2</c:v>
                </c:pt>
                <c:pt idx="10">
                  <c:v>2.40963855421687E-2</c:v>
                </c:pt>
              </c:numCache>
            </c:numRef>
          </c:val>
          <c:extLst>
            <c:ext xmlns:c16="http://schemas.microsoft.com/office/drawing/2014/chart" uri="{C3380CC4-5D6E-409C-BE32-E72D297353CC}">
              <c16:uniqueId val="{00000000-B98E-4B2B-A2F2-84CE5ED1B2F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D07E-4A67-9D12-6D20733F19E9}"/>
              </c:ext>
            </c:extLst>
          </c:dPt>
          <c:dPt>
            <c:idx val="6"/>
            <c:invertIfNegative val="0"/>
            <c:bubble3D val="0"/>
            <c:spPr>
              <a:solidFill>
                <a:srgbClr val="FF0000"/>
              </a:solidFill>
              <a:ln>
                <a:noFill/>
              </a:ln>
              <a:effectLst/>
            </c:spPr>
            <c:extLst>
              <c:ext xmlns:c16="http://schemas.microsoft.com/office/drawing/2014/chart" uri="{C3380CC4-5D6E-409C-BE32-E72D297353CC}">
                <c16:uniqueId val="{00000001-D07E-4A67-9D12-6D20733F19E9}"/>
              </c:ext>
            </c:extLst>
          </c:dPt>
          <c:dPt>
            <c:idx val="8"/>
            <c:invertIfNegative val="0"/>
            <c:bubble3D val="0"/>
            <c:spPr>
              <a:solidFill>
                <a:srgbClr val="FF0000"/>
              </a:solidFill>
              <a:ln>
                <a:noFill/>
              </a:ln>
              <a:effectLst/>
            </c:spPr>
            <c:extLst>
              <c:ext xmlns:c16="http://schemas.microsoft.com/office/drawing/2014/chart" uri="{C3380CC4-5D6E-409C-BE32-E72D297353CC}">
                <c16:uniqueId val="{00000002-D07E-4A67-9D12-6D20733F19E9}"/>
              </c:ext>
            </c:extLst>
          </c:dPt>
          <c:dPt>
            <c:idx val="9"/>
            <c:invertIfNegative val="0"/>
            <c:bubble3D val="0"/>
            <c:spPr>
              <a:solidFill>
                <a:srgbClr val="FF0000"/>
              </a:solidFill>
              <a:ln>
                <a:noFill/>
              </a:ln>
              <a:effectLst/>
            </c:spPr>
            <c:extLst>
              <c:ext xmlns:c16="http://schemas.microsoft.com/office/drawing/2014/chart" uri="{C3380CC4-5D6E-409C-BE32-E72D297353CC}">
                <c16:uniqueId val="{00000003-D07E-4A67-9D12-6D20733F19E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Guest house / Bed &amp;amp; Breakfast</c:v>
                </c:pt>
                <c:pt idx="3">
                  <c:v>Hotel (budget)</c:v>
                </c:pt>
                <c:pt idx="4">
                  <c:v>In a private person's home through AirBnb or other types of sharing services</c:v>
                </c:pt>
                <c:pt idx="5">
                  <c:v>Stayed with friends / acquaintances</c:v>
                </c:pt>
                <c:pt idx="6">
                  <c:v>Rented cabin / holiday home / flat</c:v>
                </c:pt>
                <c:pt idx="7">
                  <c:v>Stayed with family</c:v>
                </c:pt>
                <c:pt idx="8">
                  <c:v>Borrowed cabin / holiday home / flat</c:v>
                </c:pt>
                <c:pt idx="9">
                  <c:v>Owned cabin / holiday home / flat</c:v>
                </c:pt>
                <c:pt idx="10">
                  <c:v>Tent</c:v>
                </c:pt>
                <c:pt idx="11">
                  <c:v>Camping cabin</c:v>
                </c:pt>
                <c:pt idx="12">
                  <c:v>Caravan / camper van</c:v>
                </c:pt>
              </c:strCache>
            </c:strRef>
          </c:cat>
          <c:val>
            <c:numRef>
              <c:f>Sheet1!$B$2:$B$14</c:f>
              <c:numCache>
                <c:formatCode>0%</c:formatCode>
                <c:ptCount val="13"/>
                <c:pt idx="0">
                  <c:v>0.451807228915663</c:v>
                </c:pt>
                <c:pt idx="1">
                  <c:v>0.28915662650602397</c:v>
                </c:pt>
                <c:pt idx="2">
                  <c:v>0.12048192771084301</c:v>
                </c:pt>
                <c:pt idx="3">
                  <c:v>0.11445783132530099</c:v>
                </c:pt>
                <c:pt idx="4">
                  <c:v>0.102409638554217</c:v>
                </c:pt>
                <c:pt idx="5">
                  <c:v>0.102409638554217</c:v>
                </c:pt>
                <c:pt idx="6">
                  <c:v>6.6265060240963902E-2</c:v>
                </c:pt>
                <c:pt idx="7">
                  <c:v>4.8192771084337303E-2</c:v>
                </c:pt>
                <c:pt idx="8">
                  <c:v>4.2168674698795199E-2</c:v>
                </c:pt>
                <c:pt idx="9">
                  <c:v>3.0120481927710802E-2</c:v>
                </c:pt>
                <c:pt idx="10">
                  <c:v>1.8072289156626498E-2</c:v>
                </c:pt>
                <c:pt idx="11">
                  <c:v>1.8072289156626498E-2</c:v>
                </c:pt>
                <c:pt idx="12">
                  <c:v>1.20481927710843E-2</c:v>
                </c:pt>
              </c:numCache>
            </c:numRef>
          </c:val>
          <c:extLst>
            <c:ext xmlns:c16="http://schemas.microsoft.com/office/drawing/2014/chart" uri="{C3380CC4-5D6E-409C-BE32-E72D297353CC}">
              <c16:uniqueId val="{00000000-3193-4773-B581-99C8F41BCA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Friendly</c:v>
                </c:pt>
                <c:pt idx="1">
                  <c:v>Relaxed</c:v>
                </c:pt>
                <c:pt idx="2">
                  <c:v>Unique</c:v>
                </c:pt>
                <c:pt idx="3">
                  <c:v>Authentic</c:v>
                </c:pt>
                <c:pt idx="4">
                  <c:v>Explorative</c:v>
                </c:pt>
              </c:strCache>
            </c:strRef>
          </c:cat>
          <c:val>
            <c:numRef>
              <c:f>Sheet1!$B$2:$B$6</c:f>
              <c:numCache>
                <c:formatCode>0</c:formatCode>
                <c:ptCount val="5"/>
                <c:pt idx="0">
                  <c:v>158</c:v>
                </c:pt>
                <c:pt idx="1">
                  <c:v>157</c:v>
                </c:pt>
                <c:pt idx="2">
                  <c:v>153</c:v>
                </c:pt>
                <c:pt idx="3" formatCode="General">
                  <c:v>153</c:v>
                </c:pt>
                <c:pt idx="4" formatCode="General">
                  <c:v>152</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28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0-2119-4841-BC74-D24F30948B32}"/>
              </c:ext>
            </c:extLst>
          </c:dPt>
          <c:dPt>
            <c:idx val="9"/>
            <c:invertIfNegative val="0"/>
            <c:bubble3D val="0"/>
            <c:spPr>
              <a:solidFill>
                <a:srgbClr val="FF0000"/>
              </a:solidFill>
              <a:ln>
                <a:noFill/>
              </a:ln>
              <a:effectLst/>
            </c:spPr>
            <c:extLst>
              <c:ext xmlns:c16="http://schemas.microsoft.com/office/drawing/2014/chart" uri="{C3380CC4-5D6E-409C-BE32-E72D297353CC}">
                <c16:uniqueId val="{00000001-2119-4841-BC74-D24F30948B32}"/>
              </c:ext>
            </c:extLst>
          </c:dPt>
          <c:dPt>
            <c:idx val="11"/>
            <c:invertIfNegative val="0"/>
            <c:bubble3D val="0"/>
            <c:spPr>
              <a:solidFill>
                <a:srgbClr val="FF0000"/>
              </a:solidFill>
              <a:ln>
                <a:noFill/>
              </a:ln>
              <a:effectLst/>
            </c:spPr>
            <c:extLst>
              <c:ext xmlns:c16="http://schemas.microsoft.com/office/drawing/2014/chart" uri="{C3380CC4-5D6E-409C-BE32-E72D297353CC}">
                <c16:uniqueId val="{00000002-2119-4841-BC74-D24F30948B3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Bus</c:v>
                </c:pt>
                <c:pt idx="2">
                  <c:v>Train</c:v>
                </c:pt>
                <c:pt idx="3">
                  <c:v>Plane</c:v>
                </c:pt>
                <c:pt idx="4">
                  <c:v>Own car</c:v>
                </c:pt>
                <c:pt idx="5">
                  <c:v>Ferry / boat / cruise</c:v>
                </c:pt>
                <c:pt idx="6">
                  <c:v>Other</c:v>
                </c:pt>
                <c:pt idx="7">
                  <c:v>No transportation</c:v>
                </c:pt>
                <c:pt idx="8">
                  <c:v>Camper van</c:v>
                </c:pt>
                <c:pt idx="9">
                  <c:v>Car w/ caravan</c:v>
                </c:pt>
                <c:pt idx="10">
                  <c:v>Bicycle</c:v>
                </c:pt>
                <c:pt idx="11">
                  <c:v>Motorbike</c:v>
                </c:pt>
              </c:strCache>
            </c:strRef>
          </c:cat>
          <c:val>
            <c:numRef>
              <c:f>Sheet1!$B$2:$B$13</c:f>
              <c:numCache>
                <c:formatCode>0%</c:formatCode>
                <c:ptCount val="12"/>
                <c:pt idx="0">
                  <c:v>0.33132530120481901</c:v>
                </c:pt>
                <c:pt idx="1">
                  <c:v>0.313253012048193</c:v>
                </c:pt>
                <c:pt idx="2">
                  <c:v>0.22289156626505999</c:v>
                </c:pt>
                <c:pt idx="3">
                  <c:v>0.20481927710843401</c:v>
                </c:pt>
                <c:pt idx="4">
                  <c:v>0.126506024096386</c:v>
                </c:pt>
                <c:pt idx="5">
                  <c:v>0.11445783132530099</c:v>
                </c:pt>
                <c:pt idx="6">
                  <c:v>6.6265060240963902E-2</c:v>
                </c:pt>
                <c:pt idx="7">
                  <c:v>4.2168674698795199E-2</c:v>
                </c:pt>
                <c:pt idx="8">
                  <c:v>3.0120481927710802E-2</c:v>
                </c:pt>
                <c:pt idx="9">
                  <c:v>2.40963855421687E-2</c:v>
                </c:pt>
                <c:pt idx="10">
                  <c:v>2.40963855421687E-2</c:v>
                </c:pt>
                <c:pt idx="11">
                  <c:v>1.20481927710843E-2</c:v>
                </c:pt>
              </c:numCache>
            </c:numRef>
          </c:val>
          <c:extLst>
            <c:ext xmlns:c16="http://schemas.microsoft.com/office/drawing/2014/chart" uri="{C3380CC4-5D6E-409C-BE32-E72D297353CC}">
              <c16:uniqueId val="{00000000-4415-4426-9FA4-08F06619771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31700873770089771"/>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77BD-4E77-B396-D3556657441D}"/>
              </c:ext>
            </c:extLst>
          </c:dPt>
          <c:dPt>
            <c:idx val="3"/>
            <c:invertIfNegative val="0"/>
            <c:bubble3D val="0"/>
            <c:spPr>
              <a:solidFill>
                <a:srgbClr val="92D050"/>
              </a:solidFill>
              <a:ln>
                <a:noFill/>
              </a:ln>
              <a:effectLst/>
            </c:spPr>
            <c:extLst>
              <c:ext xmlns:c16="http://schemas.microsoft.com/office/drawing/2014/chart" uri="{C3380CC4-5D6E-409C-BE32-E72D297353CC}">
                <c16:uniqueId val="{0000001C-77BD-4E77-B396-D3556657441D}"/>
              </c:ext>
            </c:extLst>
          </c:dPt>
          <c:dPt>
            <c:idx val="5"/>
            <c:invertIfNegative val="0"/>
            <c:bubble3D val="0"/>
            <c:spPr>
              <a:solidFill>
                <a:srgbClr val="92D050"/>
              </a:solidFill>
              <a:ln>
                <a:noFill/>
              </a:ln>
              <a:effectLst/>
            </c:spPr>
            <c:extLst>
              <c:ext xmlns:c16="http://schemas.microsoft.com/office/drawing/2014/chart" uri="{C3380CC4-5D6E-409C-BE32-E72D297353CC}">
                <c16:uniqueId val="{0000001B-77BD-4E77-B396-D3556657441D}"/>
              </c:ext>
            </c:extLst>
          </c:dPt>
          <c:dPt>
            <c:idx val="6"/>
            <c:invertIfNegative val="0"/>
            <c:bubble3D val="0"/>
            <c:spPr>
              <a:solidFill>
                <a:srgbClr val="92D050"/>
              </a:solidFill>
              <a:ln>
                <a:noFill/>
              </a:ln>
              <a:effectLst/>
            </c:spPr>
            <c:extLst>
              <c:ext xmlns:c16="http://schemas.microsoft.com/office/drawing/2014/chart" uri="{C3380CC4-5D6E-409C-BE32-E72D297353CC}">
                <c16:uniqueId val="{00000007-140C-45DF-BD69-88DFE300ADF2}"/>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9-140C-45DF-BD69-88DFE300ADF2}"/>
              </c:ext>
            </c:extLst>
          </c:dPt>
          <c:dPt>
            <c:idx val="8"/>
            <c:invertIfNegative val="0"/>
            <c:bubble3D val="0"/>
            <c:spPr>
              <a:solidFill>
                <a:srgbClr val="92D050"/>
              </a:solidFill>
              <a:ln>
                <a:noFill/>
              </a:ln>
              <a:effectLst/>
            </c:spPr>
            <c:extLst>
              <c:ext xmlns:c16="http://schemas.microsoft.com/office/drawing/2014/chart" uri="{C3380CC4-5D6E-409C-BE32-E72D297353CC}">
                <c16:uniqueId val="{00000001-5ADB-4D3E-80BC-F8383FCEE883}"/>
              </c:ext>
            </c:extLst>
          </c:dPt>
          <c:dPt>
            <c:idx val="11"/>
            <c:invertIfNegative val="0"/>
            <c:bubble3D val="0"/>
            <c:spPr>
              <a:solidFill>
                <a:srgbClr val="92D050"/>
              </a:solidFill>
              <a:ln>
                <a:noFill/>
              </a:ln>
              <a:effectLst/>
            </c:spPr>
            <c:extLst>
              <c:ext xmlns:c16="http://schemas.microsoft.com/office/drawing/2014/chart" uri="{C3380CC4-5D6E-409C-BE32-E72D297353CC}">
                <c16:uniqueId val="{00000005-5ADB-4D3E-80BC-F8383FCEE88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ADB-4D3E-80BC-F8383FCEE883}"/>
              </c:ext>
            </c:extLst>
          </c:dPt>
          <c:dPt>
            <c:idx val="13"/>
            <c:invertIfNegative val="0"/>
            <c:bubble3D val="0"/>
            <c:spPr>
              <a:solidFill>
                <a:srgbClr val="92D050"/>
              </a:solidFill>
              <a:ln>
                <a:noFill/>
              </a:ln>
              <a:effectLst/>
            </c:spPr>
            <c:extLst>
              <c:ext xmlns:c16="http://schemas.microsoft.com/office/drawing/2014/chart" uri="{C3380CC4-5D6E-409C-BE32-E72D297353CC}">
                <c16:uniqueId val="{0000001D-77BD-4E77-B396-D3556657441D}"/>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5ADB-4D3E-80BC-F8383FCEE883}"/>
              </c:ext>
            </c:extLst>
          </c:dPt>
          <c:dPt>
            <c:idx val="16"/>
            <c:invertIfNegative val="0"/>
            <c:bubble3D val="0"/>
            <c:spPr>
              <a:solidFill>
                <a:srgbClr val="92D050"/>
              </a:solidFill>
              <a:ln>
                <a:noFill/>
              </a:ln>
              <a:effectLst/>
            </c:spPr>
            <c:extLst>
              <c:ext xmlns:c16="http://schemas.microsoft.com/office/drawing/2014/chart" uri="{C3380CC4-5D6E-409C-BE32-E72D297353CC}">
                <c16:uniqueId val="{0000000B-5ADB-4D3E-80BC-F8383FCEE883}"/>
              </c:ext>
            </c:extLst>
          </c:dPt>
          <c:dPt>
            <c:idx val="18"/>
            <c:invertIfNegative val="0"/>
            <c:bubble3D val="0"/>
            <c:spPr>
              <a:solidFill>
                <a:schemeClr val="accent2"/>
              </a:solidFill>
              <a:ln>
                <a:noFill/>
              </a:ln>
              <a:effectLst/>
            </c:spPr>
            <c:extLst>
              <c:ext xmlns:c16="http://schemas.microsoft.com/office/drawing/2014/chart" uri="{C3380CC4-5D6E-409C-BE32-E72D297353CC}">
                <c16:uniqueId val="{00000017-140C-45DF-BD69-88DFE300ADF2}"/>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ADB-4D3E-80BC-F8383FCEE883}"/>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ADB-4D3E-80BC-F8383FCEE883}"/>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ADB-4D3E-80BC-F8383FCEE883}"/>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ADB-4D3E-80BC-F8383FCEE883}"/>
              </c:ext>
            </c:extLst>
          </c:dPt>
          <c:dPt>
            <c:idx val="24"/>
            <c:invertIfNegative val="0"/>
            <c:bubble3D val="0"/>
            <c:spPr>
              <a:solidFill>
                <a:schemeClr val="accent2"/>
              </a:solidFill>
              <a:ln>
                <a:noFill/>
              </a:ln>
              <a:effectLst/>
            </c:spPr>
            <c:extLst>
              <c:ext xmlns:c16="http://schemas.microsoft.com/office/drawing/2014/chart" uri="{C3380CC4-5D6E-409C-BE32-E72D297353CC}">
                <c16:uniqueId val="{00000021-140C-45DF-BD69-88DFE300ADF2}"/>
              </c:ext>
            </c:extLst>
          </c:dPt>
          <c:dPt>
            <c:idx val="25"/>
            <c:invertIfNegative val="0"/>
            <c:bubble3D val="0"/>
            <c:spPr>
              <a:solidFill>
                <a:schemeClr val="accent2"/>
              </a:solidFill>
              <a:ln>
                <a:noFill/>
              </a:ln>
              <a:effectLst/>
            </c:spPr>
            <c:extLst>
              <c:ext xmlns:c16="http://schemas.microsoft.com/office/drawing/2014/chart" uri="{C3380CC4-5D6E-409C-BE32-E72D297353CC}">
                <c16:uniqueId val="{00000023-140C-45DF-BD69-88DFE300ADF2}"/>
              </c:ext>
            </c:extLst>
          </c:dPt>
          <c:dPt>
            <c:idx val="26"/>
            <c:invertIfNegative val="0"/>
            <c:bubble3D val="0"/>
            <c:spPr>
              <a:solidFill>
                <a:srgbClr val="92D050"/>
              </a:solidFill>
              <a:ln>
                <a:noFill/>
              </a:ln>
              <a:effectLst/>
            </c:spPr>
            <c:extLst>
              <c:ext xmlns:c16="http://schemas.microsoft.com/office/drawing/2014/chart" uri="{C3380CC4-5D6E-409C-BE32-E72D297353CC}">
                <c16:uniqueId val="{00000019-5ADB-4D3E-80BC-F8383FCEE883}"/>
              </c:ext>
            </c:extLst>
          </c:dPt>
          <c:dPt>
            <c:idx val="28"/>
            <c:invertIfNegative val="0"/>
            <c:bubble3D val="0"/>
            <c:spPr>
              <a:solidFill>
                <a:schemeClr val="accent2"/>
              </a:solidFill>
              <a:ln>
                <a:noFill/>
              </a:ln>
              <a:effectLst/>
            </c:spPr>
            <c:extLst>
              <c:ext xmlns:c16="http://schemas.microsoft.com/office/drawing/2014/chart" uri="{C3380CC4-5D6E-409C-BE32-E72D297353CC}">
                <c16:uniqueId val="{00000027-140C-45DF-BD69-88DFE300ADF2}"/>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Taste local food and drink</c:v>
                </c:pt>
                <c:pt idx="1">
                  <c:v>Visit cities</c:v>
                </c:pt>
                <c:pt idx="2">
                  <c:v>Relaxation</c:v>
                </c:pt>
                <c:pt idx="3">
                  <c:v>Discover local culture and lifestyle</c:v>
                </c:pt>
                <c:pt idx="4">
                  <c:v>Visit restaurants</c:v>
                </c:pt>
                <c:pt idx="5">
                  <c:v>Visit historical buildings/sites</c:v>
                </c:pt>
                <c:pt idx="6">
                  <c:v>Visit museums</c:v>
                </c:pt>
                <c:pt idx="7">
                  <c:v>Shopping</c:v>
                </c:pt>
                <c:pt idx="8">
                  <c:v>Discover local history and legends</c:v>
                </c:pt>
                <c:pt idx="9">
                  <c:v>Visit the countryside</c:v>
                </c:pt>
                <c:pt idx="10">
                  <c:v>Observe beauty of nature</c:v>
                </c:pt>
                <c:pt idx="11">
                  <c:v>Attend sightseeing tours</c:v>
                </c:pt>
                <c:pt idx="12">
                  <c:v>Experience local architecture</c:v>
                </c:pt>
                <c:pt idx="13">
                  <c:v>Experience national festivals and traditional celebrations</c:v>
                </c:pt>
                <c:pt idx="14">
                  <c:v>Visit parks and gardens</c:v>
                </c:pt>
                <c:pt idx="15">
                  <c:v>Experience city nightlife</c:v>
                </c:pt>
                <c:pt idx="16">
                  <c:v>Attend concerts/festivals</c:v>
                </c:pt>
                <c:pt idx="17">
                  <c:v>Visit art exhibitions</c:v>
                </c:pt>
                <c:pt idx="18">
                  <c:v>Observe natural phenomenon (i.e. volcanoes, northern lights, midnight sun, breaking waves, sand dune)</c:v>
                </c:pt>
                <c:pt idx="19">
                  <c:v>Experience mountains,  the wilderness or the wildlife</c:v>
                </c:pt>
                <c:pt idx="20">
                  <c:v>Hiking (less than two hours)</c:v>
                </c:pt>
                <c:pt idx="21">
                  <c:v>Sunbathing and swimming</c:v>
                </c:pt>
                <c:pt idx="22">
                  <c:v>Visit spa resorts</c:v>
                </c:pt>
                <c:pt idx="23">
                  <c:v>Get pampered</c:v>
                </c:pt>
                <c:pt idx="24">
                  <c:v>Visit amusement parks</c:v>
                </c:pt>
                <c:pt idx="25">
                  <c:v>Hiking (more than two hours)</c:v>
                </c:pt>
                <c:pt idx="26">
                  <c:v>Other</c:v>
                </c:pt>
                <c:pt idx="27">
                  <c:v>Do winter activities (Alpine skiing/snowboarding, cross country skiing, dog-sleigh, snowmobile etc)</c:v>
                </c:pt>
                <c:pt idx="28">
                  <c:v>Fresh or salt water fishing</c:v>
                </c:pt>
              </c:strCache>
            </c:strRef>
          </c:cat>
          <c:val>
            <c:numRef>
              <c:f>Sheet1!$B$2:$B$30</c:f>
              <c:numCache>
                <c:formatCode>0%</c:formatCode>
                <c:ptCount val="29"/>
                <c:pt idx="0">
                  <c:v>0.66265060240963802</c:v>
                </c:pt>
                <c:pt idx="1">
                  <c:v>0.59638554216867501</c:v>
                </c:pt>
                <c:pt idx="2">
                  <c:v>0.58433734939758997</c:v>
                </c:pt>
                <c:pt idx="3">
                  <c:v>0.58433734939758997</c:v>
                </c:pt>
                <c:pt idx="4">
                  <c:v>0.57831325301204795</c:v>
                </c:pt>
                <c:pt idx="5">
                  <c:v>0.57831325301204795</c:v>
                </c:pt>
                <c:pt idx="6">
                  <c:v>0.41566265060241003</c:v>
                </c:pt>
                <c:pt idx="7">
                  <c:v>0.39156626506024095</c:v>
                </c:pt>
                <c:pt idx="8">
                  <c:v>0.36144578313253001</c:v>
                </c:pt>
                <c:pt idx="9">
                  <c:v>0.33132530120481901</c:v>
                </c:pt>
                <c:pt idx="10">
                  <c:v>0.32530120481927705</c:v>
                </c:pt>
                <c:pt idx="11">
                  <c:v>0.31927710843373502</c:v>
                </c:pt>
                <c:pt idx="12">
                  <c:v>0.29518072289156599</c:v>
                </c:pt>
                <c:pt idx="13">
                  <c:v>0.28915662650602397</c:v>
                </c:pt>
                <c:pt idx="14">
                  <c:v>0.28313253012048201</c:v>
                </c:pt>
                <c:pt idx="15">
                  <c:v>0.234939759036145</c:v>
                </c:pt>
                <c:pt idx="16">
                  <c:v>0.180722891566265</c:v>
                </c:pt>
                <c:pt idx="17">
                  <c:v>0.17469879518072301</c:v>
                </c:pt>
                <c:pt idx="18">
                  <c:v>0.16867469879518102</c:v>
                </c:pt>
                <c:pt idx="19">
                  <c:v>0.13855421686746999</c:v>
                </c:pt>
                <c:pt idx="20">
                  <c:v>0.126506024096386</c:v>
                </c:pt>
                <c:pt idx="21">
                  <c:v>0.11445783132530099</c:v>
                </c:pt>
                <c:pt idx="22">
                  <c:v>0.102409638554217</c:v>
                </c:pt>
                <c:pt idx="23">
                  <c:v>9.6385542168674704E-2</c:v>
                </c:pt>
                <c:pt idx="24">
                  <c:v>9.0361445783132502E-2</c:v>
                </c:pt>
                <c:pt idx="25">
                  <c:v>7.2289156626505993E-2</c:v>
                </c:pt>
                <c:pt idx="26">
                  <c:v>5.4216867469879498E-2</c:v>
                </c:pt>
                <c:pt idx="27">
                  <c:v>4.8192771084337303E-2</c:v>
                </c:pt>
                <c:pt idx="28">
                  <c:v>1.20481927710843E-2</c:v>
                </c:pt>
              </c:numCache>
            </c:numRef>
          </c:val>
          <c:extLst>
            <c:ext xmlns:c16="http://schemas.microsoft.com/office/drawing/2014/chart" uri="{C3380CC4-5D6E-409C-BE32-E72D297353CC}">
              <c16:uniqueId val="{0000001A-5ADB-4D3E-80BC-F8383FCEE88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914A-4E59-9DA3-8AB47E90AEDA}"/>
              </c:ext>
            </c:extLst>
          </c:dPt>
          <c:dPt>
            <c:idx val="2"/>
            <c:invertIfNegative val="0"/>
            <c:bubble3D val="0"/>
            <c:spPr>
              <a:solidFill>
                <a:srgbClr val="FF0000"/>
              </a:solidFill>
              <a:ln>
                <a:noFill/>
              </a:ln>
              <a:effectLst/>
            </c:spPr>
            <c:extLst>
              <c:ext xmlns:c16="http://schemas.microsoft.com/office/drawing/2014/chart" uri="{C3380CC4-5D6E-409C-BE32-E72D297353CC}">
                <c16:uniqueId val="{00000004-914A-4E59-9DA3-8AB47E90AEDA}"/>
              </c:ext>
            </c:extLst>
          </c:dPt>
          <c:dPt>
            <c:idx val="5"/>
            <c:invertIfNegative val="0"/>
            <c:bubble3D val="0"/>
            <c:spPr>
              <a:solidFill>
                <a:srgbClr val="92D050"/>
              </a:solidFill>
              <a:ln>
                <a:noFill/>
              </a:ln>
              <a:effectLst/>
            </c:spPr>
            <c:extLst>
              <c:ext xmlns:c16="http://schemas.microsoft.com/office/drawing/2014/chart" uri="{C3380CC4-5D6E-409C-BE32-E72D297353CC}">
                <c16:uniqueId val="{00000000-914A-4E59-9DA3-8AB47E90AEDA}"/>
              </c:ext>
            </c:extLst>
          </c:dPt>
          <c:dPt>
            <c:idx val="6"/>
            <c:invertIfNegative val="0"/>
            <c:bubble3D val="0"/>
            <c:spPr>
              <a:solidFill>
                <a:srgbClr val="92D050"/>
              </a:solidFill>
              <a:ln>
                <a:noFill/>
              </a:ln>
              <a:effectLst/>
            </c:spPr>
            <c:extLst>
              <c:ext xmlns:c16="http://schemas.microsoft.com/office/drawing/2014/chart" uri="{C3380CC4-5D6E-409C-BE32-E72D297353CC}">
                <c16:uniqueId val="{00000001-914A-4E59-9DA3-8AB47E90AEDA}"/>
              </c:ext>
            </c:extLst>
          </c:dPt>
          <c:dPt>
            <c:idx val="7"/>
            <c:invertIfNegative val="0"/>
            <c:bubble3D val="0"/>
            <c:spPr>
              <a:solidFill>
                <a:srgbClr val="92D050"/>
              </a:solidFill>
              <a:ln>
                <a:noFill/>
              </a:ln>
              <a:effectLst/>
            </c:spPr>
            <c:extLst>
              <c:ext xmlns:c16="http://schemas.microsoft.com/office/drawing/2014/chart" uri="{C3380CC4-5D6E-409C-BE32-E72D297353CC}">
                <c16:uniqueId val="{00000002-914A-4E59-9DA3-8AB47E90AE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3.6144578313252997E-2</c:v>
                </c:pt>
                <c:pt idx="1">
                  <c:v>0.11445783132530099</c:v>
                </c:pt>
                <c:pt idx="2">
                  <c:v>9.0361445783132502E-2</c:v>
                </c:pt>
                <c:pt idx="3">
                  <c:v>0.13855421686746999</c:v>
                </c:pt>
                <c:pt idx="4">
                  <c:v>0.19879518072289201</c:v>
                </c:pt>
                <c:pt idx="5">
                  <c:v>0.19277108433734899</c:v>
                </c:pt>
                <c:pt idx="6">
                  <c:v>0.16867469879518102</c:v>
                </c:pt>
                <c:pt idx="7">
                  <c:v>6.02409638554217E-2</c:v>
                </c:pt>
              </c:numCache>
            </c:numRef>
          </c:val>
          <c:extLst>
            <c:ext xmlns:c16="http://schemas.microsoft.com/office/drawing/2014/chart" uri="{C3380CC4-5D6E-409C-BE32-E72D297353CC}">
              <c16:uniqueId val="{00000000-24CF-49BD-A942-875140FED1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4A14-4C7E-85D6-8283C073A85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2582-4AB9-B99B-A52B9CCE8930}"/>
              </c:ext>
            </c:extLst>
          </c:dPt>
          <c:dPt>
            <c:idx val="4"/>
            <c:invertIfNegative val="0"/>
            <c:bubble3D val="0"/>
            <c:spPr>
              <a:solidFill>
                <a:srgbClr val="FF0000"/>
              </a:solidFill>
              <a:ln>
                <a:noFill/>
              </a:ln>
              <a:effectLst/>
            </c:spPr>
            <c:extLst>
              <c:ext xmlns:c16="http://schemas.microsoft.com/office/drawing/2014/chart" uri="{C3380CC4-5D6E-409C-BE32-E72D297353CC}">
                <c16:uniqueId val="{00000003-4A14-4C7E-85D6-8283C073A85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4A14-4C7E-85D6-8283C073A8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Nobody except myself</c:v>
                </c:pt>
                <c:pt idx="3">
                  <c:v>Parents/other relatives</c:v>
                </c:pt>
                <c:pt idx="4">
                  <c:v>Children 7-14 years</c:v>
                </c:pt>
                <c:pt idx="5">
                  <c:v>Children 0-6 years</c:v>
                </c:pt>
                <c:pt idx="6">
                  <c:v>Children 15 years and older</c:v>
                </c:pt>
                <c:pt idx="7">
                  <c:v>Other</c:v>
                </c:pt>
              </c:strCache>
            </c:strRef>
          </c:cat>
          <c:val>
            <c:numRef>
              <c:f>Sheet1!$B$2:$B$9</c:f>
              <c:numCache>
                <c:formatCode>0%</c:formatCode>
                <c:ptCount val="8"/>
                <c:pt idx="0">
                  <c:v>0.57228915662650603</c:v>
                </c:pt>
                <c:pt idx="1">
                  <c:v>0.25301204819277101</c:v>
                </c:pt>
                <c:pt idx="2">
                  <c:v>0.15060240963855398</c:v>
                </c:pt>
                <c:pt idx="3">
                  <c:v>0.13855421686746999</c:v>
                </c:pt>
                <c:pt idx="4">
                  <c:v>9.6385542168674704E-2</c:v>
                </c:pt>
                <c:pt idx="5">
                  <c:v>9.0361445783132502E-2</c:v>
                </c:pt>
                <c:pt idx="6">
                  <c:v>6.6265060240963902E-2</c:v>
                </c:pt>
                <c:pt idx="7">
                  <c:v>3.0120481927710802E-2</c:v>
                </c:pt>
              </c:numCache>
            </c:numRef>
          </c:val>
          <c:extLst>
            <c:ext xmlns:c16="http://schemas.microsoft.com/office/drawing/2014/chart" uri="{C3380CC4-5D6E-409C-BE32-E72D297353CC}">
              <c16:uniqueId val="{00000006-4A14-4C7E-85D6-8283C073A85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6-D50F-4B9B-9D7A-D5A1B62E3F42}"/>
              </c:ext>
            </c:extLst>
          </c:dPt>
          <c:dPt>
            <c:idx val="2"/>
            <c:invertIfNegative val="0"/>
            <c:bubble3D val="0"/>
            <c:spPr>
              <a:solidFill>
                <a:srgbClr val="FF0000"/>
              </a:solidFill>
              <a:ln>
                <a:noFill/>
              </a:ln>
              <a:effectLst/>
            </c:spPr>
            <c:extLst>
              <c:ext xmlns:c16="http://schemas.microsoft.com/office/drawing/2014/chart" uri="{C3380CC4-5D6E-409C-BE32-E72D297353CC}">
                <c16:uniqueId val="{00000003-D1D8-4706-A159-6255091CA0B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C8A0-4EC3-97EA-18392CC7D0E9}"/>
              </c:ext>
            </c:extLst>
          </c:dPt>
          <c:dPt>
            <c:idx val="6"/>
            <c:invertIfNegative val="0"/>
            <c:bubble3D val="0"/>
            <c:spPr>
              <a:solidFill>
                <a:srgbClr val="92D050"/>
              </a:solidFill>
              <a:ln>
                <a:noFill/>
              </a:ln>
              <a:effectLst/>
            </c:spPr>
            <c:extLst>
              <c:ext xmlns:c16="http://schemas.microsoft.com/office/drawing/2014/chart" uri="{C3380CC4-5D6E-409C-BE32-E72D297353CC}">
                <c16:uniqueId val="{00000007-C8A0-4EC3-97EA-18392CC7D0E9}"/>
              </c:ext>
            </c:extLst>
          </c:dPt>
          <c:dPt>
            <c:idx val="7"/>
            <c:invertIfNegative val="0"/>
            <c:bubble3D val="0"/>
            <c:spPr>
              <a:solidFill>
                <a:srgbClr val="FF0000"/>
              </a:solidFill>
              <a:ln>
                <a:noFill/>
              </a:ln>
              <a:effectLst/>
            </c:spPr>
            <c:extLst>
              <c:ext xmlns:c16="http://schemas.microsoft.com/office/drawing/2014/chart" uri="{C3380CC4-5D6E-409C-BE32-E72D297353CC}">
                <c16:uniqueId val="{00000007-D50F-4B9B-9D7A-D5A1B62E3F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Children 7-14 year</c:v>
                </c:pt>
                <c:pt idx="3">
                  <c:v>Children 0-6 years</c:v>
                </c:pt>
                <c:pt idx="4">
                  <c:v>Other family/relatives</c:v>
                </c:pt>
                <c:pt idx="5">
                  <c:v>Children 15 years and above</c:v>
                </c:pt>
                <c:pt idx="6">
                  <c:v>Other people</c:v>
                </c:pt>
                <c:pt idx="7">
                  <c:v>Alone</c:v>
                </c:pt>
              </c:strCache>
            </c:strRef>
          </c:cat>
          <c:val>
            <c:numRef>
              <c:f>Sheet1!$B$2:$B$9</c:f>
              <c:numCache>
                <c:formatCode>0%</c:formatCode>
                <c:ptCount val="8"/>
                <c:pt idx="0">
                  <c:v>0.656626506024096</c:v>
                </c:pt>
                <c:pt idx="1">
                  <c:v>0.210843373493976</c:v>
                </c:pt>
                <c:pt idx="2">
                  <c:v>0.16867469879518102</c:v>
                </c:pt>
                <c:pt idx="3">
                  <c:v>0.132530120481928</c:v>
                </c:pt>
                <c:pt idx="4">
                  <c:v>0.102409638554217</c:v>
                </c:pt>
                <c:pt idx="5">
                  <c:v>8.4337349397590397E-2</c:v>
                </c:pt>
                <c:pt idx="6">
                  <c:v>6.6265060240963902E-2</c:v>
                </c:pt>
                <c:pt idx="7">
                  <c:v>5.4216867469879498E-2</c:v>
                </c:pt>
              </c:numCache>
            </c:numRef>
          </c:val>
          <c:extLst>
            <c:ext xmlns:c16="http://schemas.microsoft.com/office/drawing/2014/chart" uri="{C3380CC4-5D6E-409C-BE32-E72D297353CC}">
              <c16:uniqueId val="{00000006-D1D8-4706-A159-6255091CA0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E3-465C-AFDD-CD5054EFB951}"/>
              </c:ext>
            </c:extLst>
          </c:dPt>
          <c:dPt>
            <c:idx val="2"/>
            <c:invertIfNegative val="0"/>
            <c:bubble3D val="0"/>
            <c:spPr>
              <a:solidFill>
                <a:srgbClr val="92D050"/>
              </a:solidFill>
              <a:ln>
                <a:noFill/>
              </a:ln>
              <a:effectLst/>
            </c:spPr>
            <c:extLst>
              <c:ext xmlns:c16="http://schemas.microsoft.com/office/drawing/2014/chart" uri="{C3380CC4-5D6E-409C-BE32-E72D297353CC}">
                <c16:uniqueId val="{00000004-1317-4169-83BA-2D00F07BAF15}"/>
              </c:ext>
            </c:extLst>
          </c:dPt>
          <c:dPt>
            <c:idx val="3"/>
            <c:invertIfNegative val="0"/>
            <c:bubble3D val="0"/>
            <c:spPr>
              <a:solidFill>
                <a:srgbClr val="FF0000"/>
              </a:solidFill>
              <a:ln>
                <a:noFill/>
              </a:ln>
              <a:effectLst/>
            </c:spPr>
            <c:extLst>
              <c:ext xmlns:c16="http://schemas.microsoft.com/office/drawing/2014/chart" uri="{C3380CC4-5D6E-409C-BE32-E72D297353CC}">
                <c16:uniqueId val="{00000003-3DE3-465C-AFDD-CD5054EFB9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0.108433734939759</c:v>
                </c:pt>
                <c:pt idx="2">
                  <c:v>0.421686746987952</c:v>
                </c:pt>
                <c:pt idx="3">
                  <c:v>7.2289156626505993E-2</c:v>
                </c:pt>
                <c:pt idx="4">
                  <c:v>0.19879518072289201</c:v>
                </c:pt>
                <c:pt idx="5">
                  <c:v>0.19879518072289201</c:v>
                </c:pt>
              </c:numCache>
            </c:numRef>
          </c:val>
          <c:extLst>
            <c:ext xmlns:c16="http://schemas.microsoft.com/office/drawing/2014/chart" uri="{C3380CC4-5D6E-409C-BE32-E72D297353CC}">
              <c16:uniqueId val="{00000004-3DE3-465C-AFDD-CD5054EFB9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69977055510207"/>
          <c:y val="1.3019743652965321E-2"/>
          <c:w val="0.42057488567549811"/>
          <c:h val="0.69856293706012895"/>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6C60-4FFF-9006-1857E6363BDB}"/>
              </c:ext>
            </c:extLst>
          </c:dPt>
          <c:dPt>
            <c:idx val="1"/>
            <c:invertIfNegative val="0"/>
            <c:bubble3D val="0"/>
            <c:spPr>
              <a:solidFill>
                <a:srgbClr val="FF0000"/>
              </a:solidFill>
              <a:ln>
                <a:noFill/>
              </a:ln>
              <a:effectLst/>
            </c:spPr>
            <c:extLst>
              <c:ext xmlns:c16="http://schemas.microsoft.com/office/drawing/2014/chart" uri="{C3380CC4-5D6E-409C-BE32-E72D297353CC}">
                <c16:uniqueId val="{00000001-6C60-4FFF-9006-1857E6363B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0.55421686746987897</c:v>
                </c:pt>
                <c:pt idx="1">
                  <c:v>0.33132530120481901</c:v>
                </c:pt>
                <c:pt idx="2">
                  <c:v>0.11445783132530099</c:v>
                </c:pt>
              </c:numCache>
            </c:numRef>
          </c:val>
          <c:extLst>
            <c:ext xmlns:c16="http://schemas.microsoft.com/office/drawing/2014/chart" uri="{C3380CC4-5D6E-409C-BE32-E72D297353CC}">
              <c16:uniqueId val="{00000000-FFC6-4552-B532-1E44FBA217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A28D-4D74-BC29-046381775AE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3-4F37-4267-BE33-6B6498D85C9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08C2-4BA0-89F1-490E55C912DA}"/>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7-4F37-4267-BE33-6B6498D85C92}"/>
              </c:ext>
            </c:extLst>
          </c:dPt>
          <c:dPt>
            <c:idx val="15"/>
            <c:invertIfNegative val="0"/>
            <c:bubble3D val="0"/>
            <c:spPr>
              <a:solidFill>
                <a:srgbClr val="92D050"/>
              </a:solidFill>
              <a:ln>
                <a:noFill/>
              </a:ln>
              <a:effectLst/>
            </c:spPr>
            <c:extLst>
              <c:ext xmlns:c16="http://schemas.microsoft.com/office/drawing/2014/chart" uri="{C3380CC4-5D6E-409C-BE32-E72D297353CC}">
                <c16:uniqueId val="{00000009-A28D-4D74-BC29-046381775AE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4F37-4267-BE33-6B6498D85C9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Advice from friends / family</c:v>
                </c:pt>
                <c:pt idx="2">
                  <c:v>Homepages for the destination</c:v>
                </c:pt>
                <c:pt idx="3">
                  <c:v>Homepages for hotels/ other accommodations</c:v>
                </c:pt>
                <c:pt idx="4">
                  <c:v>Homepages for attractions and sights</c:v>
                </c:pt>
                <c:pt idx="5">
                  <c:v>Homepages of carriers, including airlines etc.</c:v>
                </c:pt>
                <c:pt idx="6">
                  <c:v>Travel apps/portals like Tripadvisor etc</c:v>
                </c:pt>
                <c:pt idx="7">
                  <c:v>Reviews from other travelers online</c:v>
                </c:pt>
                <c:pt idx="8">
                  <c:v>Booking sites such as Expedia and Lastminute</c:v>
                </c:pt>
                <c:pt idx="9">
                  <c:v>Guidebooks</c:v>
                </c:pt>
                <c:pt idx="10">
                  <c:v>Travel agent in homeland</c:v>
                </c:pt>
                <c:pt idx="11">
                  <c:v>Social media such as Facebook or blogs</c:v>
                </c:pt>
                <c:pt idx="12">
                  <c:v>Catalogs or brochures</c:v>
                </c:pt>
                <c:pt idx="13">
                  <c:v>TV or radio</c:v>
                </c:pt>
                <c:pt idx="14">
                  <c:v>Newspapers or magazines</c:v>
                </c:pt>
                <c:pt idx="15">
                  <c:v>Other</c:v>
                </c:pt>
                <c:pt idx="16">
                  <c:v>Travel fairs</c:v>
                </c:pt>
              </c:strCache>
            </c:strRef>
          </c:cat>
          <c:val>
            <c:numRef>
              <c:f>Sheet1!$B$2:$B$18</c:f>
              <c:numCache>
                <c:formatCode>0%</c:formatCode>
                <c:ptCount val="17"/>
                <c:pt idx="0">
                  <c:v>0.70481927710843395</c:v>
                </c:pt>
                <c:pt idx="1">
                  <c:v>0.36144578313253001</c:v>
                </c:pt>
                <c:pt idx="2">
                  <c:v>0.33734939759036103</c:v>
                </c:pt>
                <c:pt idx="3">
                  <c:v>0.32530120481927705</c:v>
                </c:pt>
                <c:pt idx="4">
                  <c:v>0.265060240963855</c:v>
                </c:pt>
                <c:pt idx="5">
                  <c:v>0.25903614457831298</c:v>
                </c:pt>
                <c:pt idx="6">
                  <c:v>0.25903614457831298</c:v>
                </c:pt>
                <c:pt idx="7">
                  <c:v>0.234939759036145</c:v>
                </c:pt>
                <c:pt idx="8">
                  <c:v>0.20481927710843401</c:v>
                </c:pt>
                <c:pt idx="9">
                  <c:v>0.19277108433734899</c:v>
                </c:pt>
                <c:pt idx="10">
                  <c:v>0.17469879518072301</c:v>
                </c:pt>
                <c:pt idx="11">
                  <c:v>0.156626506024096</c:v>
                </c:pt>
                <c:pt idx="12">
                  <c:v>0.132530120481928</c:v>
                </c:pt>
                <c:pt idx="13">
                  <c:v>0.108433734939759</c:v>
                </c:pt>
                <c:pt idx="14">
                  <c:v>9.0361445783132502E-2</c:v>
                </c:pt>
                <c:pt idx="15">
                  <c:v>5.4216867469879498E-2</c:v>
                </c:pt>
                <c:pt idx="16">
                  <c:v>4.2168674698795199E-2</c:v>
                </c:pt>
              </c:numCache>
            </c:numRef>
          </c:val>
          <c:extLst>
            <c:ext xmlns:c16="http://schemas.microsoft.com/office/drawing/2014/chart" uri="{C3380CC4-5D6E-409C-BE32-E72D297353CC}">
              <c16:uniqueId val="{00000008-08C2-4BA0-89F1-490E55C912D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8D3-486E-AA0A-84B085C8961D}"/>
              </c:ext>
            </c:extLst>
          </c:dPt>
          <c:dPt>
            <c:idx val="3"/>
            <c:invertIfNegative val="0"/>
            <c:bubble3D val="0"/>
            <c:spPr>
              <a:solidFill>
                <a:srgbClr val="FF0000"/>
              </a:solidFill>
              <a:ln>
                <a:noFill/>
              </a:ln>
              <a:effectLst/>
            </c:spPr>
            <c:extLst>
              <c:ext xmlns:c16="http://schemas.microsoft.com/office/drawing/2014/chart" uri="{C3380CC4-5D6E-409C-BE32-E72D297353CC}">
                <c16:uniqueId val="{00000002-D8D3-486E-AA0A-84B085C8961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0.41566265060241003</c:v>
                </c:pt>
                <c:pt idx="1">
                  <c:v>0.36144578313253001</c:v>
                </c:pt>
                <c:pt idx="2">
                  <c:v>0.12048192771084301</c:v>
                </c:pt>
                <c:pt idx="3">
                  <c:v>0.102409638554217</c:v>
                </c:pt>
              </c:numCache>
            </c:numRef>
          </c:val>
          <c:extLst>
            <c:ext xmlns:c16="http://schemas.microsoft.com/office/drawing/2014/chart" uri="{C3380CC4-5D6E-409C-BE32-E72D297353CC}">
              <c16:uniqueId val="{00000000-D8D3-486E-AA0A-84B085C896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699F-441E-B0B2-C98673C5937B}"/>
              </c:ext>
            </c:extLst>
          </c:dPt>
          <c:dPt>
            <c:idx val="1"/>
            <c:invertIfNegative val="0"/>
            <c:bubble3D val="0"/>
            <c:spPr>
              <a:solidFill>
                <a:srgbClr val="92D050"/>
              </a:solidFill>
              <a:ln>
                <a:noFill/>
              </a:ln>
              <a:effectLst/>
            </c:spPr>
            <c:extLst>
              <c:ext xmlns:c16="http://schemas.microsoft.com/office/drawing/2014/chart" uri="{C3380CC4-5D6E-409C-BE32-E72D297353CC}">
                <c16:uniqueId val="{00000003-699F-441E-B0B2-C98673C5937B}"/>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699F-441E-B0B2-C98673C5937B}"/>
              </c:ext>
            </c:extLst>
          </c:dPt>
          <c:dPt>
            <c:idx val="3"/>
            <c:invertIfNegative val="0"/>
            <c:bubble3D val="0"/>
            <c:spPr>
              <a:solidFill>
                <a:srgbClr val="FF0000"/>
              </a:solidFill>
              <a:ln>
                <a:noFill/>
              </a:ln>
              <a:effectLst/>
            </c:spPr>
            <c:extLst>
              <c:ext xmlns:c16="http://schemas.microsoft.com/office/drawing/2014/chart" uri="{C3380CC4-5D6E-409C-BE32-E72D297353CC}">
                <c16:uniqueId val="{00000007-699F-441E-B0B2-C98673C593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0.14457831325301199</c:v>
                </c:pt>
                <c:pt idx="1">
                  <c:v>0.42771084337349402</c:v>
                </c:pt>
                <c:pt idx="2">
                  <c:v>0.19277108433734899</c:v>
                </c:pt>
                <c:pt idx="3">
                  <c:v>0.234939759036145</c:v>
                </c:pt>
              </c:numCache>
            </c:numRef>
          </c:val>
          <c:extLst>
            <c:ext xmlns:c16="http://schemas.microsoft.com/office/drawing/2014/chart" uri="{C3380CC4-5D6E-409C-BE32-E72D297353CC}">
              <c16:uniqueId val="{00000008-699F-441E-B0B2-C98673C5937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like to explore and have new experience...</c:v>
                </c:pt>
                <c:pt idx="1">
                  <c:v>People who are interested to learn more</c:v>
                </c:pt>
                <c:pt idx="2">
                  <c:v>People who like adventure</c:v>
                </c:pt>
              </c:strCache>
            </c:strRef>
          </c:cat>
          <c:val>
            <c:numRef>
              <c:f>Sheet1!$B$2:$B$4</c:f>
              <c:numCache>
                <c:formatCode>0</c:formatCode>
                <c:ptCount val="3"/>
                <c:pt idx="0">
                  <c:v>177</c:v>
                </c:pt>
                <c:pt idx="1">
                  <c:v>148</c:v>
                </c:pt>
                <c:pt idx="2">
                  <c:v>147</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28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rgbClr val="00B050"/>
              </a:solidFill>
              <a:ln>
                <a:solidFill>
                  <a:srgbClr val="00B050"/>
                </a:solidFill>
              </a:ln>
              <a:effectLst/>
            </c:spPr>
            <c:extLst>
              <c:ext xmlns:c16="http://schemas.microsoft.com/office/drawing/2014/chart" uri="{C3380CC4-5D6E-409C-BE32-E72D297353CC}">
                <c16:uniqueId val="{00000009-68AC-4FEE-955E-070ABF2801B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6.4935064935064901E-2</c:v>
                </c:pt>
                <c:pt idx="1">
                  <c:v>0.12987012987013</c:v>
                </c:pt>
                <c:pt idx="2">
                  <c:v>0.37662337662337697</c:v>
                </c:pt>
                <c:pt idx="3">
                  <c:v>0.14285714285714302</c:v>
                </c:pt>
                <c:pt idx="4">
                  <c:v>0.16883116883116903</c:v>
                </c:pt>
                <c:pt idx="5">
                  <c:v>2.5974025974026E-2</c:v>
                </c:pt>
                <c:pt idx="6">
                  <c:v>9.0909090909090898E-2</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c:spPr>
          <c:invertIfNegative val="0"/>
          <c:cat>
            <c:strRef>
              <c:f>Sheet1!$A$2:$A$6</c:f>
              <c:strCache>
                <c:ptCount val="5"/>
                <c:pt idx="0">
                  <c:v>People for whom family comes first above all</c:v>
                </c:pt>
                <c:pt idx="1">
                  <c:v>People who have strong family values</c:v>
                </c:pt>
                <c:pt idx="2">
                  <c:v>People who enjoy spending time with friends</c:v>
                </c:pt>
                <c:pt idx="3">
                  <c:v>People who enjoy taking care of others</c:v>
                </c:pt>
                <c:pt idx="4">
                  <c:v>People who want to escape from the demands of life and relax and unwind</c:v>
                </c:pt>
              </c:strCache>
            </c:strRef>
          </c:cat>
          <c:val>
            <c:numRef>
              <c:f>Sheet1!$B$2:$B$6</c:f>
              <c:numCache>
                <c:formatCode>0</c:formatCode>
                <c:ptCount val="5"/>
                <c:pt idx="0">
                  <c:v>266.58010063301413</c:v>
                </c:pt>
                <c:pt idx="1">
                  <c:v>253.44083579377704</c:v>
                </c:pt>
                <c:pt idx="2">
                  <c:v>201.00598729599125</c:v>
                </c:pt>
                <c:pt idx="3">
                  <c:v>186.60876757650954</c:v>
                </c:pt>
                <c:pt idx="4">
                  <c:v>121.75794657513805</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spoil my loved ones</c:v>
                </c:pt>
                <c:pt idx="1">
                  <c:v>Allows me to intensify the relationship with my loved one(s)</c:v>
                </c:pt>
                <c:pt idx="2">
                  <c:v>Creates precious moments of togetherness</c:v>
                </c:pt>
                <c:pt idx="3">
                  <c:v>Allows me to share good times with others</c:v>
                </c:pt>
                <c:pt idx="4">
                  <c:v>Helps me to escape from my hectic daily life</c:v>
                </c:pt>
                <c:pt idx="5">
                  <c:v>Allows me to pamper myself</c:v>
                </c:pt>
              </c:strCache>
            </c:strRef>
          </c:cat>
          <c:val>
            <c:numRef>
              <c:f>Sheet1!$B$2:$B$7</c:f>
              <c:numCache>
                <c:formatCode>0</c:formatCode>
                <c:ptCount val="6"/>
                <c:pt idx="0">
                  <c:v>205.56687033265445</c:v>
                </c:pt>
                <c:pt idx="1">
                  <c:v>200.18136572609558</c:v>
                </c:pt>
                <c:pt idx="2">
                  <c:v>193.4038054968288</c:v>
                </c:pt>
                <c:pt idx="3">
                  <c:v>176.77510679709815</c:v>
                </c:pt>
                <c:pt idx="4">
                  <c:v>126.14302864002742</c:v>
                </c:pt>
                <c:pt idx="5">
                  <c:v>121.75403726708073</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Sociable</c:v>
                </c:pt>
                <c:pt idx="1">
                  <c:v>Friendly</c:v>
                </c:pt>
                <c:pt idx="2">
                  <c:v>Relaxed</c:v>
                </c:pt>
                <c:pt idx="3">
                  <c:v>Cozy</c:v>
                </c:pt>
                <c:pt idx="4">
                  <c:v>Harmonious</c:v>
                </c:pt>
                <c:pt idx="5">
                  <c:v>Peaceful</c:v>
                </c:pt>
              </c:strCache>
            </c:strRef>
          </c:cat>
          <c:val>
            <c:numRef>
              <c:f>Sheet1!$B$2:$B$7</c:f>
              <c:numCache>
                <c:formatCode>0</c:formatCode>
                <c:ptCount val="6"/>
                <c:pt idx="0">
                  <c:v>218.14898112178832</c:v>
                </c:pt>
                <c:pt idx="1">
                  <c:v>178.24405288570918</c:v>
                </c:pt>
                <c:pt idx="2">
                  <c:v>159.69300860086858</c:v>
                </c:pt>
                <c:pt idx="3">
                  <c:v>150.96068765010745</c:v>
                </c:pt>
                <c:pt idx="4">
                  <c:v>139.86322523714981</c:v>
                </c:pt>
                <c:pt idx="5">
                  <c:v>138.63220730823642</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Is easy to travel to</c:v>
                </c:pt>
                <c:pt idx="1">
                  <c:v>Has few language barriers</c:v>
                </c:pt>
                <c:pt idx="2">
                  <c:v>Good value for money</c:v>
                </c:pt>
                <c:pt idx="3">
                  <c:v>Has guaranteed sunshine</c:v>
                </c:pt>
                <c:pt idx="4">
                  <c:v>Has friendly people</c:v>
                </c:pt>
                <c:pt idx="5">
                  <c:v>Has good beaches</c:v>
                </c:pt>
                <c:pt idx="6">
                  <c:v>Has a variety of different restaurant offers</c:v>
                </c:pt>
                <c:pt idx="7">
                  <c:v>Has good local cuisine</c:v>
                </c:pt>
                <c:pt idx="8">
                  <c:v>Is easy to travel around</c:v>
                </c:pt>
              </c:strCache>
            </c:strRef>
          </c:cat>
          <c:val>
            <c:numRef>
              <c:f>Sheet1!$B$2:$B$10</c:f>
              <c:numCache>
                <c:formatCode>0</c:formatCode>
                <c:ptCount val="9"/>
                <c:pt idx="0">
                  <c:v>190.09827488687782</c:v>
                </c:pt>
                <c:pt idx="1">
                  <c:v>156.4974466806849</c:v>
                </c:pt>
                <c:pt idx="2">
                  <c:v>144.74269522561772</c:v>
                </c:pt>
                <c:pt idx="3">
                  <c:v>141.30483437779768</c:v>
                </c:pt>
                <c:pt idx="4">
                  <c:v>141.26068310141616</c:v>
                </c:pt>
                <c:pt idx="5">
                  <c:v>132.5939935809262</c:v>
                </c:pt>
                <c:pt idx="6">
                  <c:v>129.11420990233162</c:v>
                </c:pt>
                <c:pt idx="7">
                  <c:v>128.82850587897909</c:v>
                </c:pt>
                <c:pt idx="8">
                  <c:v>126.88290898002745</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7.7922077922077906E-2</c:v>
                </c:pt>
                <c:pt idx="1">
                  <c:v>5.1948051948051903E-2</c:v>
                </c:pt>
                <c:pt idx="2">
                  <c:v>0.11688311688311699</c:v>
                </c:pt>
                <c:pt idx="3">
                  <c:v>5.1948051948051903E-2</c:v>
                </c:pt>
                <c:pt idx="4">
                  <c:v>9.0909090909090898E-2</c:v>
                </c:pt>
                <c:pt idx="5">
                  <c:v>0.103896103896104</c:v>
                </c:pt>
                <c:pt idx="6">
                  <c:v>7.7922077922077906E-2</c:v>
                </c:pt>
                <c:pt idx="7">
                  <c:v>0.11688311688311699</c:v>
                </c:pt>
                <c:pt idx="8">
                  <c:v>6.4935064935064901E-2</c:v>
                </c:pt>
                <c:pt idx="9">
                  <c:v>6.4935064935064901E-2</c:v>
                </c:pt>
                <c:pt idx="10">
                  <c:v>2.5974025974026E-2</c:v>
                </c:pt>
                <c:pt idx="11">
                  <c:v>0.15584415584415601</c:v>
                </c:pt>
              </c:numCache>
            </c:numRef>
          </c:val>
          <c:smooth val="1"/>
          <c:extLst>
            <c:ext xmlns:c16="http://schemas.microsoft.com/office/drawing/2014/chart" uri="{C3380CC4-5D6E-409C-BE32-E72D297353CC}">
              <c16:uniqueId val="{00000000-66D1-4D8F-8745-3A56AB52BC78}"/>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8-BD3B-4C60-AA63-FCDF22747C4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B0A1-448F-AD57-9C843EC5F2C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B0A1-448F-AD57-9C843EC5F2C3}"/>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04D-4561-86D6-03FB8F536143}"/>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04D-4561-86D6-03FB8F536143}"/>
              </c:ext>
            </c:extLst>
          </c:dPt>
          <c:dPt>
            <c:idx val="12"/>
            <c:invertIfNegative val="0"/>
            <c:bubble3D val="0"/>
            <c:spPr>
              <a:solidFill>
                <a:srgbClr val="FF0000"/>
              </a:solidFill>
              <a:ln>
                <a:noFill/>
              </a:ln>
              <a:effectLst/>
            </c:spPr>
            <c:extLst>
              <c:ext xmlns:c16="http://schemas.microsoft.com/office/drawing/2014/chart" uri="{C3380CC4-5D6E-409C-BE32-E72D297353CC}">
                <c16:uniqueId val="{00000007-904D-4561-86D6-03FB8F536143}"/>
              </c:ext>
            </c:extLst>
          </c:dPt>
          <c:dPt>
            <c:idx val="14"/>
            <c:invertIfNegative val="0"/>
            <c:bubble3D val="0"/>
            <c:spPr>
              <a:solidFill>
                <a:srgbClr val="FF0000"/>
              </a:solidFill>
              <a:ln>
                <a:noFill/>
              </a:ln>
              <a:effectLst/>
            </c:spPr>
            <c:extLst>
              <c:ext xmlns:c16="http://schemas.microsoft.com/office/drawing/2014/chart" uri="{C3380CC4-5D6E-409C-BE32-E72D297353CC}">
                <c16:uniqueId val="{00000009-BD3B-4C60-AA63-FCDF22747C47}"/>
              </c:ext>
            </c:extLst>
          </c:dPt>
          <c:dPt>
            <c:idx val="16"/>
            <c:invertIfNegative val="0"/>
            <c:bubble3D val="0"/>
            <c:spPr>
              <a:solidFill>
                <a:srgbClr val="FF0000"/>
              </a:solidFill>
              <a:ln>
                <a:noFill/>
              </a:ln>
              <a:effectLst/>
            </c:spPr>
            <c:extLst>
              <c:ext xmlns:c16="http://schemas.microsoft.com/office/drawing/2014/chart" uri="{C3380CC4-5D6E-409C-BE32-E72D297353CC}">
                <c16:uniqueId val="{0000000A-BD3B-4C60-AA63-FCDF22747C47}"/>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Cultural experience (focus on art, theatre etc)</c:v>
                </c:pt>
                <c:pt idx="2">
                  <c:v>Visiting friends and relatives</c:v>
                </c:pt>
                <c:pt idx="3">
                  <c:v>Sun and beach holiday</c:v>
                </c:pt>
                <c:pt idx="4">
                  <c:v>Sightseeing/round trip</c:v>
                </c:pt>
                <c:pt idx="5">
                  <c:v>Holiday to experience nature, scenery and wildlife</c:v>
                </c:pt>
                <c:pt idx="6">
                  <c:v>City break (focusing on cultural, shopping, Club, restaurant visits etc.)</c:v>
                </c:pt>
                <c:pt idx="7">
                  <c:v>Party&amp;amp;fun</c:v>
                </c:pt>
                <c:pt idx="8">
                  <c:v>Culinary trip</c:v>
                </c:pt>
                <c:pt idx="9">
                  <c:v>Ski holiday</c:v>
                </c:pt>
                <c:pt idx="10">
                  <c:v>Travel to cottage/holiday home (hired/own/borrowed cottage/holiday home)</c:v>
                </c:pt>
                <c:pt idx="11">
                  <c:v>Event holiday (festivals, sports etc)</c:v>
                </c:pt>
                <c:pt idx="12">
                  <c:v>Sports/active holiday</c:v>
                </c:pt>
                <c:pt idx="13">
                  <c:v>Cruise</c:v>
                </c:pt>
                <c:pt idx="14">
                  <c:v>Health travel</c:v>
                </c:pt>
                <c:pt idx="15">
                  <c:v>Countryside holiday</c:v>
                </c:pt>
                <c:pt idx="16">
                  <c:v>Other type of winterholiday with snow</c:v>
                </c:pt>
                <c:pt idx="17">
                  <c:v>OTHER HOLIDAY TYPE</c:v>
                </c:pt>
              </c:strCache>
            </c:strRef>
          </c:cat>
          <c:val>
            <c:numRef>
              <c:f>Sheet1!$B$2:$B$19</c:f>
              <c:numCache>
                <c:formatCode>0%</c:formatCode>
                <c:ptCount val="18"/>
                <c:pt idx="0">
                  <c:v>0.62337662337662303</c:v>
                </c:pt>
                <c:pt idx="1">
                  <c:v>0.57142857142857106</c:v>
                </c:pt>
                <c:pt idx="2">
                  <c:v>0.46753246753246702</c:v>
                </c:pt>
                <c:pt idx="3">
                  <c:v>0.44155844155844198</c:v>
                </c:pt>
                <c:pt idx="4">
                  <c:v>0.42857142857142899</c:v>
                </c:pt>
                <c:pt idx="5">
                  <c:v>0.38961038961039002</c:v>
                </c:pt>
                <c:pt idx="6">
                  <c:v>0.38961038961039002</c:v>
                </c:pt>
                <c:pt idx="7">
                  <c:v>0.29870129870129902</c:v>
                </c:pt>
                <c:pt idx="8">
                  <c:v>0.27272727272727298</c:v>
                </c:pt>
                <c:pt idx="9">
                  <c:v>0.22077922077922099</c:v>
                </c:pt>
                <c:pt idx="10">
                  <c:v>0.22077922077922099</c:v>
                </c:pt>
                <c:pt idx="11">
                  <c:v>0.22077922077922099</c:v>
                </c:pt>
                <c:pt idx="12">
                  <c:v>0.16883116883116903</c:v>
                </c:pt>
                <c:pt idx="13">
                  <c:v>0.16883116883116903</c:v>
                </c:pt>
                <c:pt idx="14">
                  <c:v>0.11688311688311699</c:v>
                </c:pt>
                <c:pt idx="15">
                  <c:v>0.11688311688311699</c:v>
                </c:pt>
                <c:pt idx="16">
                  <c:v>0.103896103896104</c:v>
                </c:pt>
                <c:pt idx="17">
                  <c:v>6.4935064935064901E-2</c:v>
                </c:pt>
              </c:numCache>
            </c:numRef>
          </c:val>
          <c:extLst>
            <c:ext xmlns:c16="http://schemas.microsoft.com/office/drawing/2014/chart" uri="{C3380CC4-5D6E-409C-BE32-E72D297353CC}">
              <c16:uniqueId val="{00000008-904D-4561-86D6-03FB8F53614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0.22077922077922099</c:v>
                </c:pt>
                <c:pt idx="1">
                  <c:v>0.16883116883116903</c:v>
                </c:pt>
                <c:pt idx="2">
                  <c:v>0.23376623376623398</c:v>
                </c:pt>
                <c:pt idx="3">
                  <c:v>0.25974025974025999</c:v>
                </c:pt>
                <c:pt idx="4">
                  <c:v>0.11688311688311699</c:v>
                </c:pt>
              </c:numCache>
            </c:numRef>
          </c:val>
          <c:extLst>
            <c:ext xmlns:c16="http://schemas.microsoft.com/office/drawing/2014/chart" uri="{C3380CC4-5D6E-409C-BE32-E72D297353CC}">
              <c16:uniqueId val="{00000000-B6F9-4E87-B333-49B9A64DE1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Plane</c:v>
                </c:pt>
                <c:pt idx="1">
                  <c:v>Car</c:v>
                </c:pt>
                <c:pt idx="2">
                  <c:v>Bus</c:v>
                </c:pt>
                <c:pt idx="3">
                  <c:v>Train</c:v>
                </c:pt>
                <c:pt idx="4">
                  <c:v>Ferry / boat / cruise</c:v>
                </c:pt>
                <c:pt idx="5">
                  <c:v>Car w/ caravan</c:v>
                </c:pt>
                <c:pt idx="6">
                  <c:v>Charter plane</c:v>
                </c:pt>
                <c:pt idx="7">
                  <c:v>Scheduled plane</c:v>
                </c:pt>
                <c:pt idx="8">
                  <c:v>Motorbike</c:v>
                </c:pt>
                <c:pt idx="9">
                  <c:v>Other</c:v>
                </c:pt>
                <c:pt idx="10">
                  <c:v>Camper van</c:v>
                </c:pt>
              </c:strCache>
            </c:strRef>
          </c:cat>
          <c:val>
            <c:numRef>
              <c:f>Sheet1!$B$2:$B$12</c:f>
              <c:numCache>
                <c:formatCode>0%</c:formatCode>
                <c:ptCount val="11"/>
                <c:pt idx="0">
                  <c:v>0.59740259740259705</c:v>
                </c:pt>
                <c:pt idx="1">
                  <c:v>0.31168831168831201</c:v>
                </c:pt>
                <c:pt idx="2">
                  <c:v>0.23376623376623398</c:v>
                </c:pt>
                <c:pt idx="3">
                  <c:v>0.11688311688311699</c:v>
                </c:pt>
                <c:pt idx="4">
                  <c:v>5.1948051948051903E-2</c:v>
                </c:pt>
                <c:pt idx="5">
                  <c:v>3.8961038961039002E-2</c:v>
                </c:pt>
                <c:pt idx="6">
                  <c:v>3.8961038961039002E-2</c:v>
                </c:pt>
                <c:pt idx="7">
                  <c:v>3.8961038961039002E-2</c:v>
                </c:pt>
                <c:pt idx="8">
                  <c:v>3.8961038961039002E-2</c:v>
                </c:pt>
                <c:pt idx="9">
                  <c:v>2.5974025974026E-2</c:v>
                </c:pt>
                <c:pt idx="10">
                  <c:v>1.2987012987013E-2</c:v>
                </c:pt>
              </c:numCache>
            </c:numRef>
          </c:val>
          <c:extLst>
            <c:ext xmlns:c16="http://schemas.microsoft.com/office/drawing/2014/chart" uri="{C3380CC4-5D6E-409C-BE32-E72D297353CC}">
              <c16:uniqueId val="{00000000-AD77-48E3-ACAB-4B1D5A8B209F}"/>
            </c:ext>
          </c:extLst>
        </c:ser>
        <c:dLbls>
          <c:dLblPos val="outEnd"/>
          <c:showLegendKey val="0"/>
          <c:showVal val="1"/>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6ADB-4EA6-A29E-645191EBACF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Stayed with family</c:v>
                </c:pt>
                <c:pt idx="3">
                  <c:v>Guest house / Bed &amp;amp; Breakfast</c:v>
                </c:pt>
                <c:pt idx="4">
                  <c:v>Rented cabin / holiday home / flat</c:v>
                </c:pt>
                <c:pt idx="5">
                  <c:v>Hotel (budget)</c:v>
                </c:pt>
                <c:pt idx="6">
                  <c:v>In a private person's home through AirBnb or other types of sharing services</c:v>
                </c:pt>
                <c:pt idx="7">
                  <c:v>Stayed with friends / acquaintances</c:v>
                </c:pt>
                <c:pt idx="8">
                  <c:v>Owned cabin / holiday home / flat</c:v>
                </c:pt>
                <c:pt idx="9">
                  <c:v>Tent</c:v>
                </c:pt>
                <c:pt idx="10">
                  <c:v>Borrowed cabin / holiday home / flat</c:v>
                </c:pt>
                <c:pt idx="11">
                  <c:v>Camping cabin</c:v>
                </c:pt>
                <c:pt idx="12">
                  <c:v>Caravan / camper van</c:v>
                </c:pt>
              </c:strCache>
            </c:strRef>
          </c:cat>
          <c:val>
            <c:numRef>
              <c:f>Sheet1!$B$2:$B$14</c:f>
              <c:numCache>
                <c:formatCode>0%</c:formatCode>
                <c:ptCount val="13"/>
                <c:pt idx="0">
                  <c:v>0.33766233766233805</c:v>
                </c:pt>
                <c:pt idx="1">
                  <c:v>0.246753246753247</c:v>
                </c:pt>
                <c:pt idx="2">
                  <c:v>0.18181818181818202</c:v>
                </c:pt>
                <c:pt idx="3">
                  <c:v>0.15584415584415601</c:v>
                </c:pt>
                <c:pt idx="4">
                  <c:v>0.15584415584415601</c:v>
                </c:pt>
                <c:pt idx="5">
                  <c:v>0.103896103896104</c:v>
                </c:pt>
                <c:pt idx="6">
                  <c:v>6.4935064935064901E-2</c:v>
                </c:pt>
                <c:pt idx="7">
                  <c:v>6.4935064935064901E-2</c:v>
                </c:pt>
                <c:pt idx="8">
                  <c:v>5.1948051948051903E-2</c:v>
                </c:pt>
                <c:pt idx="9">
                  <c:v>5.1948051948051903E-2</c:v>
                </c:pt>
                <c:pt idx="10">
                  <c:v>2.5974025974026E-2</c:v>
                </c:pt>
                <c:pt idx="11">
                  <c:v>1.2987012987013E-2</c:v>
                </c:pt>
                <c:pt idx="12">
                  <c:v>1.2987012987013E-2</c:v>
                </c:pt>
              </c:numCache>
            </c:numRef>
          </c:val>
          <c:extLst>
            <c:ext xmlns:c16="http://schemas.microsoft.com/office/drawing/2014/chart" uri="{C3380CC4-5D6E-409C-BE32-E72D297353CC}">
              <c16:uniqueId val="{00000000-B4E9-4D88-B28E-CC142CD5E82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Makes me stand out from the crowd</c:v>
                </c:pt>
                <c:pt idx="1">
                  <c:v>Helps me avoid too much surprises</c:v>
                </c:pt>
                <c:pt idx="2">
                  <c:v>Makes me feel full of energy</c:v>
                </c:pt>
                <c:pt idx="3">
                  <c:v>Allows me to keep everything under control</c:v>
                </c:pt>
                <c:pt idx="4">
                  <c:v>Makes me feel completely liberated</c:v>
                </c:pt>
              </c:strCache>
            </c:strRef>
          </c:cat>
          <c:val>
            <c:numRef>
              <c:f>Sheet1!$B$2:$B$6</c:f>
              <c:numCache>
                <c:formatCode>0</c:formatCode>
                <c:ptCount val="5"/>
                <c:pt idx="0">
                  <c:v>125</c:v>
                </c:pt>
                <c:pt idx="1">
                  <c:v>122</c:v>
                </c:pt>
                <c:pt idx="2">
                  <c:v>120</c:v>
                </c:pt>
                <c:pt idx="3">
                  <c:v>119</c:v>
                </c:pt>
                <c:pt idx="4">
                  <c:v>115</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57A5-4AB2-B35B-A3E52F5E69F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Bus</c:v>
                </c:pt>
                <c:pt idx="2">
                  <c:v>Train</c:v>
                </c:pt>
                <c:pt idx="3">
                  <c:v>Plane</c:v>
                </c:pt>
                <c:pt idx="4">
                  <c:v>Own car</c:v>
                </c:pt>
                <c:pt idx="5">
                  <c:v>Ferry / boat / cruise</c:v>
                </c:pt>
                <c:pt idx="6">
                  <c:v>Camper van</c:v>
                </c:pt>
                <c:pt idx="7">
                  <c:v>Car w/ caravan</c:v>
                </c:pt>
                <c:pt idx="8">
                  <c:v>No transportation</c:v>
                </c:pt>
                <c:pt idx="9">
                  <c:v>Bicycle</c:v>
                </c:pt>
                <c:pt idx="10">
                  <c:v>Motorbike</c:v>
                </c:pt>
                <c:pt idx="11">
                  <c:v>Other</c:v>
                </c:pt>
              </c:strCache>
            </c:strRef>
          </c:cat>
          <c:val>
            <c:numRef>
              <c:f>Sheet1!$B$2:$B$13</c:f>
              <c:numCache>
                <c:formatCode>0%</c:formatCode>
                <c:ptCount val="12"/>
                <c:pt idx="0">
                  <c:v>0.36363636363636404</c:v>
                </c:pt>
                <c:pt idx="1">
                  <c:v>0.28571428571428603</c:v>
                </c:pt>
                <c:pt idx="2">
                  <c:v>0.16883116883116903</c:v>
                </c:pt>
                <c:pt idx="3">
                  <c:v>0.14285714285714302</c:v>
                </c:pt>
                <c:pt idx="4">
                  <c:v>0.14285714285714302</c:v>
                </c:pt>
                <c:pt idx="5">
                  <c:v>9.0909090909090898E-2</c:v>
                </c:pt>
                <c:pt idx="6">
                  <c:v>6.4935064935064901E-2</c:v>
                </c:pt>
                <c:pt idx="7">
                  <c:v>5.1948051948051903E-2</c:v>
                </c:pt>
                <c:pt idx="8">
                  <c:v>5.1948051948051903E-2</c:v>
                </c:pt>
                <c:pt idx="9">
                  <c:v>3.8961038961039002E-2</c:v>
                </c:pt>
                <c:pt idx="10">
                  <c:v>3.8961038961039002E-2</c:v>
                </c:pt>
                <c:pt idx="11">
                  <c:v>3.8961038961039002E-2</c:v>
                </c:pt>
              </c:numCache>
            </c:numRef>
          </c:val>
          <c:extLst>
            <c:ext xmlns:c16="http://schemas.microsoft.com/office/drawing/2014/chart" uri="{C3380CC4-5D6E-409C-BE32-E72D297353CC}">
              <c16:uniqueId val="{00000000-DCF6-4374-96D8-BADDC042104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1-26E7-4BC9-BA20-D421017839D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463-4984-8E96-E44C8DE0E2A8}"/>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26E7-4BC9-BA20-D421017839D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463-4984-8E96-E44C8DE0E2A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463-4984-8E96-E44C8DE0E2A8}"/>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463-4984-8E96-E44C8DE0E2A8}"/>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463-4984-8E96-E44C8DE0E2A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463-4984-8E96-E44C8DE0E2A8}"/>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463-4984-8E96-E44C8DE0E2A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463-4984-8E96-E44C8DE0E2A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463-4984-8E96-E44C8DE0E2A8}"/>
              </c:ext>
            </c:extLst>
          </c:dPt>
          <c:dPt>
            <c:idx val="25"/>
            <c:invertIfNegative val="0"/>
            <c:bubble3D val="0"/>
            <c:spPr>
              <a:solidFill>
                <a:schemeClr val="accent2"/>
              </a:solidFill>
              <a:ln>
                <a:noFill/>
              </a:ln>
              <a:effectLst/>
            </c:spPr>
            <c:extLst>
              <c:ext xmlns:c16="http://schemas.microsoft.com/office/drawing/2014/chart" uri="{C3380CC4-5D6E-409C-BE32-E72D297353CC}">
                <c16:uniqueId val="{00000017-26E7-4BC9-BA20-D421017839D7}"/>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463-4984-8E96-E44C8DE0E2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Relaxation</c:v>
                </c:pt>
                <c:pt idx="1">
                  <c:v>Taste local food and drink</c:v>
                </c:pt>
                <c:pt idx="2">
                  <c:v>Visit cities</c:v>
                </c:pt>
                <c:pt idx="3">
                  <c:v>Visit restaurants</c:v>
                </c:pt>
                <c:pt idx="4">
                  <c:v>Observe beauty of nature</c:v>
                </c:pt>
                <c:pt idx="5">
                  <c:v>Visit historical buildings/sites</c:v>
                </c:pt>
                <c:pt idx="6">
                  <c:v>Shopping</c:v>
                </c:pt>
                <c:pt idx="7">
                  <c:v>Discover local culture and lifestyle</c:v>
                </c:pt>
                <c:pt idx="8">
                  <c:v>Discover local history and legends</c:v>
                </c:pt>
                <c:pt idx="9">
                  <c:v>Visit the countryside</c:v>
                </c:pt>
                <c:pt idx="10">
                  <c:v>Visit museums</c:v>
                </c:pt>
                <c:pt idx="11">
                  <c:v>Visit parks and gardens</c:v>
                </c:pt>
                <c:pt idx="12">
                  <c:v>Experience local architecture</c:v>
                </c:pt>
                <c:pt idx="13">
                  <c:v>Attend sightseeing tours</c:v>
                </c:pt>
                <c:pt idx="14">
                  <c:v>Visit art exhibitions</c:v>
                </c:pt>
                <c:pt idx="15">
                  <c:v>Experience national festivals and traditional celebrations</c:v>
                </c:pt>
                <c:pt idx="16">
                  <c:v>Experience city nightlife</c:v>
                </c:pt>
                <c:pt idx="17">
                  <c:v>Visit amusement parks</c:v>
                </c:pt>
                <c:pt idx="18">
                  <c:v>Attend concerts/festivals</c:v>
                </c:pt>
                <c:pt idx="19">
                  <c:v>Hiking (less than two hours)</c:v>
                </c:pt>
                <c:pt idx="20">
                  <c:v>Observe natural phenomenon (i.e. volcanoes, northern lights, midnight sun, breaking waves, sand dune)</c:v>
                </c:pt>
                <c:pt idx="21">
                  <c:v>Visit spa resorts</c:v>
                </c:pt>
                <c:pt idx="22">
                  <c:v>Experience mountains,  the wilderness or the wildlife</c:v>
                </c:pt>
                <c:pt idx="23">
                  <c:v>Hiking (more than two hours)</c:v>
                </c:pt>
                <c:pt idx="24">
                  <c:v>Sunbathing and swimming</c:v>
                </c:pt>
                <c:pt idx="25">
                  <c:v>Get pampered</c:v>
                </c:pt>
                <c:pt idx="26">
                  <c:v>Fresh or salt water fishing</c:v>
                </c:pt>
                <c:pt idx="27">
                  <c:v>Other</c:v>
                </c:pt>
                <c:pt idx="28">
                  <c:v>Do winter activities (Alpine skiing/snowboarding, cross country skiing, dog-sleigh, snowmobile etc)</c:v>
                </c:pt>
              </c:strCache>
            </c:strRef>
          </c:cat>
          <c:val>
            <c:numRef>
              <c:f>Sheet1!$B$2:$B$30</c:f>
              <c:numCache>
                <c:formatCode>0%</c:formatCode>
                <c:ptCount val="29"/>
                <c:pt idx="0">
                  <c:v>0.59740259740259705</c:v>
                </c:pt>
                <c:pt idx="1">
                  <c:v>0.57142857142857106</c:v>
                </c:pt>
                <c:pt idx="2">
                  <c:v>0.506493506493506</c:v>
                </c:pt>
                <c:pt idx="3">
                  <c:v>0.44155844155844198</c:v>
                </c:pt>
                <c:pt idx="4">
                  <c:v>0.40259740259740295</c:v>
                </c:pt>
                <c:pt idx="5">
                  <c:v>0.40259740259740295</c:v>
                </c:pt>
                <c:pt idx="6">
                  <c:v>0.38961038961039002</c:v>
                </c:pt>
                <c:pt idx="7">
                  <c:v>0.35064935064935099</c:v>
                </c:pt>
                <c:pt idx="8">
                  <c:v>0.29870129870129902</c:v>
                </c:pt>
                <c:pt idx="9">
                  <c:v>0.27272727272727298</c:v>
                </c:pt>
                <c:pt idx="10">
                  <c:v>0.27272727272727298</c:v>
                </c:pt>
                <c:pt idx="11">
                  <c:v>0.25974025974025999</c:v>
                </c:pt>
                <c:pt idx="12">
                  <c:v>0.246753246753247</c:v>
                </c:pt>
                <c:pt idx="13">
                  <c:v>0.23376623376623398</c:v>
                </c:pt>
                <c:pt idx="14">
                  <c:v>0.18181818181818202</c:v>
                </c:pt>
                <c:pt idx="15">
                  <c:v>0.15584415584415601</c:v>
                </c:pt>
                <c:pt idx="16">
                  <c:v>0.15584415584415601</c:v>
                </c:pt>
                <c:pt idx="17">
                  <c:v>0.15584415584415601</c:v>
                </c:pt>
                <c:pt idx="18">
                  <c:v>0.14285714285714302</c:v>
                </c:pt>
                <c:pt idx="19">
                  <c:v>0.11688311688311699</c:v>
                </c:pt>
                <c:pt idx="20">
                  <c:v>0.11688311688311699</c:v>
                </c:pt>
                <c:pt idx="21">
                  <c:v>0.11688311688311699</c:v>
                </c:pt>
                <c:pt idx="22">
                  <c:v>0.103896103896104</c:v>
                </c:pt>
                <c:pt idx="23">
                  <c:v>9.0909090909090898E-2</c:v>
                </c:pt>
                <c:pt idx="24">
                  <c:v>7.7922077922077906E-2</c:v>
                </c:pt>
                <c:pt idx="25">
                  <c:v>7.7922077922077906E-2</c:v>
                </c:pt>
                <c:pt idx="26">
                  <c:v>7.7922077922077906E-2</c:v>
                </c:pt>
                <c:pt idx="27">
                  <c:v>2.5974025974026E-2</c:v>
                </c:pt>
                <c:pt idx="28">
                  <c:v>1.2987012987013E-2</c:v>
                </c:pt>
              </c:numCache>
            </c:numRef>
          </c:val>
          <c:extLst>
            <c:ext xmlns:c16="http://schemas.microsoft.com/office/drawing/2014/chart" uri="{C3380CC4-5D6E-409C-BE32-E72D297353CC}">
              <c16:uniqueId val="{0000001A-D463-4984-8E96-E44C8DE0E2A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rgbClr val="92D050"/>
              </a:solidFill>
              <a:ln>
                <a:noFill/>
              </a:ln>
              <a:effectLst/>
            </c:spPr>
            <c:extLst>
              <c:ext xmlns:c16="http://schemas.microsoft.com/office/drawing/2014/chart" uri="{C3380CC4-5D6E-409C-BE32-E72D297353CC}">
                <c16:uniqueId val="{00000000-F789-46A1-9857-BCD58A7B2B3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pt idx="8">
                  <c:v>Don’t know</c:v>
                </c:pt>
              </c:strCache>
            </c:strRef>
          </c:cat>
          <c:val>
            <c:numRef>
              <c:f>Sheet1!$B$2:$B$10</c:f>
              <c:numCache>
                <c:formatCode>0%</c:formatCode>
                <c:ptCount val="9"/>
                <c:pt idx="0">
                  <c:v>2.5974025974026E-2</c:v>
                </c:pt>
                <c:pt idx="1">
                  <c:v>0.15584415584415601</c:v>
                </c:pt>
                <c:pt idx="2">
                  <c:v>0.15584415584415601</c:v>
                </c:pt>
                <c:pt idx="3">
                  <c:v>0.22077922077922099</c:v>
                </c:pt>
                <c:pt idx="4">
                  <c:v>0.11688311688311699</c:v>
                </c:pt>
                <c:pt idx="5">
                  <c:v>0.11688311688311699</c:v>
                </c:pt>
                <c:pt idx="6">
                  <c:v>0.11688311688311699</c:v>
                </c:pt>
                <c:pt idx="7">
                  <c:v>5.1948051948051903E-2</c:v>
                </c:pt>
                <c:pt idx="8">
                  <c:v>3.8961038961039002E-2</c:v>
                </c:pt>
              </c:numCache>
            </c:numRef>
          </c:val>
          <c:extLst>
            <c:ext xmlns:c16="http://schemas.microsoft.com/office/drawing/2014/chart" uri="{C3380CC4-5D6E-409C-BE32-E72D297353CC}">
              <c16:uniqueId val="{00000000-B81F-4AE1-9672-AD8D18CD06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5418-4311-BC3F-03D1E9B991F6}"/>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5418-4311-BC3F-03D1E9B991F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73F4-49F7-AB7F-5E5A5FC8D2E7}"/>
              </c:ext>
            </c:extLst>
          </c:dPt>
          <c:dPt>
            <c:idx val="5"/>
            <c:invertIfNegative val="0"/>
            <c:bubble3D val="0"/>
            <c:spPr>
              <a:solidFill>
                <a:srgbClr val="FF0000"/>
              </a:solidFill>
              <a:ln>
                <a:noFill/>
              </a:ln>
              <a:effectLst/>
            </c:spPr>
            <c:extLst>
              <c:ext xmlns:c16="http://schemas.microsoft.com/office/drawing/2014/chart" uri="{C3380CC4-5D6E-409C-BE32-E72D297353CC}">
                <c16:uniqueId val="{00000005-73F4-49F7-AB7F-5E5A5FC8D2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Nobody except myself</c:v>
                </c:pt>
                <c:pt idx="2">
                  <c:v>Children 0-6 years</c:v>
                </c:pt>
                <c:pt idx="3">
                  <c:v>Friends/acquaintances/colleagues</c:v>
                </c:pt>
                <c:pt idx="4">
                  <c:v>Parents/other relatives</c:v>
                </c:pt>
                <c:pt idx="5">
                  <c:v>Children 7-14 years</c:v>
                </c:pt>
                <c:pt idx="6">
                  <c:v>Children 15 years and older</c:v>
                </c:pt>
                <c:pt idx="7">
                  <c:v>Other</c:v>
                </c:pt>
              </c:strCache>
            </c:strRef>
          </c:cat>
          <c:val>
            <c:numRef>
              <c:f>Sheet1!$B$2:$B$9</c:f>
              <c:numCache>
                <c:formatCode>0%</c:formatCode>
                <c:ptCount val="8"/>
                <c:pt idx="0">
                  <c:v>0.51948051948051899</c:v>
                </c:pt>
                <c:pt idx="1">
                  <c:v>0.18181818181818202</c:v>
                </c:pt>
                <c:pt idx="2">
                  <c:v>0.16883116883116903</c:v>
                </c:pt>
                <c:pt idx="3">
                  <c:v>0.16883116883116903</c:v>
                </c:pt>
                <c:pt idx="4">
                  <c:v>0.15584415584415601</c:v>
                </c:pt>
                <c:pt idx="5">
                  <c:v>0.11688311688311699</c:v>
                </c:pt>
                <c:pt idx="6">
                  <c:v>0.103896103896104</c:v>
                </c:pt>
                <c:pt idx="7">
                  <c:v>1.2987012987013E-2</c:v>
                </c:pt>
              </c:numCache>
            </c:numRef>
          </c:val>
          <c:extLst>
            <c:ext xmlns:c16="http://schemas.microsoft.com/office/drawing/2014/chart" uri="{C3380CC4-5D6E-409C-BE32-E72D297353CC}">
              <c16:uniqueId val="{00000006-73F4-49F7-AB7F-5E5A5FC8D2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A803-496F-B50F-92088B305A6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6454-4A37-A698-75A7B6AD79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454-4A37-A698-75A7B6AD79E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Children 0-6 years</c:v>
                </c:pt>
                <c:pt idx="3">
                  <c:v>Other family/relatives</c:v>
                </c:pt>
                <c:pt idx="4">
                  <c:v>Children 15 years and above</c:v>
                </c:pt>
                <c:pt idx="5">
                  <c:v>Alone</c:v>
                </c:pt>
                <c:pt idx="6">
                  <c:v>Friends</c:v>
                </c:pt>
                <c:pt idx="7">
                  <c:v>Other people</c:v>
                </c:pt>
              </c:strCache>
            </c:strRef>
          </c:cat>
          <c:val>
            <c:numRef>
              <c:f>Sheet1!$B$2:$B$9</c:f>
              <c:numCache>
                <c:formatCode>0%</c:formatCode>
                <c:ptCount val="8"/>
                <c:pt idx="0">
                  <c:v>0.68831168831168799</c:v>
                </c:pt>
                <c:pt idx="1">
                  <c:v>0.27272727272727298</c:v>
                </c:pt>
                <c:pt idx="2">
                  <c:v>0.23376623376623398</c:v>
                </c:pt>
                <c:pt idx="3">
                  <c:v>0.12987012987013</c:v>
                </c:pt>
                <c:pt idx="4">
                  <c:v>0.12987012987013</c:v>
                </c:pt>
                <c:pt idx="5">
                  <c:v>0.12987012987013</c:v>
                </c:pt>
                <c:pt idx="6">
                  <c:v>0.11688311688311699</c:v>
                </c:pt>
                <c:pt idx="7">
                  <c:v>1.2987012987013E-2</c:v>
                </c:pt>
              </c:numCache>
            </c:numRef>
          </c:val>
          <c:extLst>
            <c:ext xmlns:c16="http://schemas.microsoft.com/office/drawing/2014/chart" uri="{C3380CC4-5D6E-409C-BE32-E72D297353CC}">
              <c16:uniqueId val="{00000006-6454-4A37-A698-75A7B6AD79E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361-4986-8FB1-F89ADAA924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361-4986-8FB1-F89ADAA924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1.2987012987013E-2</c:v>
                </c:pt>
                <c:pt idx="1">
                  <c:v>0.12987012987013</c:v>
                </c:pt>
                <c:pt idx="2">
                  <c:v>0.32467532467532501</c:v>
                </c:pt>
                <c:pt idx="3">
                  <c:v>0.19480519480519501</c:v>
                </c:pt>
                <c:pt idx="4">
                  <c:v>0.12987012987013</c:v>
                </c:pt>
                <c:pt idx="5">
                  <c:v>0.207792207792208</c:v>
                </c:pt>
              </c:numCache>
            </c:numRef>
          </c:val>
          <c:extLst>
            <c:ext xmlns:c16="http://schemas.microsoft.com/office/drawing/2014/chart" uri="{C3380CC4-5D6E-409C-BE32-E72D297353CC}">
              <c16:uniqueId val="{00000004-A361-4986-8FB1-F89ADAA924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319196883773922"/>
          <c:y val="2.8198049228214074E-3"/>
          <c:w val="0.4407918588387485"/>
          <c:h val="0.7844965054802405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574D-444F-9250-456DF986DDAC}"/>
              </c:ext>
            </c:extLst>
          </c:dPt>
          <c:dPt>
            <c:idx val="1"/>
            <c:invertIfNegative val="0"/>
            <c:bubble3D val="0"/>
            <c:spPr>
              <a:solidFill>
                <a:srgbClr val="FF0000"/>
              </a:solidFill>
              <a:ln>
                <a:noFill/>
              </a:ln>
              <a:effectLst/>
            </c:spPr>
            <c:extLst>
              <c:ext xmlns:c16="http://schemas.microsoft.com/office/drawing/2014/chart" uri="{C3380CC4-5D6E-409C-BE32-E72D297353CC}">
                <c16:uniqueId val="{00000001-574D-444F-9250-456DF986DDA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0.61038961038961004</c:v>
                </c:pt>
                <c:pt idx="1">
                  <c:v>0.22077922077922099</c:v>
                </c:pt>
                <c:pt idx="2">
                  <c:v>0.16883116883116903</c:v>
                </c:pt>
              </c:numCache>
            </c:numRef>
          </c:val>
          <c:extLst>
            <c:ext xmlns:c16="http://schemas.microsoft.com/office/drawing/2014/chart" uri="{C3380CC4-5D6E-409C-BE32-E72D297353CC}">
              <c16:uniqueId val="{00000000-531E-4F6B-8DD0-1B8E2505C7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5915800100410231"/>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82B-467D-B0A1-F08277F7417E}"/>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3-C82B-467D-B0A1-F08277F7417E}"/>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C82B-467D-B0A1-F08277F7417E}"/>
              </c:ext>
            </c:extLst>
          </c:dPt>
          <c:dPt>
            <c:idx val="11"/>
            <c:invertIfNegative val="0"/>
            <c:bubble3D val="0"/>
            <c:spPr>
              <a:solidFill>
                <a:srgbClr val="FF0000"/>
              </a:solidFill>
              <a:ln>
                <a:noFill/>
              </a:ln>
              <a:effectLst/>
            </c:spPr>
            <c:extLst>
              <c:ext xmlns:c16="http://schemas.microsoft.com/office/drawing/2014/chart" uri="{C3380CC4-5D6E-409C-BE32-E72D297353CC}">
                <c16:uniqueId val="{00000008-D3BE-48D5-BCD3-B6BAB268C414}"/>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C82B-467D-B0A1-F08277F7417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Travel apps/portals like Tripadvisor etc</c:v>
                </c:pt>
                <c:pt idx="2">
                  <c:v>Advice from friends / family</c:v>
                </c:pt>
                <c:pt idx="3">
                  <c:v>Homepages for the destination</c:v>
                </c:pt>
                <c:pt idx="4">
                  <c:v>Homepages for hotels/ other accommodations</c:v>
                </c:pt>
                <c:pt idx="5">
                  <c:v>Reviews from other travelers online</c:v>
                </c:pt>
                <c:pt idx="6">
                  <c:v>Homepages for attractions and sights</c:v>
                </c:pt>
                <c:pt idx="7">
                  <c:v>Booking sites such as Expedia and Lastminute</c:v>
                </c:pt>
                <c:pt idx="8">
                  <c:v>Social media such as Facebook or blogs</c:v>
                </c:pt>
                <c:pt idx="9">
                  <c:v>Travel agent in homeland</c:v>
                </c:pt>
                <c:pt idx="10">
                  <c:v>Guidebooks</c:v>
                </c:pt>
                <c:pt idx="11">
                  <c:v>Homepages of carriers, including airlines etc.</c:v>
                </c:pt>
                <c:pt idx="12">
                  <c:v>TV or radio</c:v>
                </c:pt>
                <c:pt idx="13">
                  <c:v>Catalogs or brochures</c:v>
                </c:pt>
                <c:pt idx="14">
                  <c:v>Newspapers or magazines</c:v>
                </c:pt>
                <c:pt idx="15">
                  <c:v>Travel fairs</c:v>
                </c:pt>
                <c:pt idx="16">
                  <c:v>Other</c:v>
                </c:pt>
              </c:strCache>
            </c:strRef>
          </c:cat>
          <c:val>
            <c:numRef>
              <c:f>Sheet1!$B$2:$B$18</c:f>
              <c:numCache>
                <c:formatCode>0%</c:formatCode>
                <c:ptCount val="17"/>
                <c:pt idx="0">
                  <c:v>0.58441558441558394</c:v>
                </c:pt>
                <c:pt idx="1">
                  <c:v>0.27272727272727298</c:v>
                </c:pt>
                <c:pt idx="2">
                  <c:v>0.246753246753247</c:v>
                </c:pt>
                <c:pt idx="3">
                  <c:v>0.23376623376623398</c:v>
                </c:pt>
                <c:pt idx="4">
                  <c:v>0.207792207792208</c:v>
                </c:pt>
                <c:pt idx="5">
                  <c:v>0.18181818181818202</c:v>
                </c:pt>
                <c:pt idx="6">
                  <c:v>0.16883116883116903</c:v>
                </c:pt>
                <c:pt idx="7">
                  <c:v>0.15584415584415601</c:v>
                </c:pt>
                <c:pt idx="8">
                  <c:v>0.14285714285714302</c:v>
                </c:pt>
                <c:pt idx="9">
                  <c:v>0.14285714285714302</c:v>
                </c:pt>
                <c:pt idx="10">
                  <c:v>0.12987012987013</c:v>
                </c:pt>
                <c:pt idx="11">
                  <c:v>0.11688311688311699</c:v>
                </c:pt>
                <c:pt idx="12">
                  <c:v>0.11688311688311699</c:v>
                </c:pt>
                <c:pt idx="13">
                  <c:v>9.0909090909090898E-2</c:v>
                </c:pt>
                <c:pt idx="14">
                  <c:v>9.0909090909090898E-2</c:v>
                </c:pt>
                <c:pt idx="15">
                  <c:v>7.7922077922077906E-2</c:v>
                </c:pt>
                <c:pt idx="16">
                  <c:v>3.8961038961039002E-2</c:v>
                </c:pt>
              </c:numCache>
            </c:numRef>
          </c:val>
          <c:extLst>
            <c:ext xmlns:c16="http://schemas.microsoft.com/office/drawing/2014/chart" uri="{C3380CC4-5D6E-409C-BE32-E72D297353CC}">
              <c16:uniqueId val="{00000008-E072-4843-8850-18EB55DED8E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43DF-4C3A-AD7F-0A8D3CBAD25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3DF-4C3A-AD7F-0A8D3CBAD25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0.45454545454545503</c:v>
                </c:pt>
                <c:pt idx="1">
                  <c:v>0.33766233766233805</c:v>
                </c:pt>
                <c:pt idx="2">
                  <c:v>0.103896103896104</c:v>
                </c:pt>
                <c:pt idx="3">
                  <c:v>0.103896103896104</c:v>
                </c:pt>
              </c:numCache>
            </c:numRef>
          </c:val>
          <c:extLst>
            <c:ext xmlns:c16="http://schemas.microsoft.com/office/drawing/2014/chart" uri="{C3380CC4-5D6E-409C-BE32-E72D297353CC}">
              <c16:uniqueId val="{00000004-43DF-4C3A-AD7F-0A8D3CBAD25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043D-4CF1-BEA1-62134CA4ED76}"/>
              </c:ext>
            </c:extLst>
          </c:dPt>
          <c:dPt>
            <c:idx val="1"/>
            <c:invertIfNegative val="0"/>
            <c:bubble3D val="0"/>
            <c:spPr>
              <a:solidFill>
                <a:srgbClr val="92D050"/>
              </a:solidFill>
              <a:ln>
                <a:noFill/>
              </a:ln>
              <a:effectLst/>
            </c:spPr>
            <c:extLst>
              <c:ext xmlns:c16="http://schemas.microsoft.com/office/drawing/2014/chart" uri="{C3380CC4-5D6E-409C-BE32-E72D297353CC}">
                <c16:uniqueId val="{00000003-043D-4CF1-BEA1-62134CA4ED7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043D-4CF1-BEA1-62134CA4ED76}"/>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043D-4CF1-BEA1-62134CA4ED7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9.0909090909090898E-2</c:v>
                </c:pt>
                <c:pt idx="1">
                  <c:v>0.46753246753246702</c:v>
                </c:pt>
                <c:pt idx="2">
                  <c:v>0.14285714285714302</c:v>
                </c:pt>
                <c:pt idx="3">
                  <c:v>0.29870129870129902</c:v>
                </c:pt>
              </c:numCache>
            </c:numRef>
          </c:val>
          <c:extLst>
            <c:ext xmlns:c16="http://schemas.microsoft.com/office/drawing/2014/chart" uri="{C3380CC4-5D6E-409C-BE32-E72D297353CC}">
              <c16:uniqueId val="{00000008-043D-4CF1-BEA1-62134CA4ED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good medical care</c:v>
                </c:pt>
                <c:pt idx="1">
                  <c:v>Has activities for kids</c:v>
                </c:pt>
                <c:pt idx="2">
                  <c:v>Has places to go out partying</c:v>
                </c:pt>
                <c:pt idx="3">
                  <c:v>Has environmentally friendly offers</c:v>
                </c:pt>
                <c:pt idx="4">
                  <c:v>Has quiet environments</c:v>
                </c:pt>
                <c:pt idx="5">
                  <c:v>Has romantic spots</c:v>
                </c:pt>
                <c:pt idx="6">
                  <c:v>Is not for just anybody, is exclusive</c:v>
                </c:pt>
              </c:strCache>
            </c:strRef>
          </c:cat>
          <c:val>
            <c:numRef>
              <c:f>Sheet1!$B$2:$B$8</c:f>
              <c:numCache>
                <c:formatCode>0</c:formatCode>
                <c:ptCount val="7"/>
                <c:pt idx="0">
                  <c:v>121</c:v>
                </c:pt>
                <c:pt idx="1">
                  <c:v>119</c:v>
                </c:pt>
                <c:pt idx="2">
                  <c:v>119</c:v>
                </c:pt>
                <c:pt idx="3">
                  <c:v>117</c:v>
                </c:pt>
                <c:pt idx="4">
                  <c:v>115</c:v>
                </c:pt>
                <c:pt idx="5">
                  <c:v>115</c:v>
                </c:pt>
                <c:pt idx="6">
                  <c:v>115</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rgbClr val="92D050"/>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4.6153846153846205E-2</c:v>
                </c:pt>
                <c:pt idx="1">
                  <c:v>0.15384615384615399</c:v>
                </c:pt>
                <c:pt idx="2">
                  <c:v>0.33846153846153798</c:v>
                </c:pt>
                <c:pt idx="3">
                  <c:v>0.29230769230769199</c:v>
                </c:pt>
                <c:pt idx="4">
                  <c:v>7.69230769230769E-2</c:v>
                </c:pt>
                <c:pt idx="5">
                  <c:v>3.0769230769230802E-2</c:v>
                </c:pt>
                <c:pt idx="6">
                  <c:v>6.15384615384615E-2</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11765872831362"/>
          <c:y val="7.8368261717906354E-3"/>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want to escape from the demands of life and relax and unwind</c:v>
                </c:pt>
                <c:pt idx="1">
                  <c:v>People who want to revitalize themselves</c:v>
                </c:pt>
                <c:pt idx="2">
                  <c:v>People who needs time for themselves</c:v>
                </c:pt>
              </c:strCache>
            </c:strRef>
          </c:cat>
          <c:val>
            <c:numRef>
              <c:f>Sheet1!$B$2:$B$4</c:f>
              <c:numCache>
                <c:formatCode>0</c:formatCode>
                <c:ptCount val="3"/>
                <c:pt idx="0">
                  <c:v>299.86541674401337</c:v>
                </c:pt>
                <c:pt idx="1">
                  <c:v>289.71396579804559</c:v>
                </c:pt>
                <c:pt idx="2">
                  <c:v>244.29967426710101</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9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Restores my sense of harmony and balance</c:v>
                </c:pt>
                <c:pt idx="1">
                  <c:v>Helps me to escape from my hectic daily life</c:v>
                </c:pt>
                <c:pt idx="2">
                  <c:v>Allows me to pamper myself</c:v>
                </c:pt>
                <c:pt idx="3">
                  <c:v>Allows me to intensify the relationship with my loved one(s)</c:v>
                </c:pt>
                <c:pt idx="4">
                  <c:v>Allows me to discover new and interesting places</c:v>
                </c:pt>
              </c:strCache>
            </c:strRef>
          </c:cat>
          <c:val>
            <c:numRef>
              <c:f>Sheet1!$B$2:$B$6</c:f>
              <c:numCache>
                <c:formatCode>0</c:formatCode>
                <c:ptCount val="5"/>
                <c:pt idx="0">
                  <c:v>284.10278056244391</c:v>
                </c:pt>
                <c:pt idx="1">
                  <c:v>225.31013094417642</c:v>
                </c:pt>
                <c:pt idx="2">
                  <c:v>164.70024791525805</c:v>
                </c:pt>
                <c:pt idx="3">
                  <c:v>127.95360035018606</c:v>
                </c:pt>
                <c:pt idx="4">
                  <c:v>122.08683186565636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8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Peaceful</c:v>
                </c:pt>
                <c:pt idx="1">
                  <c:v>Harmonious</c:v>
                </c:pt>
                <c:pt idx="2">
                  <c:v>Relaxed</c:v>
                </c:pt>
              </c:strCache>
            </c:strRef>
          </c:cat>
          <c:val>
            <c:numRef>
              <c:f>Sheet1!$B$2:$B$4</c:f>
              <c:numCache>
                <c:formatCode>0</c:formatCode>
                <c:ptCount val="3"/>
                <c:pt idx="0">
                  <c:v>277.16680374417422</c:v>
                </c:pt>
                <c:pt idx="1">
                  <c:v>235.27612574341541</c:v>
                </c:pt>
                <c:pt idx="2">
                  <c:v>234.0460897002479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quiet environments</c:v>
                </c:pt>
                <c:pt idx="1">
                  <c:v>Has beautiful nature</c:v>
                </c:pt>
                <c:pt idx="2">
                  <c:v>Has guaranteed sunshine</c:v>
                </c:pt>
                <c:pt idx="3">
                  <c:v>Has good beaches</c:v>
                </c:pt>
                <c:pt idx="4">
                  <c:v>Is not ruined by tourism</c:v>
                </c:pt>
                <c:pt idx="5">
                  <c:v>Has unspoiled nature</c:v>
                </c:pt>
                <c:pt idx="6">
                  <c:v>Good value for money</c:v>
                </c:pt>
              </c:strCache>
            </c:strRef>
          </c:cat>
          <c:val>
            <c:numRef>
              <c:f>Sheet1!$B$2:$B$8</c:f>
              <c:numCache>
                <c:formatCode>0</c:formatCode>
                <c:ptCount val="7"/>
                <c:pt idx="0">
                  <c:v>220.05597014925377</c:v>
                </c:pt>
                <c:pt idx="1">
                  <c:v>188.28376779667931</c:v>
                </c:pt>
                <c:pt idx="2">
                  <c:v>169.16363136554187</c:v>
                </c:pt>
                <c:pt idx="3">
                  <c:v>161.45218417945688</c:v>
                </c:pt>
                <c:pt idx="4">
                  <c:v>158.5609379026024</c:v>
                </c:pt>
                <c:pt idx="5">
                  <c:v>157.59748685378682</c:v>
                </c:pt>
                <c:pt idx="6">
                  <c:v>140.11086913482478</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9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9.2307692307692299E-2</c:v>
                </c:pt>
                <c:pt idx="1">
                  <c:v>9.2307692307692299E-2</c:v>
                </c:pt>
                <c:pt idx="2">
                  <c:v>0.107692307692308</c:v>
                </c:pt>
                <c:pt idx="3">
                  <c:v>0.123076923076923</c:v>
                </c:pt>
                <c:pt idx="4">
                  <c:v>0.107692307692308</c:v>
                </c:pt>
                <c:pt idx="5">
                  <c:v>3.0769230769230802E-2</c:v>
                </c:pt>
                <c:pt idx="6">
                  <c:v>0.16923076923076899</c:v>
                </c:pt>
                <c:pt idx="7">
                  <c:v>0.123076923076923</c:v>
                </c:pt>
                <c:pt idx="8">
                  <c:v>4.6153846153846205E-2</c:v>
                </c:pt>
                <c:pt idx="9">
                  <c:v>4.6153846153846205E-2</c:v>
                </c:pt>
                <c:pt idx="10">
                  <c:v>1.5384615384615401E-2</c:v>
                </c:pt>
                <c:pt idx="11">
                  <c:v>4.6153846153846205E-2</c:v>
                </c:pt>
              </c:numCache>
            </c:numRef>
          </c:val>
          <c:smooth val="1"/>
          <c:extLst>
            <c:ext xmlns:c16="http://schemas.microsoft.com/office/drawing/2014/chart" uri="{C3380CC4-5D6E-409C-BE32-E72D297353CC}">
              <c16:uniqueId val="{00000000-3D71-41C4-883A-11C70D9E015C}"/>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2F50-4067-9101-B7BF3C2556D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8BFF-4B01-9F97-CA1C545E806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8BFF-4B01-9F97-CA1C545E806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70E3-4807-BCDE-23FF4A42F80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70E3-4807-BCDE-23FF4A42F809}"/>
              </c:ext>
            </c:extLst>
          </c:dPt>
          <c:dPt>
            <c:idx val="14"/>
            <c:invertIfNegative val="0"/>
            <c:bubble3D val="0"/>
            <c:spPr>
              <a:solidFill>
                <a:srgbClr val="FF0000"/>
              </a:solidFill>
              <a:ln>
                <a:noFill/>
              </a:ln>
              <a:effectLst/>
            </c:spPr>
            <c:extLst>
              <c:ext xmlns:c16="http://schemas.microsoft.com/office/drawing/2014/chart" uri="{C3380CC4-5D6E-409C-BE32-E72D297353CC}">
                <c16:uniqueId val="{00000009-2F50-4067-9101-B7BF3C2556D1}"/>
              </c:ext>
            </c:extLst>
          </c:dPt>
          <c:dPt>
            <c:idx val="15"/>
            <c:invertIfNegative val="0"/>
            <c:bubble3D val="0"/>
            <c:spPr>
              <a:solidFill>
                <a:srgbClr val="FF0000"/>
              </a:solidFill>
              <a:ln>
                <a:noFill/>
              </a:ln>
              <a:effectLst/>
            </c:spPr>
            <c:extLst>
              <c:ext xmlns:c16="http://schemas.microsoft.com/office/drawing/2014/chart" uri="{C3380CC4-5D6E-409C-BE32-E72D297353CC}">
                <c16:uniqueId val="{0000000A-2F50-4067-9101-B7BF3C2556D1}"/>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Visits to historic sites</c:v>
                </c:pt>
                <c:pt idx="1">
                  <c:v>Sun and beach holiday</c:v>
                </c:pt>
                <c:pt idx="2">
                  <c:v>Cultural experience (focus on art, theatre etc)</c:v>
                </c:pt>
                <c:pt idx="3">
                  <c:v>Holiday to experience nature, scenery and wildlife</c:v>
                </c:pt>
                <c:pt idx="4">
                  <c:v>Sightseeing/round trip</c:v>
                </c:pt>
                <c:pt idx="5">
                  <c:v>Visiting friends and relatives</c:v>
                </c:pt>
                <c:pt idx="6">
                  <c:v>City break (focusing on cultural, shopping, Club, restaurant visits etc.)</c:v>
                </c:pt>
                <c:pt idx="7">
                  <c:v>Sports/active holiday</c:v>
                </c:pt>
                <c:pt idx="8">
                  <c:v>Culinary trip</c:v>
                </c:pt>
                <c:pt idx="9">
                  <c:v>Party&amp;amp;fun</c:v>
                </c:pt>
                <c:pt idx="10">
                  <c:v>Travel to cottage/holiday home (hired/own/borrowed cottage/holiday home)</c:v>
                </c:pt>
                <c:pt idx="11">
                  <c:v>Countryside holiday</c:v>
                </c:pt>
                <c:pt idx="12">
                  <c:v>Other type of winterholiday with snow</c:v>
                </c:pt>
                <c:pt idx="13">
                  <c:v>Event holiday (festivals, sports etc)</c:v>
                </c:pt>
                <c:pt idx="14">
                  <c:v>Ski holiday</c:v>
                </c:pt>
                <c:pt idx="15">
                  <c:v>Health travel</c:v>
                </c:pt>
                <c:pt idx="16">
                  <c:v>Cruise</c:v>
                </c:pt>
                <c:pt idx="17">
                  <c:v>Other holiday type</c:v>
                </c:pt>
              </c:strCache>
            </c:strRef>
          </c:cat>
          <c:val>
            <c:numRef>
              <c:f>Sheet1!$B$2:$B$19</c:f>
              <c:numCache>
                <c:formatCode>0%</c:formatCode>
                <c:ptCount val="18"/>
                <c:pt idx="0">
                  <c:v>0.76923076923076905</c:v>
                </c:pt>
                <c:pt idx="1">
                  <c:v>0.66153846153846108</c:v>
                </c:pt>
                <c:pt idx="2">
                  <c:v>0.64615384615384597</c:v>
                </c:pt>
                <c:pt idx="3">
                  <c:v>0.507692307692308</c:v>
                </c:pt>
                <c:pt idx="4">
                  <c:v>0.492307692307692</c:v>
                </c:pt>
                <c:pt idx="5">
                  <c:v>0.36923076923076897</c:v>
                </c:pt>
                <c:pt idx="6">
                  <c:v>0.35384615384615403</c:v>
                </c:pt>
                <c:pt idx="7">
                  <c:v>0.230769230769231</c:v>
                </c:pt>
                <c:pt idx="8">
                  <c:v>0.230769230769231</c:v>
                </c:pt>
                <c:pt idx="9">
                  <c:v>0.230769230769231</c:v>
                </c:pt>
                <c:pt idx="10">
                  <c:v>0.2</c:v>
                </c:pt>
                <c:pt idx="11">
                  <c:v>0.18461538461538499</c:v>
                </c:pt>
                <c:pt idx="12">
                  <c:v>0.16923076923076899</c:v>
                </c:pt>
                <c:pt idx="13">
                  <c:v>0.15384615384615399</c:v>
                </c:pt>
                <c:pt idx="14">
                  <c:v>0.138461538461538</c:v>
                </c:pt>
                <c:pt idx="15">
                  <c:v>9.2307692307692299E-2</c:v>
                </c:pt>
                <c:pt idx="16">
                  <c:v>9.2307692307692299E-2</c:v>
                </c:pt>
                <c:pt idx="17">
                  <c:v>6.15384615384615E-2</c:v>
                </c:pt>
              </c:numCache>
            </c:numRef>
          </c:val>
          <c:extLst>
            <c:ext xmlns:c16="http://schemas.microsoft.com/office/drawing/2014/chart" uri="{C3380CC4-5D6E-409C-BE32-E72D297353CC}">
              <c16:uniqueId val="{00000008-70E3-4807-BCDE-23FF4A42F8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0.138461538461538</c:v>
                </c:pt>
                <c:pt idx="1">
                  <c:v>0.32307692307692298</c:v>
                </c:pt>
                <c:pt idx="2">
                  <c:v>0.246153846153846</c:v>
                </c:pt>
                <c:pt idx="3">
                  <c:v>0.21538461538461501</c:v>
                </c:pt>
                <c:pt idx="4">
                  <c:v>7.69230769230769E-2</c:v>
                </c:pt>
              </c:numCache>
            </c:numRef>
          </c:val>
          <c:extLst>
            <c:ext xmlns:c16="http://schemas.microsoft.com/office/drawing/2014/chart" uri="{C3380CC4-5D6E-409C-BE32-E72D297353CC}">
              <c16:uniqueId val="{00000000-6098-4FC8-B8D2-67B4945DE0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Camper van</c:v>
                </c:pt>
                <c:pt idx="6">
                  <c:v>Car w/ caravan</c:v>
                </c:pt>
                <c:pt idx="7">
                  <c:v>Motorbike</c:v>
                </c:pt>
                <c:pt idx="8">
                  <c:v>Charter plane</c:v>
                </c:pt>
                <c:pt idx="9">
                  <c:v>Scheduled plane</c:v>
                </c:pt>
              </c:strCache>
            </c:strRef>
          </c:cat>
          <c:val>
            <c:numRef>
              <c:f>Sheet1!$B$2:$B$11</c:f>
              <c:numCache>
                <c:formatCode>0%</c:formatCode>
                <c:ptCount val="10"/>
                <c:pt idx="0">
                  <c:v>0.66153846153846108</c:v>
                </c:pt>
                <c:pt idx="1">
                  <c:v>0.36923076923076897</c:v>
                </c:pt>
                <c:pt idx="2">
                  <c:v>0.16923076923076899</c:v>
                </c:pt>
                <c:pt idx="3">
                  <c:v>0.107692307692308</c:v>
                </c:pt>
                <c:pt idx="4">
                  <c:v>7.69230769230769E-2</c:v>
                </c:pt>
                <c:pt idx="5">
                  <c:v>4.6153846153846205E-2</c:v>
                </c:pt>
                <c:pt idx="6">
                  <c:v>4.6153846153846205E-2</c:v>
                </c:pt>
                <c:pt idx="7">
                  <c:v>4.6153846153846205E-2</c:v>
                </c:pt>
                <c:pt idx="8">
                  <c:v>1.5384615384615401E-2</c:v>
                </c:pt>
                <c:pt idx="9">
                  <c:v>1.5384615384615401E-2</c:v>
                </c:pt>
              </c:numCache>
            </c:numRef>
          </c:val>
          <c:extLst>
            <c:ext xmlns:c16="http://schemas.microsoft.com/office/drawing/2014/chart" uri="{C3380CC4-5D6E-409C-BE32-E72D297353CC}">
              <c16:uniqueId val="{00000000-CD3E-4404-82E7-E71DA9C379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Hotel (medium standard)</c:v>
                </c:pt>
                <c:pt idx="1">
                  <c:v>Hotel (high standard)</c:v>
                </c:pt>
                <c:pt idx="2">
                  <c:v>Hotel (budget)</c:v>
                </c:pt>
                <c:pt idx="3">
                  <c:v>Rented cabin / holiday home / flat</c:v>
                </c:pt>
                <c:pt idx="4">
                  <c:v>Guest house / Bed &amp; Breakfast</c:v>
                </c:pt>
                <c:pt idx="5">
                  <c:v>In a private person's home through AirBnb or other types of sharing services</c:v>
                </c:pt>
                <c:pt idx="6">
                  <c:v>Owned cabin / holiday home / flat</c:v>
                </c:pt>
                <c:pt idx="7">
                  <c:v>Stayed with family</c:v>
                </c:pt>
                <c:pt idx="8">
                  <c:v>Borrowed cabin / holiday home / flat</c:v>
                </c:pt>
                <c:pt idx="9">
                  <c:v>Caravan / camper van</c:v>
                </c:pt>
                <c:pt idx="10">
                  <c:v>Stayed with friends / acquaintances</c:v>
                </c:pt>
                <c:pt idx="11">
                  <c:v>Tent</c:v>
                </c:pt>
                <c:pt idx="12">
                  <c:v>Camping cabin</c:v>
                </c:pt>
                <c:pt idx="13">
                  <c:v>Don’t know</c:v>
                </c:pt>
              </c:strCache>
            </c:strRef>
          </c:cat>
          <c:val>
            <c:numRef>
              <c:f>Sheet1!$B$2:$B$15</c:f>
              <c:numCache>
                <c:formatCode>0%</c:formatCode>
                <c:ptCount val="14"/>
                <c:pt idx="0">
                  <c:v>0.38461538461538503</c:v>
                </c:pt>
                <c:pt idx="1">
                  <c:v>0.29230769230769199</c:v>
                </c:pt>
                <c:pt idx="2">
                  <c:v>0.15384615384615399</c:v>
                </c:pt>
                <c:pt idx="3">
                  <c:v>0.123076923076923</c:v>
                </c:pt>
                <c:pt idx="4">
                  <c:v>0.107692307692308</c:v>
                </c:pt>
                <c:pt idx="5">
                  <c:v>6.15384615384615E-2</c:v>
                </c:pt>
                <c:pt idx="6">
                  <c:v>4.6153846153846205E-2</c:v>
                </c:pt>
                <c:pt idx="7">
                  <c:v>4.6153846153846205E-2</c:v>
                </c:pt>
                <c:pt idx="8">
                  <c:v>3.0769230769230802E-2</c:v>
                </c:pt>
                <c:pt idx="9">
                  <c:v>3.0769230769230802E-2</c:v>
                </c:pt>
                <c:pt idx="10">
                  <c:v>3.0769230769230802E-2</c:v>
                </c:pt>
                <c:pt idx="11">
                  <c:v>1.5384615384615401E-2</c:v>
                </c:pt>
                <c:pt idx="12">
                  <c:v>1.5384615384615401E-2</c:v>
                </c:pt>
                <c:pt idx="13">
                  <c:v>1.5384615384615401E-2</c:v>
                </c:pt>
              </c:numCache>
            </c:numRef>
          </c:val>
          <c:extLst>
            <c:ext xmlns:c16="http://schemas.microsoft.com/office/drawing/2014/chart" uri="{C3380CC4-5D6E-409C-BE32-E72D297353CC}">
              <c16:uniqueId val="{00000000-2743-4EC2-A665-3DFFF72FFC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Has rich cultural heritage</c:v>
                </c:pt>
                <c:pt idx="1">
                  <c:v>Has interesting sights</c:v>
                </c:pt>
                <c:pt idx="2">
                  <c:v>Has good local cuisine</c:v>
                </c:pt>
                <c:pt idx="3">
                  <c:v>Has friendly people</c:v>
                </c:pt>
                <c:pt idx="4">
                  <c:v>Is easy to travel around</c:v>
                </c:pt>
                <c:pt idx="5">
                  <c:v>Has interesting culture &amp; art</c:v>
                </c:pt>
                <c:pt idx="6">
                  <c:v>Has lots of organized trips and excursions</c:v>
                </c:pt>
                <c:pt idx="7">
                  <c:v>Has beautiful nature</c:v>
                </c:pt>
                <c:pt idx="8">
                  <c:v>Is easy to travel to</c:v>
                </c:pt>
              </c:strCache>
            </c:strRef>
          </c:cat>
          <c:val>
            <c:numRef>
              <c:f>Sheet1!$B$2:$B$10</c:f>
              <c:numCache>
                <c:formatCode>0</c:formatCode>
                <c:ptCount val="9"/>
                <c:pt idx="0">
                  <c:v>145</c:v>
                </c:pt>
                <c:pt idx="1">
                  <c:v>141</c:v>
                </c:pt>
                <c:pt idx="2">
                  <c:v>130</c:v>
                </c:pt>
                <c:pt idx="3">
                  <c:v>125</c:v>
                </c:pt>
                <c:pt idx="4">
                  <c:v>123</c:v>
                </c:pt>
                <c:pt idx="5">
                  <c:v>122</c:v>
                </c:pt>
                <c:pt idx="6">
                  <c:v>120</c:v>
                </c:pt>
                <c:pt idx="7">
                  <c:v>119</c:v>
                </c:pt>
                <c:pt idx="8">
                  <c:v>113</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B125-43A0-8A10-18A0940BABCA}"/>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Rented car</c:v>
                </c:pt>
                <c:pt idx="1">
                  <c:v>Bus</c:v>
                </c:pt>
                <c:pt idx="2">
                  <c:v>Train</c:v>
                </c:pt>
                <c:pt idx="3">
                  <c:v>Plane</c:v>
                </c:pt>
                <c:pt idx="4">
                  <c:v>Own car</c:v>
                </c:pt>
                <c:pt idx="5">
                  <c:v>Ferry / boat / cruise</c:v>
                </c:pt>
                <c:pt idx="6">
                  <c:v>No transportation</c:v>
                </c:pt>
                <c:pt idx="7">
                  <c:v>Camper van</c:v>
                </c:pt>
                <c:pt idx="8">
                  <c:v>Motorbike</c:v>
                </c:pt>
                <c:pt idx="9">
                  <c:v>Car w/ caravan</c:v>
                </c:pt>
                <c:pt idx="10">
                  <c:v>Bicycle</c:v>
                </c:pt>
              </c:strCache>
            </c:strRef>
          </c:cat>
          <c:val>
            <c:numRef>
              <c:f>Sheet1!$B$2:$B$12</c:f>
              <c:numCache>
                <c:formatCode>0%</c:formatCode>
                <c:ptCount val="11"/>
                <c:pt idx="0">
                  <c:v>0.6</c:v>
                </c:pt>
                <c:pt idx="1">
                  <c:v>0.246153846153846</c:v>
                </c:pt>
                <c:pt idx="2">
                  <c:v>0.16923076923076899</c:v>
                </c:pt>
                <c:pt idx="3">
                  <c:v>0.15384615384615399</c:v>
                </c:pt>
                <c:pt idx="4">
                  <c:v>9.2307692307692299E-2</c:v>
                </c:pt>
                <c:pt idx="5">
                  <c:v>7.69230769230769E-2</c:v>
                </c:pt>
                <c:pt idx="6">
                  <c:v>7.69230769230769E-2</c:v>
                </c:pt>
                <c:pt idx="7">
                  <c:v>6.15384615384615E-2</c:v>
                </c:pt>
                <c:pt idx="8">
                  <c:v>4.6153846153846205E-2</c:v>
                </c:pt>
                <c:pt idx="9">
                  <c:v>1.5384615384615401E-2</c:v>
                </c:pt>
                <c:pt idx="10">
                  <c:v>1.5384615384615401E-2</c:v>
                </c:pt>
              </c:numCache>
            </c:numRef>
          </c:val>
          <c:extLst>
            <c:ext xmlns:c16="http://schemas.microsoft.com/office/drawing/2014/chart" uri="{C3380CC4-5D6E-409C-BE32-E72D297353CC}">
              <c16:uniqueId val="{00000000-6047-440C-853D-CA0394DDAB2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394C-40B2-A4E9-0A9A310DC71F}"/>
              </c:ext>
            </c:extLst>
          </c:dPt>
          <c:dPt>
            <c:idx val="6"/>
            <c:invertIfNegative val="0"/>
            <c:bubble3D val="0"/>
            <c:spPr>
              <a:solidFill>
                <a:srgbClr val="FF0000"/>
              </a:solidFill>
              <a:ln>
                <a:noFill/>
              </a:ln>
              <a:effectLst/>
            </c:spPr>
            <c:extLst>
              <c:ext xmlns:c16="http://schemas.microsoft.com/office/drawing/2014/chart" uri="{C3380CC4-5D6E-409C-BE32-E72D297353CC}">
                <c16:uniqueId val="{0000001C-394C-40B2-A4E9-0A9A310DC71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8596-4D40-B1A4-77D319A73CD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8596-4D40-B1A4-77D319A73CD9}"/>
              </c:ext>
            </c:extLst>
          </c:dPt>
          <c:dPt>
            <c:idx val="10"/>
            <c:invertIfNegative val="0"/>
            <c:bubble3D val="0"/>
            <c:spPr>
              <a:solidFill>
                <a:srgbClr val="92D050"/>
              </a:solidFill>
              <a:ln>
                <a:noFill/>
              </a:ln>
              <a:effectLst/>
            </c:spPr>
            <c:extLst>
              <c:ext xmlns:c16="http://schemas.microsoft.com/office/drawing/2014/chart" uri="{C3380CC4-5D6E-409C-BE32-E72D297353CC}">
                <c16:uniqueId val="{0000001B-394C-40B2-A4E9-0A9A310DC71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B-D5CA-4239-BD9B-A526DBC1A8CA}"/>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8596-4D40-B1A4-77D319A73CD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8596-4D40-B1A4-77D319A73CD9}"/>
              </c:ext>
            </c:extLst>
          </c:dPt>
          <c:dPt>
            <c:idx val="17"/>
            <c:invertIfNegative val="0"/>
            <c:bubble3D val="0"/>
            <c:spPr>
              <a:solidFill>
                <a:srgbClr val="92D050"/>
              </a:solidFill>
              <a:ln>
                <a:noFill/>
              </a:ln>
              <a:effectLst/>
            </c:spPr>
            <c:extLst>
              <c:ext xmlns:c16="http://schemas.microsoft.com/office/drawing/2014/chart" uri="{C3380CC4-5D6E-409C-BE32-E72D297353CC}">
                <c16:uniqueId val="{0000000D-8596-4D40-B1A4-77D319A73CD9}"/>
              </c:ext>
            </c:extLst>
          </c:dPt>
          <c:dPt>
            <c:idx val="18"/>
            <c:invertIfNegative val="0"/>
            <c:bubble3D val="0"/>
            <c:spPr>
              <a:solidFill>
                <a:schemeClr val="accent2"/>
              </a:solidFill>
              <a:ln>
                <a:noFill/>
              </a:ln>
              <a:effectLst/>
            </c:spPr>
            <c:extLst>
              <c:ext xmlns:c16="http://schemas.microsoft.com/office/drawing/2014/chart" uri="{C3380CC4-5D6E-409C-BE32-E72D297353CC}">
                <c16:uniqueId val="{00000013-D5CA-4239-BD9B-A526DBC1A8CA}"/>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8596-4D40-B1A4-77D319A73CD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8596-4D40-B1A4-77D319A73CD9}"/>
              </c:ext>
            </c:extLst>
          </c:dPt>
          <c:dPt>
            <c:idx val="22"/>
            <c:invertIfNegative val="0"/>
            <c:bubble3D val="0"/>
            <c:spPr>
              <a:solidFill>
                <a:srgbClr val="FF0000"/>
              </a:solidFill>
              <a:ln>
                <a:noFill/>
              </a:ln>
              <a:effectLst/>
            </c:spPr>
            <c:extLst>
              <c:ext xmlns:c16="http://schemas.microsoft.com/office/drawing/2014/chart" uri="{C3380CC4-5D6E-409C-BE32-E72D297353CC}">
                <c16:uniqueId val="{00000015-8596-4D40-B1A4-77D319A73CD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8596-4D40-B1A4-77D319A73CD9}"/>
              </c:ext>
            </c:extLst>
          </c:dPt>
          <c:dPt>
            <c:idx val="25"/>
            <c:invertIfNegative val="0"/>
            <c:bubble3D val="0"/>
            <c:spPr>
              <a:solidFill>
                <a:schemeClr val="accent2"/>
              </a:solidFill>
              <a:ln>
                <a:noFill/>
              </a:ln>
              <a:effectLst/>
            </c:spPr>
            <c:extLst>
              <c:ext xmlns:c16="http://schemas.microsoft.com/office/drawing/2014/chart" uri="{C3380CC4-5D6E-409C-BE32-E72D297353CC}">
                <c16:uniqueId val="{0000001D-D5CA-4239-BD9B-A526DBC1A8CA}"/>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8596-4D40-B1A4-77D319A73CD9}"/>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Relaxation</c:v>
                </c:pt>
                <c:pt idx="1">
                  <c:v>Taste local food and drink</c:v>
                </c:pt>
                <c:pt idx="2">
                  <c:v>Visit restaurants</c:v>
                </c:pt>
                <c:pt idx="3">
                  <c:v>Observe beauty of nature</c:v>
                </c:pt>
                <c:pt idx="4">
                  <c:v>Discover local culture and lifestyle</c:v>
                </c:pt>
                <c:pt idx="5">
                  <c:v>Visit historical buildings/sites</c:v>
                </c:pt>
                <c:pt idx="6">
                  <c:v>Visit cities</c:v>
                </c:pt>
                <c:pt idx="7">
                  <c:v>Visit the countryside</c:v>
                </c:pt>
                <c:pt idx="8">
                  <c:v>Shopping</c:v>
                </c:pt>
                <c:pt idx="9">
                  <c:v>Experience local architecture</c:v>
                </c:pt>
                <c:pt idx="10">
                  <c:v>Sunbathing and swimming</c:v>
                </c:pt>
                <c:pt idx="11">
                  <c:v>Visit parks and gardens</c:v>
                </c:pt>
                <c:pt idx="12">
                  <c:v>Experience national festivals and traditional celebrations</c:v>
                </c:pt>
                <c:pt idx="13">
                  <c:v>Attend sightseeing tours</c:v>
                </c:pt>
                <c:pt idx="14">
                  <c:v>Hiking (less than two hours)</c:v>
                </c:pt>
                <c:pt idx="15">
                  <c:v>Experience mountains,  the wilderness or the wildlife</c:v>
                </c:pt>
                <c:pt idx="16">
                  <c:v>Discover local history and legends</c:v>
                </c:pt>
                <c:pt idx="17">
                  <c:v>Get pampered</c:v>
                </c:pt>
                <c:pt idx="18">
                  <c:v>Observe natural phenomenon (i.e. volcanoes, northern lights, midnight sun, breaking waves, sand dune)</c:v>
                </c:pt>
                <c:pt idx="19">
                  <c:v>Visit spa resorts</c:v>
                </c:pt>
                <c:pt idx="20">
                  <c:v>Visit art exhibitions</c:v>
                </c:pt>
                <c:pt idx="21">
                  <c:v>Hiking (more than two hours)</c:v>
                </c:pt>
                <c:pt idx="22">
                  <c:v>Visit museums</c:v>
                </c:pt>
                <c:pt idx="23">
                  <c:v>Experience city nightlife</c:v>
                </c:pt>
                <c:pt idx="24">
                  <c:v>Attend concerts/festivals</c:v>
                </c:pt>
                <c:pt idx="25">
                  <c:v>Visit amusement parks</c:v>
                </c:pt>
                <c:pt idx="26">
                  <c:v>Fresh or salt water fishing</c:v>
                </c:pt>
                <c:pt idx="27">
                  <c:v>Do winter activities (Alpine skiing/snowboarding, cross country skiing, dog-sleigh, snowmobile etc)</c:v>
                </c:pt>
                <c:pt idx="28">
                  <c:v>Other</c:v>
                </c:pt>
              </c:strCache>
            </c:strRef>
          </c:cat>
          <c:val>
            <c:numRef>
              <c:f>Sheet1!$B$2:$B$30</c:f>
              <c:numCache>
                <c:formatCode>0%</c:formatCode>
                <c:ptCount val="29"/>
                <c:pt idx="0">
                  <c:v>0.78461538461538494</c:v>
                </c:pt>
                <c:pt idx="1">
                  <c:v>0.492307692307692</c:v>
                </c:pt>
                <c:pt idx="2">
                  <c:v>0.47692307692307701</c:v>
                </c:pt>
                <c:pt idx="3">
                  <c:v>0.4</c:v>
                </c:pt>
                <c:pt idx="4">
                  <c:v>0.4</c:v>
                </c:pt>
                <c:pt idx="5">
                  <c:v>0.36923076923076897</c:v>
                </c:pt>
                <c:pt idx="6">
                  <c:v>0.32307692307692298</c:v>
                </c:pt>
                <c:pt idx="7">
                  <c:v>0.32307692307692298</c:v>
                </c:pt>
                <c:pt idx="8">
                  <c:v>0.261538461538462</c:v>
                </c:pt>
                <c:pt idx="9">
                  <c:v>0.246153846153846</c:v>
                </c:pt>
                <c:pt idx="10">
                  <c:v>0.246153846153846</c:v>
                </c:pt>
                <c:pt idx="11">
                  <c:v>0.230769230769231</c:v>
                </c:pt>
                <c:pt idx="12">
                  <c:v>0.230769230769231</c:v>
                </c:pt>
                <c:pt idx="13">
                  <c:v>0.21538461538461501</c:v>
                </c:pt>
                <c:pt idx="14">
                  <c:v>0.21538461538461501</c:v>
                </c:pt>
                <c:pt idx="15">
                  <c:v>0.21538461538461501</c:v>
                </c:pt>
                <c:pt idx="16">
                  <c:v>0.2</c:v>
                </c:pt>
                <c:pt idx="17">
                  <c:v>0.18461538461538499</c:v>
                </c:pt>
                <c:pt idx="18">
                  <c:v>0.15384615384615399</c:v>
                </c:pt>
                <c:pt idx="19">
                  <c:v>0.15384615384615399</c:v>
                </c:pt>
                <c:pt idx="20">
                  <c:v>0.15384615384615399</c:v>
                </c:pt>
                <c:pt idx="21">
                  <c:v>0.138461538461538</c:v>
                </c:pt>
                <c:pt idx="22">
                  <c:v>0.123076923076923</c:v>
                </c:pt>
                <c:pt idx="23">
                  <c:v>0.123076923076923</c:v>
                </c:pt>
                <c:pt idx="24">
                  <c:v>0.107692307692308</c:v>
                </c:pt>
                <c:pt idx="25">
                  <c:v>7.69230769230769E-2</c:v>
                </c:pt>
                <c:pt idx="26">
                  <c:v>6.15384615384615E-2</c:v>
                </c:pt>
                <c:pt idx="27">
                  <c:v>1.5384615384615401E-2</c:v>
                </c:pt>
                <c:pt idx="28">
                  <c:v>1.5384615384615401E-2</c:v>
                </c:pt>
              </c:numCache>
            </c:numRef>
          </c:val>
          <c:extLst>
            <c:ext xmlns:c16="http://schemas.microsoft.com/office/drawing/2014/chart" uri="{C3380CC4-5D6E-409C-BE32-E72D297353CC}">
              <c16:uniqueId val="{0000001A-8596-4D40-B1A4-77D319A73CD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7.69230769230769E-2</c:v>
                </c:pt>
                <c:pt idx="1">
                  <c:v>6.15384615384615E-2</c:v>
                </c:pt>
                <c:pt idx="2">
                  <c:v>0.123076923076923</c:v>
                </c:pt>
                <c:pt idx="3">
                  <c:v>0.21538461538461501</c:v>
                </c:pt>
                <c:pt idx="4">
                  <c:v>0.230769230769231</c:v>
                </c:pt>
                <c:pt idx="5">
                  <c:v>0.16923076923076899</c:v>
                </c:pt>
                <c:pt idx="6">
                  <c:v>0.107692307692308</c:v>
                </c:pt>
                <c:pt idx="7">
                  <c:v>1.5384615384615401E-2</c:v>
                </c:pt>
              </c:numCache>
            </c:numRef>
          </c:val>
          <c:extLst>
            <c:ext xmlns:c16="http://schemas.microsoft.com/office/drawing/2014/chart" uri="{C3380CC4-5D6E-409C-BE32-E72D297353CC}">
              <c16:uniqueId val="{00000000-F30A-4813-9076-23AEF9C7953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F0A-43B2-9952-34CAFD38A0E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0A30-43EB-978C-24D1A30A34F3}"/>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5-0A30-43EB-978C-24D1A30A34F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Parents/other relatives</c:v>
                </c:pt>
                <c:pt idx="2">
                  <c:v>Children 7-14 years</c:v>
                </c:pt>
                <c:pt idx="3">
                  <c:v>Friends/acquaintances/colleagues</c:v>
                </c:pt>
                <c:pt idx="4">
                  <c:v>Nobody except myself</c:v>
                </c:pt>
                <c:pt idx="5">
                  <c:v>Children 15 years and older</c:v>
                </c:pt>
                <c:pt idx="6">
                  <c:v>Children 0-6 years</c:v>
                </c:pt>
                <c:pt idx="7">
                  <c:v>Other</c:v>
                </c:pt>
              </c:strCache>
            </c:strRef>
          </c:cat>
          <c:val>
            <c:numRef>
              <c:f>Sheet1!$B$2:$B$9</c:f>
              <c:numCache>
                <c:formatCode>0%</c:formatCode>
                <c:ptCount val="8"/>
                <c:pt idx="0">
                  <c:v>0.61538461538461497</c:v>
                </c:pt>
                <c:pt idx="1">
                  <c:v>0.2</c:v>
                </c:pt>
                <c:pt idx="2">
                  <c:v>0.18461538461538499</c:v>
                </c:pt>
                <c:pt idx="3">
                  <c:v>0.15384615384615399</c:v>
                </c:pt>
                <c:pt idx="4">
                  <c:v>0.138461538461538</c:v>
                </c:pt>
                <c:pt idx="5">
                  <c:v>0.107692307692308</c:v>
                </c:pt>
                <c:pt idx="6">
                  <c:v>6.15384615384615E-2</c:v>
                </c:pt>
                <c:pt idx="7">
                  <c:v>0</c:v>
                </c:pt>
              </c:numCache>
            </c:numRef>
          </c:val>
          <c:extLst>
            <c:ext xmlns:c16="http://schemas.microsoft.com/office/drawing/2014/chart" uri="{C3380CC4-5D6E-409C-BE32-E72D297353CC}">
              <c16:uniqueId val="{00000006-EF0A-43B2-9952-34CAFD38A0E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B9B8-441F-BC80-F5A8F841119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27CF-4686-A373-E5BC01EF012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B9B8-441F-BC80-F5A8F841119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Spouse/partner</c:v>
                </c:pt>
                <c:pt idx="1">
                  <c:v>Children 7-14 year</c:v>
                </c:pt>
                <c:pt idx="2">
                  <c:v>Other family/relatives</c:v>
                </c:pt>
                <c:pt idx="3">
                  <c:v>Children 0-6 years</c:v>
                </c:pt>
                <c:pt idx="4">
                  <c:v>Children 15 years and above</c:v>
                </c:pt>
                <c:pt idx="5">
                  <c:v>Alone</c:v>
                </c:pt>
                <c:pt idx="6">
                  <c:v>Friends</c:v>
                </c:pt>
              </c:strCache>
            </c:strRef>
          </c:cat>
          <c:val>
            <c:numRef>
              <c:f>Sheet1!$B$2:$B$8</c:f>
              <c:numCache>
                <c:formatCode>0%</c:formatCode>
                <c:ptCount val="7"/>
                <c:pt idx="0">
                  <c:v>0.70769230769230806</c:v>
                </c:pt>
                <c:pt idx="1">
                  <c:v>0.27692307692307699</c:v>
                </c:pt>
                <c:pt idx="2">
                  <c:v>0.2</c:v>
                </c:pt>
                <c:pt idx="3">
                  <c:v>0.15384615384615399</c:v>
                </c:pt>
                <c:pt idx="4">
                  <c:v>0.107692307692308</c:v>
                </c:pt>
                <c:pt idx="5">
                  <c:v>7.69230769230769E-2</c:v>
                </c:pt>
                <c:pt idx="6">
                  <c:v>7.69230769230769E-2</c:v>
                </c:pt>
              </c:numCache>
            </c:numRef>
          </c:val>
          <c:extLst>
            <c:ext xmlns:c16="http://schemas.microsoft.com/office/drawing/2014/chart" uri="{C3380CC4-5D6E-409C-BE32-E72D297353CC}">
              <c16:uniqueId val="{00000006-27CF-4686-A373-E5BC01EF012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A4A-4A18-8303-DD2ED07095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A4A-4A18-8303-DD2ED07095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0.123076923076923</c:v>
                </c:pt>
                <c:pt idx="2">
                  <c:v>0.33846153846153798</c:v>
                </c:pt>
                <c:pt idx="3">
                  <c:v>0.138461538461538</c:v>
                </c:pt>
                <c:pt idx="4">
                  <c:v>0.27692307692307699</c:v>
                </c:pt>
                <c:pt idx="5">
                  <c:v>0.123076923076923</c:v>
                </c:pt>
              </c:numCache>
            </c:numRef>
          </c:val>
          <c:extLst>
            <c:ext xmlns:c16="http://schemas.microsoft.com/office/drawing/2014/chart" uri="{C3380CC4-5D6E-409C-BE32-E72D297353CC}">
              <c16:uniqueId val="{00000004-DA4A-4A18-8303-DD2ED070957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F613-4CF8-9DC3-A611784247C0}"/>
              </c:ext>
            </c:extLst>
          </c:dPt>
          <c:dPt>
            <c:idx val="1"/>
            <c:invertIfNegative val="0"/>
            <c:bubble3D val="0"/>
            <c:spPr>
              <a:solidFill>
                <a:srgbClr val="FF0000"/>
              </a:solidFill>
              <a:ln>
                <a:noFill/>
              </a:ln>
              <a:effectLst/>
            </c:spPr>
            <c:extLst>
              <c:ext xmlns:c16="http://schemas.microsoft.com/office/drawing/2014/chart" uri="{C3380CC4-5D6E-409C-BE32-E72D297353CC}">
                <c16:uniqueId val="{00000001-F613-4CF8-9DC3-A611784247C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I/we organized the trip myself/ourselves and travelled independently</c:v>
                </c:pt>
                <c:pt idx="1">
                  <c:v>I/we travelled in a group with an organized tour</c:v>
                </c:pt>
                <c:pt idx="2">
                  <c:v>I/we had the trip organized by others and travelled independently</c:v>
                </c:pt>
              </c:strCache>
            </c:strRef>
          </c:cat>
          <c:val>
            <c:numRef>
              <c:f>Sheet1!$B$2:$B$4</c:f>
              <c:numCache>
                <c:formatCode>0%</c:formatCode>
                <c:ptCount val="3"/>
                <c:pt idx="0">
                  <c:v>0.61538461538461497</c:v>
                </c:pt>
                <c:pt idx="1">
                  <c:v>0.261538461538462</c:v>
                </c:pt>
                <c:pt idx="2">
                  <c:v>0.123076923076923</c:v>
                </c:pt>
              </c:numCache>
            </c:numRef>
          </c:val>
          <c:extLst>
            <c:ext xmlns:c16="http://schemas.microsoft.com/office/drawing/2014/chart" uri="{C3380CC4-5D6E-409C-BE32-E72D297353CC}">
              <c16:uniqueId val="{00000000-AECB-4F62-AB37-1FA59445A9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AA0-4487-9E27-663D1416DB9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30B8-489E-BFB1-3ACB02DBA2B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5-DAA0-4487-9E27-663D1416DB96}"/>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DAA0-4487-9E27-663D1416DB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Internet in general</c:v>
                </c:pt>
                <c:pt idx="1">
                  <c:v>Booking sites such as Expedia and Lastminute</c:v>
                </c:pt>
                <c:pt idx="2">
                  <c:v>Homepages for hotels/ other accommodations</c:v>
                </c:pt>
                <c:pt idx="3">
                  <c:v>Homepages for the destination</c:v>
                </c:pt>
                <c:pt idx="4">
                  <c:v>Homepages of carriers, including airlines etc.</c:v>
                </c:pt>
                <c:pt idx="5">
                  <c:v>Reviews from other travelers online</c:v>
                </c:pt>
                <c:pt idx="6">
                  <c:v>Homepages for attractions and sights</c:v>
                </c:pt>
                <c:pt idx="7">
                  <c:v>Social media such as Facebook or blogs</c:v>
                </c:pt>
                <c:pt idx="8">
                  <c:v>Travel apps/portals like Tripadvisor etc</c:v>
                </c:pt>
                <c:pt idx="9">
                  <c:v>Guidebooks</c:v>
                </c:pt>
                <c:pt idx="10">
                  <c:v>Advice from friends / family</c:v>
                </c:pt>
                <c:pt idx="11">
                  <c:v>Catalogs or brochures</c:v>
                </c:pt>
                <c:pt idx="12">
                  <c:v>Travel agent in homeland</c:v>
                </c:pt>
                <c:pt idx="13">
                  <c:v>TV or radio</c:v>
                </c:pt>
                <c:pt idx="14">
                  <c:v>Newspapers or magazines</c:v>
                </c:pt>
                <c:pt idx="15">
                  <c:v>Travel fairs</c:v>
                </c:pt>
              </c:strCache>
            </c:strRef>
          </c:cat>
          <c:val>
            <c:numRef>
              <c:f>Sheet1!$B$2:$B$17</c:f>
              <c:numCache>
                <c:formatCode>0%</c:formatCode>
                <c:ptCount val="16"/>
                <c:pt idx="0">
                  <c:v>0.75384615384615405</c:v>
                </c:pt>
                <c:pt idx="1">
                  <c:v>0.32307692307692298</c:v>
                </c:pt>
                <c:pt idx="2">
                  <c:v>0.29230769230769199</c:v>
                </c:pt>
                <c:pt idx="3">
                  <c:v>0.27692307692307699</c:v>
                </c:pt>
                <c:pt idx="4">
                  <c:v>0.27692307692307699</c:v>
                </c:pt>
                <c:pt idx="5">
                  <c:v>0.246153846153846</c:v>
                </c:pt>
                <c:pt idx="6">
                  <c:v>0.16923076923076899</c:v>
                </c:pt>
                <c:pt idx="7">
                  <c:v>0.16923076923076899</c:v>
                </c:pt>
                <c:pt idx="8">
                  <c:v>0.16923076923076899</c:v>
                </c:pt>
                <c:pt idx="9">
                  <c:v>0.16923076923076899</c:v>
                </c:pt>
                <c:pt idx="10">
                  <c:v>0.16923076923076899</c:v>
                </c:pt>
                <c:pt idx="11">
                  <c:v>0.123076923076923</c:v>
                </c:pt>
                <c:pt idx="12">
                  <c:v>9.2307692307692299E-2</c:v>
                </c:pt>
                <c:pt idx="13">
                  <c:v>7.69230769230769E-2</c:v>
                </c:pt>
                <c:pt idx="14">
                  <c:v>6.15384615384615E-2</c:v>
                </c:pt>
                <c:pt idx="15">
                  <c:v>1.5384615384615401E-2</c:v>
                </c:pt>
              </c:numCache>
            </c:numRef>
          </c:val>
          <c:extLst>
            <c:ext xmlns:c16="http://schemas.microsoft.com/office/drawing/2014/chart" uri="{C3380CC4-5D6E-409C-BE32-E72D297353CC}">
              <c16:uniqueId val="{00000008-30B8-489E-BFB1-3ACB02DBA2B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6D33-4901-8EDC-24192D9D95DF}"/>
              </c:ext>
            </c:extLst>
          </c:dPt>
          <c:dPt>
            <c:idx val="2"/>
            <c:invertIfNegative val="0"/>
            <c:bubble3D val="0"/>
            <c:spPr>
              <a:solidFill>
                <a:srgbClr val="FF0000"/>
              </a:solidFill>
              <a:ln>
                <a:noFill/>
              </a:ln>
              <a:effectLst/>
            </c:spPr>
            <c:extLst>
              <c:ext xmlns:c16="http://schemas.microsoft.com/office/drawing/2014/chart" uri="{C3380CC4-5D6E-409C-BE32-E72D297353CC}">
                <c16:uniqueId val="{00000005-6D33-4901-8EDC-24192D9D95D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6D33-4901-8EDC-24192D9D95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0.492307692307692</c:v>
                </c:pt>
                <c:pt idx="1">
                  <c:v>0.35384615384615403</c:v>
                </c:pt>
                <c:pt idx="2">
                  <c:v>3.0769230769230802E-2</c:v>
                </c:pt>
                <c:pt idx="3">
                  <c:v>0.123076923076923</c:v>
                </c:pt>
              </c:numCache>
            </c:numRef>
          </c:val>
          <c:extLst>
            <c:ext xmlns:c16="http://schemas.microsoft.com/office/drawing/2014/chart" uri="{C3380CC4-5D6E-409C-BE32-E72D297353CC}">
              <c16:uniqueId val="{00000004-6D33-4901-8EDC-24192D9D95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3DE-49CA-AD3C-31BD1B6BA6D0}"/>
              </c:ext>
            </c:extLst>
          </c:dPt>
          <c:dPt>
            <c:idx val="1"/>
            <c:invertIfNegative val="0"/>
            <c:bubble3D val="0"/>
            <c:spPr>
              <a:solidFill>
                <a:srgbClr val="92D050"/>
              </a:solidFill>
              <a:ln>
                <a:noFill/>
              </a:ln>
              <a:effectLst/>
            </c:spPr>
            <c:extLst>
              <c:ext xmlns:c16="http://schemas.microsoft.com/office/drawing/2014/chart" uri="{C3380CC4-5D6E-409C-BE32-E72D297353CC}">
                <c16:uniqueId val="{00000003-D3DE-49CA-AD3C-31BD1B6BA6D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3DE-49CA-AD3C-31BD1B6BA6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D3DE-49CA-AD3C-31BD1B6BA6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0.15384615384615399</c:v>
                </c:pt>
                <c:pt idx="1">
                  <c:v>0.492307692307692</c:v>
                </c:pt>
                <c:pt idx="2">
                  <c:v>0.123076923076923</c:v>
                </c:pt>
                <c:pt idx="3">
                  <c:v>0.230769230769231</c:v>
                </c:pt>
              </c:numCache>
            </c:numRef>
          </c:val>
          <c:extLst>
            <c:ext xmlns:c16="http://schemas.microsoft.com/office/drawing/2014/chart" uri="{C3380CC4-5D6E-409C-BE32-E72D297353CC}">
              <c16:uniqueId val="{00000008-D3DE-49CA-AD3C-31BD1B6BA6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5B7C2-91AD-40C0-86BC-11AC0C9CF666}" type="datetimeFigureOut">
              <a:rPr lang="en-US" smtClean="0"/>
              <a:t>10/12/2018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C9A78-2638-4BDF-B2E0-6361CC60D982}" type="slidenum">
              <a:rPr lang="en-US" smtClean="0"/>
              <a:t>‹#›</a:t>
            </a:fld>
            <a:endParaRPr lang="en-US" dirty="0"/>
          </a:p>
        </p:txBody>
      </p:sp>
    </p:spTree>
    <p:extLst>
      <p:ext uri="{BB962C8B-B14F-4D97-AF65-F5344CB8AC3E}">
        <p14:creationId xmlns:p14="http://schemas.microsoft.com/office/powerpoint/2010/main" val="283924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809625"/>
            <a:ext cx="5878512"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8114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85</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4132909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31131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87</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24748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96505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112</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46133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113</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32946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Still</a:t>
            </a:r>
            <a:r>
              <a:rPr lang="nl-BE" dirty="0"/>
              <a:t> a bit</a:t>
            </a:r>
            <a:r>
              <a:rPr lang="nl-BE" baseline="0" dirty="0"/>
              <a:t> </a:t>
            </a:r>
            <a:r>
              <a:rPr lang="nl-BE" baseline="0" dirty="0" err="1"/>
              <a:t>early</a:t>
            </a:r>
            <a:r>
              <a:rPr lang="nl-BE" baseline="0" dirty="0"/>
              <a:t> </a:t>
            </a:r>
            <a:r>
              <a:rPr lang="nl-BE" baseline="0" dirty="0" err="1"/>
              <a:t>to</a:t>
            </a:r>
            <a:r>
              <a:rPr lang="nl-BE" baseline="0" dirty="0"/>
              <a:t> have </a:t>
            </a:r>
            <a:r>
              <a:rPr lang="nl-BE" baseline="0" dirty="0" err="1"/>
              <a:t>digested</a:t>
            </a:r>
            <a:r>
              <a:rPr lang="nl-BE" baseline="0" dirty="0"/>
              <a:t> </a:t>
            </a:r>
            <a:r>
              <a:rPr lang="nl-BE" baseline="0" dirty="0" err="1"/>
              <a:t>all</a:t>
            </a:r>
            <a:r>
              <a:rPr lang="nl-BE" baseline="0" dirty="0"/>
              <a:t> of </a:t>
            </a:r>
            <a:r>
              <a:rPr lang="nl-BE" baseline="0" dirty="0" err="1"/>
              <a:t>this</a:t>
            </a:r>
            <a:r>
              <a:rPr lang="nl-BE" baseline="0" dirty="0"/>
              <a:t>, but </a:t>
            </a:r>
            <a:r>
              <a:rPr lang="nl-BE" baseline="0" dirty="0" err="1"/>
              <a:t>some</a:t>
            </a:r>
            <a:r>
              <a:rPr lang="nl-BE" baseline="0" dirty="0"/>
              <a:t> first, </a:t>
            </a:r>
            <a:r>
              <a:rPr lang="nl-BE" baseline="0" dirty="0" err="1"/>
              <a:t>broad</a:t>
            </a:r>
            <a:r>
              <a:rPr lang="nl-BE" baseline="0" dirty="0"/>
              <a:t> </a:t>
            </a:r>
            <a:r>
              <a:rPr lang="nl-BE" baseline="0" dirty="0" err="1"/>
              <a:t>recommendations</a:t>
            </a:r>
            <a:r>
              <a:rPr lang="nl-BE" baseline="0" dirty="0"/>
              <a:t> </a:t>
            </a:r>
            <a:r>
              <a:rPr lang="nl-BE" baseline="0" dirty="0" err="1"/>
              <a:t>can</a:t>
            </a:r>
            <a:r>
              <a:rPr lang="nl-BE" baseline="0" dirty="0"/>
              <a:t> </a:t>
            </a:r>
            <a:r>
              <a:rPr lang="nl-BE" baseline="0" dirty="0" err="1"/>
              <a:t>already</a:t>
            </a:r>
            <a:r>
              <a:rPr lang="nl-BE" baseline="0" dirty="0"/>
              <a:t> </a:t>
            </a:r>
            <a:r>
              <a:rPr lang="nl-BE" baseline="0" dirty="0" err="1"/>
              <a:t>be</a:t>
            </a:r>
            <a:r>
              <a:rPr lang="nl-BE" baseline="0" dirty="0"/>
              <a:t> </a:t>
            </a:r>
            <a:r>
              <a:rPr lang="nl-BE" baseline="0" dirty="0" err="1"/>
              <a:t>formulated</a:t>
            </a:r>
            <a:r>
              <a:rPr lang="nl-BE" baseline="0" dirty="0"/>
              <a:t>.</a:t>
            </a:r>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115</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80280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33336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10F7E6FF-F7CA-467F-B4E3-E206D9268C02}" type="slidenum">
              <a:rPr kumimoji="0" lang="en-US"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62815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03230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06470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53673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37218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51045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259755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microsoft.com/office/2007/relationships/hdphoto" Target="../media/hdphoto1.wdp"/></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4" y="162705"/>
            <a:ext cx="11884699" cy="6531153"/>
          </a:xfrm>
          <a:solidFill>
            <a:schemeClr val="accent2"/>
          </a:solidFill>
        </p:spPr>
        <p:txBody>
          <a:bodyPr>
            <a:normAutofit/>
          </a:bodyPr>
          <a:lstStyle>
            <a:lvl1pPr marL="0" indent="0">
              <a:buNone/>
              <a:defRPr sz="1723"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6" y="4082106"/>
            <a:ext cx="5582136" cy="1249243"/>
          </a:xfrm>
        </p:spPr>
        <p:txBody>
          <a:bodyPr wrap="square" lIns="82819" tIns="41410" rIns="82819"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6" y="3494310"/>
            <a:ext cx="3231849" cy="471314"/>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6" y="2140975"/>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4" name="TextBox 13"/>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24699881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14035" y="1578089"/>
            <a:ext cx="11163933" cy="4283540"/>
          </a:xfrm>
        </p:spPr>
        <p:txBody>
          <a:bodyPr/>
          <a:lstStyle>
            <a:lvl1pPr>
              <a:lnSpc>
                <a:spcPct val="110000"/>
              </a:lnSpc>
              <a:spcBef>
                <a:spcPts val="544"/>
              </a:spcBef>
              <a:spcAft>
                <a:spcPts val="544"/>
              </a:spcAft>
              <a:buClr>
                <a:schemeClr val="tx1"/>
              </a:buClr>
              <a:defRPr>
                <a:solidFill>
                  <a:schemeClr val="tx1"/>
                </a:solidFill>
              </a:defRPr>
            </a:lvl1pPr>
            <a:lvl2pPr>
              <a:lnSpc>
                <a:spcPct val="110000"/>
              </a:lnSpc>
              <a:spcBef>
                <a:spcPts val="544"/>
              </a:spcBef>
              <a:spcAft>
                <a:spcPts val="544"/>
              </a:spcAft>
              <a:buClr>
                <a:schemeClr val="tx1"/>
              </a:buClr>
              <a:defRPr>
                <a:solidFill>
                  <a:schemeClr val="tx1"/>
                </a:solidFill>
              </a:defRPr>
            </a:lvl2pPr>
            <a:lvl3pPr>
              <a:lnSpc>
                <a:spcPct val="110000"/>
              </a:lnSpc>
              <a:spcBef>
                <a:spcPts val="544"/>
              </a:spcBef>
              <a:spcAft>
                <a:spcPts val="544"/>
              </a:spcAft>
              <a:buClr>
                <a:schemeClr val="tx1"/>
              </a:buClr>
              <a:defRPr>
                <a:solidFill>
                  <a:schemeClr val="tx1"/>
                </a:solidFill>
              </a:defRPr>
            </a:lvl3pPr>
            <a:lvl4pPr>
              <a:lnSpc>
                <a:spcPct val="110000"/>
              </a:lnSpc>
              <a:spcBef>
                <a:spcPts val="544"/>
              </a:spcBef>
              <a:spcAft>
                <a:spcPts val="544"/>
              </a:spcAft>
              <a:buClr>
                <a:schemeClr val="tx1"/>
              </a:buClr>
              <a:defRPr>
                <a:solidFill>
                  <a:schemeClr val="tx1"/>
                </a:solidFill>
              </a:defRPr>
            </a:lvl4pPr>
            <a:lvl5pPr>
              <a:lnSpc>
                <a:spcPct val="110000"/>
              </a:lnSpc>
              <a:spcBef>
                <a:spcPts val="544"/>
              </a:spcBef>
              <a:spcAft>
                <a:spcPts val="544"/>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2" name="TextBox 1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191371300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2027854"/>
            <a:ext cx="684726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8" y="2027308"/>
            <a:ext cx="4180786" cy="251120"/>
          </a:xfrm>
        </p:spPr>
        <p:txBody>
          <a:bodyPr/>
          <a:lstStyle/>
          <a:p>
            <a:endParaRPr lang="en-GB" dirty="0"/>
          </a:p>
        </p:txBody>
      </p:sp>
    </p:spTree>
    <p:extLst>
      <p:ext uri="{BB962C8B-B14F-4D97-AF65-F5344CB8AC3E}">
        <p14:creationId xmlns:p14="http://schemas.microsoft.com/office/powerpoint/2010/main" val="280484453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8"/>
            <a:ext cx="11163933" cy="125559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6315690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4" y="1985430"/>
            <a:ext cx="7306873" cy="3598821"/>
          </a:xfrm>
        </p:spPr>
        <p:txBody>
          <a:bodyPr lIns="0" tIns="0" rIns="0" bIns="0">
            <a:noAutofit/>
          </a:bodyPr>
          <a:lstStyle>
            <a:lvl1pPr>
              <a:defRPr sz="2540"/>
            </a:lvl1pPr>
            <a:lvl2pPr>
              <a:defRPr sz="2176"/>
            </a:lvl2pPr>
            <a:lvl3pPr>
              <a:defRPr sz="1904"/>
            </a:lvl3pPr>
            <a:lvl4pPr>
              <a:defRPr sz="1722"/>
            </a:lvl4pPr>
            <a:lvl5pPr>
              <a:defRPr sz="1722"/>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4" y="2368503"/>
            <a:ext cx="3448005" cy="3243160"/>
          </a:xfrm>
        </p:spPr>
        <p:txBody>
          <a:bodyPr lIns="0" tIns="0" rIns="0" bIns="0">
            <a:noAutofit/>
          </a:bodyPr>
          <a:lstStyle>
            <a:lvl1pPr marL="0" indent="0" algn="l">
              <a:buNone/>
              <a:defRPr sz="1904" b="1"/>
            </a:lvl1pPr>
          </a:lstStyle>
          <a:p>
            <a:pPr lvl="0"/>
            <a:r>
              <a:rPr lang="en-US" dirty="0"/>
              <a:t>Question text here</a:t>
            </a:r>
          </a:p>
        </p:txBody>
      </p:sp>
      <p:sp>
        <p:nvSpPr>
          <p:cNvPr id="4" name="Text Placeholder 3"/>
          <p:cNvSpPr>
            <a:spLocks noGrp="1"/>
          </p:cNvSpPr>
          <p:nvPr>
            <p:ph type="body" sz="quarter" idx="16" hasCustomPrompt="1"/>
          </p:nvPr>
        </p:nvSpPr>
        <p:spPr>
          <a:xfrm>
            <a:off x="499142" y="1985433"/>
            <a:ext cx="670902" cy="326518"/>
          </a:xfrm>
          <a:solidFill>
            <a:schemeClr val="accent3"/>
          </a:solidFill>
        </p:spPr>
        <p:txBody>
          <a:bodyPr lIns="36000" tIns="0" rIns="36000" bIns="0">
            <a:noAutofit/>
          </a:bodyPr>
          <a:lstStyle>
            <a:lvl1pPr marL="0" indent="0" algn="l">
              <a:buNone/>
              <a:defRPr sz="2176"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2" y="620646"/>
            <a:ext cx="11238268" cy="1175592"/>
          </a:xfrm>
          <a:noFill/>
        </p:spPr>
        <p:txBody>
          <a:bodyPr wrap="square" lIns="0" tIns="0" rIns="0" bIns="0" anchor="t">
            <a:noAutofit/>
          </a:bodyPr>
          <a:lstStyle>
            <a:lvl1pPr marL="0" algn="l" defTabSz="953754"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54709253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4"/>
            <a:ext cx="7306875" cy="125559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4"/>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89746"/>
            <a:ext cx="6818745" cy="47688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44872369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8"/>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8"/>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98525248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9"/>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9"/>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50857667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5"/>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5"/>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94328"/>
            <a:ext cx="2308884"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134131201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6"/>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7" y="1599676"/>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39239090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3"/>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7" y="1599673"/>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53304992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4"/>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7" y="2027854"/>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94328"/>
            <a:ext cx="2308884"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2104990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489865" y="1926856"/>
            <a:ext cx="11163933" cy="4097471"/>
          </a:xfrm>
        </p:spPr>
        <p:txBody>
          <a:bodyPr/>
          <a:lstStyle>
            <a:lvl1pPr>
              <a:lnSpc>
                <a:spcPct val="110000"/>
              </a:lnSpc>
              <a:spcBef>
                <a:spcPts val="800"/>
              </a:spcBef>
              <a:buClr>
                <a:schemeClr val="tx1"/>
              </a:buClr>
              <a:defRPr>
                <a:solidFill>
                  <a:schemeClr val="tx1"/>
                </a:solidFill>
              </a:defRPr>
            </a:lvl1pPr>
            <a:lvl2pPr>
              <a:lnSpc>
                <a:spcPct val="110000"/>
              </a:lnSpc>
              <a:spcBef>
                <a:spcPts val="800"/>
              </a:spcBef>
              <a:buClr>
                <a:schemeClr val="tx1"/>
              </a:buClr>
              <a:defRPr>
                <a:solidFill>
                  <a:schemeClr val="tx1"/>
                </a:solidFill>
              </a:defRPr>
            </a:lvl2pPr>
            <a:lvl3pPr>
              <a:lnSpc>
                <a:spcPct val="110000"/>
              </a:lnSpc>
              <a:spcBef>
                <a:spcPts val="800"/>
              </a:spcBef>
              <a:buClr>
                <a:schemeClr val="tx1"/>
              </a:buClr>
              <a:defRPr>
                <a:solidFill>
                  <a:schemeClr val="tx1"/>
                </a:solidFill>
              </a:defRPr>
            </a:lvl3pPr>
            <a:lvl4pPr>
              <a:lnSpc>
                <a:spcPct val="110000"/>
              </a:lnSpc>
              <a:spcBef>
                <a:spcPts val="800"/>
              </a:spcBef>
              <a:buClr>
                <a:schemeClr val="tx1"/>
              </a:buClr>
              <a:defRPr>
                <a:solidFill>
                  <a:schemeClr val="tx1"/>
                </a:solidFill>
              </a:defRPr>
            </a:lvl4pPr>
            <a:lvl5pPr>
              <a:lnSpc>
                <a:spcPct val="110000"/>
              </a:lnSpc>
              <a:spcBef>
                <a:spcPts val="800"/>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ext Placeholder 5"/>
          <p:cNvSpPr>
            <a:spLocks noGrp="1"/>
          </p:cNvSpPr>
          <p:nvPr>
            <p:ph type="body" sz="quarter" idx="14" hasCustomPrompt="1"/>
          </p:nvPr>
        </p:nvSpPr>
        <p:spPr bwMode="gray">
          <a:xfrm>
            <a:off x="489865" y="1077775"/>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78504091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9" y="2029224"/>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4"/>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9"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80"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4279"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146144682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1599678"/>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4" y="1599678"/>
            <a:ext cx="7306873" cy="1255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7" y="489746"/>
            <a:ext cx="6818745" cy="476882"/>
          </a:xfrm>
        </p:spPr>
        <p:txBody>
          <a:bodyPr/>
          <a:lstStyle/>
          <a:p>
            <a:r>
              <a:rPr lang="en-US"/>
              <a:t>Click to edit Master title style</a:t>
            </a:r>
            <a:endParaRPr lang="en-GB"/>
          </a:p>
        </p:txBody>
      </p:sp>
    </p:spTree>
    <p:extLst>
      <p:ext uri="{BB962C8B-B14F-4D97-AF65-F5344CB8AC3E}">
        <p14:creationId xmlns:p14="http://schemas.microsoft.com/office/powerpoint/2010/main" val="35961954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6" y="1600202"/>
            <a:ext cx="3448005" cy="1660365"/>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2" y="1600202"/>
            <a:ext cx="7306876" cy="1660365"/>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4" name="Title 3"/>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102262094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4"/>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4" y="2027854"/>
            <a:ext cx="730687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411640713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6" y="2027855"/>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4" y="2027855"/>
            <a:ext cx="7306873" cy="1255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87677992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6" y="1599678"/>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1599678"/>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8"/>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141117999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6" y="1599673"/>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5" y="1599673"/>
            <a:ext cx="3449815" cy="125559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3"/>
            <a:ext cx="3448004" cy="125559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310698410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6" y="2027861"/>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5" y="2027861"/>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1"/>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226724091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6" y="2027855"/>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5" y="2027855"/>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5"/>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5" y="1524251"/>
            <a:ext cx="2308884"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89746"/>
            <a:ext cx="2875871" cy="476882"/>
          </a:xfrm>
        </p:spPr>
        <p:txBody>
          <a:bodyPr/>
          <a:lstStyle/>
          <a:p>
            <a:r>
              <a:rPr lang="en-US" dirty="0"/>
              <a:t>Click to edit</a:t>
            </a:r>
            <a:endParaRPr lang="en-GB" dirty="0"/>
          </a:p>
        </p:txBody>
      </p:sp>
    </p:spTree>
    <p:extLst>
      <p:ext uri="{BB962C8B-B14F-4D97-AF65-F5344CB8AC3E}">
        <p14:creationId xmlns:p14="http://schemas.microsoft.com/office/powerpoint/2010/main" val="249060138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7" y="489746"/>
            <a:ext cx="6818745" cy="47688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21116319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0"/>
            <a:ext cx="11163933" cy="444706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06842408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7" y="489746"/>
            <a:ext cx="6818745" cy="476882"/>
          </a:xfrm>
        </p:spPr>
        <p:txBody>
          <a:bodyPr/>
          <a:lstStyle/>
          <a:p>
            <a:r>
              <a:rPr lang="en-US"/>
              <a:t>Click to edit Master title style</a:t>
            </a:r>
            <a:endParaRPr lang="en-GB"/>
          </a:p>
        </p:txBody>
      </p:sp>
    </p:spTree>
    <p:extLst>
      <p:ext uri="{BB962C8B-B14F-4D97-AF65-F5344CB8AC3E}">
        <p14:creationId xmlns:p14="http://schemas.microsoft.com/office/powerpoint/2010/main" val="344955355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1"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46"/>
            <a:ext cx="6818745" cy="476882"/>
          </a:xfrm>
        </p:spPr>
        <p:txBody>
          <a:bodyPr/>
          <a:lstStyle/>
          <a:p>
            <a:r>
              <a:rPr lang="en-US"/>
              <a:t>Click to edit Master title style</a:t>
            </a:r>
            <a:endParaRPr lang="en-GB"/>
          </a:p>
        </p:txBody>
      </p:sp>
    </p:spTree>
    <p:extLst>
      <p:ext uri="{BB962C8B-B14F-4D97-AF65-F5344CB8AC3E}">
        <p14:creationId xmlns:p14="http://schemas.microsoft.com/office/powerpoint/2010/main" val="48676356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1" y="1094328"/>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7" y="489746"/>
            <a:ext cx="6818745" cy="476882"/>
          </a:xfrm>
        </p:spPr>
        <p:txBody>
          <a:bodyPr/>
          <a:lstStyle/>
          <a:p>
            <a:r>
              <a:rPr lang="en-US"/>
              <a:t>Click to edit Master title style</a:t>
            </a:r>
            <a:endParaRPr lang="en-GB"/>
          </a:p>
        </p:txBody>
      </p:sp>
    </p:spTree>
    <p:extLst>
      <p:ext uri="{BB962C8B-B14F-4D97-AF65-F5344CB8AC3E}">
        <p14:creationId xmlns:p14="http://schemas.microsoft.com/office/powerpoint/2010/main" val="282630110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4798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281553414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 picture left - content righ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8" name="Picture Placeholder 7"/>
          <p:cNvSpPr>
            <a:spLocks noGrp="1"/>
          </p:cNvSpPr>
          <p:nvPr>
            <p:ph type="pic" sz="quarter" idx="11" hasCustomPrompt="1"/>
          </p:nvPr>
        </p:nvSpPr>
        <p:spPr>
          <a:xfrm>
            <a:off x="164402" y="162705"/>
            <a:ext cx="5855501" cy="6539359"/>
          </a:xfrm>
          <a:solidFill>
            <a:schemeClr val="tx1">
              <a:lumMod val="10000"/>
              <a:lumOff val="90000"/>
            </a:schemeClr>
          </a:solidFill>
        </p:spPr>
        <p:txBody>
          <a:bodyPr>
            <a:normAutofit/>
          </a:bodyPr>
          <a:lstStyle>
            <a:lvl1pPr marL="0" indent="0">
              <a:buNone/>
              <a:defRPr sz="1450" baseline="0"/>
            </a:lvl1pPr>
          </a:lstStyle>
          <a:p>
            <a:r>
              <a:rPr lang="en-GB" dirty="0"/>
              <a:t>A picture can be inserted here, it can be left blank or it can be filled in another colour</a:t>
            </a: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6425933" y="2235380"/>
            <a:ext cx="5418461" cy="3610113"/>
          </a:xfrm>
        </p:spPr>
        <p:txBody>
          <a:bodyPr lIns="0" rIns="0">
            <a:normAutofit/>
          </a:bodyPr>
          <a:lstStyle>
            <a:lvl1pPr>
              <a:spcBef>
                <a:spcPts val="544"/>
              </a:spcBef>
              <a:spcAft>
                <a:spcPts val="544"/>
              </a:spcAft>
              <a:buClr>
                <a:schemeClr val="bg1"/>
              </a:buClr>
              <a:defRPr sz="2176">
                <a:solidFill>
                  <a:schemeClr val="tx1"/>
                </a:solidFill>
              </a:defRPr>
            </a:lvl1pPr>
            <a:lvl2pPr>
              <a:spcBef>
                <a:spcPts val="544"/>
              </a:spcBef>
              <a:spcAft>
                <a:spcPts val="544"/>
              </a:spcAft>
              <a:buClr>
                <a:schemeClr val="bg1"/>
              </a:buClr>
              <a:defRPr sz="1813">
                <a:solidFill>
                  <a:schemeClr val="tx1"/>
                </a:solidFill>
              </a:defRPr>
            </a:lvl2pPr>
            <a:lvl3pPr>
              <a:spcBef>
                <a:spcPts val="544"/>
              </a:spcBef>
              <a:spcAft>
                <a:spcPts val="544"/>
              </a:spcAft>
              <a:buClr>
                <a:schemeClr val="bg1"/>
              </a:buClr>
              <a:defRPr sz="1632">
                <a:solidFill>
                  <a:schemeClr val="tx1"/>
                </a:solidFill>
              </a:defRPr>
            </a:lvl3pPr>
            <a:lvl4pPr>
              <a:spcBef>
                <a:spcPts val="544"/>
              </a:spcBef>
              <a:spcAft>
                <a:spcPts val="544"/>
              </a:spcAft>
              <a:buClr>
                <a:schemeClr val="bg1"/>
              </a:buClr>
              <a:defRPr sz="1632">
                <a:solidFill>
                  <a:schemeClr val="tx1"/>
                </a:solidFill>
              </a:defRPr>
            </a:lvl4pPr>
            <a:lvl5pPr>
              <a:spcBef>
                <a:spcPts val="544"/>
              </a:spcBef>
              <a:spcAft>
                <a:spcPts val="544"/>
              </a:spcAft>
              <a:buClr>
                <a:schemeClr val="bg1"/>
              </a:buClr>
              <a:defRPr sz="1632">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6456565" y="880342"/>
            <a:ext cx="3589154" cy="474489"/>
          </a:xfrm>
          <a:solidFill>
            <a:schemeClr val="accent3"/>
          </a:solidFill>
        </p:spPr>
        <p:txBody>
          <a:bodyPr wrap="none" lIns="82819" tIns="0" rIns="82819" bIns="0" rtlCol="0" anchor="ctr">
            <a:spAutoFit/>
          </a:bodyPr>
          <a:lstStyle>
            <a:lvl1pPr algn="l">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6456563" y="1534874"/>
            <a:ext cx="2778050"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12" name="TextBox 11"/>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6" name="TextBox 15"/>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4101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 picture right - content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8" name="Picture Placeholder 7"/>
          <p:cNvSpPr>
            <a:spLocks noGrp="1"/>
          </p:cNvSpPr>
          <p:nvPr>
            <p:ph type="pic" sz="quarter" idx="11" hasCustomPrompt="1"/>
          </p:nvPr>
        </p:nvSpPr>
        <p:spPr>
          <a:xfrm>
            <a:off x="6178087" y="162705"/>
            <a:ext cx="5855501" cy="6539359"/>
          </a:xfrm>
          <a:solidFill>
            <a:schemeClr val="tx1">
              <a:lumMod val="10000"/>
              <a:lumOff val="90000"/>
            </a:schemeClr>
          </a:solidFill>
        </p:spPr>
        <p:txBody>
          <a:bodyPr>
            <a:normAutofit/>
          </a:bodyPr>
          <a:lstStyle>
            <a:lvl1pPr marL="0" indent="0">
              <a:buNone/>
              <a:defRPr sz="1632" baseline="0"/>
            </a:lvl1pPr>
          </a:lstStyle>
          <a:p>
            <a:r>
              <a:rPr lang="en-GB" dirty="0"/>
              <a:t>A picture can be inserted here, it can be left blank or it can be filled in another colour</a:t>
            </a: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1" name="Content Placeholder 6"/>
          <p:cNvSpPr>
            <a:spLocks noGrp="1"/>
          </p:cNvSpPr>
          <p:nvPr>
            <p:ph sz="quarter" idx="12"/>
          </p:nvPr>
        </p:nvSpPr>
        <p:spPr>
          <a:xfrm>
            <a:off x="489866" y="2235380"/>
            <a:ext cx="5418461" cy="3610113"/>
          </a:xfrm>
        </p:spPr>
        <p:txBody>
          <a:bodyPr lIns="0" rIns="0">
            <a:normAutofit/>
          </a:bodyPr>
          <a:lstStyle>
            <a:lvl1pPr>
              <a:spcBef>
                <a:spcPts val="544"/>
              </a:spcBef>
              <a:spcAft>
                <a:spcPts val="544"/>
              </a:spcAft>
              <a:buClr>
                <a:schemeClr val="bg1"/>
              </a:buClr>
              <a:defRPr sz="2176">
                <a:solidFill>
                  <a:schemeClr val="tx1"/>
                </a:solidFill>
              </a:defRPr>
            </a:lvl1pPr>
            <a:lvl2pPr>
              <a:spcBef>
                <a:spcPts val="544"/>
              </a:spcBef>
              <a:spcAft>
                <a:spcPts val="544"/>
              </a:spcAft>
              <a:buClr>
                <a:schemeClr val="bg1"/>
              </a:buClr>
              <a:defRPr sz="1813">
                <a:solidFill>
                  <a:schemeClr val="tx1"/>
                </a:solidFill>
              </a:defRPr>
            </a:lvl2pPr>
            <a:lvl3pPr>
              <a:spcBef>
                <a:spcPts val="544"/>
              </a:spcBef>
              <a:spcAft>
                <a:spcPts val="544"/>
              </a:spcAft>
              <a:buClr>
                <a:schemeClr val="bg1"/>
              </a:buClr>
              <a:defRPr sz="1632">
                <a:solidFill>
                  <a:schemeClr val="tx1"/>
                </a:solidFill>
              </a:defRPr>
            </a:lvl3pPr>
            <a:lvl4pPr>
              <a:spcBef>
                <a:spcPts val="544"/>
              </a:spcBef>
              <a:spcAft>
                <a:spcPts val="544"/>
              </a:spcAft>
              <a:buClr>
                <a:schemeClr val="bg1"/>
              </a:buClr>
              <a:defRPr sz="1632">
                <a:solidFill>
                  <a:schemeClr val="tx1"/>
                </a:solidFill>
              </a:defRPr>
            </a:lvl4pPr>
            <a:lvl5pPr>
              <a:spcBef>
                <a:spcPts val="544"/>
              </a:spcBef>
              <a:spcAft>
                <a:spcPts val="544"/>
              </a:spcAft>
              <a:buClr>
                <a:schemeClr val="bg1"/>
              </a:buClr>
              <a:defRPr sz="1632">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489865" y="869283"/>
            <a:ext cx="3589154" cy="474489"/>
          </a:xfrm>
          <a:solidFill>
            <a:schemeClr val="accent3"/>
          </a:solidFill>
        </p:spPr>
        <p:txBody>
          <a:bodyPr wrap="none" lIns="82819" tIns="0" rIns="82819" bIns="0" rtlCol="0" anchor="ctr">
            <a:spAutoFit/>
          </a:bodyPr>
          <a:lstStyle>
            <a:lvl1pPr marL="518224" indent="-518224">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489866" y="1523816"/>
            <a:ext cx="2778050"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19" name="TextBox 18"/>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7" name="TextBox 1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7871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 pictures right - content left">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5" name="Rectangle 4"/>
          <p:cNvSpPr/>
          <p:nvPr userDrawn="1"/>
        </p:nvSpPr>
        <p:spPr bwMode="gray">
          <a:xfrm>
            <a:off x="6106863"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4" name="Rectangle 3"/>
          <p:cNvSpPr/>
          <p:nvPr userDrawn="1"/>
        </p:nvSpPr>
        <p:spPr bwMode="gray">
          <a:xfrm>
            <a:off x="6014357" y="146222"/>
            <a:ext cx="16328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177645" y="3506756"/>
            <a:ext cx="5845959" cy="3184974"/>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77645" y="163472"/>
            <a:ext cx="5845959" cy="3202043"/>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6" name="Rectangle 5"/>
          <p:cNvSpPr/>
          <p:nvPr userDrawn="1"/>
        </p:nvSpPr>
        <p:spPr bwMode="gray">
          <a:xfrm>
            <a:off x="6132110" y="3347371"/>
            <a:ext cx="5957145"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30" tIns="95965" rIns="191930" bIns="95965" numCol="1" spcCol="0" rtlCol="0" fromWordArt="0" anchor="ctr" anchorCtr="0" forceAA="0" compatLnSpc="1">
            <a:prstTxWarp prst="textNoShape">
              <a:avLst/>
            </a:prstTxWarp>
            <a:noAutofit/>
          </a:bodyPr>
          <a:lstStyle/>
          <a:p>
            <a:pPr algn="ctr">
              <a:lnSpc>
                <a:spcPct val="110000"/>
              </a:lnSpc>
              <a:spcBef>
                <a:spcPts val="3200"/>
              </a:spcBef>
              <a:buClr>
                <a:schemeClr val="bg2"/>
              </a:buClr>
            </a:pPr>
            <a:endParaRPr lang="en-GB" sz="2630" dirty="0">
              <a:solidFill>
                <a:schemeClr val="bg1"/>
              </a:solidFill>
            </a:endParaRPr>
          </a:p>
        </p:txBody>
      </p:sp>
      <p:sp>
        <p:nvSpPr>
          <p:cNvPr id="17" name="Content Placeholder 6"/>
          <p:cNvSpPr>
            <a:spLocks noGrp="1"/>
          </p:cNvSpPr>
          <p:nvPr>
            <p:ph sz="quarter" idx="12"/>
          </p:nvPr>
        </p:nvSpPr>
        <p:spPr>
          <a:xfrm>
            <a:off x="474483" y="2235380"/>
            <a:ext cx="5418461" cy="3610113"/>
          </a:xfrm>
        </p:spPr>
        <p:txBody>
          <a:bodyPr lIns="0" rIns="0">
            <a:normAutofit/>
          </a:bodyPr>
          <a:lstStyle>
            <a:lvl1pPr>
              <a:spcBef>
                <a:spcPts val="544"/>
              </a:spcBef>
              <a:spcAft>
                <a:spcPts val="544"/>
              </a:spcAft>
              <a:buClr>
                <a:schemeClr val="tx1"/>
              </a:buClr>
              <a:defRPr sz="2176">
                <a:solidFill>
                  <a:schemeClr val="tx1"/>
                </a:solidFill>
              </a:defRPr>
            </a:lvl1pPr>
            <a:lvl2pPr>
              <a:spcBef>
                <a:spcPts val="544"/>
              </a:spcBef>
              <a:spcAft>
                <a:spcPts val="544"/>
              </a:spcAft>
              <a:buClrTx/>
              <a:defRPr sz="1813">
                <a:solidFill>
                  <a:schemeClr val="tx1"/>
                </a:solidFill>
              </a:defRPr>
            </a:lvl2pPr>
            <a:lvl3pPr>
              <a:spcBef>
                <a:spcPts val="544"/>
              </a:spcBef>
              <a:spcAft>
                <a:spcPts val="544"/>
              </a:spcAft>
              <a:buClrTx/>
              <a:defRPr sz="1632">
                <a:solidFill>
                  <a:schemeClr val="tx1"/>
                </a:solidFill>
              </a:defRPr>
            </a:lvl3pPr>
            <a:lvl4pPr>
              <a:spcBef>
                <a:spcPts val="544"/>
              </a:spcBef>
              <a:spcAft>
                <a:spcPts val="544"/>
              </a:spcAft>
              <a:buClr>
                <a:schemeClr val="tx1"/>
              </a:buClr>
              <a:defRPr sz="1632">
                <a:solidFill>
                  <a:schemeClr val="tx1"/>
                </a:solidFill>
              </a:defRPr>
            </a:lvl4pPr>
            <a:lvl5pPr>
              <a:spcBef>
                <a:spcPts val="544"/>
              </a:spcBef>
              <a:spcAft>
                <a:spcPts val="544"/>
              </a:spcAft>
              <a:buClr>
                <a:schemeClr val="tx1"/>
              </a:buClr>
              <a:defRPr sz="1632">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505116" y="869283"/>
            <a:ext cx="3589154" cy="474489"/>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505115" y="1523816"/>
            <a:ext cx="2778050"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22" name="TextBox 21"/>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20" name="TextBox 19"/>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237551"/>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 pictures right - content left">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5" name="Rectangle 4"/>
          <p:cNvSpPr/>
          <p:nvPr userDrawn="1"/>
        </p:nvSpPr>
        <p:spPr bwMode="gray">
          <a:xfrm>
            <a:off x="6106863"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8190438" y="164871"/>
            <a:ext cx="1828831" cy="6518933"/>
          </a:xfrm>
          <a:solidFill>
            <a:schemeClr val="bg1">
              <a:lumMod val="95000"/>
            </a:schemeClr>
          </a:solidFill>
        </p:spPr>
        <p:txBody>
          <a:bodyPr>
            <a:normAutofit/>
          </a:bodyPr>
          <a:lstStyle>
            <a:lvl1pPr marL="0" indent="0">
              <a:buNone/>
              <a:defRPr sz="145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0196278" y="164871"/>
            <a:ext cx="1828831" cy="6518933"/>
          </a:xfrm>
          <a:solidFill>
            <a:schemeClr val="bg1">
              <a:lumMod val="95000"/>
            </a:schemeClr>
          </a:solidFill>
        </p:spPr>
        <p:txBody>
          <a:bodyPr>
            <a:normAutofit/>
          </a:bodyPr>
          <a:lstStyle>
            <a:lvl1pPr marL="0" indent="0">
              <a:buNone/>
              <a:defRPr sz="145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184601" y="164871"/>
            <a:ext cx="1828831" cy="6518933"/>
          </a:xfrm>
          <a:solidFill>
            <a:schemeClr val="bg1">
              <a:lumMod val="95000"/>
            </a:schemeClr>
          </a:solidFill>
        </p:spPr>
        <p:txBody>
          <a:bodyPr>
            <a:normAutofit/>
          </a:bodyPr>
          <a:lstStyle>
            <a:lvl1pPr marL="0" indent="0">
              <a:buNone/>
              <a:defRPr sz="1450" baseline="0"/>
            </a:lvl1pPr>
          </a:lstStyle>
          <a:p>
            <a:r>
              <a:rPr lang="en-GB" dirty="0"/>
              <a:t>A picture can be inserted here, it can be left blank or it can be filled in another colour</a:t>
            </a:r>
          </a:p>
        </p:txBody>
      </p:sp>
      <p:grpSp>
        <p:nvGrpSpPr>
          <p:cNvPr id="6" name="Group 5"/>
          <p:cNvGrpSpPr/>
          <p:nvPr userDrawn="1"/>
        </p:nvGrpSpPr>
        <p:grpSpPr>
          <a:xfrm>
            <a:off x="6014453" y="144449"/>
            <a:ext cx="4174963" cy="6631483"/>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grpSp>
      <p:sp>
        <p:nvSpPr>
          <p:cNvPr id="27" name="Content Placeholder 6"/>
          <p:cNvSpPr>
            <a:spLocks noGrp="1"/>
          </p:cNvSpPr>
          <p:nvPr>
            <p:ph sz="quarter" idx="12"/>
          </p:nvPr>
        </p:nvSpPr>
        <p:spPr>
          <a:xfrm>
            <a:off x="474483" y="2235380"/>
            <a:ext cx="5418461" cy="3610113"/>
          </a:xfrm>
        </p:spPr>
        <p:txBody>
          <a:bodyPr lIns="0" rIns="0">
            <a:normAutofit/>
          </a:bodyPr>
          <a:lstStyle>
            <a:lvl1pPr>
              <a:spcBef>
                <a:spcPts val="544"/>
              </a:spcBef>
              <a:spcAft>
                <a:spcPts val="544"/>
              </a:spcAft>
              <a:buClr>
                <a:schemeClr val="tx1"/>
              </a:buClr>
              <a:defRPr sz="2176">
                <a:solidFill>
                  <a:schemeClr val="tx1"/>
                </a:solidFill>
              </a:defRPr>
            </a:lvl1pPr>
            <a:lvl2pPr>
              <a:spcBef>
                <a:spcPts val="544"/>
              </a:spcBef>
              <a:spcAft>
                <a:spcPts val="544"/>
              </a:spcAft>
              <a:buClr>
                <a:schemeClr val="tx1"/>
              </a:buClr>
              <a:defRPr sz="1813">
                <a:solidFill>
                  <a:schemeClr val="tx1"/>
                </a:solidFill>
              </a:defRPr>
            </a:lvl2pPr>
            <a:lvl3pPr>
              <a:spcBef>
                <a:spcPts val="544"/>
              </a:spcBef>
              <a:spcAft>
                <a:spcPts val="544"/>
              </a:spcAft>
              <a:buClr>
                <a:schemeClr val="tx1"/>
              </a:buClr>
              <a:defRPr sz="1632">
                <a:solidFill>
                  <a:schemeClr val="tx1"/>
                </a:solidFill>
              </a:defRPr>
            </a:lvl3pPr>
            <a:lvl4pPr>
              <a:spcBef>
                <a:spcPts val="544"/>
              </a:spcBef>
              <a:spcAft>
                <a:spcPts val="544"/>
              </a:spcAft>
              <a:buClr>
                <a:schemeClr val="tx1"/>
              </a:buClr>
              <a:defRPr sz="1632">
                <a:solidFill>
                  <a:schemeClr val="tx1"/>
                </a:solidFill>
              </a:defRPr>
            </a:lvl4pPr>
            <a:lvl5pPr>
              <a:spcBef>
                <a:spcPts val="544"/>
              </a:spcBef>
              <a:spcAft>
                <a:spcPts val="544"/>
              </a:spcAft>
              <a:buClr>
                <a:schemeClr val="tx1"/>
              </a:buClr>
              <a:defRPr sz="1632">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505116" y="869283"/>
            <a:ext cx="3589154" cy="474489"/>
          </a:xfrm>
          <a:solidFill>
            <a:schemeClr val="accent3"/>
          </a:solidFill>
        </p:spPr>
        <p:txBody>
          <a:bodyPr wrap="none" lIns="82819" tIns="0" rIns="82819" bIns="0" rtlCol="0" anchor="ctr">
            <a:spAutoFit/>
          </a:bodyPr>
          <a:lstStyle>
            <a:lvl1pPr marL="518224" indent="-518224">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505115" y="1523816"/>
            <a:ext cx="2778050"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24" name="TextBox 23"/>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23" name="TextBox 22"/>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7285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151640" y="115481"/>
            <a:ext cx="5869692" cy="660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20" name="Picture Placeholder 7"/>
          <p:cNvSpPr>
            <a:spLocks noGrp="1"/>
          </p:cNvSpPr>
          <p:nvPr>
            <p:ph type="pic" sz="quarter" idx="17" hasCustomPrompt="1"/>
          </p:nvPr>
        </p:nvSpPr>
        <p:spPr>
          <a:xfrm>
            <a:off x="4174087"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62414"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sp>
        <p:nvSpPr>
          <p:cNvPr id="29" name="Rectangle 28"/>
          <p:cNvSpPr/>
          <p:nvPr userDrawn="1"/>
        </p:nvSpPr>
        <p:spPr bwMode="gray">
          <a:xfrm>
            <a:off x="4003941" y="144449"/>
            <a:ext cx="16328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32" name="Rectangle 31"/>
          <p:cNvSpPr/>
          <p:nvPr userDrawn="1"/>
        </p:nvSpPr>
        <p:spPr bwMode="gray">
          <a:xfrm>
            <a:off x="1998104" y="144449"/>
            <a:ext cx="16328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2168250"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sp>
        <p:nvSpPr>
          <p:cNvPr id="18"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4" name="Rectangle 3"/>
          <p:cNvSpPr/>
          <p:nvPr userDrawn="1"/>
        </p:nvSpPr>
        <p:spPr bwMode="gray">
          <a:xfrm>
            <a:off x="6014455" y="144449"/>
            <a:ext cx="16328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7" name="Content Placeholder 6"/>
          <p:cNvSpPr>
            <a:spLocks noGrp="1"/>
          </p:cNvSpPr>
          <p:nvPr>
            <p:ph sz="quarter" idx="12"/>
          </p:nvPr>
        </p:nvSpPr>
        <p:spPr>
          <a:xfrm>
            <a:off x="6445919" y="2235380"/>
            <a:ext cx="5418461" cy="3610113"/>
          </a:xfrm>
        </p:spPr>
        <p:txBody>
          <a:bodyPr lIns="0" rIns="0">
            <a:normAutofit/>
          </a:bodyPr>
          <a:lstStyle>
            <a:lvl1pPr>
              <a:spcBef>
                <a:spcPts val="544"/>
              </a:spcBef>
              <a:spcAft>
                <a:spcPts val="544"/>
              </a:spcAft>
              <a:buClrTx/>
              <a:defRPr sz="2176">
                <a:solidFill>
                  <a:schemeClr val="tx1"/>
                </a:solidFill>
              </a:defRPr>
            </a:lvl1pPr>
            <a:lvl2pPr>
              <a:spcBef>
                <a:spcPts val="544"/>
              </a:spcBef>
              <a:spcAft>
                <a:spcPts val="544"/>
              </a:spcAft>
              <a:buClrTx/>
              <a:defRPr sz="1813">
                <a:solidFill>
                  <a:schemeClr val="tx1"/>
                </a:solidFill>
              </a:defRPr>
            </a:lvl2pPr>
            <a:lvl3pPr>
              <a:spcBef>
                <a:spcPts val="544"/>
              </a:spcBef>
              <a:spcAft>
                <a:spcPts val="544"/>
              </a:spcAft>
              <a:buClr>
                <a:schemeClr val="tx1"/>
              </a:buClr>
              <a:defRPr sz="1632">
                <a:solidFill>
                  <a:schemeClr val="tx1"/>
                </a:solidFill>
              </a:defRPr>
            </a:lvl3pPr>
            <a:lvl4pPr>
              <a:spcBef>
                <a:spcPts val="544"/>
              </a:spcBef>
              <a:spcAft>
                <a:spcPts val="544"/>
              </a:spcAft>
              <a:buClr>
                <a:schemeClr val="tx1"/>
              </a:buClr>
              <a:defRPr sz="1632">
                <a:solidFill>
                  <a:schemeClr val="tx1"/>
                </a:solidFill>
              </a:defRPr>
            </a:lvl4pPr>
            <a:lvl5pPr>
              <a:spcBef>
                <a:spcPts val="544"/>
              </a:spcBef>
              <a:spcAft>
                <a:spcPts val="544"/>
              </a:spcAft>
              <a:buClr>
                <a:schemeClr val="tx1"/>
              </a:buClr>
              <a:defRPr sz="1632">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6456565" y="869283"/>
            <a:ext cx="3589154" cy="474489"/>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6456563" y="1523816"/>
            <a:ext cx="2778050"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15" name="TextBox 14"/>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7" name="TextBox 1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spTree>
    <p:extLst>
      <p:ext uri="{BB962C8B-B14F-4D97-AF65-F5344CB8AC3E}">
        <p14:creationId xmlns:p14="http://schemas.microsoft.com/office/powerpoint/2010/main" val="298674802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39" y="706129"/>
            <a:ext cx="2805717" cy="502471"/>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4"/>
            <a:ext cx="11163933" cy="42823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0" y="6024327"/>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6024327"/>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67623767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2283035" y="2953198"/>
            <a:ext cx="7625937" cy="951613"/>
          </a:xfrm>
          <a:noFill/>
        </p:spPr>
        <p:txBody>
          <a:bodyPr wrap="none" anchor="ctr"/>
          <a:lstStyle>
            <a:lvl1pPr algn="ctr">
              <a:lnSpc>
                <a:spcPct val="110000"/>
              </a:lnSpc>
              <a:defRPr sz="5622">
                <a:solidFill>
                  <a:schemeClr val="tx1"/>
                </a:solidFill>
              </a:defRPr>
            </a:lvl1pPr>
          </a:lstStyle>
          <a:p>
            <a:r>
              <a:rPr lang="en-US" dirty="0"/>
              <a:t>Click to add statement</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3" name="TextBox 12"/>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0" name="TextBox 9"/>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726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90" y="4082105"/>
            <a:ext cx="5582136" cy="1249243"/>
          </a:xfrm>
        </p:spPr>
        <p:txBody>
          <a:bodyPr wrap="square" lIns="82819" tIns="41410" rIns="82819" bIns="41410">
            <a:normAutofit/>
          </a:bodyPr>
          <a:lstStyle>
            <a:lvl1pPr marL="0" indent="0">
              <a:spcBef>
                <a:spcPts val="1252"/>
              </a:spcBef>
              <a:buNone/>
              <a:defRPr sz="1722">
                <a:solidFill>
                  <a:schemeClr val="bg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05121" y="3494312"/>
            <a:ext cx="3231849" cy="471314"/>
          </a:xfrm>
          <a:solidFill>
            <a:schemeClr val="accent2"/>
          </a:solidFill>
        </p:spPr>
        <p:txBody>
          <a:bodyPr wrap="none" lIns="82819" tIns="41410" rIns="82819" bIns="41410" rtlCol="0" anchor="t">
            <a:spAutoFit/>
          </a:bodyPr>
          <a:lstStyle>
            <a:lvl1pPr marL="0" indent="0">
              <a:lnSpc>
                <a:spcPts val="3046"/>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05114" y="2814677"/>
            <a:ext cx="5401263" cy="619895"/>
          </a:xfrm>
          <a:solidFill>
            <a:schemeClr val="accent3"/>
          </a:solidFill>
        </p:spPr>
        <p:txBody>
          <a:bodyPr tIns="144000" bIns="0" anchor="ctr"/>
          <a:lstStyle>
            <a:lvl1pPr algn="l">
              <a:defRPr sz="4534">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40878" y="6314391"/>
            <a:ext cx="890117" cy="277264"/>
          </a:xfrm>
          <a:prstGeom prst="rect">
            <a:avLst/>
          </a:prstGeom>
        </p:spPr>
      </p:pic>
      <p:sp>
        <p:nvSpPr>
          <p:cNvPr id="3" name="Media Placeholder 2"/>
          <p:cNvSpPr>
            <a:spLocks noGrp="1"/>
          </p:cNvSpPr>
          <p:nvPr>
            <p:ph type="media" sz="quarter" idx="12" hasCustomPrompt="1"/>
          </p:nvPr>
        </p:nvSpPr>
        <p:spPr>
          <a:xfrm>
            <a:off x="153936" y="163831"/>
            <a:ext cx="11884133" cy="6530338"/>
          </a:xfrm>
          <a:solidFill>
            <a:schemeClr val="bg2"/>
          </a:solidFill>
        </p:spPr>
        <p:txBody>
          <a:bodyPr>
            <a:normAutofit/>
          </a:bodyPr>
          <a:lstStyle>
            <a:lvl1pPr marL="0" indent="0" algn="ctr">
              <a:buNone/>
              <a:defRPr sz="1450">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3" name="TextBox 12"/>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3724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6425933" y="2235380"/>
            <a:ext cx="5418461" cy="3610113"/>
          </a:xfrm>
        </p:spPr>
        <p:txBody>
          <a:bodyPr lIns="0" rIns="0">
            <a:normAutofit/>
          </a:bodyPr>
          <a:lstStyle>
            <a:lvl1pPr>
              <a:spcBef>
                <a:spcPts val="544"/>
              </a:spcBef>
              <a:spcAft>
                <a:spcPts val="544"/>
              </a:spcAft>
              <a:buClr>
                <a:schemeClr val="bg1"/>
              </a:buClr>
              <a:defRPr sz="2176">
                <a:solidFill>
                  <a:schemeClr val="bg1"/>
                </a:solidFill>
              </a:defRPr>
            </a:lvl1pPr>
            <a:lvl2pPr>
              <a:spcBef>
                <a:spcPts val="544"/>
              </a:spcBef>
              <a:spcAft>
                <a:spcPts val="544"/>
              </a:spcAft>
              <a:buClr>
                <a:schemeClr val="bg1"/>
              </a:buClr>
              <a:defRPr sz="1813">
                <a:solidFill>
                  <a:schemeClr val="bg1"/>
                </a:solidFill>
              </a:defRPr>
            </a:lvl2pPr>
            <a:lvl3pPr>
              <a:spcBef>
                <a:spcPts val="544"/>
              </a:spcBef>
              <a:spcAft>
                <a:spcPts val="544"/>
              </a:spcAft>
              <a:buClr>
                <a:schemeClr val="bg1"/>
              </a:buClr>
              <a:defRPr sz="1632">
                <a:solidFill>
                  <a:schemeClr val="bg1"/>
                </a:solidFill>
              </a:defRPr>
            </a:lvl3pPr>
            <a:lvl4pPr>
              <a:spcBef>
                <a:spcPts val="544"/>
              </a:spcBef>
              <a:spcAft>
                <a:spcPts val="544"/>
              </a:spcAft>
              <a:buClr>
                <a:schemeClr val="bg1"/>
              </a:buClr>
              <a:defRPr sz="1632">
                <a:solidFill>
                  <a:schemeClr val="bg1"/>
                </a:solidFill>
              </a:defRPr>
            </a:lvl4pPr>
            <a:lvl5pPr>
              <a:spcBef>
                <a:spcPts val="544"/>
              </a:spcBef>
              <a:spcAft>
                <a:spcPts val="544"/>
              </a:spcAft>
              <a:buClr>
                <a:schemeClr val="bg1"/>
              </a:buClr>
              <a:defRPr sz="1632">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6456565" y="880342"/>
            <a:ext cx="3589154" cy="474489"/>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6456563" y="1534874"/>
            <a:ext cx="2778050" cy="334835"/>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subtitle</a:t>
            </a:r>
          </a:p>
        </p:txBody>
      </p:sp>
      <p:sp>
        <p:nvSpPr>
          <p:cNvPr id="3" name="Media Placeholder 2"/>
          <p:cNvSpPr>
            <a:spLocks noGrp="1"/>
          </p:cNvSpPr>
          <p:nvPr>
            <p:ph type="media" sz="quarter" idx="14"/>
          </p:nvPr>
        </p:nvSpPr>
        <p:spPr>
          <a:xfrm>
            <a:off x="162736" y="164602"/>
            <a:ext cx="5852257" cy="251120"/>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4" name="TextBox 1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22891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57695" y="157664"/>
            <a:ext cx="11876615" cy="223204"/>
          </a:xfrm>
          <a:solidFill>
            <a:schemeClr val="bg1">
              <a:lumMod val="85000"/>
            </a:schemeClr>
          </a:solidFill>
        </p:spPr>
        <p:txBody>
          <a:bodyPr/>
          <a:lstStyle>
            <a:lvl1pPr marL="0" indent="0" algn="ctr">
              <a:buNone/>
              <a:defRPr sz="145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05123" y="1077818"/>
            <a:ext cx="7316134" cy="1419016"/>
          </a:xfrm>
          <a:noFill/>
        </p:spPr>
        <p:txBody>
          <a:bodyPr wrap="square" anchor="t"/>
          <a:lstStyle>
            <a:lvl1pPr algn="l">
              <a:lnSpc>
                <a:spcPts val="5531"/>
              </a:lnSpc>
              <a:defRPr sz="4897">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4" name="TextBox 13"/>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1" name="TextBox 10"/>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6879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3640531"/>
            <a:ext cx="12191999" cy="321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785999"/>
            <a:ext cx="10671734" cy="709508"/>
          </a:xfrm>
          <a:noFill/>
        </p:spPr>
        <p:txBody>
          <a:bodyPr wrap="square" anchor="ctr"/>
          <a:lstStyle>
            <a:lvl1pPr>
              <a:lnSpc>
                <a:spcPts val="5531"/>
              </a:lnSpc>
              <a:defRPr sz="5622">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6776" y="3826089"/>
            <a:ext cx="3820950" cy="251120"/>
          </a:xfrm>
          <a:solidFill>
            <a:schemeClr val="bg2"/>
          </a:solidFill>
        </p:spPr>
        <p:txBody>
          <a:bodyPr/>
          <a:lstStyle>
            <a:lvl1pPr marL="0" indent="0">
              <a:buNone/>
              <a:defRPr sz="1632"/>
            </a:lvl1pPr>
          </a:lstStyle>
          <a:p>
            <a:r>
              <a:rPr lang="en-GB" dirty="0"/>
              <a:t>Click to insert image</a:t>
            </a:r>
          </a:p>
        </p:txBody>
      </p:sp>
      <p:sp>
        <p:nvSpPr>
          <p:cNvPr id="28" name="Picture Placeholder 21"/>
          <p:cNvSpPr>
            <a:spLocks noGrp="1"/>
          </p:cNvSpPr>
          <p:nvPr>
            <p:ph type="pic" sz="quarter" idx="11" hasCustomPrompt="1"/>
          </p:nvPr>
        </p:nvSpPr>
        <p:spPr>
          <a:xfrm>
            <a:off x="4189781" y="3826089"/>
            <a:ext cx="3820950" cy="251120"/>
          </a:xfrm>
          <a:solidFill>
            <a:schemeClr val="bg2"/>
          </a:solidFill>
        </p:spPr>
        <p:txBody>
          <a:bodyPr/>
          <a:lstStyle>
            <a:lvl1pPr marL="0" indent="0">
              <a:buNone/>
              <a:defRPr sz="1632" baseline="0"/>
            </a:lvl1pPr>
          </a:lstStyle>
          <a:p>
            <a:r>
              <a:rPr lang="en-GB" dirty="0"/>
              <a:t>Click to insert image</a:t>
            </a:r>
          </a:p>
        </p:txBody>
      </p:sp>
      <p:sp>
        <p:nvSpPr>
          <p:cNvPr id="29" name="Picture Placeholder 21"/>
          <p:cNvSpPr>
            <a:spLocks noGrp="1"/>
          </p:cNvSpPr>
          <p:nvPr>
            <p:ph type="pic" sz="quarter" idx="12" hasCustomPrompt="1"/>
          </p:nvPr>
        </p:nvSpPr>
        <p:spPr>
          <a:xfrm>
            <a:off x="8202785" y="3826089"/>
            <a:ext cx="3820950" cy="251120"/>
          </a:xfrm>
          <a:solidFill>
            <a:schemeClr val="bg2"/>
          </a:solidFill>
        </p:spPr>
        <p:txBody>
          <a:bodyPr/>
          <a:lstStyle>
            <a:lvl1pPr marL="0" indent="0">
              <a:buNone/>
              <a:defRPr sz="1632"/>
            </a:lvl1pPr>
          </a:lstStyle>
          <a:p>
            <a:r>
              <a:rPr lang="en-GB" dirty="0"/>
              <a:t>Click to insert image</a:t>
            </a:r>
          </a:p>
        </p:txBody>
      </p:sp>
      <p:sp>
        <p:nvSpPr>
          <p:cNvPr id="17"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6" name="TextBox 15"/>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4" name="TextBox 1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8729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3667694"/>
            <a:ext cx="12130168" cy="319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902309"/>
            <a:ext cx="10671734" cy="476882"/>
          </a:xfrm>
          <a:noFill/>
        </p:spPr>
        <p:txBody>
          <a:bodyPr wrap="square" anchor="ctr"/>
          <a:lstStyle>
            <a:lvl1pPr>
              <a:defRPr sz="5622">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177646" y="3830948"/>
            <a:ext cx="5844383" cy="223204"/>
          </a:xfrm>
          <a:solidFill>
            <a:schemeClr val="bg2"/>
          </a:solidFill>
        </p:spPr>
        <p:txBody>
          <a:bodyPr/>
          <a:lstStyle>
            <a:lvl1pPr marL="0" indent="0">
              <a:buNone/>
              <a:defRPr sz="1450" baseline="0"/>
            </a:lvl1pPr>
          </a:lstStyle>
          <a:p>
            <a:r>
              <a:rPr lang="en-GB" dirty="0"/>
              <a:t>Click to insert image</a:t>
            </a:r>
          </a:p>
        </p:txBody>
      </p:sp>
      <p:sp>
        <p:nvSpPr>
          <p:cNvPr id="13" name="Picture Placeholder 21"/>
          <p:cNvSpPr>
            <a:spLocks noGrp="1"/>
          </p:cNvSpPr>
          <p:nvPr>
            <p:ph type="pic" sz="quarter" idx="13" hasCustomPrompt="1"/>
          </p:nvPr>
        </p:nvSpPr>
        <p:spPr>
          <a:xfrm>
            <a:off x="166248" y="3830948"/>
            <a:ext cx="5844974" cy="223204"/>
          </a:xfrm>
          <a:solidFill>
            <a:schemeClr val="bg2"/>
          </a:solidFill>
        </p:spPr>
        <p:txBody>
          <a:bodyPr/>
          <a:lstStyle>
            <a:lvl1pPr marL="0" indent="0">
              <a:buNone/>
              <a:defRPr sz="1450"/>
            </a:lvl1pPr>
          </a:lstStyle>
          <a:p>
            <a:r>
              <a:rPr lang="en-GB" dirty="0"/>
              <a:t>Click to insert image</a:t>
            </a:r>
          </a:p>
        </p:txBody>
      </p:sp>
      <p:sp>
        <p:nvSpPr>
          <p:cNvPr id="16"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8" name="TextBox 17"/>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2" name="TextBox 1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06370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86323" y="3723914"/>
            <a:ext cx="11961116" cy="296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902309"/>
            <a:ext cx="10671734" cy="476882"/>
          </a:xfrm>
          <a:noFill/>
        </p:spPr>
        <p:txBody>
          <a:bodyPr wrap="square" anchor="ctr"/>
          <a:lstStyle>
            <a:lvl1pPr>
              <a:defRPr sz="5622">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62737" y="3886155"/>
            <a:ext cx="11859707" cy="223204"/>
          </a:xfrm>
          <a:solidFill>
            <a:schemeClr val="bg1">
              <a:lumMod val="85000"/>
            </a:schemeClr>
          </a:solidFill>
        </p:spPr>
        <p:txBody>
          <a:bodyPr/>
          <a:lstStyle>
            <a:lvl1pPr marL="0" indent="0">
              <a:buNone/>
              <a:defRPr sz="1450" baseline="0"/>
            </a:lvl1pPr>
          </a:lstStyle>
          <a:p>
            <a:r>
              <a:rPr lang="en-GB" dirty="0"/>
              <a:t>Click to insert image</a:t>
            </a:r>
          </a:p>
        </p:txBody>
      </p:sp>
      <p:sp>
        <p:nvSpPr>
          <p:cNvPr id="10"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6" name="TextBox 15"/>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2" name="TextBox 1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8777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7" y="2837905"/>
            <a:ext cx="5388298" cy="1540810"/>
          </a:xfrm>
        </p:spPr>
        <p:txBody>
          <a:bodyPr wrap="square" lIns="82819" tIns="41410" rIns="82819" bIns="41410">
            <a:spAutoFit/>
          </a:bodyPr>
          <a:lstStyle>
            <a:lvl1pPr marL="0" indent="0">
              <a:spcBef>
                <a:spcPts val="0"/>
              </a:spcBef>
              <a:buNone/>
              <a:tabLst>
                <a:tab pos="284802" algn="l"/>
              </a:tabLst>
              <a:defRPr sz="1904" baseline="0">
                <a:solidFill>
                  <a:schemeClr val="tx1"/>
                </a:solidFill>
                <a:latin typeface="+mn-lt"/>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586057"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80" tIns="47689" rIns="95380" bIns="47689" numCol="1" anchor="t" anchorCtr="0" compatLnSpc="1">
            <a:prstTxWarp prst="textNoShape">
              <a:avLst/>
            </a:prstTxWarp>
          </a:bodyPr>
          <a:lstStyle/>
          <a:p>
            <a:endParaRPr lang="en-GB" sz="1632" dirty="0">
              <a:latin typeface="+mn-lt"/>
            </a:endParaRPr>
          </a:p>
        </p:txBody>
      </p:sp>
      <p:sp>
        <p:nvSpPr>
          <p:cNvPr id="160" name="Freeform 11"/>
          <p:cNvSpPr>
            <a:spLocks noChangeAspect="1" noEditPoints="1"/>
          </p:cNvSpPr>
          <p:nvPr userDrawn="1"/>
        </p:nvSpPr>
        <p:spPr bwMode="auto">
          <a:xfrm>
            <a:off x="637329"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80" tIns="47689" rIns="95380" bIns="47689" numCol="1" anchor="t" anchorCtr="0" compatLnSpc="1">
            <a:prstTxWarp prst="textNoShape">
              <a:avLst/>
            </a:prstTxWarp>
          </a:bodyPr>
          <a:lstStyle/>
          <a:p>
            <a:endParaRPr lang="en-GB" sz="1632" dirty="0">
              <a:latin typeface="+mn-lt"/>
            </a:endParaRPr>
          </a:p>
        </p:txBody>
      </p:sp>
      <p:grpSp>
        <p:nvGrpSpPr>
          <p:cNvPr id="28" name="Group 27"/>
          <p:cNvGrpSpPr>
            <a:grpSpLocks noChangeAspect="1"/>
          </p:cNvGrpSpPr>
          <p:nvPr userDrawn="1"/>
        </p:nvGrpSpPr>
        <p:grpSpPr>
          <a:xfrm>
            <a:off x="586900" y="3709176"/>
            <a:ext cx="205225" cy="122568"/>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latin typeface="+mn-lt"/>
              </a:endParaRPr>
            </a:p>
          </p:txBody>
        </p:sp>
      </p:grpSp>
      <p:sp>
        <p:nvSpPr>
          <p:cNvPr id="161" name="Text Placeholder 68"/>
          <p:cNvSpPr>
            <a:spLocks noGrp="1"/>
          </p:cNvSpPr>
          <p:nvPr>
            <p:ph type="body" sz="quarter" idx="11" hasCustomPrompt="1"/>
          </p:nvPr>
        </p:nvSpPr>
        <p:spPr bwMode="gray">
          <a:xfrm>
            <a:off x="6289673" y="2837905"/>
            <a:ext cx="5388298" cy="1540810"/>
          </a:xfrm>
        </p:spPr>
        <p:txBody>
          <a:bodyPr wrap="square" lIns="82819" tIns="41410" rIns="82819" bIns="41410">
            <a:spAutoFit/>
          </a:bodyPr>
          <a:lstStyle>
            <a:lvl1pPr marL="0" indent="0">
              <a:spcBef>
                <a:spcPts val="0"/>
              </a:spcBef>
              <a:buNone/>
              <a:tabLst>
                <a:tab pos="284802" algn="l"/>
              </a:tabLst>
              <a:defRPr sz="1904" baseline="0">
                <a:solidFill>
                  <a:schemeClr val="tx1"/>
                </a:solidFill>
                <a:latin typeface="+mn-lt"/>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6370742"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80" tIns="47689" rIns="95380" bIns="47689" numCol="1" anchor="t" anchorCtr="0" compatLnSpc="1">
            <a:prstTxWarp prst="textNoShape">
              <a:avLst/>
            </a:prstTxWarp>
          </a:bodyPr>
          <a:lstStyle/>
          <a:p>
            <a:endParaRPr lang="en-GB" sz="1632" dirty="0">
              <a:latin typeface="+mn-lt"/>
            </a:endParaRPr>
          </a:p>
        </p:txBody>
      </p:sp>
      <p:sp>
        <p:nvSpPr>
          <p:cNvPr id="163" name="Freeform 11"/>
          <p:cNvSpPr>
            <a:spLocks noChangeAspect="1" noEditPoints="1"/>
          </p:cNvSpPr>
          <p:nvPr userDrawn="1"/>
        </p:nvSpPr>
        <p:spPr bwMode="auto">
          <a:xfrm>
            <a:off x="6422011"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80" tIns="47689" rIns="95380" bIns="47689" numCol="1" anchor="t" anchorCtr="0" compatLnSpc="1">
            <a:prstTxWarp prst="textNoShape">
              <a:avLst/>
            </a:prstTxWarp>
          </a:bodyPr>
          <a:lstStyle/>
          <a:p>
            <a:endParaRPr lang="en-GB" sz="1632" dirty="0">
              <a:latin typeface="+mn-lt"/>
            </a:endParaRPr>
          </a:p>
        </p:txBody>
      </p:sp>
      <p:grpSp>
        <p:nvGrpSpPr>
          <p:cNvPr id="164" name="Group 163"/>
          <p:cNvGrpSpPr>
            <a:grpSpLocks noChangeAspect="1"/>
          </p:cNvGrpSpPr>
          <p:nvPr userDrawn="1"/>
        </p:nvGrpSpPr>
        <p:grpSpPr>
          <a:xfrm>
            <a:off x="6371583" y="3709176"/>
            <a:ext cx="205225" cy="122568"/>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latin typeface="+mn-lt"/>
              </a:endParaRPr>
            </a:p>
          </p:txBody>
        </p:sp>
      </p:grpSp>
      <p:sp>
        <p:nvSpPr>
          <p:cNvPr id="29" name="TextBox 28">
            <a:hlinkClick r:id="rId2"/>
          </p:cNvPr>
          <p:cNvSpPr txBox="1"/>
          <p:nvPr userDrawn="1"/>
        </p:nvSpPr>
        <p:spPr>
          <a:xfrm>
            <a:off x="6289673" y="6143307"/>
            <a:ext cx="5388298" cy="321289"/>
          </a:xfrm>
          <a:prstGeom prst="rect">
            <a:avLst/>
          </a:prstGeom>
          <a:noFill/>
        </p:spPr>
        <p:txBody>
          <a:bodyPr wrap="square" lIns="75103" tIns="37552" rIns="75103" bIns="37552" rtlCol="0">
            <a:spAutoFit/>
          </a:bodyPr>
          <a:lstStyle/>
          <a:p>
            <a:pPr>
              <a:lnSpc>
                <a:spcPct val="110000"/>
              </a:lnSpc>
              <a:spcBef>
                <a:spcPts val="2502"/>
              </a:spcBef>
              <a:buClr>
                <a:schemeClr val="bg2"/>
              </a:buClr>
            </a:pPr>
            <a:r>
              <a:rPr lang="en-GB" sz="1450"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22" name="TextBox 21"/>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21" name="TextBox 20"/>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7"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1392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760139" y="3190563"/>
            <a:ext cx="10671734" cy="476882"/>
          </a:xfrm>
          <a:noFill/>
        </p:spPr>
        <p:txBody>
          <a:bodyPr wrap="square" anchor="ctr"/>
          <a:lstStyle>
            <a:lvl1pPr>
              <a:defRPr sz="4897">
                <a:solidFill>
                  <a:schemeClr val="tx1"/>
                </a:solidFill>
              </a:defRPr>
            </a:lvl1pPr>
          </a:lstStyle>
          <a:p>
            <a:r>
              <a:rPr lang="en-US" dirty="0"/>
              <a:t>Click to add statement</a:t>
            </a:r>
            <a:endParaRPr lang="en-GB" dirty="0"/>
          </a:p>
        </p:txBody>
      </p:sp>
      <p:sp>
        <p:nvSpPr>
          <p:cNvPr id="24" name="Frame 23"/>
          <p:cNvSpPr/>
          <p:nvPr userDrawn="1"/>
        </p:nvSpPr>
        <p:spPr bwMode="gray">
          <a:xfrm>
            <a:off x="0" y="-152"/>
            <a:ext cx="12192000" cy="6858152"/>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20" tIns="41460" rIns="82920" bIns="41460" numCol="1" spcCol="0" rtlCol="0" fromWordArt="0" anchor="ctr" anchorCtr="0" forceAA="0" compatLnSpc="1">
            <a:prstTxWarp prst="textNoShape">
              <a:avLst/>
            </a:prstTxWarp>
            <a:noAutofit/>
          </a:bodyPr>
          <a:lstStyle/>
          <a:p>
            <a:pPr algn="ctr"/>
            <a:endParaRPr lang="en-GB" sz="1632" dirty="0">
              <a:solidFill>
                <a:schemeClr val="tx1"/>
              </a:solidFill>
              <a:latin typeface="Segoe UI Light" panose="020B0502040204020203" pitchFamily="34" charset="0"/>
            </a:endParaRPr>
          </a:p>
        </p:txBody>
      </p:sp>
      <p:sp>
        <p:nvSpPr>
          <p:cNvPr id="6" name="TextBox 5"/>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sp>
        <p:nvSpPr>
          <p:cNvPr id="9" name="TextBox 8"/>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19354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Divider_red">
    <p:bg>
      <p:bgPr>
        <a:solidFill>
          <a:schemeClr val="accent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7845006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2027854"/>
            <a:ext cx="11163933"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8773717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ivider_green">
    <p:bg>
      <p:bgPr>
        <a:solidFill>
          <a:schemeClr val="accent5"/>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88932939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Divider_3">
    <p:bg>
      <p:bgPr>
        <a:solidFill>
          <a:srgbClr val="EEB02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05435612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7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361994653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8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97532956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9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rgbClr val="EEB0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37314139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0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103277200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4" y="162706"/>
            <a:ext cx="11884699" cy="6531153"/>
          </a:xfrm>
          <a:solidFill>
            <a:schemeClr val="accent2"/>
          </a:solidFill>
        </p:spPr>
        <p:txBody>
          <a:bodyPr>
            <a:normAutofit/>
          </a:bodyPr>
          <a:lstStyle>
            <a:lvl1pPr marL="0" indent="0">
              <a:buNone/>
              <a:defRPr sz="1722"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7" y="4082107"/>
            <a:ext cx="5582136" cy="1249243"/>
          </a:xfrm>
        </p:spPr>
        <p:txBody>
          <a:bodyPr wrap="square" lIns="82819" tIns="41410" rIns="82819" bIns="41410">
            <a:noAutofit/>
          </a:bodyPr>
          <a:lstStyle>
            <a:lvl1pPr marL="0" indent="0">
              <a:spcBef>
                <a:spcPts val="1252"/>
              </a:spcBef>
              <a:buNone/>
              <a:defRPr sz="1722">
                <a:solidFill>
                  <a:schemeClr val="tx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7" y="3494310"/>
            <a:ext cx="3231849" cy="471314"/>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7" y="2140976"/>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7" y="1482709"/>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4" name="TextBox 13"/>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41011044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3" name="Subtitle 2"/>
          <p:cNvSpPr>
            <a:spLocks noGrp="1"/>
          </p:cNvSpPr>
          <p:nvPr>
            <p:ph type="subTitle" idx="1" hasCustomPrompt="1"/>
          </p:nvPr>
        </p:nvSpPr>
        <p:spPr bwMode="gray">
          <a:xfrm>
            <a:off x="489867" y="3512678"/>
            <a:ext cx="3080122" cy="471314"/>
          </a:xfrm>
          <a:solidFill>
            <a:schemeClr val="accent2"/>
          </a:solidFill>
        </p:spPr>
        <p:txBody>
          <a:bodyPr wrap="none" lIns="0" tIns="41410" rIns="0" bIns="41410" rtlCol="0" anchor="t">
            <a:spAutoFit/>
          </a:bodyPr>
          <a:lstStyle>
            <a:lvl1pPr marL="0" indent="0">
              <a:lnSpc>
                <a:spcPts val="3048"/>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7" y="4140338"/>
            <a:ext cx="5582136" cy="1312376"/>
          </a:xfrm>
        </p:spPr>
        <p:txBody>
          <a:bodyPr wrap="square" lIns="0" tIns="41410" rIns="0" bIns="41410">
            <a:noAutofit/>
          </a:bodyPr>
          <a:lstStyle>
            <a:lvl1pPr marL="0" indent="0">
              <a:spcBef>
                <a:spcPts val="1252"/>
              </a:spcBef>
              <a:buNone/>
              <a:defRPr sz="1722">
                <a:solidFill>
                  <a:schemeClr val="tx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7" y="215863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7" y="1482709"/>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3" name="TextBox 12"/>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5251058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6178088"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5" y="2254894"/>
            <a:ext cx="2318870" cy="502317"/>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05114" y="2906521"/>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9" name="Text Placeholder 8"/>
          <p:cNvSpPr>
            <a:spLocks noGrp="1"/>
          </p:cNvSpPr>
          <p:nvPr>
            <p:ph type="body" sz="quarter" idx="13"/>
          </p:nvPr>
        </p:nvSpPr>
        <p:spPr>
          <a:xfrm>
            <a:off x="505484" y="3559622"/>
            <a:ext cx="5227612" cy="1893087"/>
          </a:xfrm>
        </p:spPr>
        <p:txBody>
          <a:bodyPr lIns="0" tIns="0" rIns="0" bIns="0">
            <a:noAutofit/>
          </a:bodyPr>
          <a:lstStyle>
            <a:lvl1pPr marL="0" indent="0">
              <a:buNone/>
              <a:defRPr sz="1814">
                <a:solidFill>
                  <a:schemeClr val="bg1"/>
                </a:solidFill>
              </a:defRPr>
            </a:lvl1pPr>
            <a:lvl2pPr marL="476891" indent="0">
              <a:buNone/>
              <a:defRPr sz="1814">
                <a:solidFill>
                  <a:schemeClr val="bg1"/>
                </a:solidFill>
              </a:defRPr>
            </a:lvl2pPr>
            <a:lvl3pPr marL="953782" indent="0">
              <a:buNone/>
              <a:defRPr sz="1633">
                <a:solidFill>
                  <a:schemeClr val="bg1"/>
                </a:solidFill>
              </a:defRPr>
            </a:lvl3pPr>
            <a:lvl4pPr marL="1430673" indent="0">
              <a:buNone/>
              <a:defRPr sz="1633">
                <a:solidFill>
                  <a:schemeClr val="bg1"/>
                </a:solidFill>
              </a:defRPr>
            </a:lvl4pPr>
            <a:lvl5pPr marL="1907562" indent="0">
              <a:buNone/>
              <a:defRPr sz="1633">
                <a:solidFill>
                  <a:schemeClr val="bg1"/>
                </a:solidFill>
              </a:defRPr>
            </a:lvl5pPr>
          </a:lstStyle>
          <a:p>
            <a:pPr lvl="0"/>
            <a:r>
              <a:rPr lang="en-US"/>
              <a:t>Edit Master text styles</a:t>
            </a:r>
          </a:p>
        </p:txBody>
      </p:sp>
      <p:sp>
        <p:nvSpPr>
          <p:cNvPr id="11" name="TextBox 10"/>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438673317"/>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164403" y="162704"/>
            <a:ext cx="5855501" cy="6529024"/>
          </a:xfrm>
          <a:solidFill>
            <a:schemeClr val="tx1">
              <a:lumMod val="10000"/>
              <a:lumOff val="90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6464383" y="2254894"/>
            <a:ext cx="2318870" cy="502317"/>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6464382" y="2906521"/>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891" indent="0">
              <a:buNone/>
              <a:defRPr/>
            </a:lvl2pPr>
            <a:lvl3pPr marL="953782" indent="0">
              <a:buNone/>
              <a:defRPr/>
            </a:lvl3pPr>
            <a:lvl4pPr marL="1430673" indent="0">
              <a:buNone/>
              <a:defRPr/>
            </a:lvl4pPr>
            <a:lvl5pPr marL="1907562" indent="0">
              <a:buNone/>
              <a:defRPr/>
            </a:lvl5pPr>
          </a:lstStyle>
          <a:p>
            <a:pPr lvl="0"/>
            <a:r>
              <a:rPr lang="en-US" dirty="0"/>
              <a:t>Click to edit subtitle</a:t>
            </a:r>
          </a:p>
        </p:txBody>
      </p:sp>
      <p:sp>
        <p:nvSpPr>
          <p:cNvPr id="18" name="Text Placeholder 8"/>
          <p:cNvSpPr>
            <a:spLocks noGrp="1"/>
          </p:cNvSpPr>
          <p:nvPr>
            <p:ph type="body" sz="quarter" idx="13"/>
          </p:nvPr>
        </p:nvSpPr>
        <p:spPr>
          <a:xfrm>
            <a:off x="6464750" y="3559622"/>
            <a:ext cx="5227612" cy="1893087"/>
          </a:xfrm>
        </p:spPr>
        <p:txBody>
          <a:bodyPr lIns="0" tIns="0" rIns="0" bIns="0">
            <a:noAutofit/>
          </a:bodyPr>
          <a:lstStyle>
            <a:lvl1pPr marL="0" indent="0">
              <a:buNone/>
              <a:defRPr sz="1814">
                <a:solidFill>
                  <a:schemeClr val="tx1"/>
                </a:solidFill>
              </a:defRPr>
            </a:lvl1pPr>
            <a:lvl2pPr marL="476891" indent="0">
              <a:buNone/>
              <a:defRPr sz="1814">
                <a:solidFill>
                  <a:schemeClr val="bg1"/>
                </a:solidFill>
              </a:defRPr>
            </a:lvl2pPr>
            <a:lvl3pPr marL="953782" indent="0">
              <a:buNone/>
              <a:defRPr sz="1633">
                <a:solidFill>
                  <a:schemeClr val="bg1"/>
                </a:solidFill>
              </a:defRPr>
            </a:lvl3pPr>
            <a:lvl4pPr marL="1430673" indent="0">
              <a:buNone/>
              <a:defRPr sz="1633">
                <a:solidFill>
                  <a:schemeClr val="bg1"/>
                </a:solidFill>
              </a:defRPr>
            </a:lvl4pPr>
            <a:lvl5pPr marL="1907562" indent="0">
              <a:buNone/>
              <a:defRPr sz="1633">
                <a:solidFill>
                  <a:schemeClr val="bg1"/>
                </a:solidFill>
              </a:defRPr>
            </a:lvl5pPr>
          </a:lstStyle>
          <a:p>
            <a:pPr lvl="0"/>
            <a:r>
              <a:rPr lang="en-US" dirty="0"/>
              <a:t>Edit Master text styles</a:t>
            </a:r>
          </a:p>
        </p:txBody>
      </p:sp>
      <p:sp>
        <p:nvSpPr>
          <p:cNvPr id="11" name="TextBox 10"/>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9286410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2027854"/>
            <a:ext cx="6847264"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7" y="2027307"/>
            <a:ext cx="4180785" cy="3834318"/>
          </a:xfrm>
        </p:spPr>
        <p:txBody>
          <a:bodyPr/>
          <a:lstStyle/>
          <a:p>
            <a:endParaRPr lang="en-GB" dirty="0"/>
          </a:p>
        </p:txBody>
      </p:sp>
    </p:spTree>
    <p:extLst>
      <p:ext uri="{BB962C8B-B14F-4D97-AF65-F5344CB8AC3E}">
        <p14:creationId xmlns:p14="http://schemas.microsoft.com/office/powerpoint/2010/main" val="1484492452"/>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489865" y="2382161"/>
            <a:ext cx="2318870" cy="502317"/>
          </a:xfrm>
          <a:solidFill>
            <a:schemeClr val="accent3"/>
          </a:solidFill>
        </p:spPr>
        <p:txBody>
          <a:bodyPr wrap="none" lIns="82819" tIns="0" rIns="82819" bIns="0" rtlCol="0" anchor="ctr">
            <a:spAutoFit/>
          </a:bodyPr>
          <a:lstStyle>
            <a:lvl1pPr marL="518240" indent="-518240">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489867" y="3591618"/>
            <a:ext cx="5206843" cy="2432709"/>
          </a:xfrm>
        </p:spPr>
        <p:txBody>
          <a:bodyPr wrap="square" lIns="82819" tIns="41410" rIns="82819" bIns="41410">
            <a:normAutofit/>
          </a:bodyPr>
          <a:lstStyle>
            <a:lvl1pPr marL="0" indent="0">
              <a:spcBef>
                <a:spcPts val="1252"/>
              </a:spcBef>
              <a:buNone/>
              <a:defRPr sz="1722">
                <a:solidFill>
                  <a:schemeClr val="tx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8190439"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0196278"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184601"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grpSp>
        <p:nvGrpSpPr>
          <p:cNvPr id="6" name="Group 5"/>
          <p:cNvGrpSpPr/>
          <p:nvPr userDrawn="1"/>
        </p:nvGrpSpPr>
        <p:grpSpPr>
          <a:xfrm>
            <a:off x="6014453" y="144449"/>
            <a:ext cx="4174963" cy="6631483"/>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489865" y="3005256"/>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891" indent="0">
              <a:buNone/>
              <a:defRPr/>
            </a:lvl2pPr>
            <a:lvl3pPr marL="953782" indent="0">
              <a:buNone/>
              <a:defRPr/>
            </a:lvl3pPr>
            <a:lvl4pPr marL="1430673" indent="0">
              <a:buNone/>
              <a:defRPr/>
            </a:lvl4pPr>
            <a:lvl5pPr marL="1907562" indent="0">
              <a:buNone/>
              <a:defRPr/>
            </a:lvl5pPr>
          </a:lstStyle>
          <a:p>
            <a:pPr lvl="0"/>
            <a:r>
              <a:rPr lang="en-US" dirty="0"/>
              <a:t>Click to edit subtitle</a:t>
            </a:r>
          </a:p>
        </p:txBody>
      </p:sp>
      <p:sp>
        <p:nvSpPr>
          <p:cNvPr id="17" name="TextBox 16"/>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82580347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05118" y="3591618"/>
            <a:ext cx="5332263" cy="2432709"/>
          </a:xfrm>
        </p:spPr>
        <p:txBody>
          <a:bodyPr wrap="square" lIns="0" tIns="0" rIns="0" bIns="0">
            <a:noAutofit/>
          </a:bodyPr>
          <a:lstStyle>
            <a:lvl1pPr marL="0" indent="0">
              <a:spcBef>
                <a:spcPts val="1252"/>
              </a:spcBef>
              <a:buNone/>
              <a:defRPr sz="1722">
                <a:solidFill>
                  <a:schemeClr val="tx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014357" y="146222"/>
            <a:ext cx="16328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177645" y="3506756"/>
            <a:ext cx="5845959" cy="3184974"/>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77645" y="163472"/>
            <a:ext cx="5845959" cy="3202043"/>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6" name="Rectangle 5"/>
          <p:cNvSpPr/>
          <p:nvPr userDrawn="1"/>
        </p:nvSpPr>
        <p:spPr bwMode="gray">
          <a:xfrm>
            <a:off x="6132110" y="3347371"/>
            <a:ext cx="5957145"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31" tIns="95965" rIns="191931" bIns="95965" numCol="1" spcCol="0" rtlCol="0" fromWordArt="0" anchor="ctr" anchorCtr="0" forceAA="0" compatLnSpc="1">
            <a:prstTxWarp prst="textNoShape">
              <a:avLst/>
            </a:prstTxWarp>
            <a:noAutofit/>
          </a:bodyPr>
          <a:lstStyle/>
          <a:p>
            <a:pPr algn="ctr">
              <a:lnSpc>
                <a:spcPct val="110000"/>
              </a:lnSpc>
              <a:spcBef>
                <a:spcPts val="3199"/>
              </a:spcBef>
              <a:buClr>
                <a:schemeClr val="bg2"/>
              </a:buClr>
            </a:pPr>
            <a:endParaRPr lang="en-GB" sz="2629" dirty="0">
              <a:solidFill>
                <a:schemeClr val="bg1"/>
              </a:solidFill>
            </a:endParaRPr>
          </a:p>
        </p:txBody>
      </p:sp>
      <p:sp>
        <p:nvSpPr>
          <p:cNvPr id="17" name="Title 1"/>
          <p:cNvSpPr>
            <a:spLocks noGrp="1"/>
          </p:cNvSpPr>
          <p:nvPr>
            <p:ph type="ctrTitle" hasCustomPrompt="1"/>
          </p:nvPr>
        </p:nvSpPr>
        <p:spPr bwMode="gray">
          <a:xfrm>
            <a:off x="505115" y="2382161"/>
            <a:ext cx="2318870" cy="502317"/>
          </a:xfrm>
          <a:solidFill>
            <a:schemeClr val="accent3"/>
          </a:solidFill>
        </p:spPr>
        <p:txBody>
          <a:bodyPr wrap="none" lIns="82819" tIns="0" rIns="82819" bIns="0" rtlCol="0" anchor="ctr">
            <a:spAutoFit/>
          </a:bodyPr>
          <a:lstStyle>
            <a:lvl1pPr marL="518240" indent="-518240">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05114" y="3005255"/>
            <a:ext cx="3150790" cy="390876"/>
          </a:xfrm>
          <a:solidFill>
            <a:schemeClr val="tx1"/>
          </a:solidFill>
        </p:spPr>
        <p:txBody>
          <a:bodyPr vert="horz" wrap="none" lIns="72000" tIns="0" rIns="0" bIns="0" rtlCol="0">
            <a:spAutoFit/>
          </a:bodyPr>
          <a:lstStyle>
            <a:lvl1pPr>
              <a:buFontTx/>
              <a:buNone/>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5" name="TextBox 14"/>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31882697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62734" y="162702"/>
            <a:ext cx="11884699"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489865" y="4965176"/>
            <a:ext cx="11213925" cy="903566"/>
          </a:xfrm>
        </p:spPr>
        <p:txBody>
          <a:bodyPr wrap="square" lIns="82819" tIns="41410" rIns="82819" bIns="41410">
            <a:normAutofit/>
          </a:bodyPr>
          <a:lstStyle>
            <a:lvl1pPr marL="0" indent="0">
              <a:spcBef>
                <a:spcPts val="1252"/>
              </a:spcBef>
              <a:buNone/>
              <a:defRPr sz="1722">
                <a:solidFill>
                  <a:schemeClr val="tx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62737" y="162705"/>
            <a:ext cx="11865093" cy="3184667"/>
          </a:xfrm>
          <a:solidFill>
            <a:schemeClr val="bg1">
              <a:lumMod val="95000"/>
            </a:schemeClr>
          </a:solidFill>
        </p:spPr>
        <p:txBody>
          <a:bodyPr>
            <a:normAutofit/>
          </a:bodyPr>
          <a:lstStyle>
            <a:lvl1pPr marL="0" indent="0">
              <a:buNone/>
              <a:defRPr sz="1450" baseline="0"/>
            </a:lvl1pPr>
          </a:lstStyle>
          <a:p>
            <a:r>
              <a:rPr lang="en-GB" dirty="0"/>
              <a:t>Picture placeholder – insert image here</a:t>
            </a:r>
          </a:p>
        </p:txBody>
      </p:sp>
      <p:sp>
        <p:nvSpPr>
          <p:cNvPr id="11"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itle 1"/>
          <p:cNvSpPr>
            <a:spLocks noGrp="1"/>
          </p:cNvSpPr>
          <p:nvPr>
            <p:ph type="ctrTitle" hasCustomPrompt="1"/>
          </p:nvPr>
        </p:nvSpPr>
        <p:spPr bwMode="gray">
          <a:xfrm>
            <a:off x="489866" y="3733976"/>
            <a:ext cx="3893084" cy="502317"/>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489866" y="435707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8" name="Rectangle 17"/>
          <p:cNvSpPr/>
          <p:nvPr userDrawn="1"/>
        </p:nvSpPr>
        <p:spPr bwMode="gray">
          <a:xfrm>
            <a:off x="1" y="3347371"/>
            <a:ext cx="12105682"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7" name="TextBox 16"/>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83934946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Picture Placeholder 4"/>
          <p:cNvSpPr>
            <a:spLocks noGrp="1" noChangeAspect="1"/>
          </p:cNvSpPr>
          <p:nvPr>
            <p:ph type="pic" sz="quarter" idx="11" hasCustomPrompt="1"/>
          </p:nvPr>
        </p:nvSpPr>
        <p:spPr>
          <a:xfrm>
            <a:off x="162733" y="162703"/>
            <a:ext cx="11878055" cy="6531154"/>
          </a:xfrm>
        </p:spPr>
        <p:txBody>
          <a:bodyPr/>
          <a:lstStyle>
            <a:lvl1pPr marL="0" indent="0">
              <a:buNone/>
              <a:defRPr sz="145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10318" y="2855207"/>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10971" y="3522585"/>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09013" y="1526775"/>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55536020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0" name="TextBox 19"/>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518240" indent="-518240" algn="l">
              <a:lnSpc>
                <a:spcPct val="100000"/>
              </a:lnSpc>
              <a:buFont typeface="Wingdings" panose="05000000000000000000" pitchFamily="2" charset="2"/>
              <a:buChar char="§"/>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10318" y="2855207"/>
            <a:ext cx="3551026" cy="614131"/>
          </a:xfrm>
          <a:solidFill>
            <a:schemeClr val="accent3"/>
          </a:solidFill>
        </p:spPr>
        <p:txBody>
          <a:bodyPr vert="horz" wrap="none" lIns="72000" tIns="0" rIns="72000" bIns="0" rtlCol="0" anchor="ctr">
            <a:spAutoFit/>
          </a:bodyPr>
          <a:lstStyle>
            <a:lvl1pPr marL="518240" indent="-518240" algn="l">
              <a:lnSpc>
                <a:spcPct val="100000"/>
              </a:lnSpc>
              <a:buFont typeface="Wingdings" panose="05000000000000000000" pitchFamily="2" charset="2"/>
              <a:buChar char="§"/>
              <a:defRPr lang="en-US" sz="3990"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10971" y="3522585"/>
            <a:ext cx="3551026" cy="614131"/>
          </a:xfrm>
          <a:solidFill>
            <a:schemeClr val="accent3"/>
          </a:solidFill>
        </p:spPr>
        <p:txBody>
          <a:bodyPr vert="horz" wrap="none" lIns="72000" tIns="0" rIns="72000" bIns="0" rtlCol="0" anchor="ctr">
            <a:spAutoFit/>
          </a:bodyPr>
          <a:lstStyle>
            <a:lvl1pPr marL="518240" indent="-518240" algn="l">
              <a:lnSpc>
                <a:spcPct val="100000"/>
              </a:lnSpc>
              <a:buFont typeface="Wingdings" panose="05000000000000000000" pitchFamily="2" charset="2"/>
              <a:buChar char="§"/>
              <a:defRPr lang="en-US" sz="399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09013" y="1526775"/>
            <a:ext cx="3551026" cy="614131"/>
          </a:xfrm>
          <a:solidFill>
            <a:schemeClr val="accent3"/>
          </a:solidFill>
        </p:spPr>
        <p:txBody>
          <a:bodyPr wrap="none" lIns="72000" tIns="0" rIns="72000" bIns="0" rtlCol="0" anchor="ctr">
            <a:spAutoFit/>
          </a:bodyPr>
          <a:lstStyle>
            <a:lvl1pPr marL="518240" indent="-518240" algn="l">
              <a:lnSpc>
                <a:spcPct val="100000"/>
              </a:lnSpc>
              <a:buFont typeface="Wingdings" panose="05000000000000000000" pitchFamily="2" charset="2"/>
              <a:buChar char="§"/>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3449161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7" y="489776"/>
            <a:ext cx="3881808" cy="502471"/>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14036" y="1578090"/>
            <a:ext cx="11163933" cy="4283540"/>
          </a:xfrm>
        </p:spPr>
        <p:txBody>
          <a:bodyPr/>
          <a:lstStyle>
            <a:lvl1pPr>
              <a:lnSpc>
                <a:spcPct val="110000"/>
              </a:lnSpc>
              <a:spcBef>
                <a:spcPts val="544"/>
              </a:spcBef>
              <a:spcAft>
                <a:spcPts val="544"/>
              </a:spcAft>
              <a:buClr>
                <a:schemeClr val="tx1"/>
              </a:buClr>
              <a:defRPr>
                <a:solidFill>
                  <a:schemeClr val="tx1"/>
                </a:solidFill>
              </a:defRPr>
            </a:lvl1pPr>
            <a:lvl2pPr>
              <a:lnSpc>
                <a:spcPct val="110000"/>
              </a:lnSpc>
              <a:spcBef>
                <a:spcPts val="544"/>
              </a:spcBef>
              <a:spcAft>
                <a:spcPts val="544"/>
              </a:spcAft>
              <a:buClr>
                <a:schemeClr val="tx1"/>
              </a:buClr>
              <a:defRPr>
                <a:solidFill>
                  <a:schemeClr val="tx1"/>
                </a:solidFill>
              </a:defRPr>
            </a:lvl2pPr>
            <a:lvl3pPr>
              <a:lnSpc>
                <a:spcPct val="110000"/>
              </a:lnSpc>
              <a:spcBef>
                <a:spcPts val="544"/>
              </a:spcBef>
              <a:spcAft>
                <a:spcPts val="544"/>
              </a:spcAft>
              <a:buClr>
                <a:schemeClr val="tx1"/>
              </a:buClr>
              <a:defRPr>
                <a:solidFill>
                  <a:schemeClr val="tx1"/>
                </a:solidFill>
              </a:defRPr>
            </a:lvl3pPr>
            <a:lvl4pPr>
              <a:lnSpc>
                <a:spcPct val="110000"/>
              </a:lnSpc>
              <a:spcBef>
                <a:spcPts val="544"/>
              </a:spcBef>
              <a:spcAft>
                <a:spcPts val="544"/>
              </a:spcAft>
              <a:buClr>
                <a:schemeClr val="tx1"/>
              </a:buClr>
              <a:defRPr>
                <a:solidFill>
                  <a:schemeClr val="tx1"/>
                </a:solidFill>
              </a:defRPr>
            </a:lvl4pPr>
            <a:lvl5pPr>
              <a:lnSpc>
                <a:spcPct val="110000"/>
              </a:lnSpc>
              <a:spcBef>
                <a:spcPts val="544"/>
              </a:spcBef>
              <a:spcAft>
                <a:spcPts val="544"/>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2" name="TextBox 11"/>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64744660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7" y="489776"/>
            <a:ext cx="3881808" cy="502471"/>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489865" y="1926857"/>
            <a:ext cx="11163933" cy="4097471"/>
          </a:xfrm>
        </p:spPr>
        <p:txBody>
          <a:bodyPr/>
          <a:lstStyle>
            <a:lvl1pPr>
              <a:lnSpc>
                <a:spcPct val="110000"/>
              </a:lnSpc>
              <a:spcBef>
                <a:spcPts val="800"/>
              </a:spcBef>
              <a:buClr>
                <a:schemeClr val="tx1"/>
              </a:buClr>
              <a:defRPr>
                <a:solidFill>
                  <a:schemeClr val="tx1"/>
                </a:solidFill>
              </a:defRPr>
            </a:lvl1pPr>
            <a:lvl2pPr>
              <a:lnSpc>
                <a:spcPct val="110000"/>
              </a:lnSpc>
              <a:spcBef>
                <a:spcPts val="800"/>
              </a:spcBef>
              <a:buClr>
                <a:schemeClr val="tx1"/>
              </a:buClr>
              <a:defRPr>
                <a:solidFill>
                  <a:schemeClr val="tx1"/>
                </a:solidFill>
              </a:defRPr>
            </a:lvl2pPr>
            <a:lvl3pPr>
              <a:lnSpc>
                <a:spcPct val="110000"/>
              </a:lnSpc>
              <a:spcBef>
                <a:spcPts val="800"/>
              </a:spcBef>
              <a:buClr>
                <a:schemeClr val="tx1"/>
              </a:buClr>
              <a:defRPr>
                <a:solidFill>
                  <a:schemeClr val="tx1"/>
                </a:solidFill>
              </a:defRPr>
            </a:lvl3pPr>
            <a:lvl4pPr>
              <a:lnSpc>
                <a:spcPct val="110000"/>
              </a:lnSpc>
              <a:spcBef>
                <a:spcPts val="800"/>
              </a:spcBef>
              <a:buClr>
                <a:schemeClr val="tx1"/>
              </a:buClr>
              <a:defRPr>
                <a:solidFill>
                  <a:schemeClr val="tx1"/>
                </a:solidFill>
              </a:defRPr>
            </a:lvl4pPr>
            <a:lvl5pPr>
              <a:lnSpc>
                <a:spcPct val="110000"/>
              </a:lnSpc>
              <a:spcBef>
                <a:spcPts val="800"/>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ext Placeholder 5"/>
          <p:cNvSpPr>
            <a:spLocks noGrp="1"/>
          </p:cNvSpPr>
          <p:nvPr>
            <p:ph type="body" sz="quarter" idx="14" hasCustomPrompt="1"/>
          </p:nvPr>
        </p:nvSpPr>
        <p:spPr bwMode="gray">
          <a:xfrm>
            <a:off x="489864" y="1077775"/>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15" name="TextBox 14"/>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30772297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1"/>
            <a:ext cx="11163933" cy="444706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89776"/>
            <a:ext cx="2805717" cy="502471"/>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92510395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40" y="706129"/>
            <a:ext cx="2805717" cy="502471"/>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5"/>
            <a:ext cx="11163933" cy="42823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0" y="6024327"/>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6024327"/>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Tree>
    <p:extLst>
      <p:ext uri="{BB962C8B-B14F-4D97-AF65-F5344CB8AC3E}">
        <p14:creationId xmlns:p14="http://schemas.microsoft.com/office/powerpoint/2010/main" val="215639300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2027855"/>
            <a:ext cx="11163933"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65516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7"/>
            <a:ext cx="11163933" cy="338972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86539939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7" y="2027855"/>
            <a:ext cx="6847264"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7" y="2027307"/>
            <a:ext cx="4180785" cy="3834318"/>
          </a:xfrm>
        </p:spPr>
        <p:txBody>
          <a:bodyPr/>
          <a:lstStyle/>
          <a:p>
            <a:endParaRPr lang="en-GB" dirty="0"/>
          </a:p>
        </p:txBody>
      </p:sp>
    </p:spTree>
    <p:extLst>
      <p:ext uri="{BB962C8B-B14F-4D97-AF65-F5344CB8AC3E}">
        <p14:creationId xmlns:p14="http://schemas.microsoft.com/office/powerpoint/2010/main" val="143004340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7"/>
            <a:ext cx="11163933" cy="338972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6101935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5" y="1985429"/>
            <a:ext cx="7306873" cy="3598822"/>
          </a:xfrm>
        </p:spPr>
        <p:txBody>
          <a:bodyPr lIns="0" tIns="0" rIns="0" bIns="0">
            <a:noAutofit/>
          </a:bodyPr>
          <a:lstStyle>
            <a:lvl1pPr>
              <a:defRPr sz="2540"/>
            </a:lvl1pPr>
            <a:lvl2pPr>
              <a:defRPr sz="2177"/>
            </a:lvl2pPr>
            <a:lvl3pPr>
              <a:defRPr sz="1905"/>
            </a:lvl3pPr>
            <a:lvl4pPr>
              <a:defRPr sz="1722"/>
            </a:lvl4pPr>
            <a:lvl5pPr>
              <a:defRPr sz="1722"/>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5" y="2368503"/>
            <a:ext cx="3448005" cy="3243160"/>
          </a:xfrm>
        </p:spPr>
        <p:txBody>
          <a:bodyPr lIns="0" tIns="0" rIns="0" bIns="0">
            <a:noAutofit/>
          </a:bodyPr>
          <a:lstStyle>
            <a:lvl1pPr marL="0" indent="0" algn="l">
              <a:buNone/>
              <a:defRPr sz="1905" b="1"/>
            </a:lvl1pPr>
          </a:lstStyle>
          <a:p>
            <a:pPr lvl="0"/>
            <a:r>
              <a:rPr lang="en-US" dirty="0"/>
              <a:t>Question text here</a:t>
            </a:r>
          </a:p>
        </p:txBody>
      </p:sp>
      <p:sp>
        <p:nvSpPr>
          <p:cNvPr id="4" name="Text Placeholder 3"/>
          <p:cNvSpPr>
            <a:spLocks noGrp="1"/>
          </p:cNvSpPr>
          <p:nvPr>
            <p:ph type="body" sz="quarter" idx="16" hasCustomPrompt="1"/>
          </p:nvPr>
        </p:nvSpPr>
        <p:spPr>
          <a:xfrm>
            <a:off x="499141" y="1985433"/>
            <a:ext cx="670902" cy="326518"/>
          </a:xfrm>
          <a:solidFill>
            <a:schemeClr val="accent3"/>
          </a:solidFill>
        </p:spPr>
        <p:txBody>
          <a:bodyPr lIns="36000" tIns="0" rIns="36000" bIns="0">
            <a:noAutofit/>
          </a:bodyPr>
          <a:lstStyle>
            <a:lvl1pPr marL="0" indent="0" algn="l">
              <a:buNone/>
              <a:defRPr sz="2177"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1" y="620646"/>
            <a:ext cx="11238268" cy="1175592"/>
          </a:xfrm>
          <a:noFill/>
        </p:spPr>
        <p:txBody>
          <a:bodyPr wrap="square" lIns="0" tIns="0" rIns="0" bIns="0" anchor="t">
            <a:noAutofit/>
          </a:bodyPr>
          <a:lstStyle>
            <a:lvl1pPr marL="0" algn="l" defTabSz="953780"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Tree>
    <p:extLst>
      <p:ext uri="{BB962C8B-B14F-4D97-AF65-F5344CB8AC3E}">
        <p14:creationId xmlns:p14="http://schemas.microsoft.com/office/powerpoint/2010/main" val="199026606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4"/>
            <a:ext cx="7306875" cy="444707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4"/>
            <a:ext cx="3448004" cy="44470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89790"/>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6155463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9"/>
            <a:ext cx="7306875"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9"/>
            <a:ext cx="3448004"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204444286"/>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7"/>
            <a:ext cx="7306875"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7"/>
            <a:ext cx="3448004"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03548611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5"/>
            <a:ext cx="730687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5"/>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4"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61270389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5"/>
            <a:ext cx="537924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8" y="1599675"/>
            <a:ext cx="538286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68247229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2"/>
            <a:ext cx="537924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8" y="1599672"/>
            <a:ext cx="538286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27904236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537924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8" y="2027853"/>
            <a:ext cx="538286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4"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31391829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4" y="1985429"/>
            <a:ext cx="7306873" cy="3598822"/>
          </a:xfrm>
        </p:spPr>
        <p:txBody>
          <a:bodyPr lIns="0" tIns="0" rIns="0" bIns="0">
            <a:noAutofit/>
          </a:bodyPr>
          <a:lstStyle>
            <a:lvl1pPr>
              <a:defRPr sz="2540"/>
            </a:lvl1pPr>
            <a:lvl2pPr>
              <a:defRPr sz="2177"/>
            </a:lvl2pPr>
            <a:lvl3pPr>
              <a:defRPr sz="1905"/>
            </a:lvl3pPr>
            <a:lvl4pPr>
              <a:defRPr sz="1723"/>
            </a:lvl4pPr>
            <a:lvl5pPr>
              <a:defRPr sz="172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4" y="2368503"/>
            <a:ext cx="3448005" cy="3243160"/>
          </a:xfrm>
        </p:spPr>
        <p:txBody>
          <a:bodyPr lIns="0" tIns="0" rIns="0" bIns="0">
            <a:noAutofit/>
          </a:bodyPr>
          <a:lstStyle>
            <a:lvl1pPr marL="0" indent="0" algn="l">
              <a:buNone/>
              <a:defRPr sz="1905" b="1"/>
            </a:lvl1pPr>
          </a:lstStyle>
          <a:p>
            <a:pPr lvl="0"/>
            <a:r>
              <a:rPr lang="en-US" dirty="0"/>
              <a:t>Question text here</a:t>
            </a:r>
          </a:p>
        </p:txBody>
      </p:sp>
      <p:sp>
        <p:nvSpPr>
          <p:cNvPr id="4" name="Text Placeholder 3"/>
          <p:cNvSpPr>
            <a:spLocks noGrp="1"/>
          </p:cNvSpPr>
          <p:nvPr>
            <p:ph type="body" sz="quarter" idx="16" hasCustomPrompt="1"/>
          </p:nvPr>
        </p:nvSpPr>
        <p:spPr>
          <a:xfrm>
            <a:off x="499140" y="1985433"/>
            <a:ext cx="670902" cy="326518"/>
          </a:xfrm>
          <a:solidFill>
            <a:schemeClr val="accent3"/>
          </a:solidFill>
        </p:spPr>
        <p:txBody>
          <a:bodyPr lIns="36000" tIns="0" rIns="36000" bIns="0">
            <a:noAutofit/>
          </a:bodyPr>
          <a:lstStyle>
            <a:lvl1pPr marL="0" indent="0" algn="l">
              <a:buNone/>
              <a:defRPr sz="2177"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1" y="620645"/>
            <a:ext cx="11238268" cy="1175592"/>
          </a:xfrm>
          <a:noFill/>
        </p:spPr>
        <p:txBody>
          <a:bodyPr wrap="square" lIns="0" tIns="0" rIns="0" bIns="0" anchor="t">
            <a:noAutofit/>
          </a:bodyPr>
          <a:lstStyle>
            <a:lvl1pPr marL="0" algn="l" defTabSz="953984"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427052251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8" y="2029223"/>
            <a:ext cx="537924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3"/>
            <a:ext cx="538286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8"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80"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4280"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42897616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7" y="1599677"/>
            <a:ext cx="3448005" cy="391926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5" y="1599677"/>
            <a:ext cx="7306873" cy="3919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7" y="489790"/>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54809080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7" y="1600202"/>
            <a:ext cx="3448005"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1" y="1600202"/>
            <a:ext cx="7306876"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4" name="Title 3"/>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62510404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7" y="2027853"/>
            <a:ext cx="3448005"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2027853"/>
            <a:ext cx="7306873"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9750740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7" y="2027855"/>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5" y="2027855"/>
            <a:ext cx="7306873" cy="3491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71446500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7" y="1599677"/>
            <a:ext cx="344800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6" y="1599677"/>
            <a:ext cx="344981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7"/>
            <a:ext cx="3448004"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59005895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7" y="1599672"/>
            <a:ext cx="3448005"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6" y="1599672"/>
            <a:ext cx="3449815"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2"/>
            <a:ext cx="3448004"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15159330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7" y="2027861"/>
            <a:ext cx="344800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6" y="2027861"/>
            <a:ext cx="344981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1"/>
            <a:ext cx="3448004"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4"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54524874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7" y="2027855"/>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6" y="2027855"/>
            <a:ext cx="344981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5"/>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4" y="1507388"/>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7"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84730079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6" y="489790"/>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6257449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3"/>
            <a:ext cx="7306875" cy="444707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3"/>
            <a:ext cx="3448004" cy="44470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9161062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6" y="489790"/>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2615366563"/>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90"/>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82894939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
        <p:nvSpPr>
          <p:cNvPr id="3" name="Title 2"/>
          <p:cNvSpPr>
            <a:spLocks noGrp="1"/>
          </p:cNvSpPr>
          <p:nvPr>
            <p:ph type="title"/>
          </p:nvPr>
        </p:nvSpPr>
        <p:spPr>
          <a:xfrm>
            <a:off x="489866" y="489790"/>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50560254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6314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891" indent="0">
              <a:buFontTx/>
              <a:buNone/>
              <a:defRPr/>
            </a:lvl2pPr>
            <a:lvl3pPr marL="953782" indent="0">
              <a:buFontTx/>
              <a:buNone/>
              <a:defRPr/>
            </a:lvl3pPr>
            <a:lvl4pPr marL="1430673" indent="0">
              <a:buFontTx/>
              <a:buNone/>
              <a:defRPr/>
            </a:lvl4pPr>
            <a:lvl5pPr marL="1907562" indent="0">
              <a:buFontTx/>
              <a:buNone/>
              <a:defRPr/>
            </a:lvl5pPr>
          </a:lstStyle>
          <a:p>
            <a:pPr lvl="0"/>
            <a:r>
              <a:rPr lang="en-US" dirty="0"/>
              <a:t>Click to add base</a:t>
            </a:r>
          </a:p>
        </p:txBody>
      </p:sp>
    </p:spTree>
    <p:extLst>
      <p:ext uri="{BB962C8B-B14F-4D97-AF65-F5344CB8AC3E}">
        <p14:creationId xmlns:p14="http://schemas.microsoft.com/office/powerpoint/2010/main" val="348864101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721709" y="2953052"/>
            <a:ext cx="8748590" cy="951904"/>
          </a:xfrm>
          <a:noFill/>
        </p:spPr>
        <p:txBody>
          <a:bodyPr wrap="none" anchor="ctr"/>
          <a:lstStyle>
            <a:lvl1pPr algn="ctr">
              <a:lnSpc>
                <a:spcPct val="110000"/>
              </a:lnSpc>
              <a:defRPr sz="5622">
                <a:solidFill>
                  <a:schemeClr val="tx1"/>
                </a:solidFill>
              </a:defRPr>
            </a:lvl1pPr>
          </a:lstStyle>
          <a:p>
            <a:r>
              <a:rPr lang="en-US" dirty="0"/>
              <a:t>Click to add statement</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3" name="TextBox 12"/>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4751965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9" y="4082107"/>
            <a:ext cx="5582136" cy="1249243"/>
          </a:xfrm>
        </p:spPr>
        <p:txBody>
          <a:bodyPr wrap="square" lIns="82819" tIns="41410" rIns="82819" bIns="41410">
            <a:normAutofit/>
          </a:bodyPr>
          <a:lstStyle>
            <a:lvl1pPr marL="0" indent="0">
              <a:spcBef>
                <a:spcPts val="1252"/>
              </a:spcBef>
              <a:buNone/>
              <a:defRPr sz="1722">
                <a:solidFill>
                  <a:schemeClr val="bg1"/>
                </a:solidFill>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05122" y="3494310"/>
            <a:ext cx="3231849" cy="471314"/>
          </a:xfrm>
          <a:solidFill>
            <a:schemeClr val="accent2"/>
          </a:solidFill>
        </p:spPr>
        <p:txBody>
          <a:bodyPr wrap="none" lIns="82819" tIns="41410" rIns="82819" bIns="41410" rtlCol="0" anchor="t">
            <a:spAutoFit/>
          </a:bodyPr>
          <a:lstStyle>
            <a:lvl1pPr marL="0" indent="0">
              <a:lnSpc>
                <a:spcPts val="3048"/>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05114" y="2702978"/>
            <a:ext cx="5344507" cy="843290"/>
          </a:xfrm>
          <a:solidFill>
            <a:schemeClr val="accent3"/>
          </a:solidFill>
        </p:spPr>
        <p:txBody>
          <a:bodyPr tIns="144000" bIns="0" anchor="ctr"/>
          <a:lstStyle>
            <a:lvl1pPr algn="l">
              <a:defRPr sz="4534">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40877" y="6314391"/>
            <a:ext cx="890118" cy="277264"/>
          </a:xfrm>
          <a:prstGeom prst="rect">
            <a:avLst/>
          </a:prstGeom>
        </p:spPr>
      </p:pic>
      <p:sp>
        <p:nvSpPr>
          <p:cNvPr id="3" name="Media Placeholder 2"/>
          <p:cNvSpPr>
            <a:spLocks noGrp="1"/>
          </p:cNvSpPr>
          <p:nvPr>
            <p:ph type="media" sz="quarter" idx="12" hasCustomPrompt="1"/>
          </p:nvPr>
        </p:nvSpPr>
        <p:spPr>
          <a:xfrm>
            <a:off x="153937" y="163831"/>
            <a:ext cx="11884133" cy="6530338"/>
          </a:xfrm>
          <a:solidFill>
            <a:schemeClr val="bg2"/>
          </a:solidFill>
        </p:spPr>
        <p:txBody>
          <a:bodyPr>
            <a:normAutofit/>
          </a:bodyPr>
          <a:lstStyle>
            <a:lvl1pPr marL="0" indent="0" algn="ctr">
              <a:buNone/>
              <a:defRPr sz="1450">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87181267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6425934" y="2235379"/>
            <a:ext cx="5418461" cy="3610114"/>
          </a:xfrm>
        </p:spPr>
        <p:txBody>
          <a:bodyPr lIns="0" rIns="0">
            <a:normAutofit/>
          </a:bodyPr>
          <a:lstStyle>
            <a:lvl1pPr>
              <a:spcBef>
                <a:spcPts val="544"/>
              </a:spcBef>
              <a:spcAft>
                <a:spcPts val="544"/>
              </a:spcAft>
              <a:buClr>
                <a:schemeClr val="bg1"/>
              </a:buClr>
              <a:defRPr sz="2177">
                <a:solidFill>
                  <a:schemeClr val="bg1"/>
                </a:solidFill>
              </a:defRPr>
            </a:lvl1pPr>
            <a:lvl2pPr>
              <a:spcBef>
                <a:spcPts val="544"/>
              </a:spcBef>
              <a:spcAft>
                <a:spcPts val="544"/>
              </a:spcAft>
              <a:buClr>
                <a:schemeClr val="bg1"/>
              </a:buClr>
              <a:defRPr sz="1814">
                <a:solidFill>
                  <a:schemeClr val="bg1"/>
                </a:solidFill>
              </a:defRPr>
            </a:lvl2pPr>
            <a:lvl3pPr>
              <a:spcBef>
                <a:spcPts val="544"/>
              </a:spcBef>
              <a:spcAft>
                <a:spcPts val="544"/>
              </a:spcAft>
              <a:buClr>
                <a:schemeClr val="bg1"/>
              </a:buClr>
              <a:defRPr sz="1633">
                <a:solidFill>
                  <a:schemeClr val="bg1"/>
                </a:solidFill>
              </a:defRPr>
            </a:lvl3pPr>
            <a:lvl4pPr>
              <a:spcBef>
                <a:spcPts val="544"/>
              </a:spcBef>
              <a:spcAft>
                <a:spcPts val="544"/>
              </a:spcAft>
              <a:buClr>
                <a:schemeClr val="bg1"/>
              </a:buClr>
              <a:defRPr sz="1633">
                <a:solidFill>
                  <a:schemeClr val="bg1"/>
                </a:solidFill>
              </a:defRPr>
            </a:lvl4pPr>
            <a:lvl5pPr>
              <a:spcBef>
                <a:spcPts val="544"/>
              </a:spcBef>
              <a:spcAft>
                <a:spcPts val="544"/>
              </a:spcAft>
              <a:buClr>
                <a:schemeClr val="bg1"/>
              </a:buClr>
              <a:defRPr sz="16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6456567" y="866426"/>
            <a:ext cx="3893084" cy="502317"/>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6456562" y="1518012"/>
            <a:ext cx="2778050"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184">
              <a:spcBef>
                <a:spcPts val="272"/>
              </a:spcBef>
              <a:spcAft>
                <a:spcPts val="272"/>
              </a:spcAft>
              <a:buFontTx/>
              <a:buNone/>
            </a:pPr>
            <a:r>
              <a:rPr lang="en-US" dirty="0"/>
              <a:t>Click to edit subtitle</a:t>
            </a:r>
          </a:p>
        </p:txBody>
      </p:sp>
      <p:sp>
        <p:nvSpPr>
          <p:cNvPr id="3" name="Media Placeholder 2"/>
          <p:cNvSpPr>
            <a:spLocks noGrp="1"/>
          </p:cNvSpPr>
          <p:nvPr>
            <p:ph type="media" sz="quarter" idx="14"/>
          </p:nvPr>
        </p:nvSpPr>
        <p:spPr>
          <a:xfrm>
            <a:off x="162734" y="164601"/>
            <a:ext cx="5852258" cy="6527128"/>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30938380"/>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57696" y="157664"/>
            <a:ext cx="11876615" cy="6542673"/>
          </a:xfrm>
          <a:solidFill>
            <a:schemeClr val="bg1">
              <a:lumMod val="85000"/>
            </a:schemeClr>
          </a:solidFill>
        </p:spPr>
        <p:txBody>
          <a:bodyPr/>
          <a:lstStyle>
            <a:lvl1pPr marL="0" indent="0" algn="ctr">
              <a:buNone/>
              <a:defRPr sz="145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05121" y="1077817"/>
            <a:ext cx="7316135" cy="1419016"/>
          </a:xfrm>
          <a:noFill/>
        </p:spPr>
        <p:txBody>
          <a:bodyPr wrap="square" anchor="t"/>
          <a:lstStyle>
            <a:lvl1pPr algn="l">
              <a:lnSpc>
                <a:spcPts val="5532"/>
              </a:lnSpc>
              <a:defRPr sz="4897">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4" name="TextBox 13"/>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62314399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4" y="3640531"/>
            <a:ext cx="12191999" cy="321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785998"/>
            <a:ext cx="10671734" cy="709508"/>
          </a:xfrm>
          <a:noFill/>
        </p:spPr>
        <p:txBody>
          <a:bodyPr wrap="square" anchor="ctr"/>
          <a:lstStyle>
            <a:lvl1pPr>
              <a:lnSpc>
                <a:spcPts val="5532"/>
              </a:lnSpc>
              <a:defRPr sz="5622">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6776" y="3826087"/>
            <a:ext cx="3820950" cy="2856494"/>
          </a:xfrm>
          <a:solidFill>
            <a:schemeClr val="bg2"/>
          </a:solidFill>
        </p:spPr>
        <p:txBody>
          <a:bodyPr/>
          <a:lstStyle>
            <a:lvl1pPr marL="0" indent="0">
              <a:buNone/>
              <a:defRPr sz="1633"/>
            </a:lvl1pPr>
          </a:lstStyle>
          <a:p>
            <a:r>
              <a:rPr lang="en-GB" dirty="0"/>
              <a:t>Click to insert image</a:t>
            </a:r>
          </a:p>
        </p:txBody>
      </p:sp>
      <p:sp>
        <p:nvSpPr>
          <p:cNvPr id="28" name="Picture Placeholder 21"/>
          <p:cNvSpPr>
            <a:spLocks noGrp="1"/>
          </p:cNvSpPr>
          <p:nvPr>
            <p:ph type="pic" sz="quarter" idx="11" hasCustomPrompt="1"/>
          </p:nvPr>
        </p:nvSpPr>
        <p:spPr>
          <a:xfrm>
            <a:off x="4189781" y="3826087"/>
            <a:ext cx="3820950" cy="2856494"/>
          </a:xfrm>
          <a:solidFill>
            <a:schemeClr val="bg2"/>
          </a:solidFill>
        </p:spPr>
        <p:txBody>
          <a:bodyPr/>
          <a:lstStyle>
            <a:lvl1pPr marL="0" indent="0">
              <a:buNone/>
              <a:defRPr sz="1633" baseline="0"/>
            </a:lvl1pPr>
          </a:lstStyle>
          <a:p>
            <a:r>
              <a:rPr lang="en-GB" dirty="0"/>
              <a:t>Click to insert image</a:t>
            </a:r>
          </a:p>
        </p:txBody>
      </p:sp>
      <p:sp>
        <p:nvSpPr>
          <p:cNvPr id="29" name="Picture Placeholder 21"/>
          <p:cNvSpPr>
            <a:spLocks noGrp="1"/>
          </p:cNvSpPr>
          <p:nvPr>
            <p:ph type="pic" sz="quarter" idx="12" hasCustomPrompt="1"/>
          </p:nvPr>
        </p:nvSpPr>
        <p:spPr>
          <a:xfrm>
            <a:off x="8202785" y="3826087"/>
            <a:ext cx="3820950" cy="2856494"/>
          </a:xfrm>
          <a:solidFill>
            <a:schemeClr val="bg2"/>
          </a:solidFill>
        </p:spPr>
        <p:txBody>
          <a:bodyPr/>
          <a:lstStyle>
            <a:lvl1pPr marL="0" indent="0">
              <a:buNone/>
              <a:defRPr sz="1633"/>
            </a:lvl1pPr>
          </a:lstStyle>
          <a:p>
            <a:r>
              <a:rPr lang="en-GB" dirty="0"/>
              <a:t>Click to insert image</a:t>
            </a:r>
          </a:p>
        </p:txBody>
      </p:sp>
      <p:sp>
        <p:nvSpPr>
          <p:cNvPr id="17"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1802095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8"/>
            <a:ext cx="7306875"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8"/>
            <a:ext cx="3448004"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11205992"/>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3667695"/>
            <a:ext cx="12130168" cy="319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708066"/>
            <a:ext cx="10671734" cy="865367"/>
          </a:xfrm>
          <a:noFill/>
        </p:spPr>
        <p:txBody>
          <a:bodyPr wrap="square" anchor="ctr"/>
          <a:lstStyle>
            <a:lvl1pPr>
              <a:defRPr sz="5622">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177646" y="3830946"/>
            <a:ext cx="5844382" cy="2857023"/>
          </a:xfrm>
          <a:solidFill>
            <a:schemeClr val="bg2"/>
          </a:solidFill>
        </p:spPr>
        <p:txBody>
          <a:bodyPr/>
          <a:lstStyle>
            <a:lvl1pPr marL="0" indent="0">
              <a:buNone/>
              <a:defRPr sz="1450" baseline="0"/>
            </a:lvl1pPr>
          </a:lstStyle>
          <a:p>
            <a:r>
              <a:rPr lang="en-GB" dirty="0"/>
              <a:t>Click to insert image</a:t>
            </a:r>
          </a:p>
        </p:txBody>
      </p:sp>
      <p:sp>
        <p:nvSpPr>
          <p:cNvPr id="13" name="Picture Placeholder 21"/>
          <p:cNvSpPr>
            <a:spLocks noGrp="1"/>
          </p:cNvSpPr>
          <p:nvPr>
            <p:ph type="pic" sz="quarter" idx="13" hasCustomPrompt="1"/>
          </p:nvPr>
        </p:nvSpPr>
        <p:spPr>
          <a:xfrm>
            <a:off x="166247" y="3830946"/>
            <a:ext cx="5844974" cy="2857023"/>
          </a:xfrm>
          <a:solidFill>
            <a:schemeClr val="bg2"/>
          </a:solidFill>
        </p:spPr>
        <p:txBody>
          <a:bodyPr/>
          <a:lstStyle>
            <a:lvl1pPr marL="0" indent="0">
              <a:buNone/>
              <a:defRPr sz="1450"/>
            </a:lvl1pPr>
          </a:lstStyle>
          <a:p>
            <a:r>
              <a:rPr lang="en-GB" dirty="0"/>
              <a:t>Click to insert image</a:t>
            </a:r>
          </a:p>
        </p:txBody>
      </p:sp>
      <p:sp>
        <p:nvSpPr>
          <p:cNvPr id="16"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8" name="TextBox 17"/>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42263813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86322" y="3723913"/>
            <a:ext cx="11961116" cy="296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9" y="1708066"/>
            <a:ext cx="10671734" cy="865367"/>
          </a:xfrm>
          <a:noFill/>
        </p:spPr>
        <p:txBody>
          <a:bodyPr wrap="square" anchor="ctr"/>
          <a:lstStyle>
            <a:lvl1pPr>
              <a:defRPr sz="5622">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62737" y="3886154"/>
            <a:ext cx="11859706" cy="2813295"/>
          </a:xfrm>
          <a:solidFill>
            <a:schemeClr val="bg1">
              <a:lumMod val="85000"/>
            </a:schemeClr>
          </a:solidFill>
        </p:spPr>
        <p:txBody>
          <a:bodyPr/>
          <a:lstStyle>
            <a:lvl1pPr marL="0" indent="0">
              <a:buNone/>
              <a:defRPr sz="1450" baseline="0"/>
            </a:lvl1pPr>
          </a:lstStyle>
          <a:p>
            <a:r>
              <a:rPr lang="en-GB" dirty="0"/>
              <a:t>Click to insert image</a:t>
            </a:r>
          </a:p>
        </p:txBody>
      </p:sp>
      <p:sp>
        <p:nvSpPr>
          <p:cNvPr id="10"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21496453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7" y="2837905"/>
            <a:ext cx="5388298" cy="1757734"/>
          </a:xfrm>
        </p:spPr>
        <p:txBody>
          <a:bodyPr wrap="square" lIns="82819" tIns="41410" rIns="82819" bIns="41410">
            <a:spAutoFit/>
          </a:bodyPr>
          <a:lstStyle>
            <a:lvl1pPr marL="0" indent="0">
              <a:spcBef>
                <a:spcPts val="0"/>
              </a:spcBef>
              <a:buNone/>
              <a:tabLst>
                <a:tab pos="284810" algn="l"/>
              </a:tabLst>
              <a:defRPr sz="1905" baseline="0">
                <a:solidFill>
                  <a:schemeClr val="tx1"/>
                </a:solidFill>
                <a:latin typeface="+mn-lt"/>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586057"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79" tIns="47690" rIns="95379" bIns="47690" numCol="1" anchor="t" anchorCtr="0" compatLnSpc="1">
            <a:prstTxWarp prst="textNoShape">
              <a:avLst/>
            </a:prstTxWarp>
          </a:bodyPr>
          <a:lstStyle/>
          <a:p>
            <a:endParaRPr lang="en-GB" sz="1633" dirty="0">
              <a:latin typeface="+mn-lt"/>
            </a:endParaRPr>
          </a:p>
        </p:txBody>
      </p:sp>
      <p:sp>
        <p:nvSpPr>
          <p:cNvPr id="160" name="Freeform 11"/>
          <p:cNvSpPr>
            <a:spLocks noChangeAspect="1" noEditPoints="1"/>
          </p:cNvSpPr>
          <p:nvPr userDrawn="1"/>
        </p:nvSpPr>
        <p:spPr bwMode="auto">
          <a:xfrm>
            <a:off x="637328"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79" tIns="47690" rIns="95379" bIns="47690" numCol="1" anchor="t" anchorCtr="0" compatLnSpc="1">
            <a:prstTxWarp prst="textNoShape">
              <a:avLst/>
            </a:prstTxWarp>
          </a:bodyPr>
          <a:lstStyle/>
          <a:p>
            <a:endParaRPr lang="en-GB" sz="1633" dirty="0">
              <a:latin typeface="+mn-lt"/>
            </a:endParaRPr>
          </a:p>
        </p:txBody>
      </p:sp>
      <p:grpSp>
        <p:nvGrpSpPr>
          <p:cNvPr id="28" name="Group 27"/>
          <p:cNvGrpSpPr>
            <a:grpSpLocks noChangeAspect="1"/>
          </p:cNvGrpSpPr>
          <p:nvPr userDrawn="1"/>
        </p:nvGrpSpPr>
        <p:grpSpPr>
          <a:xfrm>
            <a:off x="586898" y="3709176"/>
            <a:ext cx="205225" cy="122568"/>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161" name="Text Placeholder 68"/>
          <p:cNvSpPr>
            <a:spLocks noGrp="1"/>
          </p:cNvSpPr>
          <p:nvPr>
            <p:ph type="body" sz="quarter" idx="11" hasCustomPrompt="1"/>
          </p:nvPr>
        </p:nvSpPr>
        <p:spPr bwMode="gray">
          <a:xfrm>
            <a:off x="6289672" y="2837905"/>
            <a:ext cx="5388298" cy="1757734"/>
          </a:xfrm>
        </p:spPr>
        <p:txBody>
          <a:bodyPr wrap="square" lIns="82819" tIns="41410" rIns="82819" bIns="41410">
            <a:spAutoFit/>
          </a:bodyPr>
          <a:lstStyle>
            <a:lvl1pPr marL="0" indent="0">
              <a:spcBef>
                <a:spcPts val="0"/>
              </a:spcBef>
              <a:buNone/>
              <a:tabLst>
                <a:tab pos="284810" algn="l"/>
              </a:tabLst>
              <a:defRPr sz="1905" baseline="0">
                <a:solidFill>
                  <a:schemeClr val="tx1"/>
                </a:solidFill>
                <a:latin typeface="+mn-lt"/>
              </a:defRPr>
            </a:lvl1pPr>
            <a:lvl2pPr marL="476891" indent="0">
              <a:buNone/>
              <a:defRPr>
                <a:solidFill>
                  <a:schemeClr val="bg1"/>
                </a:solidFill>
              </a:defRPr>
            </a:lvl2pPr>
            <a:lvl3pPr marL="953780" indent="0">
              <a:buNone/>
              <a:defRPr>
                <a:solidFill>
                  <a:schemeClr val="bg1"/>
                </a:solidFill>
              </a:defRPr>
            </a:lvl3pPr>
            <a:lvl4pPr marL="1430672" indent="0">
              <a:buNone/>
              <a:defRPr>
                <a:solidFill>
                  <a:schemeClr val="bg1"/>
                </a:solidFill>
              </a:defRPr>
            </a:lvl4pPr>
            <a:lvl5pPr marL="1907562"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6370741"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79" tIns="47690" rIns="95379" bIns="47690" numCol="1" anchor="t" anchorCtr="0" compatLnSpc="1">
            <a:prstTxWarp prst="textNoShape">
              <a:avLst/>
            </a:prstTxWarp>
          </a:bodyPr>
          <a:lstStyle/>
          <a:p>
            <a:endParaRPr lang="en-GB" sz="1633" dirty="0">
              <a:latin typeface="+mn-lt"/>
            </a:endParaRPr>
          </a:p>
        </p:txBody>
      </p:sp>
      <p:sp>
        <p:nvSpPr>
          <p:cNvPr id="163" name="Freeform 11"/>
          <p:cNvSpPr>
            <a:spLocks noChangeAspect="1" noEditPoints="1"/>
          </p:cNvSpPr>
          <p:nvPr userDrawn="1"/>
        </p:nvSpPr>
        <p:spPr bwMode="auto">
          <a:xfrm>
            <a:off x="6422010"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79" tIns="47690" rIns="95379" bIns="47690" numCol="1" anchor="t" anchorCtr="0" compatLnSpc="1">
            <a:prstTxWarp prst="textNoShape">
              <a:avLst/>
            </a:prstTxWarp>
          </a:bodyPr>
          <a:lstStyle/>
          <a:p>
            <a:endParaRPr lang="en-GB" sz="1633" dirty="0">
              <a:latin typeface="+mn-lt"/>
            </a:endParaRPr>
          </a:p>
        </p:txBody>
      </p:sp>
      <p:grpSp>
        <p:nvGrpSpPr>
          <p:cNvPr id="164" name="Group 163"/>
          <p:cNvGrpSpPr>
            <a:grpSpLocks noChangeAspect="1"/>
          </p:cNvGrpSpPr>
          <p:nvPr userDrawn="1"/>
        </p:nvGrpSpPr>
        <p:grpSpPr>
          <a:xfrm>
            <a:off x="6371581" y="3709176"/>
            <a:ext cx="205225" cy="122568"/>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29" name="TextBox 28">
            <a:hlinkClick r:id="rId2"/>
          </p:cNvPr>
          <p:cNvSpPr txBox="1"/>
          <p:nvPr userDrawn="1"/>
        </p:nvSpPr>
        <p:spPr>
          <a:xfrm>
            <a:off x="6289672" y="6143307"/>
            <a:ext cx="5388298" cy="321289"/>
          </a:xfrm>
          <a:prstGeom prst="rect">
            <a:avLst/>
          </a:prstGeom>
          <a:noFill/>
        </p:spPr>
        <p:txBody>
          <a:bodyPr wrap="square" lIns="75103" tIns="37552" rIns="75103" bIns="37552" rtlCol="0">
            <a:spAutoFit/>
          </a:bodyPr>
          <a:lstStyle/>
          <a:p>
            <a:pPr>
              <a:lnSpc>
                <a:spcPct val="110000"/>
              </a:lnSpc>
              <a:spcBef>
                <a:spcPts val="2502"/>
              </a:spcBef>
              <a:buClr>
                <a:schemeClr val="bg2"/>
              </a:buClr>
            </a:pPr>
            <a:r>
              <a:rPr lang="en-GB" sz="1450"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3" tIns="65291" rIns="130583" bIns="65291"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2" name="TextBox 21"/>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70585793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760139" y="3052152"/>
            <a:ext cx="10671734" cy="753707"/>
          </a:xfrm>
          <a:noFill/>
        </p:spPr>
        <p:txBody>
          <a:bodyPr wrap="square" anchor="ctr"/>
          <a:lstStyle>
            <a:lvl1pPr>
              <a:defRPr sz="4897">
                <a:solidFill>
                  <a:schemeClr val="tx1"/>
                </a:solidFill>
              </a:defRPr>
            </a:lvl1pPr>
          </a:lstStyle>
          <a:p>
            <a:r>
              <a:rPr lang="en-US" dirty="0"/>
              <a:t>Click to add statement</a:t>
            </a:r>
            <a:endParaRPr lang="en-GB" dirty="0"/>
          </a:p>
        </p:txBody>
      </p:sp>
      <p:sp>
        <p:nvSpPr>
          <p:cNvPr id="24" name="Frame 23"/>
          <p:cNvSpPr/>
          <p:nvPr userDrawn="1"/>
        </p:nvSpPr>
        <p:spPr bwMode="gray">
          <a:xfrm>
            <a:off x="0" y="-150"/>
            <a:ext cx="12192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20" tIns="41460" rIns="82920" bIns="41460" numCol="1" spcCol="0" rtlCol="0" fromWordArt="0" anchor="ctr" anchorCtr="0" forceAA="0" compatLnSpc="1">
            <a:prstTxWarp prst="textNoShape">
              <a:avLst/>
            </a:prstTxWarp>
            <a:noAutofit/>
          </a:bodyPr>
          <a:lstStyle/>
          <a:p>
            <a:pPr algn="ctr"/>
            <a:endParaRPr lang="en-GB" sz="1633" dirty="0">
              <a:solidFill>
                <a:schemeClr val="tx1"/>
              </a:solidFill>
              <a:latin typeface="Segoe UI Light" panose="020B0502040204020203" pitchFamily="34" charset="0"/>
            </a:endParaRPr>
          </a:p>
        </p:txBody>
      </p:sp>
      <p:sp>
        <p:nvSpPr>
          <p:cNvPr id="6" name="TextBox 5"/>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sp>
        <p:nvSpPr>
          <p:cNvPr id="9" name="TextBox 8"/>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6821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2" y="293020"/>
            <a:ext cx="7491308" cy="492411"/>
          </a:xfrm>
        </p:spPr>
        <p:txBody>
          <a:bodyPr/>
          <a:lstStyle>
            <a:lvl1pPr>
              <a:lnSpc>
                <a:spcPct val="100000"/>
              </a:lnSpc>
              <a:spcBef>
                <a:spcPts val="0"/>
              </a:spcBef>
              <a:defRPr sz="3199" baseline="0"/>
            </a:lvl1pPr>
          </a:lstStyle>
          <a:p>
            <a:r>
              <a:rPr lang="en-US" dirty="0"/>
              <a:t>Click to add emphasis part of title</a:t>
            </a:r>
          </a:p>
        </p:txBody>
      </p:sp>
    </p:spTree>
    <p:extLst>
      <p:ext uri="{BB962C8B-B14F-4D97-AF65-F5344CB8AC3E}">
        <p14:creationId xmlns:p14="http://schemas.microsoft.com/office/powerpoint/2010/main" val="26909850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6" y="162707"/>
            <a:ext cx="11878054" cy="6531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58" tIns="65280" rIns="130558" bIns="65280"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2" dirty="0">
              <a:solidFill>
                <a:schemeClr val="bg1"/>
              </a:solidFill>
            </a:endParaRPr>
          </a:p>
        </p:txBody>
      </p:sp>
      <p:sp>
        <p:nvSpPr>
          <p:cNvPr id="12" name="TextBox 11"/>
          <p:cNvSpPr txBox="1"/>
          <p:nvPr userDrawn="1"/>
        </p:nvSpPr>
        <p:spPr>
          <a:xfrm>
            <a:off x="11390642"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150" y="6265181"/>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80455"/>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4" y="162705"/>
            <a:ext cx="11884699" cy="6531153"/>
          </a:xfrm>
          <a:solidFill>
            <a:schemeClr val="accent2"/>
          </a:solidFill>
        </p:spPr>
        <p:txBody>
          <a:bodyPr>
            <a:normAutofit/>
          </a:bodyPr>
          <a:lstStyle>
            <a:lvl1pPr marL="0" indent="0">
              <a:buNone/>
              <a:defRPr sz="1723"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6" y="4082106"/>
            <a:ext cx="5582136" cy="1249243"/>
          </a:xfrm>
        </p:spPr>
        <p:txBody>
          <a:bodyPr wrap="square" lIns="82819" tIns="41410" rIns="82819"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6" y="3494310"/>
            <a:ext cx="3231849" cy="471314"/>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6" y="2140975"/>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4" name="TextBox 13"/>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374211215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3" name="Subtitle 2"/>
          <p:cNvSpPr>
            <a:spLocks noGrp="1"/>
          </p:cNvSpPr>
          <p:nvPr>
            <p:ph type="subTitle" idx="1" hasCustomPrompt="1"/>
          </p:nvPr>
        </p:nvSpPr>
        <p:spPr bwMode="gray">
          <a:xfrm>
            <a:off x="489866" y="3512678"/>
            <a:ext cx="3080122" cy="471314"/>
          </a:xfrm>
          <a:solidFill>
            <a:schemeClr val="accent2"/>
          </a:solidFill>
        </p:spPr>
        <p:txBody>
          <a:bodyPr wrap="none" lIns="0" tIns="41410" rIns="0" bIns="41410" rtlCol="0" anchor="t">
            <a:spAutoFit/>
          </a:bodyPr>
          <a:lstStyle>
            <a:lvl1pPr marL="0" indent="0">
              <a:lnSpc>
                <a:spcPts val="3048"/>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6" y="4140337"/>
            <a:ext cx="5582136" cy="1312376"/>
          </a:xfrm>
        </p:spPr>
        <p:txBody>
          <a:bodyPr wrap="square" lIns="0" tIns="41410" rIns="0"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6" y="2158637"/>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3" name="TextBox 12"/>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09119391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6178087" y="162704"/>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6" y="2254830"/>
            <a:ext cx="2318870" cy="50244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05114" y="290652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9" name="Text Placeholder 8"/>
          <p:cNvSpPr>
            <a:spLocks noGrp="1"/>
          </p:cNvSpPr>
          <p:nvPr>
            <p:ph type="body" sz="quarter" idx="13"/>
          </p:nvPr>
        </p:nvSpPr>
        <p:spPr>
          <a:xfrm>
            <a:off x="505484" y="3559621"/>
            <a:ext cx="5227612" cy="1893087"/>
          </a:xfrm>
        </p:spPr>
        <p:txBody>
          <a:bodyPr lIns="0" tIns="0" rIns="0" bIns="0">
            <a:noAutofit/>
          </a:bodyPr>
          <a:lstStyle>
            <a:lvl1pPr marL="0" indent="0">
              <a:buNone/>
              <a:defRPr sz="1814">
                <a:solidFill>
                  <a:schemeClr val="bg1"/>
                </a:solidFill>
              </a:defRPr>
            </a:lvl1pPr>
            <a:lvl2pPr marL="476993" indent="0">
              <a:buNone/>
              <a:defRPr sz="1814">
                <a:solidFill>
                  <a:schemeClr val="bg1"/>
                </a:solidFill>
              </a:defRPr>
            </a:lvl2pPr>
            <a:lvl3pPr marL="953986" indent="0">
              <a:buNone/>
              <a:defRPr sz="1633">
                <a:solidFill>
                  <a:schemeClr val="bg1"/>
                </a:solidFill>
              </a:defRPr>
            </a:lvl3pPr>
            <a:lvl4pPr marL="1430979" indent="0">
              <a:buNone/>
              <a:defRPr sz="1633">
                <a:solidFill>
                  <a:schemeClr val="bg1"/>
                </a:solidFill>
              </a:defRPr>
            </a:lvl4pPr>
            <a:lvl5pPr marL="1907971" indent="0">
              <a:buNone/>
              <a:defRPr sz="1633">
                <a:solidFill>
                  <a:schemeClr val="bg1"/>
                </a:solidFill>
              </a:defRPr>
            </a:lvl5pPr>
          </a:lstStyle>
          <a:p>
            <a:pPr lvl="0"/>
            <a:r>
              <a:rPr lang="en-US"/>
              <a:t>Edit Master text styles</a:t>
            </a:r>
          </a:p>
        </p:txBody>
      </p:sp>
      <p:sp>
        <p:nvSpPr>
          <p:cNvPr id="11" name="TextBox 10"/>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495311984"/>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164402" y="162704"/>
            <a:ext cx="5855501" cy="6529024"/>
          </a:xfrm>
          <a:solidFill>
            <a:schemeClr val="tx1">
              <a:lumMod val="10000"/>
              <a:lumOff val="90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6464383" y="2254830"/>
            <a:ext cx="2318870" cy="50244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6464381" y="2906520"/>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993" indent="0">
              <a:buNone/>
              <a:defRPr/>
            </a:lvl2pPr>
            <a:lvl3pPr marL="953986" indent="0">
              <a:buNone/>
              <a:defRPr/>
            </a:lvl3pPr>
            <a:lvl4pPr marL="1430979" indent="0">
              <a:buNone/>
              <a:defRPr/>
            </a:lvl4pPr>
            <a:lvl5pPr marL="1907971" indent="0">
              <a:buNone/>
              <a:defRPr/>
            </a:lvl5pPr>
          </a:lstStyle>
          <a:p>
            <a:pPr lvl="0"/>
            <a:r>
              <a:rPr lang="en-US" dirty="0"/>
              <a:t>Click to edit subtitle</a:t>
            </a:r>
          </a:p>
        </p:txBody>
      </p:sp>
      <p:sp>
        <p:nvSpPr>
          <p:cNvPr id="18" name="Text Placeholder 8"/>
          <p:cNvSpPr>
            <a:spLocks noGrp="1"/>
          </p:cNvSpPr>
          <p:nvPr>
            <p:ph type="body" sz="quarter" idx="13"/>
          </p:nvPr>
        </p:nvSpPr>
        <p:spPr>
          <a:xfrm>
            <a:off x="6464750" y="3559621"/>
            <a:ext cx="5227612" cy="1893087"/>
          </a:xfrm>
        </p:spPr>
        <p:txBody>
          <a:bodyPr lIns="0" tIns="0" rIns="0" bIns="0">
            <a:noAutofit/>
          </a:bodyPr>
          <a:lstStyle>
            <a:lvl1pPr marL="0" indent="0">
              <a:buNone/>
              <a:defRPr sz="1814">
                <a:solidFill>
                  <a:schemeClr val="tx1"/>
                </a:solidFill>
              </a:defRPr>
            </a:lvl1pPr>
            <a:lvl2pPr marL="476993" indent="0">
              <a:buNone/>
              <a:defRPr sz="1814">
                <a:solidFill>
                  <a:schemeClr val="bg1"/>
                </a:solidFill>
              </a:defRPr>
            </a:lvl2pPr>
            <a:lvl3pPr marL="953986" indent="0">
              <a:buNone/>
              <a:defRPr sz="1633">
                <a:solidFill>
                  <a:schemeClr val="bg1"/>
                </a:solidFill>
              </a:defRPr>
            </a:lvl3pPr>
            <a:lvl4pPr marL="1430979" indent="0">
              <a:buNone/>
              <a:defRPr sz="1633">
                <a:solidFill>
                  <a:schemeClr val="bg1"/>
                </a:solidFill>
              </a:defRPr>
            </a:lvl4pPr>
            <a:lvl5pPr marL="1907971" indent="0">
              <a:buNone/>
              <a:defRPr sz="1633">
                <a:solidFill>
                  <a:schemeClr val="bg1"/>
                </a:solidFill>
              </a:defRPr>
            </a:lvl5pPr>
          </a:lstStyle>
          <a:p>
            <a:pPr lvl="0"/>
            <a:r>
              <a:rPr lang="en-US" dirty="0"/>
              <a:t>Edit Master text styles</a:t>
            </a:r>
          </a:p>
        </p:txBody>
      </p:sp>
      <p:sp>
        <p:nvSpPr>
          <p:cNvPr id="11" name="TextBox 10"/>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9506174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3" name="Subtitle 2"/>
          <p:cNvSpPr>
            <a:spLocks noGrp="1"/>
          </p:cNvSpPr>
          <p:nvPr>
            <p:ph type="subTitle" idx="1" hasCustomPrompt="1"/>
          </p:nvPr>
        </p:nvSpPr>
        <p:spPr bwMode="gray">
          <a:xfrm>
            <a:off x="489866" y="3512678"/>
            <a:ext cx="3080122" cy="471314"/>
          </a:xfrm>
          <a:solidFill>
            <a:schemeClr val="accent2"/>
          </a:solidFill>
        </p:spPr>
        <p:txBody>
          <a:bodyPr wrap="none" lIns="0" tIns="41410" rIns="0" bIns="41410" rtlCol="0" anchor="t">
            <a:spAutoFit/>
          </a:bodyPr>
          <a:lstStyle>
            <a:lvl1pPr marL="0" indent="0">
              <a:lnSpc>
                <a:spcPts val="3048"/>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6" y="4140337"/>
            <a:ext cx="5582136" cy="1312376"/>
          </a:xfrm>
        </p:spPr>
        <p:txBody>
          <a:bodyPr wrap="square" lIns="0" tIns="41410" rIns="0"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6" y="2158637"/>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3" name="TextBox 12"/>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276311663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7"/>
            <a:ext cx="7306875"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7"/>
            <a:ext cx="3448004"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40580633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489865" y="2382097"/>
            <a:ext cx="2318870" cy="502445"/>
          </a:xfrm>
          <a:solidFill>
            <a:schemeClr val="accent3"/>
          </a:solidFill>
        </p:spPr>
        <p:txBody>
          <a:bodyPr wrap="none" lIns="82819" tIns="0" rIns="82819" bIns="0" rtlCol="0" anchor="ctr">
            <a:spAutoFit/>
          </a:bodyPr>
          <a:lstStyle>
            <a:lvl1pPr marL="518351" indent="-518351">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489866" y="3591618"/>
            <a:ext cx="5206843" cy="2432709"/>
          </a:xfrm>
        </p:spPr>
        <p:txBody>
          <a:bodyPr wrap="square" lIns="82819" tIns="41410" rIns="82819" bIns="41410">
            <a:norm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8190438"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0196277"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184601"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grpSp>
        <p:nvGrpSpPr>
          <p:cNvPr id="6" name="Group 5"/>
          <p:cNvGrpSpPr/>
          <p:nvPr userDrawn="1"/>
        </p:nvGrpSpPr>
        <p:grpSpPr>
          <a:xfrm>
            <a:off x="6014453" y="144448"/>
            <a:ext cx="4174963" cy="6631483"/>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489865" y="3005255"/>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993" indent="0">
              <a:buNone/>
              <a:defRPr/>
            </a:lvl2pPr>
            <a:lvl3pPr marL="953986" indent="0">
              <a:buNone/>
              <a:defRPr/>
            </a:lvl3pPr>
            <a:lvl4pPr marL="1430979" indent="0">
              <a:buNone/>
              <a:defRPr/>
            </a:lvl4pPr>
            <a:lvl5pPr marL="1907971" indent="0">
              <a:buNone/>
              <a:defRPr/>
            </a:lvl5pPr>
          </a:lstStyle>
          <a:p>
            <a:pPr lvl="0"/>
            <a:r>
              <a:rPr lang="en-US" dirty="0"/>
              <a:t>Click to edit subtitle</a:t>
            </a:r>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96554959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05117" y="3591618"/>
            <a:ext cx="5332263" cy="2432709"/>
          </a:xfrm>
        </p:spPr>
        <p:txBody>
          <a:bodyPr wrap="square" lIns="0" tIns="0" rIns="0" bIns="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014356" y="146221"/>
            <a:ext cx="16328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177645" y="3506756"/>
            <a:ext cx="5845959" cy="3184974"/>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77645" y="163471"/>
            <a:ext cx="5845959" cy="3202043"/>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6" name="Rectangle 5"/>
          <p:cNvSpPr/>
          <p:nvPr userDrawn="1"/>
        </p:nvSpPr>
        <p:spPr bwMode="gray">
          <a:xfrm>
            <a:off x="6132110" y="3347371"/>
            <a:ext cx="5957145"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6" tIns="95983" rIns="191966" bIns="95983" numCol="1" spcCol="0" rtlCol="0" fromWordArt="0" anchor="ctr" anchorCtr="0" forceAA="0" compatLnSpc="1">
            <a:prstTxWarp prst="textNoShape">
              <a:avLst/>
            </a:prstTxWarp>
            <a:noAutofit/>
          </a:bodyPr>
          <a:lstStyle/>
          <a:p>
            <a:pPr algn="ctr">
              <a:lnSpc>
                <a:spcPct val="110000"/>
              </a:lnSpc>
              <a:spcBef>
                <a:spcPts val="3200"/>
              </a:spcBef>
              <a:buClr>
                <a:schemeClr val="bg2"/>
              </a:buClr>
            </a:pPr>
            <a:endParaRPr lang="en-GB" sz="2630" dirty="0">
              <a:solidFill>
                <a:schemeClr val="bg1"/>
              </a:solidFill>
            </a:endParaRPr>
          </a:p>
        </p:txBody>
      </p:sp>
      <p:sp>
        <p:nvSpPr>
          <p:cNvPr id="17" name="Title 1"/>
          <p:cNvSpPr>
            <a:spLocks noGrp="1"/>
          </p:cNvSpPr>
          <p:nvPr>
            <p:ph type="ctrTitle" hasCustomPrompt="1"/>
          </p:nvPr>
        </p:nvSpPr>
        <p:spPr bwMode="gray">
          <a:xfrm>
            <a:off x="505116" y="2382097"/>
            <a:ext cx="2318870" cy="502445"/>
          </a:xfrm>
          <a:solidFill>
            <a:schemeClr val="accent3"/>
          </a:solidFill>
        </p:spPr>
        <p:txBody>
          <a:bodyPr wrap="none" lIns="82819" tIns="0" rIns="82819" bIns="0" rtlCol="0" anchor="ctr">
            <a:spAutoFit/>
          </a:bodyPr>
          <a:lstStyle>
            <a:lvl1pPr marL="518351" indent="-518351">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05114" y="3005255"/>
            <a:ext cx="3150790" cy="390876"/>
          </a:xfrm>
          <a:solidFill>
            <a:schemeClr val="tx1"/>
          </a:solidFill>
        </p:spPr>
        <p:txBody>
          <a:bodyPr vert="horz" wrap="none" lIns="72000" tIns="0" rIns="0" bIns="0" rtlCol="0">
            <a:spAutoFit/>
          </a:bodyPr>
          <a:lstStyle>
            <a:lvl1pPr>
              <a:buFontTx/>
              <a:buNone/>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16319562"/>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62734" y="162702"/>
            <a:ext cx="11884699"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489865" y="4965176"/>
            <a:ext cx="11213925" cy="903566"/>
          </a:xfrm>
        </p:spPr>
        <p:txBody>
          <a:bodyPr wrap="square" lIns="82819" tIns="41410" rIns="82819" bIns="41410">
            <a:norm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62736" y="162704"/>
            <a:ext cx="11865093" cy="3184667"/>
          </a:xfrm>
          <a:solidFill>
            <a:schemeClr val="bg1">
              <a:lumMod val="95000"/>
            </a:schemeClr>
          </a:solidFill>
        </p:spPr>
        <p:txBody>
          <a:bodyPr>
            <a:normAutofit/>
          </a:bodyPr>
          <a:lstStyle>
            <a:lvl1pPr marL="0" indent="0">
              <a:buNone/>
              <a:defRPr sz="1451" baseline="0"/>
            </a:lvl1pPr>
          </a:lstStyle>
          <a:p>
            <a:r>
              <a:rPr lang="en-GB" dirty="0"/>
              <a:t>Picture placeholder – insert image here</a:t>
            </a:r>
          </a:p>
        </p:txBody>
      </p:sp>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itle 1"/>
          <p:cNvSpPr>
            <a:spLocks noGrp="1"/>
          </p:cNvSpPr>
          <p:nvPr>
            <p:ph type="ctrTitle" hasCustomPrompt="1"/>
          </p:nvPr>
        </p:nvSpPr>
        <p:spPr bwMode="gray">
          <a:xfrm>
            <a:off x="489865" y="3733912"/>
            <a:ext cx="3899496" cy="50244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489866" y="435707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8" name="Rectangle 17"/>
          <p:cNvSpPr/>
          <p:nvPr userDrawn="1"/>
        </p:nvSpPr>
        <p:spPr bwMode="gray">
          <a:xfrm>
            <a:off x="1" y="3347371"/>
            <a:ext cx="12105682"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71281077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Picture Placeholder 4"/>
          <p:cNvSpPr>
            <a:spLocks noGrp="1" noChangeAspect="1"/>
          </p:cNvSpPr>
          <p:nvPr>
            <p:ph type="pic" sz="quarter" idx="11" hasCustomPrompt="1"/>
          </p:nvPr>
        </p:nvSpPr>
        <p:spPr>
          <a:xfrm>
            <a:off x="162733" y="162703"/>
            <a:ext cx="11878055" cy="6531154"/>
          </a:xfrm>
        </p:spPr>
        <p:txBody>
          <a:bodyPr/>
          <a:lstStyle>
            <a:lvl1pPr marL="0" indent="0">
              <a:buNone/>
              <a:defRPr sz="1451"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10318" y="2855206"/>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10970" y="3522584"/>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09013" y="1526774"/>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909882832"/>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0" name="TextBox 19"/>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10318" y="2855206"/>
            <a:ext cx="3551026" cy="614131"/>
          </a:xfrm>
          <a:solidFill>
            <a:schemeClr val="accent3"/>
          </a:solidFill>
        </p:spPr>
        <p:txBody>
          <a:bodyPr vert="horz"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10970" y="3522584"/>
            <a:ext cx="3551026" cy="614131"/>
          </a:xfrm>
          <a:solidFill>
            <a:schemeClr val="accent3"/>
          </a:solidFill>
        </p:spPr>
        <p:txBody>
          <a:bodyPr vert="horz" wrap="none" lIns="72000" tIns="0" rIns="72000" bIns="0" rtlCol="0" anchor="ctr">
            <a:spAutoFit/>
          </a:bodyPr>
          <a:lstStyle>
            <a:lvl1pPr marL="518351" indent="-518351" algn="l">
              <a:lnSpc>
                <a:spcPct val="100000"/>
              </a:lnSpc>
              <a:buFont typeface="Wingdings" panose="05000000000000000000" pitchFamily="2" charset="2"/>
              <a:buChar char="§"/>
              <a:defRPr lang="en-US" sz="3991"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09013" y="1526774"/>
            <a:ext cx="3551026" cy="614131"/>
          </a:xfrm>
          <a:solidFill>
            <a:schemeClr val="accent3"/>
          </a:solidFill>
        </p:spPr>
        <p:txBody>
          <a:bodyPr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66415252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14035" y="1578089"/>
            <a:ext cx="11163933" cy="4283540"/>
          </a:xfrm>
        </p:spPr>
        <p:txBody>
          <a:bodyPr/>
          <a:lstStyle>
            <a:lvl1pPr>
              <a:lnSpc>
                <a:spcPct val="110000"/>
              </a:lnSpc>
              <a:spcBef>
                <a:spcPts val="544"/>
              </a:spcBef>
              <a:spcAft>
                <a:spcPts val="544"/>
              </a:spcAft>
              <a:buClr>
                <a:schemeClr val="tx1"/>
              </a:buClr>
              <a:defRPr>
                <a:solidFill>
                  <a:schemeClr val="tx1"/>
                </a:solidFill>
              </a:defRPr>
            </a:lvl1pPr>
            <a:lvl2pPr>
              <a:lnSpc>
                <a:spcPct val="110000"/>
              </a:lnSpc>
              <a:spcBef>
                <a:spcPts val="544"/>
              </a:spcBef>
              <a:spcAft>
                <a:spcPts val="544"/>
              </a:spcAft>
              <a:buClr>
                <a:schemeClr val="tx1"/>
              </a:buClr>
              <a:defRPr>
                <a:solidFill>
                  <a:schemeClr val="tx1"/>
                </a:solidFill>
              </a:defRPr>
            </a:lvl2pPr>
            <a:lvl3pPr>
              <a:lnSpc>
                <a:spcPct val="110000"/>
              </a:lnSpc>
              <a:spcBef>
                <a:spcPts val="544"/>
              </a:spcBef>
              <a:spcAft>
                <a:spcPts val="544"/>
              </a:spcAft>
              <a:buClr>
                <a:schemeClr val="tx1"/>
              </a:buClr>
              <a:defRPr>
                <a:solidFill>
                  <a:schemeClr val="tx1"/>
                </a:solidFill>
              </a:defRPr>
            </a:lvl3pPr>
            <a:lvl4pPr>
              <a:lnSpc>
                <a:spcPct val="110000"/>
              </a:lnSpc>
              <a:spcBef>
                <a:spcPts val="544"/>
              </a:spcBef>
              <a:spcAft>
                <a:spcPts val="544"/>
              </a:spcAft>
              <a:buClr>
                <a:schemeClr val="tx1"/>
              </a:buClr>
              <a:defRPr>
                <a:solidFill>
                  <a:schemeClr val="tx1"/>
                </a:solidFill>
              </a:defRPr>
            </a:lvl4pPr>
            <a:lvl5pPr>
              <a:lnSpc>
                <a:spcPct val="110000"/>
              </a:lnSpc>
              <a:spcBef>
                <a:spcPts val="544"/>
              </a:spcBef>
              <a:spcAft>
                <a:spcPts val="544"/>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2" name="TextBox 1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402822071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489865" y="1926856"/>
            <a:ext cx="11163933" cy="4097471"/>
          </a:xfrm>
        </p:spPr>
        <p:txBody>
          <a:bodyPr/>
          <a:lstStyle>
            <a:lvl1pPr>
              <a:lnSpc>
                <a:spcPct val="110000"/>
              </a:lnSpc>
              <a:spcBef>
                <a:spcPts val="800"/>
              </a:spcBef>
              <a:buClr>
                <a:schemeClr val="tx1"/>
              </a:buClr>
              <a:defRPr>
                <a:solidFill>
                  <a:schemeClr val="tx1"/>
                </a:solidFill>
              </a:defRPr>
            </a:lvl1pPr>
            <a:lvl2pPr>
              <a:lnSpc>
                <a:spcPct val="110000"/>
              </a:lnSpc>
              <a:spcBef>
                <a:spcPts val="800"/>
              </a:spcBef>
              <a:buClr>
                <a:schemeClr val="tx1"/>
              </a:buClr>
              <a:defRPr>
                <a:solidFill>
                  <a:schemeClr val="tx1"/>
                </a:solidFill>
              </a:defRPr>
            </a:lvl2pPr>
            <a:lvl3pPr>
              <a:lnSpc>
                <a:spcPct val="110000"/>
              </a:lnSpc>
              <a:spcBef>
                <a:spcPts val="800"/>
              </a:spcBef>
              <a:buClr>
                <a:schemeClr val="tx1"/>
              </a:buClr>
              <a:defRPr>
                <a:solidFill>
                  <a:schemeClr val="tx1"/>
                </a:solidFill>
              </a:defRPr>
            </a:lvl3pPr>
            <a:lvl4pPr>
              <a:lnSpc>
                <a:spcPct val="110000"/>
              </a:lnSpc>
              <a:spcBef>
                <a:spcPts val="800"/>
              </a:spcBef>
              <a:buClr>
                <a:schemeClr val="tx1"/>
              </a:buClr>
              <a:defRPr>
                <a:solidFill>
                  <a:schemeClr val="tx1"/>
                </a:solidFill>
              </a:defRPr>
            </a:lvl4pPr>
            <a:lvl5pPr>
              <a:lnSpc>
                <a:spcPct val="110000"/>
              </a:lnSpc>
              <a:spcBef>
                <a:spcPts val="800"/>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ext Placeholder 5"/>
          <p:cNvSpPr>
            <a:spLocks noGrp="1"/>
          </p:cNvSpPr>
          <p:nvPr>
            <p:ph type="body" sz="quarter" idx="14" hasCustomPrompt="1"/>
          </p:nvPr>
        </p:nvSpPr>
        <p:spPr bwMode="gray">
          <a:xfrm>
            <a:off x="489865" y="1077775"/>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122061824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0"/>
            <a:ext cx="11163933" cy="444706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4133577811"/>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39" y="706129"/>
            <a:ext cx="2805717" cy="502471"/>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4"/>
            <a:ext cx="11163933" cy="42823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0" y="6024327"/>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6024327"/>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405995945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2027854"/>
            <a:ext cx="11163933"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337163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4"/>
            <a:ext cx="730687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51042265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2027854"/>
            <a:ext cx="6847264"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7" y="2027307"/>
            <a:ext cx="4180785" cy="3834318"/>
          </a:xfrm>
        </p:spPr>
        <p:txBody>
          <a:bodyPr/>
          <a:lstStyle/>
          <a:p>
            <a:endParaRPr lang="en-GB" dirty="0"/>
          </a:p>
        </p:txBody>
      </p:sp>
    </p:spTree>
    <p:extLst>
      <p:ext uri="{BB962C8B-B14F-4D97-AF65-F5344CB8AC3E}">
        <p14:creationId xmlns:p14="http://schemas.microsoft.com/office/powerpoint/2010/main" val="2734786955"/>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7"/>
            <a:ext cx="11163933" cy="338972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81425669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4" y="1985429"/>
            <a:ext cx="7306873" cy="3598822"/>
          </a:xfrm>
        </p:spPr>
        <p:txBody>
          <a:bodyPr lIns="0" tIns="0" rIns="0" bIns="0">
            <a:noAutofit/>
          </a:bodyPr>
          <a:lstStyle>
            <a:lvl1pPr>
              <a:defRPr sz="2540"/>
            </a:lvl1pPr>
            <a:lvl2pPr>
              <a:defRPr sz="2177"/>
            </a:lvl2pPr>
            <a:lvl3pPr>
              <a:defRPr sz="1905"/>
            </a:lvl3pPr>
            <a:lvl4pPr>
              <a:defRPr sz="1723"/>
            </a:lvl4pPr>
            <a:lvl5pPr>
              <a:defRPr sz="172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4" y="2368503"/>
            <a:ext cx="3448005" cy="3243160"/>
          </a:xfrm>
        </p:spPr>
        <p:txBody>
          <a:bodyPr lIns="0" tIns="0" rIns="0" bIns="0">
            <a:noAutofit/>
          </a:bodyPr>
          <a:lstStyle>
            <a:lvl1pPr marL="0" indent="0" algn="l">
              <a:buNone/>
              <a:defRPr sz="1905" b="1"/>
            </a:lvl1pPr>
          </a:lstStyle>
          <a:p>
            <a:pPr lvl="0"/>
            <a:r>
              <a:rPr lang="en-US" dirty="0"/>
              <a:t>Question text here</a:t>
            </a:r>
          </a:p>
        </p:txBody>
      </p:sp>
      <p:sp>
        <p:nvSpPr>
          <p:cNvPr id="4" name="Text Placeholder 3"/>
          <p:cNvSpPr>
            <a:spLocks noGrp="1"/>
          </p:cNvSpPr>
          <p:nvPr>
            <p:ph type="body" sz="quarter" idx="16" hasCustomPrompt="1"/>
          </p:nvPr>
        </p:nvSpPr>
        <p:spPr>
          <a:xfrm>
            <a:off x="499140" y="1985433"/>
            <a:ext cx="670902" cy="326518"/>
          </a:xfrm>
          <a:solidFill>
            <a:schemeClr val="accent3"/>
          </a:solidFill>
        </p:spPr>
        <p:txBody>
          <a:bodyPr lIns="36000" tIns="0" rIns="36000" bIns="0">
            <a:noAutofit/>
          </a:bodyPr>
          <a:lstStyle>
            <a:lvl1pPr marL="0" indent="0" algn="l">
              <a:buNone/>
              <a:defRPr sz="2177"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1" y="620645"/>
            <a:ext cx="11238268" cy="1175592"/>
          </a:xfrm>
          <a:noFill/>
        </p:spPr>
        <p:txBody>
          <a:bodyPr wrap="square" lIns="0" tIns="0" rIns="0" bIns="0" anchor="t">
            <a:noAutofit/>
          </a:bodyPr>
          <a:lstStyle>
            <a:lvl1pPr marL="0" algn="l" defTabSz="953984"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140955595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3"/>
            <a:ext cx="7306875" cy="444707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3"/>
            <a:ext cx="3448004" cy="44470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64656591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8"/>
            <a:ext cx="7306875"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8"/>
            <a:ext cx="3448004"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76979305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7"/>
            <a:ext cx="7306875"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7"/>
            <a:ext cx="3448004"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82026353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4"/>
            <a:ext cx="730687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93848933"/>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5"/>
            <a:ext cx="537924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8" y="1599675"/>
            <a:ext cx="538286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18664611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2"/>
            <a:ext cx="537924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8" y="1599672"/>
            <a:ext cx="538286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841121224"/>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537924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8" y="2027853"/>
            <a:ext cx="538286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41667013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5"/>
            <a:ext cx="537924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8" y="1599675"/>
            <a:ext cx="538286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717246039"/>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8" y="2029222"/>
            <a:ext cx="537924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2"/>
            <a:ext cx="538286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8"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79"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4279"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171097786"/>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1599677"/>
            <a:ext cx="3448005" cy="391926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4" y="1599677"/>
            <a:ext cx="7306873" cy="3919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6"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901749002"/>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6" y="1600201"/>
            <a:ext cx="3448005"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0" y="1600201"/>
            <a:ext cx="7306876"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4" name="Title 3"/>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20935387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3448005"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4" y="2027853"/>
            <a:ext cx="7306873"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500888361"/>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4" y="2027854"/>
            <a:ext cx="7306873" cy="3491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441553246"/>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6" y="1599676"/>
            <a:ext cx="344800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1599676"/>
            <a:ext cx="344981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6"/>
            <a:ext cx="3448004"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5375749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6" y="1599672"/>
            <a:ext cx="3448005"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5" y="1599672"/>
            <a:ext cx="3449815"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2"/>
            <a:ext cx="3448004"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682275058"/>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6" y="2027860"/>
            <a:ext cx="344800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5" y="2027860"/>
            <a:ext cx="344981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0"/>
            <a:ext cx="3448004"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660905692"/>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5" y="2027854"/>
            <a:ext cx="344981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5" y="1507387"/>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74514611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5"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9836325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2"/>
            <a:ext cx="537924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8" y="1599672"/>
            <a:ext cx="538286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942600438"/>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43480286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667996012"/>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3039823284"/>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488607"/>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277548097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721709" y="2953052"/>
            <a:ext cx="8748590" cy="951904"/>
          </a:xfrm>
          <a:noFill/>
        </p:spPr>
        <p:txBody>
          <a:bodyPr wrap="none" anchor="ctr"/>
          <a:lstStyle>
            <a:lvl1pPr algn="ctr">
              <a:lnSpc>
                <a:spcPct val="110000"/>
              </a:lnSpc>
              <a:defRPr sz="5623">
                <a:solidFill>
                  <a:schemeClr val="tx1"/>
                </a:solidFill>
              </a:defRPr>
            </a:lvl1pPr>
          </a:lstStyle>
          <a:p>
            <a:r>
              <a:rPr lang="en-US" dirty="0"/>
              <a:t>Click to add statement</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3" name="TextBox 12"/>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67119454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9" y="4082106"/>
            <a:ext cx="5582136" cy="1249243"/>
          </a:xfrm>
        </p:spPr>
        <p:txBody>
          <a:bodyPr wrap="square" lIns="82819" tIns="41410" rIns="82819" bIns="41410">
            <a:normAutofit/>
          </a:bodyPr>
          <a:lstStyle>
            <a:lvl1pPr marL="0" indent="0">
              <a:spcBef>
                <a:spcPts val="1252"/>
              </a:spcBef>
              <a:buNone/>
              <a:defRPr sz="1723">
                <a:solidFill>
                  <a:schemeClr val="bg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05121" y="3494310"/>
            <a:ext cx="3231849" cy="471314"/>
          </a:xfrm>
          <a:solidFill>
            <a:schemeClr val="accent2"/>
          </a:solidFill>
        </p:spPr>
        <p:txBody>
          <a:bodyPr wrap="none" lIns="82819" tIns="41410" rIns="82819" bIns="41410" rtlCol="0" anchor="t">
            <a:spAutoFit/>
          </a:bodyPr>
          <a:lstStyle>
            <a:lvl1pPr marL="0" indent="0">
              <a:lnSpc>
                <a:spcPts val="3048"/>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05113" y="2702978"/>
            <a:ext cx="5344507" cy="843290"/>
          </a:xfrm>
          <a:solidFill>
            <a:schemeClr val="accent3"/>
          </a:solidFill>
        </p:spPr>
        <p:txBody>
          <a:bodyPr tIns="144000" bIns="0" anchor="ctr"/>
          <a:lstStyle>
            <a:lvl1pPr algn="l">
              <a:defRPr sz="4535">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40877" y="6314391"/>
            <a:ext cx="890118" cy="277264"/>
          </a:xfrm>
          <a:prstGeom prst="rect">
            <a:avLst/>
          </a:prstGeom>
        </p:spPr>
      </p:pic>
      <p:sp>
        <p:nvSpPr>
          <p:cNvPr id="3" name="Media Placeholder 2"/>
          <p:cNvSpPr>
            <a:spLocks noGrp="1"/>
          </p:cNvSpPr>
          <p:nvPr>
            <p:ph type="media" sz="quarter" idx="12" hasCustomPrompt="1"/>
          </p:nvPr>
        </p:nvSpPr>
        <p:spPr>
          <a:xfrm>
            <a:off x="153936" y="163831"/>
            <a:ext cx="11884133" cy="6530338"/>
          </a:xfrm>
          <a:solidFill>
            <a:schemeClr val="bg2"/>
          </a:solidFill>
        </p:spPr>
        <p:txBody>
          <a:bodyPr>
            <a:normAutofit/>
          </a:bodyPr>
          <a:lstStyle>
            <a:lvl1pPr marL="0" indent="0" algn="ctr">
              <a:buNone/>
              <a:defRPr sz="1451">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76005107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6425933" y="2235379"/>
            <a:ext cx="5418461" cy="3610114"/>
          </a:xfrm>
        </p:spPr>
        <p:txBody>
          <a:bodyPr lIns="0" rIns="0">
            <a:normAutofit/>
          </a:bodyPr>
          <a:lstStyle>
            <a:lvl1pPr>
              <a:spcBef>
                <a:spcPts val="544"/>
              </a:spcBef>
              <a:spcAft>
                <a:spcPts val="544"/>
              </a:spcAft>
              <a:buClr>
                <a:schemeClr val="bg1"/>
              </a:buClr>
              <a:defRPr sz="2177">
                <a:solidFill>
                  <a:schemeClr val="bg1"/>
                </a:solidFill>
              </a:defRPr>
            </a:lvl1pPr>
            <a:lvl2pPr>
              <a:spcBef>
                <a:spcPts val="544"/>
              </a:spcBef>
              <a:spcAft>
                <a:spcPts val="544"/>
              </a:spcAft>
              <a:buClr>
                <a:schemeClr val="bg1"/>
              </a:buClr>
              <a:defRPr sz="1814">
                <a:solidFill>
                  <a:schemeClr val="bg1"/>
                </a:solidFill>
              </a:defRPr>
            </a:lvl2pPr>
            <a:lvl3pPr>
              <a:spcBef>
                <a:spcPts val="544"/>
              </a:spcBef>
              <a:spcAft>
                <a:spcPts val="544"/>
              </a:spcAft>
              <a:buClr>
                <a:schemeClr val="bg1"/>
              </a:buClr>
              <a:defRPr sz="1633">
                <a:solidFill>
                  <a:schemeClr val="bg1"/>
                </a:solidFill>
              </a:defRPr>
            </a:lvl3pPr>
            <a:lvl4pPr>
              <a:spcBef>
                <a:spcPts val="544"/>
              </a:spcBef>
              <a:spcAft>
                <a:spcPts val="544"/>
              </a:spcAft>
              <a:buClr>
                <a:schemeClr val="bg1"/>
              </a:buClr>
              <a:defRPr sz="1633">
                <a:solidFill>
                  <a:schemeClr val="bg1"/>
                </a:solidFill>
              </a:defRPr>
            </a:lvl4pPr>
            <a:lvl5pPr>
              <a:spcBef>
                <a:spcPts val="544"/>
              </a:spcBef>
              <a:spcAft>
                <a:spcPts val="544"/>
              </a:spcAft>
              <a:buClr>
                <a:schemeClr val="bg1"/>
              </a:buClr>
              <a:defRPr sz="16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6456566" y="866362"/>
            <a:ext cx="3899496" cy="50244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6456562" y="1518011"/>
            <a:ext cx="2778050"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subtitle</a:t>
            </a:r>
          </a:p>
        </p:txBody>
      </p:sp>
      <p:sp>
        <p:nvSpPr>
          <p:cNvPr id="3" name="Media Placeholder 2"/>
          <p:cNvSpPr>
            <a:spLocks noGrp="1"/>
          </p:cNvSpPr>
          <p:nvPr>
            <p:ph type="media" sz="quarter" idx="14"/>
          </p:nvPr>
        </p:nvSpPr>
        <p:spPr>
          <a:xfrm>
            <a:off x="162734" y="164601"/>
            <a:ext cx="5852258" cy="6527128"/>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56048796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57695" y="157663"/>
            <a:ext cx="11876615" cy="6542673"/>
          </a:xfrm>
          <a:solidFill>
            <a:schemeClr val="bg1">
              <a:lumMod val="85000"/>
            </a:schemeClr>
          </a:solidFill>
        </p:spPr>
        <p:txBody>
          <a:bodyPr/>
          <a:lstStyle>
            <a:lvl1pPr marL="0" indent="0" algn="ctr">
              <a:buNone/>
              <a:defRPr sz="1451"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05121" y="1077817"/>
            <a:ext cx="7316135" cy="1419016"/>
          </a:xfrm>
          <a:noFill/>
        </p:spPr>
        <p:txBody>
          <a:bodyPr wrap="square" anchor="t"/>
          <a:lstStyle>
            <a:lvl1pPr algn="l">
              <a:lnSpc>
                <a:spcPts val="5533"/>
              </a:lnSpc>
              <a:defRPr sz="4898">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4" name="TextBox 13"/>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7340876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3640530"/>
            <a:ext cx="12191999" cy="321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85997"/>
            <a:ext cx="10671734" cy="709508"/>
          </a:xfrm>
          <a:noFill/>
        </p:spPr>
        <p:txBody>
          <a:bodyPr wrap="square" anchor="ctr"/>
          <a:lstStyle>
            <a:lvl1pPr>
              <a:lnSpc>
                <a:spcPts val="5533"/>
              </a:lnSpc>
              <a:defRPr sz="5623">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6776" y="3826087"/>
            <a:ext cx="3820950" cy="2856494"/>
          </a:xfrm>
          <a:solidFill>
            <a:schemeClr val="bg2"/>
          </a:solidFill>
        </p:spPr>
        <p:txBody>
          <a:bodyPr/>
          <a:lstStyle>
            <a:lvl1pPr marL="0" indent="0">
              <a:buNone/>
              <a:defRPr sz="1633"/>
            </a:lvl1pPr>
          </a:lstStyle>
          <a:p>
            <a:r>
              <a:rPr lang="en-GB" dirty="0"/>
              <a:t>Click to insert image</a:t>
            </a:r>
          </a:p>
        </p:txBody>
      </p:sp>
      <p:sp>
        <p:nvSpPr>
          <p:cNvPr id="28" name="Picture Placeholder 21"/>
          <p:cNvSpPr>
            <a:spLocks noGrp="1"/>
          </p:cNvSpPr>
          <p:nvPr>
            <p:ph type="pic" sz="quarter" idx="11" hasCustomPrompt="1"/>
          </p:nvPr>
        </p:nvSpPr>
        <p:spPr>
          <a:xfrm>
            <a:off x="4189781" y="3826087"/>
            <a:ext cx="3820950" cy="2856494"/>
          </a:xfrm>
          <a:solidFill>
            <a:schemeClr val="bg2"/>
          </a:solidFill>
        </p:spPr>
        <p:txBody>
          <a:bodyPr/>
          <a:lstStyle>
            <a:lvl1pPr marL="0" indent="0">
              <a:buNone/>
              <a:defRPr sz="1633" baseline="0"/>
            </a:lvl1pPr>
          </a:lstStyle>
          <a:p>
            <a:r>
              <a:rPr lang="en-GB" dirty="0"/>
              <a:t>Click to insert image</a:t>
            </a:r>
          </a:p>
        </p:txBody>
      </p:sp>
      <p:sp>
        <p:nvSpPr>
          <p:cNvPr id="29" name="Picture Placeholder 21"/>
          <p:cNvSpPr>
            <a:spLocks noGrp="1"/>
          </p:cNvSpPr>
          <p:nvPr>
            <p:ph type="pic" sz="quarter" idx="12" hasCustomPrompt="1"/>
          </p:nvPr>
        </p:nvSpPr>
        <p:spPr>
          <a:xfrm>
            <a:off x="8202785" y="3826087"/>
            <a:ext cx="3820950" cy="2856494"/>
          </a:xfrm>
          <a:solidFill>
            <a:schemeClr val="bg2"/>
          </a:solidFill>
        </p:spPr>
        <p:txBody>
          <a:bodyPr/>
          <a:lstStyle>
            <a:lvl1pPr marL="0" indent="0">
              <a:buNone/>
              <a:defRPr sz="1633"/>
            </a:lvl1pPr>
          </a:lstStyle>
          <a:p>
            <a:r>
              <a:rPr lang="en-GB" dirty="0"/>
              <a:t>Click to insert image</a:t>
            </a:r>
          </a:p>
        </p:txBody>
      </p:sp>
      <p:sp>
        <p:nvSpPr>
          <p:cNvPr id="17"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5114335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537924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8" y="2027853"/>
            <a:ext cx="538286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415351402"/>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3667694"/>
            <a:ext cx="12130168" cy="319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08065"/>
            <a:ext cx="10671734" cy="865367"/>
          </a:xfrm>
          <a:noFill/>
        </p:spPr>
        <p:txBody>
          <a:bodyPr wrap="square" anchor="ctr"/>
          <a:lstStyle>
            <a:lvl1pPr>
              <a:defRPr sz="5623">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177646" y="3830946"/>
            <a:ext cx="5844382" cy="2857023"/>
          </a:xfrm>
          <a:solidFill>
            <a:schemeClr val="bg2"/>
          </a:solidFill>
        </p:spPr>
        <p:txBody>
          <a:bodyPr/>
          <a:lstStyle>
            <a:lvl1pPr marL="0" indent="0">
              <a:buNone/>
              <a:defRPr sz="1451" baseline="0"/>
            </a:lvl1pPr>
          </a:lstStyle>
          <a:p>
            <a:r>
              <a:rPr lang="en-GB" dirty="0"/>
              <a:t>Click to insert image</a:t>
            </a:r>
          </a:p>
        </p:txBody>
      </p:sp>
      <p:sp>
        <p:nvSpPr>
          <p:cNvPr id="13" name="Picture Placeholder 21"/>
          <p:cNvSpPr>
            <a:spLocks noGrp="1"/>
          </p:cNvSpPr>
          <p:nvPr>
            <p:ph type="pic" sz="quarter" idx="13" hasCustomPrompt="1"/>
          </p:nvPr>
        </p:nvSpPr>
        <p:spPr>
          <a:xfrm>
            <a:off x="166247" y="3830946"/>
            <a:ext cx="5844974" cy="2857023"/>
          </a:xfrm>
          <a:solidFill>
            <a:schemeClr val="bg2"/>
          </a:solidFill>
        </p:spPr>
        <p:txBody>
          <a:bodyPr/>
          <a:lstStyle>
            <a:lvl1pPr marL="0" indent="0">
              <a:buNone/>
              <a:defRPr sz="1451"/>
            </a:lvl1pPr>
          </a:lstStyle>
          <a:p>
            <a:r>
              <a:rPr lang="en-GB" dirty="0"/>
              <a:t>Click to insert image</a:t>
            </a:r>
          </a:p>
        </p:txBody>
      </p:sp>
      <p:sp>
        <p:nvSpPr>
          <p:cNvPr id="16"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8" name="TextBox 17"/>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65180275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86321" y="3723913"/>
            <a:ext cx="11961116" cy="296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08065"/>
            <a:ext cx="10671734" cy="865367"/>
          </a:xfrm>
          <a:noFill/>
        </p:spPr>
        <p:txBody>
          <a:bodyPr wrap="square" anchor="ctr"/>
          <a:lstStyle>
            <a:lvl1pPr>
              <a:defRPr sz="5623">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62737" y="3886153"/>
            <a:ext cx="11859706" cy="2813295"/>
          </a:xfrm>
          <a:solidFill>
            <a:schemeClr val="bg1">
              <a:lumMod val="85000"/>
            </a:schemeClr>
          </a:solidFill>
        </p:spPr>
        <p:txBody>
          <a:bodyPr/>
          <a:lstStyle>
            <a:lvl1pPr marL="0" indent="0">
              <a:buNone/>
              <a:defRPr sz="1451" baseline="0"/>
            </a:lvl1pPr>
          </a:lstStyle>
          <a:p>
            <a:r>
              <a:rPr lang="en-GB" dirty="0"/>
              <a:t>Click to insert image</a:t>
            </a:r>
          </a:p>
        </p:txBody>
      </p:sp>
      <p:sp>
        <p:nvSpPr>
          <p:cNvPr id="10"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49365785"/>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7" y="2837904"/>
            <a:ext cx="5388298" cy="1757734"/>
          </a:xfrm>
        </p:spPr>
        <p:txBody>
          <a:bodyPr wrap="square" lIns="82819" tIns="41410" rIns="82819" bIns="41410">
            <a:spAutoFit/>
          </a:bodyPr>
          <a:lstStyle>
            <a:lvl1pPr marL="0" indent="0">
              <a:spcBef>
                <a:spcPts val="0"/>
              </a:spcBef>
              <a:buNone/>
              <a:tabLst>
                <a:tab pos="284871" algn="l"/>
              </a:tabLst>
              <a:defRPr sz="1905" baseline="0">
                <a:solidFill>
                  <a:schemeClr val="tx1"/>
                </a:solidFill>
                <a:latin typeface="+mn-lt"/>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586057"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sp>
        <p:nvSpPr>
          <p:cNvPr id="160" name="Freeform 11"/>
          <p:cNvSpPr>
            <a:spLocks noChangeAspect="1" noEditPoints="1"/>
          </p:cNvSpPr>
          <p:nvPr userDrawn="1"/>
        </p:nvSpPr>
        <p:spPr bwMode="auto">
          <a:xfrm>
            <a:off x="637328"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grpSp>
        <p:nvGrpSpPr>
          <p:cNvPr id="28" name="Group 27"/>
          <p:cNvGrpSpPr>
            <a:grpSpLocks noChangeAspect="1"/>
          </p:cNvGrpSpPr>
          <p:nvPr userDrawn="1"/>
        </p:nvGrpSpPr>
        <p:grpSpPr>
          <a:xfrm>
            <a:off x="586898" y="3709176"/>
            <a:ext cx="205225" cy="122568"/>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161" name="Text Placeholder 68"/>
          <p:cNvSpPr>
            <a:spLocks noGrp="1"/>
          </p:cNvSpPr>
          <p:nvPr>
            <p:ph type="body" sz="quarter" idx="11" hasCustomPrompt="1"/>
          </p:nvPr>
        </p:nvSpPr>
        <p:spPr bwMode="gray">
          <a:xfrm>
            <a:off x="6289672" y="2837904"/>
            <a:ext cx="5388298" cy="1757734"/>
          </a:xfrm>
        </p:spPr>
        <p:txBody>
          <a:bodyPr wrap="square" lIns="82819" tIns="41410" rIns="82819" bIns="41410">
            <a:spAutoFit/>
          </a:bodyPr>
          <a:lstStyle>
            <a:lvl1pPr marL="0" indent="0">
              <a:spcBef>
                <a:spcPts val="0"/>
              </a:spcBef>
              <a:buNone/>
              <a:tabLst>
                <a:tab pos="284871" algn="l"/>
              </a:tabLst>
              <a:defRPr sz="1905" baseline="0">
                <a:solidFill>
                  <a:schemeClr val="tx1"/>
                </a:solidFill>
                <a:latin typeface="+mn-lt"/>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6370741"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sp>
        <p:nvSpPr>
          <p:cNvPr id="163" name="Freeform 11"/>
          <p:cNvSpPr>
            <a:spLocks noChangeAspect="1" noEditPoints="1"/>
          </p:cNvSpPr>
          <p:nvPr userDrawn="1"/>
        </p:nvSpPr>
        <p:spPr bwMode="auto">
          <a:xfrm>
            <a:off x="6422010"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grpSp>
        <p:nvGrpSpPr>
          <p:cNvPr id="164" name="Group 163"/>
          <p:cNvGrpSpPr>
            <a:grpSpLocks noChangeAspect="1"/>
          </p:cNvGrpSpPr>
          <p:nvPr userDrawn="1"/>
        </p:nvGrpSpPr>
        <p:grpSpPr>
          <a:xfrm>
            <a:off x="6371581" y="3709176"/>
            <a:ext cx="205225" cy="122568"/>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29" name="TextBox 28">
            <a:hlinkClick r:id="rId2"/>
          </p:cNvPr>
          <p:cNvSpPr txBox="1"/>
          <p:nvPr userDrawn="1"/>
        </p:nvSpPr>
        <p:spPr>
          <a:xfrm>
            <a:off x="6289672" y="6143307"/>
            <a:ext cx="5388298" cy="321432"/>
          </a:xfrm>
          <a:prstGeom prst="rect">
            <a:avLst/>
          </a:prstGeom>
          <a:noFill/>
        </p:spPr>
        <p:txBody>
          <a:bodyPr wrap="square" lIns="75116" tIns="37559" rIns="75116" bIns="37559" rtlCol="0">
            <a:spAutoFit/>
          </a:bodyPr>
          <a:lstStyle/>
          <a:p>
            <a:pPr>
              <a:lnSpc>
                <a:spcPct val="110000"/>
              </a:lnSpc>
              <a:spcBef>
                <a:spcPts val="2503"/>
              </a:spcBef>
              <a:buClr>
                <a:schemeClr val="bg2"/>
              </a:buClr>
            </a:pPr>
            <a:r>
              <a:rPr lang="en-GB" sz="1451"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2" name="TextBox 2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886773135"/>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149" y="6265180"/>
            <a:ext cx="2145323" cy="2945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1939191865"/>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2" y="293019"/>
            <a:ext cx="7491308" cy="492411"/>
          </a:xfrm>
        </p:spPr>
        <p:txBody>
          <a:bodyPr/>
          <a:lstStyle>
            <a:lvl1pPr>
              <a:lnSpc>
                <a:spcPct val="100000"/>
              </a:lnSpc>
              <a:spcBef>
                <a:spcPts val="0"/>
              </a:spcBef>
              <a:defRPr sz="3200" baseline="0"/>
            </a:lvl1pPr>
          </a:lstStyle>
          <a:p>
            <a:r>
              <a:rPr lang="en-US" dirty="0"/>
              <a:t>Click to add emphasis part of title</a:t>
            </a:r>
          </a:p>
        </p:txBody>
      </p:sp>
    </p:spTree>
    <p:extLst>
      <p:ext uri="{BB962C8B-B14F-4D97-AF65-F5344CB8AC3E}">
        <p14:creationId xmlns:p14="http://schemas.microsoft.com/office/powerpoint/2010/main" val="6735347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4" y="162705"/>
            <a:ext cx="11884699" cy="6531153"/>
          </a:xfrm>
          <a:solidFill>
            <a:schemeClr val="accent2"/>
          </a:solidFill>
        </p:spPr>
        <p:txBody>
          <a:bodyPr>
            <a:normAutofit/>
          </a:bodyPr>
          <a:lstStyle>
            <a:lvl1pPr marL="0" indent="0">
              <a:buNone/>
              <a:defRPr sz="1723"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6" y="4082106"/>
            <a:ext cx="5582136" cy="1249243"/>
          </a:xfrm>
        </p:spPr>
        <p:txBody>
          <a:bodyPr wrap="square" lIns="82819" tIns="41410" rIns="82819"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6" y="3494310"/>
            <a:ext cx="3231849" cy="471314"/>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6" y="2140975"/>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4" name="TextBox 13"/>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290502237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3" name="Subtitle 2"/>
          <p:cNvSpPr>
            <a:spLocks noGrp="1"/>
          </p:cNvSpPr>
          <p:nvPr>
            <p:ph type="subTitle" idx="1" hasCustomPrompt="1"/>
          </p:nvPr>
        </p:nvSpPr>
        <p:spPr bwMode="gray">
          <a:xfrm>
            <a:off x="489866" y="3512678"/>
            <a:ext cx="3080122" cy="471314"/>
          </a:xfrm>
          <a:solidFill>
            <a:schemeClr val="accent2"/>
          </a:solidFill>
        </p:spPr>
        <p:txBody>
          <a:bodyPr wrap="none" lIns="0" tIns="41410" rIns="0" bIns="41410" rtlCol="0" anchor="t">
            <a:spAutoFit/>
          </a:bodyPr>
          <a:lstStyle>
            <a:lvl1pPr marL="0" indent="0">
              <a:lnSpc>
                <a:spcPts val="3048"/>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6" y="4140337"/>
            <a:ext cx="5582136" cy="1312376"/>
          </a:xfrm>
        </p:spPr>
        <p:txBody>
          <a:bodyPr wrap="square" lIns="0" tIns="41410" rIns="0" bIns="4141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6" y="2158637"/>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6" y="1482708"/>
            <a:ext cx="2878847" cy="614131"/>
          </a:xfrm>
          <a:solidFill>
            <a:schemeClr val="accent3"/>
          </a:solidFill>
        </p:spPr>
        <p:txBody>
          <a:bodyPr wrap="none" lIns="72000" tIns="0" rIns="72000" bIns="0" rtlCol="0" anchor="ctr">
            <a:spAutoFit/>
          </a:bodyPr>
          <a:lstStyle>
            <a:lvl1pPr marL="0" indent="0" algn="l">
              <a:lnSpc>
                <a:spcPct val="100000"/>
              </a:lnSpc>
              <a:buFontTx/>
              <a:buNone/>
              <a:defRPr lang="en-US" sz="3991"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2"/>
            <a:ext cx="5591011" cy="368306"/>
          </a:xfrm>
          <a:prstGeom prst="rect">
            <a:avLst/>
          </a:prstGeom>
          <a:noFill/>
        </p:spPr>
        <p:txBody>
          <a:bodyPr wrap="square" lIns="0" tIns="0" rIns="0" bIns="0" rtlCol="0">
            <a:spAutoFit/>
          </a:bodyPr>
          <a:lstStyle/>
          <a:p>
            <a:pPr lvl="0">
              <a:lnSpc>
                <a:spcPct val="110000"/>
              </a:lnSpc>
              <a:spcBef>
                <a:spcPts val="2177"/>
              </a:spcBef>
              <a:buClr>
                <a:schemeClr val="bg2"/>
              </a:buClr>
            </a:pPr>
            <a:r>
              <a:rPr lang="en-GB" sz="1088"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8" dirty="0">
              <a:solidFill>
                <a:schemeClr val="tx1"/>
              </a:solidFill>
            </a:endParaRPr>
          </a:p>
        </p:txBody>
      </p:sp>
      <p:sp>
        <p:nvSpPr>
          <p:cNvPr id="13" name="TextBox 12"/>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14480030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62734" y="162702"/>
            <a:ext cx="11884699"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489865" y="4965176"/>
            <a:ext cx="11213925" cy="903566"/>
          </a:xfrm>
        </p:spPr>
        <p:txBody>
          <a:bodyPr wrap="square" lIns="82819" tIns="41410" rIns="82819" bIns="41410">
            <a:norm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62736" y="162704"/>
            <a:ext cx="11865093" cy="3184667"/>
          </a:xfrm>
          <a:solidFill>
            <a:schemeClr val="bg1">
              <a:lumMod val="95000"/>
            </a:schemeClr>
          </a:solidFill>
        </p:spPr>
        <p:txBody>
          <a:bodyPr>
            <a:normAutofit/>
          </a:bodyPr>
          <a:lstStyle>
            <a:lvl1pPr marL="0" indent="0">
              <a:buNone/>
              <a:defRPr sz="1451" baseline="0"/>
            </a:lvl1pPr>
          </a:lstStyle>
          <a:p>
            <a:r>
              <a:rPr lang="en-GB" dirty="0"/>
              <a:t>Picture placeholder – insert image here</a:t>
            </a:r>
          </a:p>
        </p:txBody>
      </p:sp>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itle 1"/>
          <p:cNvSpPr>
            <a:spLocks noGrp="1"/>
          </p:cNvSpPr>
          <p:nvPr>
            <p:ph type="ctrTitle" hasCustomPrompt="1"/>
          </p:nvPr>
        </p:nvSpPr>
        <p:spPr bwMode="gray">
          <a:xfrm>
            <a:off x="489865" y="3733912"/>
            <a:ext cx="3899496" cy="50244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489866" y="435707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8" name="Rectangle 17"/>
          <p:cNvSpPr/>
          <p:nvPr userDrawn="1"/>
        </p:nvSpPr>
        <p:spPr bwMode="gray">
          <a:xfrm>
            <a:off x="1" y="3347371"/>
            <a:ext cx="12105682"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1379121775"/>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Picture Placeholder 4"/>
          <p:cNvSpPr>
            <a:spLocks noGrp="1" noChangeAspect="1"/>
          </p:cNvSpPr>
          <p:nvPr>
            <p:ph type="pic" sz="quarter" idx="11" hasCustomPrompt="1"/>
          </p:nvPr>
        </p:nvSpPr>
        <p:spPr>
          <a:xfrm>
            <a:off x="162733" y="162703"/>
            <a:ext cx="11878055" cy="6531154"/>
          </a:xfrm>
        </p:spPr>
        <p:txBody>
          <a:bodyPr/>
          <a:lstStyle>
            <a:lvl1pPr marL="0" indent="0">
              <a:buNone/>
              <a:defRPr sz="1451"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10318" y="2855206"/>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10970" y="3522584"/>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09013" y="1526774"/>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1152113204"/>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14035" y="1578089"/>
            <a:ext cx="11163933" cy="4283540"/>
          </a:xfrm>
        </p:spPr>
        <p:txBody>
          <a:bodyPr/>
          <a:lstStyle>
            <a:lvl1pPr>
              <a:lnSpc>
                <a:spcPct val="110000"/>
              </a:lnSpc>
              <a:spcBef>
                <a:spcPts val="544"/>
              </a:spcBef>
              <a:spcAft>
                <a:spcPts val="544"/>
              </a:spcAft>
              <a:buClr>
                <a:schemeClr val="tx1"/>
              </a:buClr>
              <a:defRPr>
                <a:solidFill>
                  <a:schemeClr val="tx1"/>
                </a:solidFill>
              </a:defRPr>
            </a:lvl1pPr>
            <a:lvl2pPr>
              <a:lnSpc>
                <a:spcPct val="110000"/>
              </a:lnSpc>
              <a:spcBef>
                <a:spcPts val="544"/>
              </a:spcBef>
              <a:spcAft>
                <a:spcPts val="544"/>
              </a:spcAft>
              <a:buClr>
                <a:schemeClr val="tx1"/>
              </a:buClr>
              <a:defRPr>
                <a:solidFill>
                  <a:schemeClr val="tx1"/>
                </a:solidFill>
              </a:defRPr>
            </a:lvl2pPr>
            <a:lvl3pPr>
              <a:lnSpc>
                <a:spcPct val="110000"/>
              </a:lnSpc>
              <a:spcBef>
                <a:spcPts val="544"/>
              </a:spcBef>
              <a:spcAft>
                <a:spcPts val="544"/>
              </a:spcAft>
              <a:buClr>
                <a:schemeClr val="tx1"/>
              </a:buClr>
              <a:defRPr>
                <a:solidFill>
                  <a:schemeClr val="tx1"/>
                </a:solidFill>
              </a:defRPr>
            </a:lvl3pPr>
            <a:lvl4pPr>
              <a:lnSpc>
                <a:spcPct val="110000"/>
              </a:lnSpc>
              <a:spcBef>
                <a:spcPts val="544"/>
              </a:spcBef>
              <a:spcAft>
                <a:spcPts val="544"/>
              </a:spcAft>
              <a:buClr>
                <a:schemeClr val="tx1"/>
              </a:buClr>
              <a:defRPr>
                <a:solidFill>
                  <a:schemeClr val="tx1"/>
                </a:solidFill>
              </a:defRPr>
            </a:lvl4pPr>
            <a:lvl5pPr>
              <a:lnSpc>
                <a:spcPct val="110000"/>
              </a:lnSpc>
              <a:spcBef>
                <a:spcPts val="544"/>
              </a:spcBef>
              <a:spcAft>
                <a:spcPts val="544"/>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2" name="TextBox 1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291885706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8" y="2029222"/>
            <a:ext cx="537924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2"/>
            <a:ext cx="538286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8"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79"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4279"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409749483"/>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76"/>
            <a:ext cx="3881808" cy="502471"/>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489865" y="1926856"/>
            <a:ext cx="11163933" cy="4097471"/>
          </a:xfrm>
        </p:spPr>
        <p:txBody>
          <a:bodyPr/>
          <a:lstStyle>
            <a:lvl1pPr>
              <a:lnSpc>
                <a:spcPct val="110000"/>
              </a:lnSpc>
              <a:spcBef>
                <a:spcPts val="800"/>
              </a:spcBef>
              <a:buClr>
                <a:schemeClr val="tx1"/>
              </a:buClr>
              <a:defRPr>
                <a:solidFill>
                  <a:schemeClr val="tx1"/>
                </a:solidFill>
              </a:defRPr>
            </a:lvl1pPr>
            <a:lvl2pPr>
              <a:lnSpc>
                <a:spcPct val="110000"/>
              </a:lnSpc>
              <a:spcBef>
                <a:spcPts val="800"/>
              </a:spcBef>
              <a:buClr>
                <a:schemeClr val="tx1"/>
              </a:buClr>
              <a:defRPr>
                <a:solidFill>
                  <a:schemeClr val="tx1"/>
                </a:solidFill>
              </a:defRPr>
            </a:lvl2pPr>
            <a:lvl3pPr>
              <a:lnSpc>
                <a:spcPct val="110000"/>
              </a:lnSpc>
              <a:spcBef>
                <a:spcPts val="800"/>
              </a:spcBef>
              <a:buClr>
                <a:schemeClr val="tx1"/>
              </a:buClr>
              <a:defRPr>
                <a:solidFill>
                  <a:schemeClr val="tx1"/>
                </a:solidFill>
              </a:defRPr>
            </a:lvl3pPr>
            <a:lvl4pPr>
              <a:lnSpc>
                <a:spcPct val="110000"/>
              </a:lnSpc>
              <a:spcBef>
                <a:spcPts val="800"/>
              </a:spcBef>
              <a:buClr>
                <a:schemeClr val="tx1"/>
              </a:buClr>
              <a:defRPr>
                <a:solidFill>
                  <a:schemeClr val="tx1"/>
                </a:solidFill>
              </a:defRPr>
            </a:lvl4pPr>
            <a:lvl5pPr>
              <a:lnSpc>
                <a:spcPct val="110000"/>
              </a:lnSpc>
              <a:spcBef>
                <a:spcPts val="800"/>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ext Placeholder 5"/>
          <p:cNvSpPr>
            <a:spLocks noGrp="1"/>
          </p:cNvSpPr>
          <p:nvPr>
            <p:ph type="body" sz="quarter" idx="14" hasCustomPrompt="1"/>
          </p:nvPr>
        </p:nvSpPr>
        <p:spPr bwMode="gray">
          <a:xfrm>
            <a:off x="489865" y="1077775"/>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424145866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0"/>
            <a:ext cx="11163933" cy="444706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391848752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39" y="706129"/>
            <a:ext cx="2805717" cy="502471"/>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4"/>
            <a:ext cx="11163933" cy="42823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0" y="6024327"/>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6024327"/>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529797645"/>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2027854"/>
            <a:ext cx="11163933"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026414669"/>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2027854"/>
            <a:ext cx="6847264" cy="38337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7" y="2027307"/>
            <a:ext cx="4180785" cy="3834318"/>
          </a:xfrm>
        </p:spPr>
        <p:txBody>
          <a:bodyPr/>
          <a:lstStyle/>
          <a:p>
            <a:endParaRPr lang="en-GB" dirty="0"/>
          </a:p>
        </p:txBody>
      </p:sp>
    </p:spTree>
    <p:extLst>
      <p:ext uri="{BB962C8B-B14F-4D97-AF65-F5344CB8AC3E}">
        <p14:creationId xmlns:p14="http://schemas.microsoft.com/office/powerpoint/2010/main" val="263859613"/>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7"/>
            <a:ext cx="11163933" cy="338972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39833904"/>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4" y="1985429"/>
            <a:ext cx="7306873" cy="3598822"/>
          </a:xfrm>
        </p:spPr>
        <p:txBody>
          <a:bodyPr lIns="0" tIns="0" rIns="0" bIns="0">
            <a:noAutofit/>
          </a:bodyPr>
          <a:lstStyle>
            <a:lvl1pPr>
              <a:defRPr sz="2540"/>
            </a:lvl1pPr>
            <a:lvl2pPr>
              <a:defRPr sz="2177"/>
            </a:lvl2pPr>
            <a:lvl3pPr>
              <a:defRPr sz="1905"/>
            </a:lvl3pPr>
            <a:lvl4pPr>
              <a:defRPr sz="1723"/>
            </a:lvl4pPr>
            <a:lvl5pPr>
              <a:defRPr sz="172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4" y="2368503"/>
            <a:ext cx="3448005" cy="3243160"/>
          </a:xfrm>
        </p:spPr>
        <p:txBody>
          <a:bodyPr lIns="0" tIns="0" rIns="0" bIns="0">
            <a:noAutofit/>
          </a:bodyPr>
          <a:lstStyle>
            <a:lvl1pPr marL="0" indent="0" algn="l">
              <a:buNone/>
              <a:defRPr sz="1905" b="1"/>
            </a:lvl1pPr>
          </a:lstStyle>
          <a:p>
            <a:pPr lvl="0"/>
            <a:r>
              <a:rPr lang="en-US" dirty="0"/>
              <a:t>Question text here</a:t>
            </a:r>
          </a:p>
        </p:txBody>
      </p:sp>
      <p:sp>
        <p:nvSpPr>
          <p:cNvPr id="4" name="Text Placeholder 3"/>
          <p:cNvSpPr>
            <a:spLocks noGrp="1"/>
          </p:cNvSpPr>
          <p:nvPr>
            <p:ph type="body" sz="quarter" idx="16" hasCustomPrompt="1"/>
          </p:nvPr>
        </p:nvSpPr>
        <p:spPr>
          <a:xfrm>
            <a:off x="499140" y="1985433"/>
            <a:ext cx="670902" cy="326518"/>
          </a:xfrm>
          <a:solidFill>
            <a:schemeClr val="accent3"/>
          </a:solidFill>
        </p:spPr>
        <p:txBody>
          <a:bodyPr lIns="36000" tIns="0" rIns="36000" bIns="0">
            <a:noAutofit/>
          </a:bodyPr>
          <a:lstStyle>
            <a:lvl1pPr marL="0" indent="0" algn="l">
              <a:buNone/>
              <a:defRPr sz="2177"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1" y="620645"/>
            <a:ext cx="11238268" cy="1175592"/>
          </a:xfrm>
          <a:noFill/>
        </p:spPr>
        <p:txBody>
          <a:bodyPr wrap="square" lIns="0" tIns="0" rIns="0" bIns="0" anchor="t">
            <a:noAutofit/>
          </a:bodyPr>
          <a:lstStyle>
            <a:lvl1pPr marL="0" algn="l" defTabSz="953984"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1930428794"/>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3"/>
            <a:ext cx="7306875" cy="444707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3"/>
            <a:ext cx="3448004" cy="44470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87648227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8"/>
            <a:ext cx="7306875"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8"/>
            <a:ext cx="3448004" cy="394168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941698961"/>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7"/>
            <a:ext cx="7306875"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7"/>
            <a:ext cx="3448004" cy="343408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88528684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1599677"/>
            <a:ext cx="3448005" cy="391926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4" y="1599677"/>
            <a:ext cx="7306873" cy="3919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6"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3093714920"/>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4"/>
            <a:ext cx="730687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840665046"/>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5"/>
            <a:ext cx="537924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8" y="1599675"/>
            <a:ext cx="5382869" cy="391926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732994265"/>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2"/>
            <a:ext cx="537924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8" y="1599672"/>
            <a:ext cx="5382869"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161751544"/>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537924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8" y="2027853"/>
            <a:ext cx="5382869"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6599931"/>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8" y="2029222"/>
            <a:ext cx="537924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2"/>
            <a:ext cx="5382869" cy="348971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8"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79"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4279"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53957663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1599677"/>
            <a:ext cx="3448005" cy="391926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4" y="1599677"/>
            <a:ext cx="7306873" cy="3919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6"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3002045036"/>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6" y="1600201"/>
            <a:ext cx="3448005"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0" y="1600201"/>
            <a:ext cx="7306876"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4" name="Title 3"/>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003243755"/>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3448005"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4" y="2027853"/>
            <a:ext cx="7306873"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354302314"/>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4" y="2027854"/>
            <a:ext cx="7306873" cy="3491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0650695"/>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6" y="1599676"/>
            <a:ext cx="344800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1599676"/>
            <a:ext cx="344981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6"/>
            <a:ext cx="3448004"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2082540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6" y="1600201"/>
            <a:ext cx="3448005"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0" y="1600201"/>
            <a:ext cx="7306876" cy="3918740"/>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4" name="Title 3"/>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1710828231"/>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6" y="1599672"/>
            <a:ext cx="3448005"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5" y="1599672"/>
            <a:ext cx="3449815"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2"/>
            <a:ext cx="3448004"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668488923"/>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6" y="2027860"/>
            <a:ext cx="344800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5" y="2027860"/>
            <a:ext cx="344981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0"/>
            <a:ext cx="3448004"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229970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5" y="2027854"/>
            <a:ext cx="344981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5" y="1507387"/>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98342399"/>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5"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154357399"/>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74038719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2517477214"/>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606661789"/>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020962"/>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1144472035"/>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2" y="293019"/>
            <a:ext cx="7491308" cy="492411"/>
          </a:xfrm>
        </p:spPr>
        <p:txBody>
          <a:bodyPr/>
          <a:lstStyle>
            <a:lvl1pPr>
              <a:lnSpc>
                <a:spcPct val="100000"/>
              </a:lnSpc>
              <a:spcBef>
                <a:spcPts val="0"/>
              </a:spcBef>
              <a:defRPr sz="3200" baseline="0"/>
            </a:lvl1pPr>
          </a:lstStyle>
          <a:p>
            <a:r>
              <a:rPr lang="en-US" dirty="0"/>
              <a:t>Click to add emphasis part of title</a:t>
            </a:r>
          </a:p>
        </p:txBody>
      </p:sp>
    </p:spTree>
    <p:extLst>
      <p:ext uri="{BB962C8B-B14F-4D97-AF65-F5344CB8AC3E}">
        <p14:creationId xmlns:p14="http://schemas.microsoft.com/office/powerpoint/2010/main" val="3823654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3"/>
            <a:ext cx="3448005"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4" y="2027853"/>
            <a:ext cx="7306873" cy="34910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614390573"/>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149" y="6265180"/>
            <a:ext cx="2145323" cy="2945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289478200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6:9 Cover Colou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3" name="Subtitle 2"/>
          <p:cNvSpPr>
            <a:spLocks noGrp="1"/>
          </p:cNvSpPr>
          <p:nvPr>
            <p:ph type="subTitle" idx="1" hasCustomPrompt="1"/>
          </p:nvPr>
        </p:nvSpPr>
        <p:spPr bwMode="gray">
          <a:xfrm>
            <a:off x="505118" y="3557510"/>
            <a:ext cx="3231849" cy="471314"/>
          </a:xfrm>
          <a:solidFill>
            <a:schemeClr val="accent2"/>
          </a:solidFill>
        </p:spPr>
        <p:txBody>
          <a:bodyPr wrap="none" lIns="82819" tIns="41410" rIns="82819" bIns="41410" rtlCol="0" anchor="t">
            <a:spAutoFit/>
          </a:bodyPr>
          <a:lstStyle>
            <a:lvl1pPr marL="0" indent="0">
              <a:lnSpc>
                <a:spcPts val="3046"/>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04986" y="4140332"/>
            <a:ext cx="5582137" cy="1312376"/>
          </a:xfrm>
        </p:spPr>
        <p:txBody>
          <a:bodyPr wrap="square" lIns="82819" tIns="41410" rIns="82819" bIns="41410">
            <a:normAutofit/>
          </a:bodyPr>
          <a:lstStyle>
            <a:lvl1pPr marL="0" indent="0">
              <a:spcBef>
                <a:spcPts val="1252"/>
              </a:spcBef>
              <a:buNone/>
              <a:defRPr sz="1722">
                <a:solidFill>
                  <a:schemeClr val="bg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505114" y="2606635"/>
            <a:ext cx="8819817" cy="843161"/>
          </a:xfrm>
          <a:solidFill>
            <a:schemeClr val="accent3"/>
          </a:solidFill>
        </p:spPr>
        <p:txBody>
          <a:bodyPr tIns="144000" bIns="0" anchor="ctr"/>
          <a:lstStyle>
            <a:lvl1pPr algn="l">
              <a:defRPr sz="4534">
                <a:latin typeface="+mj-lt"/>
              </a:defRPr>
            </a:lvl1pPr>
          </a:lstStyle>
          <a:p>
            <a:r>
              <a:rPr lang="en-US" dirty="0"/>
              <a:t>Title Slide - Click to edit title</a:t>
            </a:r>
            <a:endParaRPr lang="en-GB" dirty="0"/>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14" name="TextBox 13"/>
          <p:cNvSpPr txBox="1"/>
          <p:nvPr userDrawn="1"/>
        </p:nvSpPr>
        <p:spPr bwMode="gray">
          <a:xfrm>
            <a:off x="527474" y="6230629"/>
            <a:ext cx="5582137" cy="164143"/>
          </a:xfrm>
          <a:prstGeom prst="rect">
            <a:avLst/>
          </a:prstGeom>
          <a:noFill/>
        </p:spPr>
        <p:txBody>
          <a:bodyPr wrap="none" lIns="0" tIns="0" rIns="0" bIns="0" rtlCol="0" anchor="ctr">
            <a:noAutofit/>
          </a:bodyPr>
          <a:lstStyle/>
          <a:p>
            <a:r>
              <a:rPr lang="en-GB" sz="635" dirty="0">
                <a:solidFill>
                  <a:schemeClr val="tx1"/>
                </a:solidFill>
                <a:latin typeface="+mn-lt"/>
              </a:rPr>
              <a:t>Client and Internal Use Only</a:t>
            </a:r>
          </a:p>
        </p:txBody>
      </p:sp>
      <p:grpSp>
        <p:nvGrpSpPr>
          <p:cNvPr id="4" name="Group 3"/>
          <p:cNvGrpSpPr/>
          <p:nvPr userDrawn="1"/>
        </p:nvGrpSpPr>
        <p:grpSpPr>
          <a:xfrm>
            <a:off x="511242" y="489550"/>
            <a:ext cx="568845" cy="503947"/>
            <a:chOff x="563563" y="539750"/>
            <a:chExt cx="627063" cy="555625"/>
          </a:xfrm>
        </p:grpSpPr>
        <p:sp>
          <p:nvSpPr>
            <p:cNvPr id="6" name="Freeform 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7" name="Freeform 6"/>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8" name="Freeform 7"/>
            <p:cNvSpPr>
              <a:spLocks noEditPoints="1"/>
            </p:cNvSpPr>
            <p:nvPr userDrawn="1"/>
          </p:nvSpPr>
          <p:spPr bwMode="auto">
            <a:xfrm>
              <a:off x="884238" y="585788"/>
              <a:ext cx="114300" cy="295275"/>
            </a:xfrm>
            <a:custGeom>
              <a:avLst/>
              <a:gdLst>
                <a:gd name="T0" fmla="*/ 67 w 146"/>
                <a:gd name="T1" fmla="*/ 155 h 374"/>
                <a:gd name="T2" fmla="*/ 89 w 146"/>
                <a:gd name="T3" fmla="*/ 148 h 374"/>
                <a:gd name="T4" fmla="*/ 100 w 146"/>
                <a:gd name="T5" fmla="*/ 156 h 374"/>
                <a:gd name="T6" fmla="*/ 87 w 146"/>
                <a:gd name="T7" fmla="*/ 161 h 374"/>
                <a:gd name="T8" fmla="*/ 67 w 146"/>
                <a:gd name="T9" fmla="*/ 155 h 374"/>
                <a:gd name="T10" fmla="*/ 0 w 146"/>
                <a:gd name="T11" fmla="*/ 372 h 374"/>
                <a:gd name="T12" fmla="*/ 8 w 146"/>
                <a:gd name="T13" fmla="*/ 372 h 374"/>
                <a:gd name="T14" fmla="*/ 34 w 146"/>
                <a:gd name="T15" fmla="*/ 370 h 374"/>
                <a:gd name="T16" fmla="*/ 74 w 146"/>
                <a:gd name="T17" fmla="*/ 373 h 374"/>
                <a:gd name="T18" fmla="*/ 126 w 146"/>
                <a:gd name="T19" fmla="*/ 371 h 374"/>
                <a:gd name="T20" fmla="*/ 92 w 146"/>
                <a:gd name="T21" fmla="*/ 361 h 374"/>
                <a:gd name="T22" fmla="*/ 53 w 146"/>
                <a:gd name="T23" fmla="*/ 330 h 374"/>
                <a:gd name="T24" fmla="*/ 50 w 146"/>
                <a:gd name="T25" fmla="*/ 287 h 374"/>
                <a:gd name="T26" fmla="*/ 125 w 146"/>
                <a:gd name="T27" fmla="*/ 278 h 374"/>
                <a:gd name="T28" fmla="*/ 123 w 146"/>
                <a:gd name="T29" fmla="*/ 254 h 374"/>
                <a:gd name="T30" fmla="*/ 130 w 146"/>
                <a:gd name="T31" fmla="*/ 239 h 374"/>
                <a:gd name="T32" fmla="*/ 116 w 146"/>
                <a:gd name="T33" fmla="*/ 231 h 374"/>
                <a:gd name="T34" fmla="*/ 133 w 146"/>
                <a:gd name="T35" fmla="*/ 223 h 374"/>
                <a:gd name="T36" fmla="*/ 128 w 146"/>
                <a:gd name="T37" fmla="*/ 203 h 374"/>
                <a:gd name="T38" fmla="*/ 145 w 146"/>
                <a:gd name="T39" fmla="*/ 190 h 374"/>
                <a:gd name="T40" fmla="*/ 120 w 146"/>
                <a:gd name="T41" fmla="*/ 148 h 374"/>
                <a:gd name="T42" fmla="*/ 130 w 146"/>
                <a:gd name="T43" fmla="*/ 132 h 374"/>
                <a:gd name="T44" fmla="*/ 128 w 146"/>
                <a:gd name="T45" fmla="*/ 94 h 374"/>
                <a:gd name="T46" fmla="*/ 129 w 146"/>
                <a:gd name="T47" fmla="*/ 81 h 374"/>
                <a:gd name="T48" fmla="*/ 127 w 146"/>
                <a:gd name="T49" fmla="*/ 66 h 374"/>
                <a:gd name="T50" fmla="*/ 128 w 146"/>
                <a:gd name="T51" fmla="*/ 60 h 374"/>
                <a:gd name="T52" fmla="*/ 123 w 146"/>
                <a:gd name="T53" fmla="*/ 54 h 374"/>
                <a:gd name="T54" fmla="*/ 124 w 146"/>
                <a:gd name="T55" fmla="*/ 49 h 374"/>
                <a:gd name="T56" fmla="*/ 115 w 146"/>
                <a:gd name="T57" fmla="*/ 46 h 374"/>
                <a:gd name="T58" fmla="*/ 111 w 146"/>
                <a:gd name="T59" fmla="*/ 37 h 374"/>
                <a:gd name="T60" fmla="*/ 107 w 146"/>
                <a:gd name="T61" fmla="*/ 39 h 374"/>
                <a:gd name="T62" fmla="*/ 106 w 146"/>
                <a:gd name="T63" fmla="*/ 33 h 374"/>
                <a:gd name="T64" fmla="*/ 100 w 146"/>
                <a:gd name="T65" fmla="*/ 35 h 374"/>
                <a:gd name="T66" fmla="*/ 95 w 146"/>
                <a:gd name="T67" fmla="*/ 27 h 374"/>
                <a:gd name="T68" fmla="*/ 88 w 146"/>
                <a:gd name="T69" fmla="*/ 31 h 374"/>
                <a:gd name="T70" fmla="*/ 88 w 146"/>
                <a:gd name="T71" fmla="*/ 22 h 374"/>
                <a:gd name="T72" fmla="*/ 82 w 146"/>
                <a:gd name="T73" fmla="*/ 25 h 374"/>
                <a:gd name="T74" fmla="*/ 75 w 146"/>
                <a:gd name="T75" fmla="*/ 24 h 374"/>
                <a:gd name="T76" fmla="*/ 76 w 146"/>
                <a:gd name="T77" fmla="*/ 17 h 374"/>
                <a:gd name="T78" fmla="*/ 69 w 146"/>
                <a:gd name="T79" fmla="*/ 17 h 374"/>
                <a:gd name="T80" fmla="*/ 71 w 146"/>
                <a:gd name="T81" fmla="*/ 13 h 374"/>
                <a:gd name="T82" fmla="*/ 68 w 146"/>
                <a:gd name="T83" fmla="*/ 10 h 374"/>
                <a:gd name="T84" fmla="*/ 57 w 146"/>
                <a:gd name="T85" fmla="*/ 18 h 374"/>
                <a:gd name="T86" fmla="*/ 62 w 146"/>
                <a:gd name="T87" fmla="*/ 14 h 374"/>
                <a:gd name="T88" fmla="*/ 60 w 146"/>
                <a:gd name="T89" fmla="*/ 6 h 374"/>
                <a:gd name="T90" fmla="*/ 47 w 146"/>
                <a:gd name="T91" fmla="*/ 24 h 374"/>
                <a:gd name="T92" fmla="*/ 46 w 146"/>
                <a:gd name="T93" fmla="*/ 19 h 374"/>
                <a:gd name="T94" fmla="*/ 54 w 146"/>
                <a:gd name="T95" fmla="*/ 6 h 374"/>
                <a:gd name="T96" fmla="*/ 43 w 146"/>
                <a:gd name="T97" fmla="*/ 10 h 374"/>
                <a:gd name="T98" fmla="*/ 42 w 146"/>
                <a:gd name="T99" fmla="*/ 17 h 374"/>
                <a:gd name="T100" fmla="*/ 36 w 146"/>
                <a:gd name="T101" fmla="*/ 17 h 374"/>
                <a:gd name="T102" fmla="*/ 42 w 146"/>
                <a:gd name="T103" fmla="*/ 3 h 374"/>
                <a:gd name="T104" fmla="*/ 34 w 146"/>
                <a:gd name="T105" fmla="*/ 10 h 374"/>
                <a:gd name="T106" fmla="*/ 30 w 146"/>
                <a:gd name="T107" fmla="*/ 2 h 374"/>
                <a:gd name="T108" fmla="*/ 28 w 146"/>
                <a:gd name="T109" fmla="*/ 18 h 374"/>
                <a:gd name="T110" fmla="*/ 25 w 146"/>
                <a:gd name="T111" fmla="*/ 15 h 374"/>
                <a:gd name="T112" fmla="*/ 25 w 146"/>
                <a:gd name="T113" fmla="*/ 4 h 374"/>
                <a:gd name="T114" fmla="*/ 14 w 146"/>
                <a:gd name="T115" fmla="*/ 22 h 374"/>
                <a:gd name="T116" fmla="*/ 15 w 146"/>
                <a:gd name="T117" fmla="*/ 12 h 374"/>
                <a:gd name="T118" fmla="*/ 8 w 146"/>
                <a:gd name="T119" fmla="*/ 5 h 374"/>
                <a:gd name="T120" fmla="*/ 0 w 146"/>
                <a:gd name="T121" fmla="*/ 37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1"/>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6" y="43"/>
                    <a:pt x="117" y="39"/>
                    <a:pt x="111" y="37"/>
                  </a:cubicBezTo>
                  <a:cubicBezTo>
                    <a:pt x="109" y="36"/>
                    <a:pt x="109" y="40"/>
                    <a:pt x="107" y="39"/>
                  </a:cubicBezTo>
                  <a:cubicBezTo>
                    <a:pt x="105" y="38"/>
                    <a:pt x="109"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0" name="Freeform 8"/>
            <p:cNvSpPr>
              <a:spLocks noEditPoints="1"/>
            </p:cNvSpPr>
            <p:nvPr userDrawn="1"/>
          </p:nvSpPr>
          <p:spPr bwMode="auto">
            <a:xfrm>
              <a:off x="760413" y="590550"/>
              <a:ext cx="139700" cy="290513"/>
            </a:xfrm>
            <a:custGeom>
              <a:avLst/>
              <a:gdLst>
                <a:gd name="T0" fmla="*/ 106 w 178"/>
                <a:gd name="T1" fmla="*/ 234 h 369"/>
                <a:gd name="T2" fmla="*/ 92 w 178"/>
                <a:gd name="T3" fmla="*/ 225 h 369"/>
                <a:gd name="T4" fmla="*/ 74 w 178"/>
                <a:gd name="T5" fmla="*/ 200 h 369"/>
                <a:gd name="T6" fmla="*/ 56 w 178"/>
                <a:gd name="T7" fmla="*/ 207 h 369"/>
                <a:gd name="T8" fmla="*/ 22 w 178"/>
                <a:gd name="T9" fmla="*/ 180 h 369"/>
                <a:gd name="T10" fmla="*/ 40 w 178"/>
                <a:gd name="T11" fmla="*/ 170 h 369"/>
                <a:gd name="T12" fmla="*/ 41 w 178"/>
                <a:gd name="T13" fmla="*/ 133 h 369"/>
                <a:gd name="T14" fmla="*/ 26 w 178"/>
                <a:gd name="T15" fmla="*/ 147 h 369"/>
                <a:gd name="T16" fmla="*/ 38 w 178"/>
                <a:gd name="T17" fmla="*/ 114 h 369"/>
                <a:gd name="T18" fmla="*/ 59 w 178"/>
                <a:gd name="T19" fmla="*/ 100 h 369"/>
                <a:gd name="T20" fmla="*/ 92 w 178"/>
                <a:gd name="T21" fmla="*/ 52 h 369"/>
                <a:gd name="T22" fmla="*/ 73 w 178"/>
                <a:gd name="T23" fmla="*/ 51 h 369"/>
                <a:gd name="T24" fmla="*/ 114 w 178"/>
                <a:gd name="T25" fmla="*/ 40 h 369"/>
                <a:gd name="T26" fmla="*/ 127 w 178"/>
                <a:gd name="T27" fmla="*/ 41 h 369"/>
                <a:gd name="T28" fmla="*/ 51 w 178"/>
                <a:gd name="T29" fmla="*/ 365 h 369"/>
                <a:gd name="T30" fmla="*/ 130 w 178"/>
                <a:gd name="T31" fmla="*/ 314 h 369"/>
                <a:gd name="T32" fmla="*/ 136 w 178"/>
                <a:gd name="T33" fmla="*/ 282 h 369"/>
                <a:gd name="T34" fmla="*/ 125 w 178"/>
                <a:gd name="T35" fmla="*/ 281 h 369"/>
                <a:gd name="T36" fmla="*/ 122 w 178"/>
                <a:gd name="T37" fmla="*/ 268 h 369"/>
                <a:gd name="T38" fmla="*/ 110 w 178"/>
                <a:gd name="T39" fmla="*/ 267 h 369"/>
                <a:gd name="T40" fmla="*/ 107 w 178"/>
                <a:gd name="T41" fmla="*/ 251 h 369"/>
                <a:gd name="T42" fmla="*/ 101 w 178"/>
                <a:gd name="T43" fmla="*/ 262 h 369"/>
                <a:gd name="T44" fmla="*/ 89 w 178"/>
                <a:gd name="T45" fmla="*/ 263 h 369"/>
                <a:gd name="T46" fmla="*/ 84 w 178"/>
                <a:gd name="T47" fmla="*/ 255 h 369"/>
                <a:gd name="T48" fmla="*/ 63 w 178"/>
                <a:gd name="T49" fmla="*/ 250 h 369"/>
                <a:gd name="T50" fmla="*/ 85 w 178"/>
                <a:gd name="T51" fmla="*/ 227 h 369"/>
                <a:gd name="T52" fmla="*/ 69 w 178"/>
                <a:gd name="T53" fmla="*/ 224 h 369"/>
                <a:gd name="T54" fmla="*/ 51 w 178"/>
                <a:gd name="T55" fmla="*/ 235 h 369"/>
                <a:gd name="T56" fmla="*/ 43 w 178"/>
                <a:gd name="T57" fmla="*/ 212 h 369"/>
                <a:gd name="T58" fmla="*/ 35 w 178"/>
                <a:gd name="T59" fmla="*/ 209 h 369"/>
                <a:gd name="T60" fmla="*/ 31 w 178"/>
                <a:gd name="T61" fmla="*/ 196 h 369"/>
                <a:gd name="T62" fmla="*/ 21 w 178"/>
                <a:gd name="T63" fmla="*/ 189 h 369"/>
                <a:gd name="T64" fmla="*/ 20 w 178"/>
                <a:gd name="T65" fmla="*/ 180 h 369"/>
                <a:gd name="T66" fmla="*/ 15 w 178"/>
                <a:gd name="T67" fmla="*/ 175 h 369"/>
                <a:gd name="T68" fmla="*/ 24 w 178"/>
                <a:gd name="T69" fmla="*/ 166 h 369"/>
                <a:gd name="T70" fmla="*/ 23 w 178"/>
                <a:gd name="T71" fmla="*/ 155 h 369"/>
                <a:gd name="T72" fmla="*/ 32 w 178"/>
                <a:gd name="T73" fmla="*/ 131 h 369"/>
                <a:gd name="T74" fmla="*/ 10 w 178"/>
                <a:gd name="T75" fmla="*/ 132 h 369"/>
                <a:gd name="T76" fmla="*/ 35 w 178"/>
                <a:gd name="T77" fmla="*/ 112 h 369"/>
                <a:gd name="T78" fmla="*/ 13 w 178"/>
                <a:gd name="T79" fmla="*/ 102 h 369"/>
                <a:gd name="T80" fmla="*/ 22 w 178"/>
                <a:gd name="T81" fmla="*/ 102 h 369"/>
                <a:gd name="T82" fmla="*/ 37 w 178"/>
                <a:gd name="T83" fmla="*/ 104 h 369"/>
                <a:gd name="T84" fmla="*/ 42 w 178"/>
                <a:gd name="T85" fmla="*/ 96 h 369"/>
                <a:gd name="T86" fmla="*/ 39 w 178"/>
                <a:gd name="T87" fmla="*/ 84 h 369"/>
                <a:gd name="T88" fmla="*/ 46 w 178"/>
                <a:gd name="T89" fmla="*/ 81 h 369"/>
                <a:gd name="T90" fmla="*/ 49 w 178"/>
                <a:gd name="T91" fmla="*/ 66 h 369"/>
                <a:gd name="T92" fmla="*/ 50 w 178"/>
                <a:gd name="T93" fmla="*/ 63 h 369"/>
                <a:gd name="T94" fmla="*/ 65 w 178"/>
                <a:gd name="T95" fmla="*/ 55 h 369"/>
                <a:gd name="T96" fmla="*/ 62 w 178"/>
                <a:gd name="T97" fmla="*/ 53 h 369"/>
                <a:gd name="T98" fmla="*/ 65 w 178"/>
                <a:gd name="T99" fmla="*/ 38 h 369"/>
                <a:gd name="T100" fmla="*/ 82 w 178"/>
                <a:gd name="T101" fmla="*/ 25 h 369"/>
                <a:gd name="T102" fmla="*/ 96 w 178"/>
                <a:gd name="T103" fmla="*/ 24 h 369"/>
                <a:gd name="T104" fmla="*/ 102 w 178"/>
                <a:gd name="T105" fmla="*/ 38 h 369"/>
                <a:gd name="T106" fmla="*/ 114 w 178"/>
                <a:gd name="T107" fmla="*/ 12 h 369"/>
                <a:gd name="T108" fmla="*/ 121 w 178"/>
                <a:gd name="T109" fmla="*/ 24 h 369"/>
                <a:gd name="T110" fmla="*/ 126 w 178"/>
                <a:gd name="T111" fmla="*/ 20 h 369"/>
                <a:gd name="T112" fmla="*/ 134 w 178"/>
                <a:gd name="T113" fmla="*/ 7 h 369"/>
                <a:gd name="T114" fmla="*/ 143 w 178"/>
                <a:gd name="T115" fmla="*/ 18 h 369"/>
                <a:gd name="T116" fmla="*/ 148 w 178"/>
                <a:gd name="T117" fmla="*/ 4 h 369"/>
                <a:gd name="T118" fmla="*/ 159 w 178"/>
                <a:gd name="T119" fmla="*/ 18 h 369"/>
                <a:gd name="T120" fmla="*/ 165 w 178"/>
                <a:gd name="T121" fmla="*/ 0 h 369"/>
                <a:gd name="T122" fmla="*/ 109 w 178"/>
                <a:gd name="T123" fmla="*/ 366 h 369"/>
                <a:gd name="T124" fmla="*/ 51 w 178"/>
                <a:gd name="T125" fmla="*/ 36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92" y="225"/>
                  </a:moveTo>
                  <a:cubicBezTo>
                    <a:pt x="98" y="222"/>
                    <a:pt x="102" y="226"/>
                    <a:pt x="106" y="234"/>
                  </a:cubicBezTo>
                  <a:cubicBezTo>
                    <a:pt x="106" y="237"/>
                    <a:pt x="104" y="239"/>
                    <a:pt x="101" y="238"/>
                  </a:cubicBezTo>
                  <a:cubicBezTo>
                    <a:pt x="97" y="238"/>
                    <a:pt x="92" y="231"/>
                    <a:pt x="92" y="225"/>
                  </a:cubicBezTo>
                  <a:moveTo>
                    <a:pt x="56" y="207"/>
                  </a:moveTo>
                  <a:cubicBezTo>
                    <a:pt x="65" y="209"/>
                    <a:pt x="70" y="206"/>
                    <a:pt x="74" y="200"/>
                  </a:cubicBezTo>
                  <a:cubicBezTo>
                    <a:pt x="74" y="199"/>
                    <a:pt x="74" y="197"/>
                    <a:pt x="74" y="195"/>
                  </a:cubicBezTo>
                  <a:cubicBezTo>
                    <a:pt x="66" y="195"/>
                    <a:pt x="61" y="201"/>
                    <a:pt x="56" y="207"/>
                  </a:cubicBezTo>
                  <a:moveTo>
                    <a:pt x="40" y="170"/>
                  </a:moveTo>
                  <a:cubicBezTo>
                    <a:pt x="32" y="169"/>
                    <a:pt x="25" y="173"/>
                    <a:pt x="22" y="180"/>
                  </a:cubicBezTo>
                  <a:cubicBezTo>
                    <a:pt x="23" y="182"/>
                    <a:pt x="27" y="183"/>
                    <a:pt x="30" y="183"/>
                  </a:cubicBezTo>
                  <a:cubicBezTo>
                    <a:pt x="37" y="181"/>
                    <a:pt x="34" y="174"/>
                    <a:pt x="40" y="170"/>
                  </a:cubicBezTo>
                  <a:moveTo>
                    <a:pt x="26" y="147"/>
                  </a:moveTo>
                  <a:cubicBezTo>
                    <a:pt x="26" y="140"/>
                    <a:pt x="35" y="134"/>
                    <a:pt x="41" y="133"/>
                  </a:cubicBezTo>
                  <a:cubicBezTo>
                    <a:pt x="43" y="135"/>
                    <a:pt x="43" y="137"/>
                    <a:pt x="43" y="139"/>
                  </a:cubicBezTo>
                  <a:cubicBezTo>
                    <a:pt x="39" y="148"/>
                    <a:pt x="33" y="149"/>
                    <a:pt x="26" y="147"/>
                  </a:cubicBezTo>
                  <a:moveTo>
                    <a:pt x="59" y="100"/>
                  </a:moveTo>
                  <a:cubicBezTo>
                    <a:pt x="57" y="114"/>
                    <a:pt x="47" y="116"/>
                    <a:pt x="38" y="114"/>
                  </a:cubicBezTo>
                  <a:cubicBezTo>
                    <a:pt x="43" y="111"/>
                    <a:pt x="42" y="107"/>
                    <a:pt x="48" y="103"/>
                  </a:cubicBezTo>
                  <a:cubicBezTo>
                    <a:pt x="52" y="100"/>
                    <a:pt x="54" y="102"/>
                    <a:pt x="59" y="100"/>
                  </a:cubicBezTo>
                  <a:moveTo>
                    <a:pt x="73" y="51"/>
                  </a:moveTo>
                  <a:cubicBezTo>
                    <a:pt x="76" y="47"/>
                    <a:pt x="85" y="47"/>
                    <a:pt x="92" y="52"/>
                  </a:cubicBezTo>
                  <a:cubicBezTo>
                    <a:pt x="92" y="54"/>
                    <a:pt x="92" y="57"/>
                    <a:pt x="91" y="59"/>
                  </a:cubicBezTo>
                  <a:cubicBezTo>
                    <a:pt x="85" y="62"/>
                    <a:pt x="77" y="59"/>
                    <a:pt x="73" y="51"/>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9"/>
                  </a:cubicBezTo>
                  <a:cubicBezTo>
                    <a:pt x="115" y="260"/>
                    <a:pt x="113" y="266"/>
                    <a:pt x="110" y="267"/>
                  </a:cubicBezTo>
                  <a:cubicBezTo>
                    <a:pt x="107" y="267"/>
                    <a:pt x="106" y="265"/>
                    <a:pt x="107" y="261"/>
                  </a:cubicBezTo>
                  <a:cubicBezTo>
                    <a:pt x="107" y="258"/>
                    <a:pt x="110"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6"/>
                  </a:cubicBezTo>
                  <a:cubicBezTo>
                    <a:pt x="86" y="368"/>
                    <a:pt x="88" y="365"/>
                    <a:pt x="82" y="365"/>
                  </a:cubicBezTo>
                  <a:cubicBezTo>
                    <a:pt x="75" y="365"/>
                    <a:pt x="71" y="367"/>
                    <a:pt x="51" y="36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3" name="Freeform 9"/>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1" y="129"/>
                    <a:pt x="19" y="128"/>
                    <a:pt x="2" y="124"/>
                  </a:cubicBezTo>
                  <a:cubicBezTo>
                    <a:pt x="2" y="98"/>
                    <a:pt x="2" y="98"/>
                    <a:pt x="2" y="98"/>
                  </a:cubicBezTo>
                  <a:cubicBezTo>
                    <a:pt x="19" y="103"/>
                    <a:pt x="31" y="106"/>
                    <a:pt x="39" y="106"/>
                  </a:cubicBezTo>
                  <a:cubicBezTo>
                    <a:pt x="44" y="106"/>
                    <a:pt x="48" y="105"/>
                    <a:pt x="52" y="102"/>
                  </a:cubicBezTo>
                  <a:cubicBezTo>
                    <a:pt x="55" y="100"/>
                    <a:pt x="57" y="97"/>
                    <a:pt x="57" y="94"/>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5" name="Freeform 10"/>
            <p:cNvSpPr>
              <a:spLocks noEditPoints="1"/>
            </p:cNvSpPr>
            <p:nvPr userDrawn="1"/>
          </p:nvSpPr>
          <p:spPr bwMode="auto">
            <a:xfrm>
              <a:off x="896938" y="904875"/>
              <a:ext cx="103188" cy="103188"/>
            </a:xfrm>
            <a:custGeom>
              <a:avLst/>
              <a:gdLst>
                <a:gd name="T0" fmla="*/ 66 w 131"/>
                <a:gd name="T1" fmla="*/ 129 h 129"/>
                <a:gd name="T2" fmla="*/ 19 w 131"/>
                <a:gd name="T3" fmla="*/ 111 h 129"/>
                <a:gd name="T4" fmla="*/ 0 w 131"/>
                <a:gd name="T5" fmla="*/ 64 h 129"/>
                <a:gd name="T6" fmla="*/ 18 w 131"/>
                <a:gd name="T7" fmla="*/ 18 h 129"/>
                <a:gd name="T8" fmla="*/ 66 w 131"/>
                <a:gd name="T9" fmla="*/ 0 h 129"/>
                <a:gd name="T10" fmla="*/ 113 w 131"/>
                <a:gd name="T11" fmla="*/ 18 h 129"/>
                <a:gd name="T12" fmla="*/ 131 w 131"/>
                <a:gd name="T13" fmla="*/ 64 h 129"/>
                <a:gd name="T14" fmla="*/ 113 w 131"/>
                <a:gd name="T15" fmla="*/ 111 h 129"/>
                <a:gd name="T16" fmla="*/ 66 w 131"/>
                <a:gd name="T17" fmla="*/ 129 h 129"/>
                <a:gd name="T18" fmla="*/ 33 w 131"/>
                <a:gd name="T19" fmla="*/ 64 h 129"/>
                <a:gd name="T20" fmla="*/ 42 w 131"/>
                <a:gd name="T21" fmla="*/ 92 h 129"/>
                <a:gd name="T22" fmla="*/ 66 w 131"/>
                <a:gd name="T23" fmla="*/ 103 h 129"/>
                <a:gd name="T24" fmla="*/ 90 w 131"/>
                <a:gd name="T25" fmla="*/ 92 h 129"/>
                <a:gd name="T26" fmla="*/ 98 w 131"/>
                <a:gd name="T27" fmla="*/ 64 h 129"/>
                <a:gd name="T28" fmla="*/ 66 w 131"/>
                <a:gd name="T29" fmla="*/ 27 h 129"/>
                <a:gd name="T30" fmla="*/ 42 w 131"/>
                <a:gd name="T31" fmla="*/ 37 h 129"/>
                <a:gd name="T32" fmla="*/ 33 w 131"/>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66" y="129"/>
                  </a:moveTo>
                  <a:cubicBezTo>
                    <a:pt x="47" y="129"/>
                    <a:pt x="31" y="123"/>
                    <a:pt x="19" y="111"/>
                  </a:cubicBezTo>
                  <a:cubicBezTo>
                    <a:pt x="6" y="99"/>
                    <a:pt x="0" y="83"/>
                    <a:pt x="0" y="64"/>
                  </a:cubicBezTo>
                  <a:cubicBezTo>
                    <a:pt x="0" y="45"/>
                    <a:pt x="6" y="30"/>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2" y="37"/>
                  </a:cubicBezTo>
                  <a:cubicBezTo>
                    <a:pt x="36" y="43"/>
                    <a:pt x="33" y="53"/>
                    <a:pt x="3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6" name="Freeform 11"/>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6" y="100"/>
                    <a:pt x="57" y="97"/>
                    <a:pt x="57" y="94"/>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7" name="Freeform 12"/>
            <p:cNvSpPr>
              <a:spLocks noEditPoints="1"/>
            </p:cNvSpPr>
            <p:nvPr userDrawn="1"/>
          </p:nvSpPr>
          <p:spPr bwMode="auto">
            <a:xfrm>
              <a:off x="696913" y="904875"/>
              <a:ext cx="106363" cy="142875"/>
            </a:xfrm>
            <a:custGeom>
              <a:avLst/>
              <a:gdLst>
                <a:gd name="T0" fmla="*/ 43 w 135"/>
                <a:gd name="T1" fmla="*/ 177 h 180"/>
                <a:gd name="T2" fmla="*/ 2 w 135"/>
                <a:gd name="T3" fmla="*/ 180 h 180"/>
                <a:gd name="T4" fmla="*/ 7 w 135"/>
                <a:gd name="T5" fmla="*/ 118 h 180"/>
                <a:gd name="T6" fmla="*/ 7 w 135"/>
                <a:gd name="T7" fmla="*/ 68 h 180"/>
                <a:gd name="T8" fmla="*/ 0 w 135"/>
                <a:gd name="T9" fmla="*/ 6 h 180"/>
                <a:gd name="T10" fmla="*/ 31 w 135"/>
                <a:gd name="T11" fmla="*/ 3 h 180"/>
                <a:gd name="T12" fmla="*/ 36 w 135"/>
                <a:gd name="T13" fmla="*/ 21 h 180"/>
                <a:gd name="T14" fmla="*/ 50 w 135"/>
                <a:gd name="T15" fmla="*/ 7 h 180"/>
                <a:gd name="T16" fmla="*/ 77 w 135"/>
                <a:gd name="T17" fmla="*/ 0 h 180"/>
                <a:gd name="T18" fmla="*/ 119 w 135"/>
                <a:gd name="T19" fmla="*/ 19 h 180"/>
                <a:gd name="T20" fmla="*/ 135 w 135"/>
                <a:gd name="T21" fmla="*/ 67 h 180"/>
                <a:gd name="T22" fmla="*/ 119 w 135"/>
                <a:gd name="T23" fmla="*/ 112 h 180"/>
                <a:gd name="T24" fmla="*/ 79 w 135"/>
                <a:gd name="T25" fmla="*/ 129 h 180"/>
                <a:gd name="T26" fmla="*/ 55 w 135"/>
                <a:gd name="T27" fmla="*/ 125 h 180"/>
                <a:gd name="T28" fmla="*/ 40 w 135"/>
                <a:gd name="T29" fmla="*/ 118 h 180"/>
                <a:gd name="T30" fmla="*/ 40 w 135"/>
                <a:gd name="T31" fmla="*/ 132 h 180"/>
                <a:gd name="T32" fmla="*/ 43 w 135"/>
                <a:gd name="T33" fmla="*/ 177 h 180"/>
                <a:gd name="T34" fmla="*/ 38 w 135"/>
                <a:gd name="T35" fmla="*/ 68 h 180"/>
                <a:gd name="T36" fmla="*/ 70 w 135"/>
                <a:gd name="T37" fmla="*/ 103 h 180"/>
                <a:gd name="T38" fmla="*/ 94 w 135"/>
                <a:gd name="T39" fmla="*/ 94 h 180"/>
                <a:gd name="T40" fmla="*/ 102 w 135"/>
                <a:gd name="T41" fmla="*/ 68 h 180"/>
                <a:gd name="T42" fmla="*/ 93 w 135"/>
                <a:gd name="T43" fmla="*/ 38 h 180"/>
                <a:gd name="T44" fmla="*/ 69 w 135"/>
                <a:gd name="T45" fmla="*/ 27 h 180"/>
                <a:gd name="T46" fmla="*/ 46 w 135"/>
                <a:gd name="T47" fmla="*/ 38 h 180"/>
                <a:gd name="T48" fmla="*/ 38 w 135"/>
                <a:gd name="T49" fmla="*/ 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moveTo>
                    <a:pt x="38" y="68"/>
                  </a:moveTo>
                  <a:cubicBezTo>
                    <a:pt x="38" y="91"/>
                    <a:pt x="49" y="103"/>
                    <a:pt x="70" y="103"/>
                  </a:cubicBezTo>
                  <a:cubicBezTo>
                    <a:pt x="81" y="103"/>
                    <a:pt x="88" y="100"/>
                    <a:pt x="94" y="94"/>
                  </a:cubicBezTo>
                  <a:cubicBezTo>
                    <a:pt x="99" y="87"/>
                    <a:pt x="102" y="79"/>
                    <a:pt x="102" y="68"/>
                  </a:cubicBezTo>
                  <a:cubicBezTo>
                    <a:pt x="102" y="55"/>
                    <a:pt x="99" y="46"/>
                    <a:pt x="93" y="38"/>
                  </a:cubicBezTo>
                  <a:cubicBezTo>
                    <a:pt x="87" y="30"/>
                    <a:pt x="79" y="27"/>
                    <a:pt x="69" y="27"/>
                  </a:cubicBezTo>
                  <a:cubicBezTo>
                    <a:pt x="59" y="27"/>
                    <a:pt x="51" y="30"/>
                    <a:pt x="46" y="38"/>
                  </a:cubicBezTo>
                  <a:cubicBezTo>
                    <a:pt x="41" y="45"/>
                    <a:pt x="38" y="55"/>
                    <a:pt x="38"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8" name="Freeform 13"/>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9" name="Freeform 14"/>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0" name="Freeform 1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1" name="Freeform 16"/>
            <p:cNvSpPr>
              <a:spLocks noEditPoints="1"/>
            </p:cNvSpPr>
            <p:nvPr userDrawn="1"/>
          </p:nvSpPr>
          <p:spPr bwMode="auto">
            <a:xfrm>
              <a:off x="884238" y="585788"/>
              <a:ext cx="114300" cy="295275"/>
            </a:xfrm>
            <a:custGeom>
              <a:avLst/>
              <a:gdLst>
                <a:gd name="T0" fmla="*/ 0 w 146"/>
                <a:gd name="T1" fmla="*/ 372 h 374"/>
                <a:gd name="T2" fmla="*/ 8 w 146"/>
                <a:gd name="T3" fmla="*/ 372 h 374"/>
                <a:gd name="T4" fmla="*/ 34 w 146"/>
                <a:gd name="T5" fmla="*/ 370 h 374"/>
                <a:gd name="T6" fmla="*/ 74 w 146"/>
                <a:gd name="T7" fmla="*/ 373 h 374"/>
                <a:gd name="T8" fmla="*/ 126 w 146"/>
                <a:gd name="T9" fmla="*/ 371 h 374"/>
                <a:gd name="T10" fmla="*/ 92 w 146"/>
                <a:gd name="T11" fmla="*/ 361 h 374"/>
                <a:gd name="T12" fmla="*/ 53 w 146"/>
                <a:gd name="T13" fmla="*/ 330 h 374"/>
                <a:gd name="T14" fmla="*/ 50 w 146"/>
                <a:gd name="T15" fmla="*/ 287 h 374"/>
                <a:gd name="T16" fmla="*/ 125 w 146"/>
                <a:gd name="T17" fmla="*/ 278 h 374"/>
                <a:gd name="T18" fmla="*/ 123 w 146"/>
                <a:gd name="T19" fmla="*/ 254 h 374"/>
                <a:gd name="T20" fmla="*/ 130 w 146"/>
                <a:gd name="T21" fmla="*/ 239 h 374"/>
                <a:gd name="T22" fmla="*/ 116 w 146"/>
                <a:gd name="T23" fmla="*/ 231 h 374"/>
                <a:gd name="T24" fmla="*/ 133 w 146"/>
                <a:gd name="T25" fmla="*/ 223 h 374"/>
                <a:gd name="T26" fmla="*/ 128 w 146"/>
                <a:gd name="T27" fmla="*/ 203 h 374"/>
                <a:gd name="T28" fmla="*/ 145 w 146"/>
                <a:gd name="T29" fmla="*/ 190 h 374"/>
                <a:gd name="T30" fmla="*/ 120 w 146"/>
                <a:gd name="T31" fmla="*/ 148 h 374"/>
                <a:gd name="T32" fmla="*/ 130 w 146"/>
                <a:gd name="T33" fmla="*/ 132 h 374"/>
                <a:gd name="T34" fmla="*/ 128 w 146"/>
                <a:gd name="T35" fmla="*/ 94 h 374"/>
                <a:gd name="T36" fmla="*/ 129 w 146"/>
                <a:gd name="T37" fmla="*/ 81 h 374"/>
                <a:gd name="T38" fmla="*/ 127 w 146"/>
                <a:gd name="T39" fmla="*/ 66 h 374"/>
                <a:gd name="T40" fmla="*/ 128 w 146"/>
                <a:gd name="T41" fmla="*/ 60 h 374"/>
                <a:gd name="T42" fmla="*/ 123 w 146"/>
                <a:gd name="T43" fmla="*/ 54 h 374"/>
                <a:gd name="T44" fmla="*/ 124 w 146"/>
                <a:gd name="T45" fmla="*/ 49 h 374"/>
                <a:gd name="T46" fmla="*/ 115 w 146"/>
                <a:gd name="T47" fmla="*/ 46 h 374"/>
                <a:gd name="T48" fmla="*/ 111 w 146"/>
                <a:gd name="T49" fmla="*/ 37 h 374"/>
                <a:gd name="T50" fmla="*/ 107 w 146"/>
                <a:gd name="T51" fmla="*/ 39 h 374"/>
                <a:gd name="T52" fmla="*/ 106 w 146"/>
                <a:gd name="T53" fmla="*/ 33 h 374"/>
                <a:gd name="T54" fmla="*/ 100 w 146"/>
                <a:gd name="T55" fmla="*/ 35 h 374"/>
                <a:gd name="T56" fmla="*/ 95 w 146"/>
                <a:gd name="T57" fmla="*/ 27 h 374"/>
                <a:gd name="T58" fmla="*/ 88 w 146"/>
                <a:gd name="T59" fmla="*/ 31 h 374"/>
                <a:gd name="T60" fmla="*/ 88 w 146"/>
                <a:gd name="T61" fmla="*/ 22 h 374"/>
                <a:gd name="T62" fmla="*/ 82 w 146"/>
                <a:gd name="T63" fmla="*/ 25 h 374"/>
                <a:gd name="T64" fmla="*/ 75 w 146"/>
                <a:gd name="T65" fmla="*/ 24 h 374"/>
                <a:gd name="T66" fmla="*/ 76 w 146"/>
                <a:gd name="T67" fmla="*/ 17 h 374"/>
                <a:gd name="T68" fmla="*/ 69 w 146"/>
                <a:gd name="T69" fmla="*/ 17 h 374"/>
                <a:gd name="T70" fmla="*/ 71 w 146"/>
                <a:gd name="T71" fmla="*/ 13 h 374"/>
                <a:gd name="T72" fmla="*/ 68 w 146"/>
                <a:gd name="T73" fmla="*/ 10 h 374"/>
                <a:gd name="T74" fmla="*/ 57 w 146"/>
                <a:gd name="T75" fmla="*/ 18 h 374"/>
                <a:gd name="T76" fmla="*/ 62 w 146"/>
                <a:gd name="T77" fmla="*/ 14 h 374"/>
                <a:gd name="T78" fmla="*/ 60 w 146"/>
                <a:gd name="T79" fmla="*/ 6 h 374"/>
                <a:gd name="T80" fmla="*/ 47 w 146"/>
                <a:gd name="T81" fmla="*/ 24 h 374"/>
                <a:gd name="T82" fmla="*/ 46 w 146"/>
                <a:gd name="T83" fmla="*/ 19 h 374"/>
                <a:gd name="T84" fmla="*/ 54 w 146"/>
                <a:gd name="T85" fmla="*/ 6 h 374"/>
                <a:gd name="T86" fmla="*/ 43 w 146"/>
                <a:gd name="T87" fmla="*/ 10 h 374"/>
                <a:gd name="T88" fmla="*/ 42 w 146"/>
                <a:gd name="T89" fmla="*/ 17 h 374"/>
                <a:gd name="T90" fmla="*/ 36 w 146"/>
                <a:gd name="T91" fmla="*/ 17 h 374"/>
                <a:gd name="T92" fmla="*/ 42 w 146"/>
                <a:gd name="T93" fmla="*/ 3 h 374"/>
                <a:gd name="T94" fmla="*/ 34 w 146"/>
                <a:gd name="T95" fmla="*/ 10 h 374"/>
                <a:gd name="T96" fmla="*/ 30 w 146"/>
                <a:gd name="T97" fmla="*/ 2 h 374"/>
                <a:gd name="T98" fmla="*/ 28 w 146"/>
                <a:gd name="T99" fmla="*/ 18 h 374"/>
                <a:gd name="T100" fmla="*/ 25 w 146"/>
                <a:gd name="T101" fmla="*/ 15 h 374"/>
                <a:gd name="T102" fmla="*/ 25 w 146"/>
                <a:gd name="T103" fmla="*/ 4 h 374"/>
                <a:gd name="T104" fmla="*/ 14 w 146"/>
                <a:gd name="T105" fmla="*/ 22 h 374"/>
                <a:gd name="T106" fmla="*/ 15 w 146"/>
                <a:gd name="T107" fmla="*/ 12 h 374"/>
                <a:gd name="T108" fmla="*/ 8 w 146"/>
                <a:gd name="T109" fmla="*/ 5 h 374"/>
                <a:gd name="T110" fmla="*/ 0 w 146"/>
                <a:gd name="T111" fmla="*/ 372 h 374"/>
                <a:gd name="T112" fmla="*/ 67 w 146"/>
                <a:gd name="T113" fmla="*/ 155 h 374"/>
                <a:gd name="T114" fmla="*/ 89 w 146"/>
                <a:gd name="T115" fmla="*/ 148 h 374"/>
                <a:gd name="T116" fmla="*/ 100 w 146"/>
                <a:gd name="T117" fmla="*/ 156 h 374"/>
                <a:gd name="T118" fmla="*/ 87 w 146"/>
                <a:gd name="T119" fmla="*/ 161 h 374"/>
                <a:gd name="T120" fmla="*/ 67 w 146"/>
                <a:gd name="T121" fmla="*/ 15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0"/>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5" y="43"/>
                    <a:pt x="117" y="39"/>
                    <a:pt x="111" y="37"/>
                  </a:cubicBezTo>
                  <a:cubicBezTo>
                    <a:pt x="109" y="36"/>
                    <a:pt x="109" y="40"/>
                    <a:pt x="107" y="39"/>
                  </a:cubicBezTo>
                  <a:cubicBezTo>
                    <a:pt x="105" y="38"/>
                    <a:pt x="108"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2" name="Freeform 17"/>
            <p:cNvSpPr>
              <a:spLocks noEditPoints="1"/>
            </p:cNvSpPr>
            <p:nvPr userDrawn="1"/>
          </p:nvSpPr>
          <p:spPr bwMode="auto">
            <a:xfrm>
              <a:off x="760413" y="590550"/>
              <a:ext cx="139700" cy="290513"/>
            </a:xfrm>
            <a:custGeom>
              <a:avLst/>
              <a:gdLst>
                <a:gd name="T0" fmla="*/ 95 w 178"/>
                <a:gd name="T1" fmla="*/ 354 h 369"/>
                <a:gd name="T2" fmla="*/ 135 w 178"/>
                <a:gd name="T3" fmla="*/ 310 h 369"/>
                <a:gd name="T4" fmla="*/ 124 w 178"/>
                <a:gd name="T5" fmla="*/ 288 h 369"/>
                <a:gd name="T6" fmla="*/ 118 w 178"/>
                <a:gd name="T7" fmla="*/ 275 h 369"/>
                <a:gd name="T8" fmla="*/ 120 w 178"/>
                <a:gd name="T9" fmla="*/ 258 h 369"/>
                <a:gd name="T10" fmla="*/ 107 w 178"/>
                <a:gd name="T11" fmla="*/ 261 h 369"/>
                <a:gd name="T12" fmla="*/ 98 w 178"/>
                <a:gd name="T13" fmla="*/ 250 h 369"/>
                <a:gd name="T14" fmla="*/ 94 w 178"/>
                <a:gd name="T15" fmla="*/ 261 h 369"/>
                <a:gd name="T16" fmla="*/ 90 w 178"/>
                <a:gd name="T17" fmla="*/ 253 h 369"/>
                <a:gd name="T18" fmla="*/ 81 w 178"/>
                <a:gd name="T19" fmla="*/ 245 h 369"/>
                <a:gd name="T20" fmla="*/ 83 w 178"/>
                <a:gd name="T21" fmla="*/ 238 h 369"/>
                <a:gd name="T22" fmla="*/ 63 w 178"/>
                <a:gd name="T23" fmla="*/ 237 h 369"/>
                <a:gd name="T24" fmla="*/ 59 w 178"/>
                <a:gd name="T25" fmla="*/ 218 h 369"/>
                <a:gd name="T26" fmla="*/ 48 w 178"/>
                <a:gd name="T27" fmla="*/ 222 h 369"/>
                <a:gd name="T28" fmla="*/ 32 w 178"/>
                <a:gd name="T29" fmla="*/ 218 h 369"/>
                <a:gd name="T30" fmla="*/ 22 w 178"/>
                <a:gd name="T31" fmla="*/ 204 h 369"/>
                <a:gd name="T32" fmla="*/ 17 w 178"/>
                <a:gd name="T33" fmla="*/ 196 h 369"/>
                <a:gd name="T34" fmla="*/ 11 w 178"/>
                <a:gd name="T35" fmla="*/ 188 h 369"/>
                <a:gd name="T36" fmla="*/ 9 w 178"/>
                <a:gd name="T37" fmla="*/ 179 h 369"/>
                <a:gd name="T38" fmla="*/ 12 w 178"/>
                <a:gd name="T39" fmla="*/ 169 h 369"/>
                <a:gd name="T40" fmla="*/ 8 w 178"/>
                <a:gd name="T41" fmla="*/ 154 h 369"/>
                <a:gd name="T42" fmla="*/ 15 w 178"/>
                <a:gd name="T43" fmla="*/ 143 h 369"/>
                <a:gd name="T44" fmla="*/ 24 w 178"/>
                <a:gd name="T45" fmla="*/ 127 h 369"/>
                <a:gd name="T46" fmla="*/ 17 w 178"/>
                <a:gd name="T47" fmla="*/ 119 h 369"/>
                <a:gd name="T48" fmla="*/ 0 w 178"/>
                <a:gd name="T49" fmla="*/ 106 h 369"/>
                <a:gd name="T50" fmla="*/ 10 w 178"/>
                <a:gd name="T51" fmla="*/ 93 h 369"/>
                <a:gd name="T52" fmla="*/ 23 w 178"/>
                <a:gd name="T53" fmla="*/ 94 h 369"/>
                <a:gd name="T54" fmla="*/ 33 w 178"/>
                <a:gd name="T55" fmla="*/ 96 h 369"/>
                <a:gd name="T56" fmla="*/ 31 w 178"/>
                <a:gd name="T57" fmla="*/ 90 h 369"/>
                <a:gd name="T58" fmla="*/ 21 w 178"/>
                <a:gd name="T59" fmla="*/ 71 h 369"/>
                <a:gd name="T60" fmla="*/ 59 w 178"/>
                <a:gd name="T61" fmla="*/ 78 h 369"/>
                <a:gd name="T62" fmla="*/ 33 w 178"/>
                <a:gd name="T63" fmla="*/ 60 h 369"/>
                <a:gd name="T64" fmla="*/ 70 w 178"/>
                <a:gd name="T65" fmla="*/ 62 h 369"/>
                <a:gd name="T66" fmla="*/ 42 w 178"/>
                <a:gd name="T67" fmla="*/ 45 h 369"/>
                <a:gd name="T68" fmla="*/ 77 w 178"/>
                <a:gd name="T69" fmla="*/ 46 h 369"/>
                <a:gd name="T70" fmla="*/ 84 w 178"/>
                <a:gd name="T71" fmla="*/ 42 h 369"/>
                <a:gd name="T72" fmla="*/ 90 w 178"/>
                <a:gd name="T73" fmla="*/ 34 h 369"/>
                <a:gd name="T74" fmla="*/ 94 w 178"/>
                <a:gd name="T75" fmla="*/ 34 h 369"/>
                <a:gd name="T76" fmla="*/ 107 w 178"/>
                <a:gd name="T77" fmla="*/ 27 h 369"/>
                <a:gd name="T78" fmla="*/ 116 w 178"/>
                <a:gd name="T79" fmla="*/ 28 h 369"/>
                <a:gd name="T80" fmla="*/ 126 w 178"/>
                <a:gd name="T81" fmla="*/ 10 h 369"/>
                <a:gd name="T82" fmla="*/ 135 w 178"/>
                <a:gd name="T83" fmla="*/ 21 h 369"/>
                <a:gd name="T84" fmla="*/ 137 w 178"/>
                <a:gd name="T85" fmla="*/ 16 h 369"/>
                <a:gd name="T86" fmla="*/ 151 w 178"/>
                <a:gd name="T87" fmla="*/ 19 h 369"/>
                <a:gd name="T88" fmla="*/ 154 w 178"/>
                <a:gd name="T89" fmla="*/ 5 h 369"/>
                <a:gd name="T90" fmla="*/ 162 w 178"/>
                <a:gd name="T91" fmla="*/ 16 h 369"/>
                <a:gd name="T92" fmla="*/ 157 w 178"/>
                <a:gd name="T93" fmla="*/ 367 h 369"/>
                <a:gd name="T94" fmla="*/ 82 w 178"/>
                <a:gd name="T95" fmla="*/ 365 h 369"/>
                <a:gd name="T96" fmla="*/ 119 w 178"/>
                <a:gd name="T97" fmla="*/ 52 h 369"/>
                <a:gd name="T98" fmla="*/ 121 w 178"/>
                <a:gd name="T99" fmla="*/ 33 h 369"/>
                <a:gd name="T100" fmla="*/ 119 w 178"/>
                <a:gd name="T101" fmla="*/ 52 h 369"/>
                <a:gd name="T102" fmla="*/ 92 w 178"/>
                <a:gd name="T103" fmla="*/ 52 h 369"/>
                <a:gd name="T104" fmla="*/ 73 w 178"/>
                <a:gd name="T105" fmla="*/ 51 h 369"/>
                <a:gd name="T106" fmla="*/ 38 w 178"/>
                <a:gd name="T107" fmla="*/ 114 h 369"/>
                <a:gd name="T108" fmla="*/ 59 w 178"/>
                <a:gd name="T109" fmla="*/ 100 h 369"/>
                <a:gd name="T110" fmla="*/ 41 w 178"/>
                <a:gd name="T111" fmla="*/ 133 h 369"/>
                <a:gd name="T112" fmla="*/ 26 w 178"/>
                <a:gd name="T113" fmla="*/ 147 h 369"/>
                <a:gd name="T114" fmla="*/ 22 w 178"/>
                <a:gd name="T115" fmla="*/ 180 h 369"/>
                <a:gd name="T116" fmla="*/ 40 w 178"/>
                <a:gd name="T117" fmla="*/ 170 h 369"/>
                <a:gd name="T118" fmla="*/ 74 w 178"/>
                <a:gd name="T119" fmla="*/ 200 h 369"/>
                <a:gd name="T120" fmla="*/ 56 w 178"/>
                <a:gd name="T121" fmla="*/ 207 h 369"/>
                <a:gd name="T122" fmla="*/ 106 w 178"/>
                <a:gd name="T123" fmla="*/ 234 h 369"/>
                <a:gd name="T124" fmla="*/ 92 w 178"/>
                <a:gd name="T125" fmla="*/ 2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8"/>
                  </a:cubicBezTo>
                  <a:cubicBezTo>
                    <a:pt x="115" y="260"/>
                    <a:pt x="113" y="266"/>
                    <a:pt x="110" y="267"/>
                  </a:cubicBezTo>
                  <a:cubicBezTo>
                    <a:pt x="107" y="267"/>
                    <a:pt x="106" y="265"/>
                    <a:pt x="107" y="261"/>
                  </a:cubicBezTo>
                  <a:cubicBezTo>
                    <a:pt x="107" y="258"/>
                    <a:pt x="109"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5"/>
                  </a:cubicBezTo>
                  <a:cubicBezTo>
                    <a:pt x="86" y="368"/>
                    <a:pt x="88" y="365"/>
                    <a:pt x="82" y="365"/>
                  </a:cubicBezTo>
                  <a:cubicBezTo>
                    <a:pt x="75" y="365"/>
                    <a:pt x="71" y="367"/>
                    <a:pt x="51" y="365"/>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73" y="51"/>
                  </a:moveTo>
                  <a:cubicBezTo>
                    <a:pt x="76" y="47"/>
                    <a:pt x="85" y="47"/>
                    <a:pt x="92" y="52"/>
                  </a:cubicBezTo>
                  <a:cubicBezTo>
                    <a:pt x="92" y="54"/>
                    <a:pt x="92" y="57"/>
                    <a:pt x="91" y="59"/>
                  </a:cubicBezTo>
                  <a:cubicBezTo>
                    <a:pt x="85" y="62"/>
                    <a:pt x="77" y="59"/>
                    <a:pt x="73" y="51"/>
                  </a:cubicBezTo>
                  <a:moveTo>
                    <a:pt x="59" y="100"/>
                  </a:moveTo>
                  <a:cubicBezTo>
                    <a:pt x="57" y="114"/>
                    <a:pt x="47" y="116"/>
                    <a:pt x="38" y="114"/>
                  </a:cubicBezTo>
                  <a:cubicBezTo>
                    <a:pt x="43" y="111"/>
                    <a:pt x="42" y="107"/>
                    <a:pt x="48" y="103"/>
                  </a:cubicBezTo>
                  <a:cubicBezTo>
                    <a:pt x="52" y="100"/>
                    <a:pt x="54" y="102"/>
                    <a:pt x="59" y="100"/>
                  </a:cubicBezTo>
                  <a:moveTo>
                    <a:pt x="26" y="147"/>
                  </a:moveTo>
                  <a:cubicBezTo>
                    <a:pt x="26" y="140"/>
                    <a:pt x="35" y="134"/>
                    <a:pt x="41" y="133"/>
                  </a:cubicBezTo>
                  <a:cubicBezTo>
                    <a:pt x="43" y="135"/>
                    <a:pt x="43" y="137"/>
                    <a:pt x="43" y="139"/>
                  </a:cubicBezTo>
                  <a:cubicBezTo>
                    <a:pt x="39" y="148"/>
                    <a:pt x="33" y="149"/>
                    <a:pt x="26" y="147"/>
                  </a:cubicBezTo>
                  <a:moveTo>
                    <a:pt x="40" y="170"/>
                  </a:moveTo>
                  <a:cubicBezTo>
                    <a:pt x="32" y="169"/>
                    <a:pt x="25" y="173"/>
                    <a:pt x="22" y="180"/>
                  </a:cubicBezTo>
                  <a:cubicBezTo>
                    <a:pt x="23" y="182"/>
                    <a:pt x="27" y="183"/>
                    <a:pt x="30" y="183"/>
                  </a:cubicBezTo>
                  <a:cubicBezTo>
                    <a:pt x="37" y="181"/>
                    <a:pt x="34" y="174"/>
                    <a:pt x="40" y="170"/>
                  </a:cubicBezTo>
                  <a:moveTo>
                    <a:pt x="56" y="207"/>
                  </a:moveTo>
                  <a:cubicBezTo>
                    <a:pt x="65" y="209"/>
                    <a:pt x="70" y="206"/>
                    <a:pt x="74" y="200"/>
                  </a:cubicBezTo>
                  <a:cubicBezTo>
                    <a:pt x="74" y="199"/>
                    <a:pt x="74" y="197"/>
                    <a:pt x="74" y="195"/>
                  </a:cubicBezTo>
                  <a:cubicBezTo>
                    <a:pt x="66" y="195"/>
                    <a:pt x="61" y="201"/>
                    <a:pt x="56" y="207"/>
                  </a:cubicBezTo>
                  <a:moveTo>
                    <a:pt x="92" y="225"/>
                  </a:moveTo>
                  <a:cubicBezTo>
                    <a:pt x="98" y="222"/>
                    <a:pt x="102" y="226"/>
                    <a:pt x="106" y="234"/>
                  </a:cubicBezTo>
                  <a:cubicBezTo>
                    <a:pt x="106" y="237"/>
                    <a:pt x="104" y="239"/>
                    <a:pt x="101" y="238"/>
                  </a:cubicBezTo>
                  <a:cubicBezTo>
                    <a:pt x="97" y="238"/>
                    <a:pt x="92" y="231"/>
                    <a:pt x="92" y="22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3" name="Freeform 18"/>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0" y="129"/>
                    <a:pt x="18" y="128"/>
                    <a:pt x="2" y="124"/>
                  </a:cubicBezTo>
                  <a:cubicBezTo>
                    <a:pt x="2" y="98"/>
                    <a:pt x="2" y="98"/>
                    <a:pt x="2" y="98"/>
                  </a:cubicBezTo>
                  <a:cubicBezTo>
                    <a:pt x="19" y="103"/>
                    <a:pt x="31" y="106"/>
                    <a:pt x="39" y="106"/>
                  </a:cubicBezTo>
                  <a:cubicBezTo>
                    <a:pt x="44" y="106"/>
                    <a:pt x="48" y="105"/>
                    <a:pt x="52" y="102"/>
                  </a:cubicBezTo>
                  <a:cubicBezTo>
                    <a:pt x="55" y="100"/>
                    <a:pt x="57" y="97"/>
                    <a:pt x="57" y="93"/>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4" name="Freeform 19"/>
            <p:cNvSpPr>
              <a:spLocks noEditPoints="1"/>
            </p:cNvSpPr>
            <p:nvPr userDrawn="1"/>
          </p:nvSpPr>
          <p:spPr bwMode="auto">
            <a:xfrm>
              <a:off x="896938" y="904875"/>
              <a:ext cx="103188" cy="103188"/>
            </a:xfrm>
            <a:custGeom>
              <a:avLst/>
              <a:gdLst>
                <a:gd name="T0" fmla="*/ 33 w 131"/>
                <a:gd name="T1" fmla="*/ 64 h 129"/>
                <a:gd name="T2" fmla="*/ 42 w 131"/>
                <a:gd name="T3" fmla="*/ 92 h 129"/>
                <a:gd name="T4" fmla="*/ 66 w 131"/>
                <a:gd name="T5" fmla="*/ 103 h 129"/>
                <a:gd name="T6" fmla="*/ 90 w 131"/>
                <a:gd name="T7" fmla="*/ 92 h 129"/>
                <a:gd name="T8" fmla="*/ 98 w 131"/>
                <a:gd name="T9" fmla="*/ 64 h 129"/>
                <a:gd name="T10" fmla="*/ 66 w 131"/>
                <a:gd name="T11" fmla="*/ 27 h 129"/>
                <a:gd name="T12" fmla="*/ 41 w 131"/>
                <a:gd name="T13" fmla="*/ 37 h 129"/>
                <a:gd name="T14" fmla="*/ 33 w 131"/>
                <a:gd name="T15" fmla="*/ 64 h 129"/>
                <a:gd name="T16" fmla="*/ 66 w 131"/>
                <a:gd name="T17" fmla="*/ 129 h 129"/>
                <a:gd name="T18" fmla="*/ 19 w 131"/>
                <a:gd name="T19" fmla="*/ 111 h 129"/>
                <a:gd name="T20" fmla="*/ 0 w 131"/>
                <a:gd name="T21" fmla="*/ 64 h 129"/>
                <a:gd name="T22" fmla="*/ 18 w 131"/>
                <a:gd name="T23" fmla="*/ 18 h 129"/>
                <a:gd name="T24" fmla="*/ 66 w 131"/>
                <a:gd name="T25" fmla="*/ 0 h 129"/>
                <a:gd name="T26" fmla="*/ 113 w 131"/>
                <a:gd name="T27" fmla="*/ 18 h 129"/>
                <a:gd name="T28" fmla="*/ 131 w 131"/>
                <a:gd name="T29" fmla="*/ 64 h 129"/>
                <a:gd name="T30" fmla="*/ 113 w 131"/>
                <a:gd name="T31" fmla="*/ 111 h 129"/>
                <a:gd name="T32" fmla="*/ 66 w 131"/>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1" y="37"/>
                  </a:cubicBezTo>
                  <a:cubicBezTo>
                    <a:pt x="36" y="43"/>
                    <a:pt x="33" y="53"/>
                    <a:pt x="33" y="64"/>
                  </a:cubicBezTo>
                  <a:moveTo>
                    <a:pt x="66" y="129"/>
                  </a:moveTo>
                  <a:cubicBezTo>
                    <a:pt x="47" y="129"/>
                    <a:pt x="31" y="123"/>
                    <a:pt x="19" y="111"/>
                  </a:cubicBezTo>
                  <a:cubicBezTo>
                    <a:pt x="6" y="99"/>
                    <a:pt x="0" y="83"/>
                    <a:pt x="0" y="64"/>
                  </a:cubicBezTo>
                  <a:cubicBezTo>
                    <a:pt x="0" y="45"/>
                    <a:pt x="6" y="29"/>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5" name="Freeform 20"/>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5" y="100"/>
                    <a:pt x="57" y="97"/>
                    <a:pt x="57" y="93"/>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6" name="Freeform 21"/>
            <p:cNvSpPr>
              <a:spLocks noEditPoints="1"/>
            </p:cNvSpPr>
            <p:nvPr userDrawn="1"/>
          </p:nvSpPr>
          <p:spPr bwMode="auto">
            <a:xfrm>
              <a:off x="696913" y="904875"/>
              <a:ext cx="106363" cy="142875"/>
            </a:xfrm>
            <a:custGeom>
              <a:avLst/>
              <a:gdLst>
                <a:gd name="T0" fmla="*/ 38 w 135"/>
                <a:gd name="T1" fmla="*/ 68 h 180"/>
                <a:gd name="T2" fmla="*/ 70 w 135"/>
                <a:gd name="T3" fmla="*/ 103 h 180"/>
                <a:gd name="T4" fmla="*/ 94 w 135"/>
                <a:gd name="T5" fmla="*/ 94 h 180"/>
                <a:gd name="T6" fmla="*/ 102 w 135"/>
                <a:gd name="T7" fmla="*/ 68 h 180"/>
                <a:gd name="T8" fmla="*/ 93 w 135"/>
                <a:gd name="T9" fmla="*/ 38 h 180"/>
                <a:gd name="T10" fmla="*/ 69 w 135"/>
                <a:gd name="T11" fmla="*/ 27 h 180"/>
                <a:gd name="T12" fmla="*/ 46 w 135"/>
                <a:gd name="T13" fmla="*/ 38 h 180"/>
                <a:gd name="T14" fmla="*/ 38 w 135"/>
                <a:gd name="T15" fmla="*/ 68 h 180"/>
                <a:gd name="T16" fmla="*/ 43 w 135"/>
                <a:gd name="T17" fmla="*/ 177 h 180"/>
                <a:gd name="T18" fmla="*/ 2 w 135"/>
                <a:gd name="T19" fmla="*/ 180 h 180"/>
                <a:gd name="T20" fmla="*/ 7 w 135"/>
                <a:gd name="T21" fmla="*/ 118 h 180"/>
                <a:gd name="T22" fmla="*/ 7 w 135"/>
                <a:gd name="T23" fmla="*/ 68 h 180"/>
                <a:gd name="T24" fmla="*/ 0 w 135"/>
                <a:gd name="T25" fmla="*/ 6 h 180"/>
                <a:gd name="T26" fmla="*/ 31 w 135"/>
                <a:gd name="T27" fmla="*/ 3 h 180"/>
                <a:gd name="T28" fmla="*/ 36 w 135"/>
                <a:gd name="T29" fmla="*/ 21 h 180"/>
                <a:gd name="T30" fmla="*/ 50 w 135"/>
                <a:gd name="T31" fmla="*/ 7 h 180"/>
                <a:gd name="T32" fmla="*/ 77 w 135"/>
                <a:gd name="T33" fmla="*/ 0 h 180"/>
                <a:gd name="T34" fmla="*/ 119 w 135"/>
                <a:gd name="T35" fmla="*/ 19 h 180"/>
                <a:gd name="T36" fmla="*/ 135 w 135"/>
                <a:gd name="T37" fmla="*/ 67 h 180"/>
                <a:gd name="T38" fmla="*/ 119 w 135"/>
                <a:gd name="T39" fmla="*/ 112 h 180"/>
                <a:gd name="T40" fmla="*/ 79 w 135"/>
                <a:gd name="T41" fmla="*/ 129 h 180"/>
                <a:gd name="T42" fmla="*/ 55 w 135"/>
                <a:gd name="T43" fmla="*/ 125 h 180"/>
                <a:gd name="T44" fmla="*/ 40 w 135"/>
                <a:gd name="T45" fmla="*/ 118 h 180"/>
                <a:gd name="T46" fmla="*/ 40 w 135"/>
                <a:gd name="T47" fmla="*/ 132 h 180"/>
                <a:gd name="T48" fmla="*/ 43 w 135"/>
                <a:gd name="T49"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38" y="68"/>
                  </a:moveTo>
                  <a:cubicBezTo>
                    <a:pt x="38" y="91"/>
                    <a:pt x="49" y="103"/>
                    <a:pt x="70" y="103"/>
                  </a:cubicBezTo>
                  <a:cubicBezTo>
                    <a:pt x="81" y="103"/>
                    <a:pt x="88" y="100"/>
                    <a:pt x="94" y="94"/>
                  </a:cubicBezTo>
                  <a:cubicBezTo>
                    <a:pt x="99" y="87"/>
                    <a:pt x="102" y="78"/>
                    <a:pt x="102" y="68"/>
                  </a:cubicBezTo>
                  <a:cubicBezTo>
                    <a:pt x="102" y="55"/>
                    <a:pt x="99" y="46"/>
                    <a:pt x="93" y="38"/>
                  </a:cubicBezTo>
                  <a:cubicBezTo>
                    <a:pt x="87" y="30"/>
                    <a:pt x="79" y="27"/>
                    <a:pt x="69" y="27"/>
                  </a:cubicBezTo>
                  <a:cubicBezTo>
                    <a:pt x="59" y="27"/>
                    <a:pt x="51" y="30"/>
                    <a:pt x="46" y="38"/>
                  </a:cubicBezTo>
                  <a:cubicBezTo>
                    <a:pt x="41" y="45"/>
                    <a:pt x="38" y="55"/>
                    <a:pt x="38" y="68"/>
                  </a:cubicBezTo>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7" name="Freeform 22"/>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grpSp>
    </p:spTree>
    <p:extLst>
      <p:ext uri="{BB962C8B-B14F-4D97-AF65-F5344CB8AC3E}">
        <p14:creationId xmlns:p14="http://schemas.microsoft.com/office/powerpoint/2010/main" val="770423162"/>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14034" y="1577261"/>
            <a:ext cx="11163933"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490906" y="472664"/>
            <a:ext cx="11222977" cy="502445"/>
          </a:xfrm>
          <a:prstGeom prst="rect">
            <a:avLst/>
          </a:prstGeom>
          <a:noFill/>
        </p:spPr>
        <p:txBody>
          <a:bodyPr wrap="square" lIns="0" tIns="0" rIns="0" bIns="0" rtlCol="0" anchor="t">
            <a:spAutoFit/>
          </a:bodyPr>
          <a:lstStyle>
            <a:lvl1pPr algn="l">
              <a:defRPr/>
            </a:lvl1p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159660456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291857" y="1577261"/>
            <a:ext cx="5378911"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490906" y="472664"/>
            <a:ext cx="11222977" cy="50244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5" name="Content Placeholder 7"/>
          <p:cNvSpPr>
            <a:spLocks noGrp="1"/>
          </p:cNvSpPr>
          <p:nvPr>
            <p:ph sz="quarter" idx="11" hasCustomPrompt="1"/>
          </p:nvPr>
        </p:nvSpPr>
        <p:spPr>
          <a:xfrm>
            <a:off x="522763" y="1579515"/>
            <a:ext cx="5370182"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50640194"/>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14034" y="1575039"/>
            <a:ext cx="3448005"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9305" y="1575039"/>
            <a:ext cx="3449815"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46389" y="1575039"/>
            <a:ext cx="3448004"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gray">
          <a:xfrm>
            <a:off x="490906" y="472664"/>
            <a:ext cx="11222977" cy="50244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3037648042"/>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 col layout">
    <p:spTree>
      <p:nvGrpSpPr>
        <p:cNvPr id="1" name=""/>
        <p:cNvGrpSpPr/>
        <p:nvPr/>
      </p:nvGrpSpPr>
      <p:grpSpPr>
        <a:xfrm>
          <a:off x="0" y="0"/>
          <a:ext cx="0" cy="0"/>
          <a:chOff x="0" y="0"/>
          <a:chExt cx="0" cy="0"/>
        </a:xfrm>
      </p:grpSpPr>
      <p:sp>
        <p:nvSpPr>
          <p:cNvPr id="2" name="Title 1"/>
          <p:cNvSpPr>
            <a:spLocks noGrp="1"/>
          </p:cNvSpPr>
          <p:nvPr>
            <p:ph type="title"/>
          </p:nvPr>
        </p:nvSpPr>
        <p:spPr>
          <a:xfrm>
            <a:off x="1527358" y="289608"/>
            <a:ext cx="5584893" cy="502445"/>
          </a:xfrm>
          <a:prstGeom prst="rect">
            <a:avLst/>
          </a:prstGeom>
        </p:spPr>
        <p:txBody>
          <a:bodyPr/>
          <a:lstStyle/>
          <a:p>
            <a:r>
              <a:rPr lang="fr-FR"/>
              <a:t>Modifiez le style du titre</a:t>
            </a:r>
            <a:endParaRPr lang="en-GB"/>
          </a:p>
        </p:txBody>
      </p:sp>
      <p:sp>
        <p:nvSpPr>
          <p:cNvPr id="5" name="Slide Number Placeholder 4"/>
          <p:cNvSpPr>
            <a:spLocks noGrp="1"/>
          </p:cNvSpPr>
          <p:nvPr>
            <p:ph type="sldNum" sz="quarter" idx="12"/>
          </p:nvPr>
        </p:nvSpPr>
        <p:spPr>
          <a:xfrm>
            <a:off x="8737600" y="6356350"/>
            <a:ext cx="2844800" cy="365126"/>
          </a:xfrm>
          <a:prstGeom prst="rect">
            <a:avLst/>
          </a:prstGeom>
        </p:spPr>
        <p:txBody>
          <a:bodyPr lIns="120006" tIns="60003" rIns="120006" bIns="60003"/>
          <a:lstStyle/>
          <a:p>
            <a:fld id="{D34AE20F-330F-454C-9011-43B717E650F2}" type="slidenum">
              <a:rPr lang="en-GB" smtClean="0"/>
              <a:pPr/>
              <a:t>‹#›</a:t>
            </a:fld>
            <a:endParaRPr lang="en-GB" dirty="0"/>
          </a:p>
        </p:txBody>
      </p:sp>
      <p:sp>
        <p:nvSpPr>
          <p:cNvPr id="25" name="Text Placeholder 24"/>
          <p:cNvSpPr>
            <a:spLocks noGrp="1"/>
          </p:cNvSpPr>
          <p:nvPr>
            <p:ph type="body" sz="quarter" idx="13"/>
          </p:nvPr>
        </p:nvSpPr>
        <p:spPr>
          <a:xfrm>
            <a:off x="412674" y="1304511"/>
            <a:ext cx="11368461" cy="4428975"/>
          </a:xfrm>
          <a:prstGeom prst="rect">
            <a:avLst/>
          </a:prstGeom>
        </p:spPr>
        <p:txBody>
          <a:bodyPr>
            <a:noAutofit/>
          </a:bodyPr>
          <a:lstStyle>
            <a:lvl2pPr>
              <a:tabLst/>
              <a:defRPr/>
            </a:lvl2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6236757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65" y="489789"/>
            <a:ext cx="6768358" cy="502445"/>
          </a:xfrm>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0218889" y="6379754"/>
            <a:ext cx="1653407" cy="195405"/>
          </a:xfrm>
          <a:prstGeom prst="rect">
            <a:avLst/>
          </a:prstGeom>
        </p:spPr>
        <p:txBody>
          <a:bodyPr/>
          <a:lstStyle/>
          <a:p>
            <a:pPr defTabSz="945823"/>
            <a:fld id="{3E291E46-BCC4-4EBB-9B49-E997D24BE723}" type="slidenum">
              <a:rPr lang="en-GB" smtClean="0"/>
              <a:pPr defTabSz="945823"/>
              <a:t>‹#›</a:t>
            </a:fld>
            <a:endParaRPr lang="en-GB" dirty="0"/>
          </a:p>
        </p:txBody>
      </p:sp>
      <p:sp>
        <p:nvSpPr>
          <p:cNvPr id="11" name="Text Placeholder 4"/>
          <p:cNvSpPr>
            <a:spLocks noGrp="1"/>
          </p:cNvSpPr>
          <p:nvPr>
            <p:ph type="body" sz="quarter" idx="15"/>
          </p:nvPr>
        </p:nvSpPr>
        <p:spPr>
          <a:xfrm>
            <a:off x="339868"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
          <p:cNvSpPr>
            <a:spLocks noGrp="1"/>
          </p:cNvSpPr>
          <p:nvPr>
            <p:ph type="body" sz="quarter" idx="16"/>
          </p:nvPr>
        </p:nvSpPr>
        <p:spPr>
          <a:xfrm>
            <a:off x="3287939"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4"/>
          <p:cNvSpPr>
            <a:spLocks noGrp="1"/>
          </p:cNvSpPr>
          <p:nvPr>
            <p:ph type="body" sz="quarter" idx="17"/>
          </p:nvPr>
        </p:nvSpPr>
        <p:spPr>
          <a:xfrm>
            <a:off x="6236008"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18"/>
          </p:nvPr>
        </p:nvSpPr>
        <p:spPr>
          <a:xfrm>
            <a:off x="9184079"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739864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_Titles Only">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23524" y="204404"/>
            <a:ext cx="8957556" cy="1121782"/>
          </a:xfrm>
        </p:spPr>
        <p:txBody>
          <a:bodyPr anchor="t">
            <a:noAutofit/>
          </a:bodyPr>
          <a:lstStyle>
            <a:lvl1pPr marL="0" indent="0">
              <a:spcBef>
                <a:spcPts val="0"/>
              </a:spcBef>
              <a:spcAft>
                <a:spcPts val="0"/>
              </a:spcAft>
              <a:buNone/>
              <a:defRPr sz="2176"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53981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45177"/>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2" y="1865606"/>
            <a:ext cx="11051116" cy="1264087"/>
          </a:xfrm>
        </p:spPr>
        <p:txBody>
          <a:bodyPr/>
          <a:lstStyle>
            <a:lvl1pPr marL="234911" indent="-234911">
              <a:lnSpc>
                <a:spcPct val="100000"/>
              </a:lnSpc>
              <a:spcBef>
                <a:spcPts val="400"/>
              </a:spcBef>
              <a:spcAft>
                <a:spcPts val="400"/>
              </a:spcAft>
              <a:buFont typeface="Arial" panose="020B0604020202020204" pitchFamily="34" charset="0"/>
              <a:buChar char="•"/>
              <a:defRPr sz="1600" cap="none"/>
            </a:lvl1pPr>
            <a:lvl2pPr marL="634893" indent="-222213">
              <a:lnSpc>
                <a:spcPct val="100000"/>
              </a:lnSpc>
              <a:spcBef>
                <a:spcPts val="400"/>
              </a:spcBef>
              <a:spcAft>
                <a:spcPts val="400"/>
              </a:spcAft>
              <a:buFont typeface="Arial" panose="020B0604020202020204" pitchFamily="34" charset="0"/>
              <a:buChar char="–"/>
              <a:tabLst/>
              <a:defRPr sz="1600"/>
            </a:lvl2pPr>
            <a:lvl3pPr marL="922711" indent="-237026">
              <a:lnSpc>
                <a:spcPct val="100000"/>
              </a:lnSpc>
              <a:spcBef>
                <a:spcPts val="400"/>
              </a:spcBef>
              <a:spcAft>
                <a:spcPts val="400"/>
              </a:spcAft>
              <a:buSzPct val="85000"/>
              <a:buFont typeface="Arial" panose="020B0604020202020204" pitchFamily="34" charset="0"/>
              <a:buChar char="•"/>
              <a:defRPr sz="1600"/>
            </a:lvl3pPr>
            <a:lvl5pPr marL="1290949" indent="-232794">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26410812"/>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45177"/>
            <a:ext cx="7661871" cy="502445"/>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3"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8"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9"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
        <p:nvSpPr>
          <p:cNvPr id="25" name="Content Placeholder 2"/>
          <p:cNvSpPr>
            <a:spLocks noGrp="1"/>
          </p:cNvSpPr>
          <p:nvPr>
            <p:ph idx="24" hasCustomPrompt="1"/>
          </p:nvPr>
        </p:nvSpPr>
        <p:spPr>
          <a:xfrm>
            <a:off x="9109918"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Tree>
    <p:extLst>
      <p:ext uri="{BB962C8B-B14F-4D97-AF65-F5344CB8AC3E}">
        <p14:creationId xmlns:p14="http://schemas.microsoft.com/office/powerpoint/2010/main" val="256051270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4" y="2027854"/>
            <a:ext cx="7306873" cy="3491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2034948305"/>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1"/>
            <a:ext cx="5892800" cy="251120"/>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599" b="1" baseline="0">
                <a:solidFill>
                  <a:schemeClr val="tx1"/>
                </a:solidFill>
              </a:defRPr>
            </a:lvl1pPr>
            <a:lvl2pPr marL="4319" indent="0" algn="l">
              <a:spcBef>
                <a:spcPts val="0"/>
              </a:spcBef>
              <a:buNone/>
              <a:tabLst/>
              <a:defRPr sz="2933" baseline="0">
                <a:solidFill>
                  <a:schemeClr val="bg2"/>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631339558"/>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599" b="1" baseline="0">
                <a:solidFill>
                  <a:schemeClr val="tx1"/>
                </a:solidFill>
              </a:defRPr>
            </a:lvl1pPr>
            <a:lvl2pPr marL="4319" indent="0" algn="l">
              <a:spcBef>
                <a:spcPts val="0"/>
              </a:spcBef>
              <a:buNone/>
              <a:tabLst/>
              <a:defRPr sz="2933" baseline="0">
                <a:solidFill>
                  <a:schemeClr val="bg2"/>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2" cy="25112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650494423"/>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5" y="489789"/>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67722"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6724095"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3584" y="1851258"/>
            <a:ext cx="5125006"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6"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508750501"/>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45177"/>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5"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5"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6045" y="1851258"/>
            <a:ext cx="3415485"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3"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3"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8401373" y="1851258"/>
            <a:ext cx="3415485" cy="590215"/>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071760584"/>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45177"/>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2"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2"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13342" y="1851257"/>
            <a:ext cx="2598440" cy="590214"/>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7"/>
            <a:ext cx="2598440" cy="590214"/>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271554"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4" y="1851257"/>
            <a:ext cx="2598440" cy="590214"/>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4"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9250660"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7"/>
            <a:ext cx="2598440" cy="590214"/>
          </a:xfrm>
          <a:solidFill>
            <a:schemeClr val="accent3"/>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547508533"/>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251120"/>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5568001" y="2829248"/>
            <a:ext cx="5111494" cy="758990"/>
          </a:xfrm>
        </p:spPr>
        <p:txBody>
          <a:bodyPr anchor="ctr"/>
          <a:lstStyle>
            <a:lvl1pPr>
              <a:defRPr sz="4932" baseline="0"/>
            </a:lvl1pPr>
          </a:lstStyle>
          <a:p>
            <a:r>
              <a:rPr lang="en-US" dirty="0"/>
              <a:t>Impact word(s)</a:t>
            </a:r>
          </a:p>
        </p:txBody>
      </p:sp>
      <p:sp>
        <p:nvSpPr>
          <p:cNvPr id="3" name="Subtitle 2"/>
          <p:cNvSpPr>
            <a:spLocks noGrp="1"/>
          </p:cNvSpPr>
          <p:nvPr>
            <p:ph type="subTitle" idx="1" hasCustomPrompt="1"/>
          </p:nvPr>
        </p:nvSpPr>
        <p:spPr>
          <a:xfrm>
            <a:off x="5568001" y="3819110"/>
            <a:ext cx="6265412" cy="502238"/>
          </a:xfrm>
        </p:spPr>
        <p:txBody>
          <a:bodyPr/>
          <a:lstStyle>
            <a:lvl1pPr marL="0" indent="0" algn="l">
              <a:buNone/>
              <a:defRPr baseline="0">
                <a:solidFill>
                  <a:schemeClr val="bg2">
                    <a:lumMod val="75000"/>
                  </a:schemeClr>
                </a:solidFill>
              </a:defRPr>
            </a:lvl1pPr>
            <a:lvl2pPr marL="4319" indent="0" algn="l">
              <a:spcBef>
                <a:spcPts val="0"/>
              </a:spcBef>
              <a:buNone/>
              <a:tabLst/>
              <a:defRPr baseline="0">
                <a:solidFill>
                  <a:schemeClr val="bg2">
                    <a:lumMod val="75000"/>
                  </a:schemeClr>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9" y="897171"/>
            <a:ext cx="1553701" cy="861703"/>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50" y="6169897"/>
            <a:ext cx="747174" cy="346922"/>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dirty="0"/>
          </a:p>
        </p:txBody>
      </p:sp>
      <p:sp>
        <p:nvSpPr>
          <p:cNvPr id="14" name="Footer Placeholder 10"/>
          <p:cNvSpPr>
            <a:spLocks noGrp="1"/>
          </p:cNvSpPr>
          <p:nvPr>
            <p:ph type="ftr" sz="quarter" idx="11"/>
          </p:nvPr>
        </p:nvSpPr>
        <p:spPr>
          <a:xfrm>
            <a:off x="5568001" y="5375267"/>
            <a:ext cx="6265412" cy="794630"/>
          </a:xfrm>
          <a:prstGeom prst="rect">
            <a:avLst/>
          </a:prstGeom>
        </p:spPr>
        <p:txBody>
          <a:bodyPr lIns="0" tIns="0" rIns="0" bIns="0"/>
          <a:lstStyle>
            <a:lvl1pPr>
              <a:defRPr sz="1333">
                <a:solidFill>
                  <a:schemeClr val="accent4">
                    <a:lumMod val="75000"/>
                  </a:schemeClr>
                </a:solidFill>
              </a:defRPr>
            </a:lvl1pPr>
          </a:lstStyle>
          <a:p>
            <a:r>
              <a:rPr lang="en-US" dirty="0"/>
              <a:t>Ipsos Report | September 2017 |  Market report Germany  </a:t>
            </a:r>
            <a:endParaRPr lang="en-GB" dirty="0"/>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466531123"/>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5" y="489789"/>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67722"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6724095"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23584"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6724095"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3584" y="1851258"/>
            <a:ext cx="5125006"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6724095" y="1851258"/>
            <a:ext cx="5125006"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667185051"/>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45177"/>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5"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4400274"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26045"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6045" y="1851258"/>
            <a:ext cx="3415485"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5" name="Text Placeholder 10"/>
          <p:cNvSpPr>
            <a:spLocks noGrp="1"/>
          </p:cNvSpPr>
          <p:nvPr>
            <p:ph type="body" sz="quarter" idx="20"/>
          </p:nvPr>
        </p:nvSpPr>
        <p:spPr>
          <a:xfrm>
            <a:off x="8401373"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16" name="Picture Placeholder 6"/>
          <p:cNvSpPr>
            <a:spLocks noGrp="1"/>
          </p:cNvSpPr>
          <p:nvPr>
            <p:ph type="pic" sz="quarter" idx="21"/>
          </p:nvPr>
        </p:nvSpPr>
        <p:spPr>
          <a:xfrm>
            <a:off x="8401373"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8401373" y="1851258"/>
            <a:ext cx="3415485" cy="590215"/>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3357240042"/>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45177"/>
            <a:ext cx="7661871" cy="50244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2"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3292448"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13342"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13342" y="1851257"/>
            <a:ext cx="2598440" cy="590214"/>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3292448" y="1851257"/>
            <a:ext cx="2598440" cy="590214"/>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271554"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17" name="Text Placeholder 10"/>
          <p:cNvSpPr>
            <a:spLocks noGrp="1"/>
          </p:cNvSpPr>
          <p:nvPr>
            <p:ph type="body" sz="quarter" idx="22"/>
          </p:nvPr>
        </p:nvSpPr>
        <p:spPr>
          <a:xfrm>
            <a:off x="6271554" y="1851257"/>
            <a:ext cx="2598440" cy="590214"/>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6" name="Picture Placeholder 6"/>
          <p:cNvSpPr>
            <a:spLocks noGrp="1"/>
          </p:cNvSpPr>
          <p:nvPr>
            <p:ph type="pic" sz="quarter" idx="21"/>
          </p:nvPr>
        </p:nvSpPr>
        <p:spPr>
          <a:xfrm>
            <a:off x="6271554"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9250660"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20" name="Text Placeholder 10"/>
          <p:cNvSpPr>
            <a:spLocks noGrp="1"/>
          </p:cNvSpPr>
          <p:nvPr>
            <p:ph type="body" sz="quarter" idx="25"/>
          </p:nvPr>
        </p:nvSpPr>
        <p:spPr>
          <a:xfrm>
            <a:off x="9250660" y="1851257"/>
            <a:ext cx="2598440" cy="590214"/>
          </a:xfrm>
          <a:solidFill>
            <a:schemeClr val="accent3"/>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66617233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6" y="162706"/>
            <a:ext cx="11884698" cy="6531153"/>
          </a:xfrm>
          <a:solidFill>
            <a:schemeClr val="accent2"/>
          </a:solidFill>
        </p:spPr>
        <p:txBody>
          <a:bodyPr>
            <a:normAutofit/>
          </a:bodyPr>
          <a:lstStyle>
            <a:lvl1pPr marL="0" indent="0">
              <a:buNone/>
              <a:defRPr sz="1722"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6" y="4082105"/>
            <a:ext cx="5582136" cy="1249243"/>
          </a:xfrm>
        </p:spPr>
        <p:txBody>
          <a:bodyPr wrap="square" lIns="82819" tIns="41410" rIns="82819" bIns="41410">
            <a:no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6" y="3494310"/>
            <a:ext cx="3245342" cy="474505"/>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6" y="2140990"/>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6" y="148272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6"/>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4" name="TextBox 13"/>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3486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6178087" y="162704"/>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6" y="2254830"/>
            <a:ext cx="2318870" cy="50244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05114" y="290652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9" name="Text Placeholder 8"/>
          <p:cNvSpPr>
            <a:spLocks noGrp="1"/>
          </p:cNvSpPr>
          <p:nvPr>
            <p:ph type="body" sz="quarter" idx="13"/>
          </p:nvPr>
        </p:nvSpPr>
        <p:spPr>
          <a:xfrm>
            <a:off x="505484" y="3559621"/>
            <a:ext cx="5227612" cy="1893087"/>
          </a:xfrm>
        </p:spPr>
        <p:txBody>
          <a:bodyPr lIns="0" tIns="0" rIns="0" bIns="0">
            <a:noAutofit/>
          </a:bodyPr>
          <a:lstStyle>
            <a:lvl1pPr marL="0" indent="0">
              <a:buNone/>
              <a:defRPr sz="1814">
                <a:solidFill>
                  <a:schemeClr val="bg1"/>
                </a:solidFill>
              </a:defRPr>
            </a:lvl1pPr>
            <a:lvl2pPr marL="476993" indent="0">
              <a:buNone/>
              <a:defRPr sz="1814">
                <a:solidFill>
                  <a:schemeClr val="bg1"/>
                </a:solidFill>
              </a:defRPr>
            </a:lvl2pPr>
            <a:lvl3pPr marL="953986" indent="0">
              <a:buNone/>
              <a:defRPr sz="1633">
                <a:solidFill>
                  <a:schemeClr val="bg1"/>
                </a:solidFill>
              </a:defRPr>
            </a:lvl3pPr>
            <a:lvl4pPr marL="1430979" indent="0">
              <a:buNone/>
              <a:defRPr sz="1633">
                <a:solidFill>
                  <a:schemeClr val="bg1"/>
                </a:solidFill>
              </a:defRPr>
            </a:lvl4pPr>
            <a:lvl5pPr marL="1907971" indent="0">
              <a:buNone/>
              <a:defRPr sz="1633">
                <a:solidFill>
                  <a:schemeClr val="bg1"/>
                </a:solidFill>
              </a:defRPr>
            </a:lvl5pPr>
          </a:lstStyle>
          <a:p>
            <a:pPr lvl="0"/>
            <a:r>
              <a:rPr lang="en-US"/>
              <a:t>Edit Master text styles</a:t>
            </a:r>
          </a:p>
        </p:txBody>
      </p:sp>
      <p:sp>
        <p:nvSpPr>
          <p:cNvPr id="11" name="TextBox 10"/>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4151629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6" y="1599676"/>
            <a:ext cx="344800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1599676"/>
            <a:ext cx="3449815"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6"/>
            <a:ext cx="3448004" cy="391926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414809542"/>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3" name="Subtitle 2"/>
          <p:cNvSpPr>
            <a:spLocks noGrp="1"/>
          </p:cNvSpPr>
          <p:nvPr>
            <p:ph type="subTitle" idx="1" hasCustomPrompt="1"/>
          </p:nvPr>
        </p:nvSpPr>
        <p:spPr bwMode="gray">
          <a:xfrm>
            <a:off x="489868" y="3512679"/>
            <a:ext cx="3080122" cy="471314"/>
          </a:xfrm>
          <a:solidFill>
            <a:schemeClr val="accent2"/>
          </a:solidFill>
        </p:spPr>
        <p:txBody>
          <a:bodyPr wrap="none" lIns="0" tIns="41410" rIns="0" bIns="41410" rtlCol="0" anchor="t">
            <a:spAutoFit/>
          </a:bodyPr>
          <a:lstStyle>
            <a:lvl1pPr marL="0" indent="0">
              <a:lnSpc>
                <a:spcPts val="3046"/>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6" y="4140338"/>
            <a:ext cx="5582136" cy="1312376"/>
          </a:xfrm>
        </p:spPr>
        <p:txBody>
          <a:bodyPr wrap="square" lIns="0" tIns="41410" rIns="0" bIns="41410">
            <a:no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6" y="215865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6" y="148272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6"/>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3" name="TextBox 12"/>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76386"/>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1"/>
            <a:ext cx="1116393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76965"/>
            <a:ext cx="2823880" cy="502445"/>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49139557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39" y="693320"/>
            <a:ext cx="2823880" cy="502445"/>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5"/>
            <a:ext cx="1116393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2" y="6024327"/>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7" y="6024327"/>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3948384683"/>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2027854"/>
            <a:ext cx="684726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7533098" y="2027308"/>
            <a:ext cx="4180786" cy="251120"/>
          </a:xfrm>
        </p:spPr>
        <p:txBody>
          <a:bodyPr/>
          <a:lstStyle/>
          <a:p>
            <a:endParaRPr lang="en-GB" dirty="0"/>
          </a:p>
        </p:txBody>
      </p:sp>
    </p:spTree>
    <p:extLst>
      <p:ext uri="{BB962C8B-B14F-4D97-AF65-F5344CB8AC3E}">
        <p14:creationId xmlns:p14="http://schemas.microsoft.com/office/powerpoint/2010/main" val="1708122239"/>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489865" y="1998598"/>
            <a:ext cx="11163933" cy="125559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3624043467"/>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371094" y="1985430"/>
            <a:ext cx="7306873" cy="3598821"/>
          </a:xfrm>
        </p:spPr>
        <p:txBody>
          <a:bodyPr lIns="0" tIns="0" rIns="0" bIns="0">
            <a:noAutofit/>
          </a:bodyPr>
          <a:lstStyle>
            <a:lvl1pPr>
              <a:defRPr sz="2540"/>
            </a:lvl1pPr>
            <a:lvl2pPr>
              <a:defRPr sz="2176"/>
            </a:lvl2pPr>
            <a:lvl3pPr>
              <a:defRPr sz="1904"/>
            </a:lvl3pPr>
            <a:lvl4pPr>
              <a:defRPr sz="1722"/>
            </a:lvl4pPr>
            <a:lvl5pPr>
              <a:defRPr sz="1722"/>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14034" y="2368503"/>
            <a:ext cx="3448005" cy="3243160"/>
          </a:xfrm>
        </p:spPr>
        <p:txBody>
          <a:bodyPr lIns="0" tIns="0" rIns="0" bIns="0">
            <a:noAutofit/>
          </a:bodyPr>
          <a:lstStyle>
            <a:lvl1pPr marL="0" indent="0" algn="l">
              <a:buNone/>
              <a:defRPr sz="1904" b="1"/>
            </a:lvl1pPr>
          </a:lstStyle>
          <a:p>
            <a:pPr lvl="0"/>
            <a:r>
              <a:rPr lang="en-US" dirty="0"/>
              <a:t>Question text here</a:t>
            </a:r>
          </a:p>
        </p:txBody>
      </p:sp>
      <p:sp>
        <p:nvSpPr>
          <p:cNvPr id="4" name="Text Placeholder 3"/>
          <p:cNvSpPr>
            <a:spLocks noGrp="1"/>
          </p:cNvSpPr>
          <p:nvPr>
            <p:ph type="body" sz="quarter" idx="16" hasCustomPrompt="1"/>
          </p:nvPr>
        </p:nvSpPr>
        <p:spPr>
          <a:xfrm>
            <a:off x="499142" y="1985433"/>
            <a:ext cx="670902" cy="326518"/>
          </a:xfrm>
          <a:solidFill>
            <a:schemeClr val="accent3"/>
          </a:solidFill>
        </p:spPr>
        <p:txBody>
          <a:bodyPr lIns="36000" tIns="0" rIns="36000" bIns="0">
            <a:noAutofit/>
          </a:bodyPr>
          <a:lstStyle>
            <a:lvl1pPr marL="0" indent="0" algn="l">
              <a:buNone/>
              <a:defRPr sz="2176"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07692" y="620646"/>
            <a:ext cx="11238268" cy="1175592"/>
          </a:xfrm>
          <a:noFill/>
        </p:spPr>
        <p:txBody>
          <a:bodyPr wrap="square" lIns="0" tIns="0" rIns="0" bIns="0" anchor="t">
            <a:noAutofit/>
          </a:bodyPr>
          <a:lstStyle>
            <a:lvl1pPr marL="0" algn="l" defTabSz="953754" rtl="0" eaLnBrk="1" latinLnBrk="0" hangingPunct="1">
              <a:lnSpc>
                <a:spcPct val="120000"/>
              </a:lnSpc>
              <a:spcAft>
                <a:spcPts val="1044"/>
              </a:spcAft>
              <a:defRPr lang="en-GB" sz="254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3390789899"/>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5" y="1577264"/>
            <a:ext cx="7306875" cy="125559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8229963" y="1577264"/>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7" y="476965"/>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424594312"/>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5" y="1577258"/>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8229963" y="1577258"/>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2640169166"/>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5" y="2084859"/>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8229963" y="2084859"/>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376221472"/>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5" y="2027855"/>
            <a:ext cx="730687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8229963" y="2027855"/>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592"/>
            <a:ext cx="2308884" cy="368306"/>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1"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60885252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6" y="1599672"/>
            <a:ext cx="3448005" cy="39192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5" y="1599672"/>
            <a:ext cx="3449815"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2"/>
            <a:ext cx="3448004" cy="391926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6"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92394897"/>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89866" y="1599676"/>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295097" y="1599676"/>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267427463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9866" y="1599673"/>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295097" y="1599673"/>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3395823738"/>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4"/>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295097" y="2027854"/>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592"/>
            <a:ext cx="2308884" cy="368306"/>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2118047899"/>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4279" y="2029224"/>
            <a:ext cx="537924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265341" y="2029224"/>
            <a:ext cx="5382869"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4279"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84280"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4279"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3593076786"/>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9866" y="1599678"/>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371094" y="1599678"/>
            <a:ext cx="7306873" cy="1255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89867" y="476965"/>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3935539566"/>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489866" y="1600202"/>
            <a:ext cx="3448005" cy="1660365"/>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371102" y="1600202"/>
            <a:ext cx="7306876" cy="1660365"/>
          </a:xfrm>
        </p:spPr>
        <p:txBody>
          <a:bodyPr/>
          <a:lstStyle>
            <a:lvl1pPr>
              <a:lnSpc>
                <a:spcPct val="110000"/>
              </a:lnSpc>
              <a:spcBef>
                <a:spcPts val="544"/>
              </a:spcBef>
              <a:defRPr/>
            </a:lvl1pPr>
            <a:lvl2pPr>
              <a:lnSpc>
                <a:spcPct val="110000"/>
              </a:lnSpc>
              <a:spcBef>
                <a:spcPts val="544"/>
              </a:spcBef>
              <a:defRPr/>
            </a:lvl2pPr>
            <a:lvl3pPr>
              <a:lnSpc>
                <a:spcPct val="110000"/>
              </a:lnSpc>
              <a:spcBef>
                <a:spcPts val="544"/>
              </a:spcBef>
              <a:defRPr/>
            </a:lvl3pPr>
            <a:lvl4pPr>
              <a:lnSpc>
                <a:spcPct val="110000"/>
              </a:lnSpc>
              <a:spcBef>
                <a:spcPts val="544"/>
              </a:spcBef>
              <a:defRPr/>
            </a:lvl4pPr>
            <a:lvl5pPr>
              <a:lnSpc>
                <a:spcPct val="110000"/>
              </a:lnSpc>
              <a:spcBef>
                <a:spcPts val="544"/>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4" name="Title 3"/>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1182496294"/>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489866" y="2027854"/>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4" y="2027854"/>
            <a:ext cx="730687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74291948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489866" y="2027855"/>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371094" y="2027855"/>
            <a:ext cx="7306873" cy="1255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0"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4252199846"/>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89866" y="1599678"/>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1095" y="1599678"/>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29963" y="1599678"/>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3315201677"/>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489866" y="1599673"/>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371095" y="1599673"/>
            <a:ext cx="3449815" cy="125559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8229963" y="1599673"/>
            <a:ext cx="3448004" cy="125559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89867"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95161724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6" y="2027860"/>
            <a:ext cx="344800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5" y="2027860"/>
            <a:ext cx="3449815"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0"/>
            <a:ext cx="3448004" cy="349108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4145804594"/>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89866" y="2027861"/>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371095" y="2027861"/>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8229963" y="2027861"/>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489865"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2504236530"/>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6" y="2027855"/>
            <a:ext cx="344800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5" y="2027855"/>
            <a:ext cx="3449815"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5"/>
            <a:ext cx="3448004"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5" y="1507515"/>
            <a:ext cx="2308884" cy="368306"/>
          </a:xfrm>
          <a:solidFill>
            <a:schemeClr val="tx2"/>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6" y="476965"/>
            <a:ext cx="2823880" cy="502445"/>
          </a:xfrm>
        </p:spPr>
        <p:txBody>
          <a:bodyPr/>
          <a:lstStyle/>
          <a:p>
            <a:r>
              <a:rPr lang="en-US" dirty="0"/>
              <a:t>Click to edit</a:t>
            </a:r>
            <a:endParaRPr lang="en-GB" dirty="0"/>
          </a:p>
        </p:txBody>
      </p:sp>
    </p:spTree>
    <p:extLst>
      <p:ext uri="{BB962C8B-B14F-4D97-AF65-F5344CB8AC3E}">
        <p14:creationId xmlns:p14="http://schemas.microsoft.com/office/powerpoint/2010/main" val="282864873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7" y="476965"/>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271608886"/>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7" y="476965"/>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620834898"/>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1"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3" name="Title 2"/>
          <p:cNvSpPr>
            <a:spLocks noGrp="1"/>
          </p:cNvSpPr>
          <p:nvPr>
            <p:ph type="title"/>
          </p:nvPr>
        </p:nvSpPr>
        <p:spPr>
          <a:xfrm>
            <a:off x="489867" y="476965"/>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1019508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1" y="1077592"/>
            <a:ext cx="2308884" cy="368306"/>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
        <p:nvSpPr>
          <p:cNvPr id="3" name="Title 2"/>
          <p:cNvSpPr>
            <a:spLocks noGrp="1"/>
          </p:cNvSpPr>
          <p:nvPr>
            <p:ph type="title"/>
          </p:nvPr>
        </p:nvSpPr>
        <p:spPr>
          <a:xfrm>
            <a:off x="489867" y="476965"/>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273641916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2" y="5780183"/>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9" y="5780183"/>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35843457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489866" y="2027854"/>
            <a:ext cx="344800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371095" y="2027854"/>
            <a:ext cx="3449815"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8229963" y="2027854"/>
            <a:ext cx="3448004" cy="349108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489865" y="1507387"/>
            <a:ext cx="2308884"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9"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6" y="489776"/>
            <a:ext cx="2805717" cy="502471"/>
          </a:xfrm>
        </p:spPr>
        <p:txBody>
          <a:bodyPr/>
          <a:lstStyle/>
          <a:p>
            <a:r>
              <a:rPr lang="en-US" dirty="0"/>
              <a:t>Click to edit</a:t>
            </a:r>
            <a:endParaRPr lang="en-GB" dirty="0"/>
          </a:p>
        </p:txBody>
      </p:sp>
    </p:spTree>
    <p:extLst>
      <p:ext uri="{BB962C8B-B14F-4D97-AF65-F5344CB8AC3E}">
        <p14:creationId xmlns:p14="http://schemas.microsoft.com/office/powerpoint/2010/main" val="34960920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489865" y="489789"/>
            <a:ext cx="6768358" cy="50244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36250359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227196269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26728686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06890" y="1077464"/>
            <a:ext cx="2308884" cy="368562"/>
          </a:xfrm>
          <a:solidFill>
            <a:schemeClr val="tx1"/>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text</a:t>
            </a:r>
          </a:p>
        </p:txBody>
      </p:sp>
      <p:sp>
        <p:nvSpPr>
          <p:cNvPr id="6"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
        <p:nvSpPr>
          <p:cNvPr id="3" name="Title 2"/>
          <p:cNvSpPr>
            <a:spLocks noGrp="1"/>
          </p:cNvSpPr>
          <p:nvPr>
            <p:ph type="title"/>
          </p:nvPr>
        </p:nvSpPr>
        <p:spPr>
          <a:xfrm>
            <a:off x="489865" y="489789"/>
            <a:ext cx="6768358" cy="502445"/>
          </a:xfrm>
        </p:spPr>
        <p:txBody>
          <a:bodyPr/>
          <a:lstStyle/>
          <a:p>
            <a:r>
              <a:rPr lang="en-US"/>
              <a:t>Click to edit Master title style</a:t>
            </a:r>
            <a:endParaRPr lang="en-GB"/>
          </a:p>
        </p:txBody>
      </p:sp>
    </p:spTree>
    <p:extLst>
      <p:ext uri="{BB962C8B-B14F-4D97-AF65-F5344CB8AC3E}">
        <p14:creationId xmlns:p14="http://schemas.microsoft.com/office/powerpoint/2010/main" val="3427054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16544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8230250" y="5780183"/>
            <a:ext cx="3483634" cy="163258"/>
          </a:xfrm>
          <a:noFill/>
        </p:spPr>
        <p:txBody>
          <a:bodyPr lIns="0" tIns="0" rIns="0" bIns="0" anchor="ctr">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14038" y="5780183"/>
            <a:ext cx="7307222" cy="163258"/>
          </a:xfrm>
          <a:noFill/>
        </p:spPr>
        <p:txBody>
          <a:bodyPr lIns="0" tIns="0" rIns="0" bIns="0" anchor="ctr">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dirty="0"/>
              <a:t>Click to add base</a:t>
            </a:r>
          </a:p>
        </p:txBody>
      </p:sp>
    </p:spTree>
    <p:extLst>
      <p:ext uri="{BB962C8B-B14F-4D97-AF65-F5344CB8AC3E}">
        <p14:creationId xmlns:p14="http://schemas.microsoft.com/office/powerpoint/2010/main" val="15527414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8" name="Picture Placeholder 7"/>
          <p:cNvSpPr>
            <a:spLocks noGrp="1"/>
          </p:cNvSpPr>
          <p:nvPr>
            <p:ph type="pic" sz="quarter" idx="11" hasCustomPrompt="1"/>
          </p:nvPr>
        </p:nvSpPr>
        <p:spPr>
          <a:xfrm>
            <a:off x="164402" y="162704"/>
            <a:ext cx="5855501" cy="6529024"/>
          </a:xfrm>
          <a:solidFill>
            <a:schemeClr val="tx1">
              <a:lumMod val="10000"/>
              <a:lumOff val="90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6464383" y="2254830"/>
            <a:ext cx="2318870" cy="50244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6464381" y="2906520"/>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993" indent="0">
              <a:buNone/>
              <a:defRPr/>
            </a:lvl2pPr>
            <a:lvl3pPr marL="953986" indent="0">
              <a:buNone/>
              <a:defRPr/>
            </a:lvl3pPr>
            <a:lvl4pPr marL="1430979" indent="0">
              <a:buNone/>
              <a:defRPr/>
            </a:lvl4pPr>
            <a:lvl5pPr marL="1907971" indent="0">
              <a:buNone/>
              <a:defRPr/>
            </a:lvl5pPr>
          </a:lstStyle>
          <a:p>
            <a:pPr lvl="0"/>
            <a:r>
              <a:rPr lang="en-US" dirty="0"/>
              <a:t>Click to edit subtitle</a:t>
            </a:r>
          </a:p>
        </p:txBody>
      </p:sp>
      <p:sp>
        <p:nvSpPr>
          <p:cNvPr id="18" name="Text Placeholder 8"/>
          <p:cNvSpPr>
            <a:spLocks noGrp="1"/>
          </p:cNvSpPr>
          <p:nvPr>
            <p:ph type="body" sz="quarter" idx="13"/>
          </p:nvPr>
        </p:nvSpPr>
        <p:spPr>
          <a:xfrm>
            <a:off x="6464750" y="3559621"/>
            <a:ext cx="5227612" cy="1893087"/>
          </a:xfrm>
        </p:spPr>
        <p:txBody>
          <a:bodyPr lIns="0" tIns="0" rIns="0" bIns="0">
            <a:noAutofit/>
          </a:bodyPr>
          <a:lstStyle>
            <a:lvl1pPr marL="0" indent="0">
              <a:buNone/>
              <a:defRPr sz="1814">
                <a:solidFill>
                  <a:schemeClr val="tx1"/>
                </a:solidFill>
              </a:defRPr>
            </a:lvl1pPr>
            <a:lvl2pPr marL="476993" indent="0">
              <a:buNone/>
              <a:defRPr sz="1814">
                <a:solidFill>
                  <a:schemeClr val="bg1"/>
                </a:solidFill>
              </a:defRPr>
            </a:lvl2pPr>
            <a:lvl3pPr marL="953986" indent="0">
              <a:buNone/>
              <a:defRPr sz="1633">
                <a:solidFill>
                  <a:schemeClr val="bg1"/>
                </a:solidFill>
              </a:defRPr>
            </a:lvl3pPr>
            <a:lvl4pPr marL="1430979" indent="0">
              <a:buNone/>
              <a:defRPr sz="1633">
                <a:solidFill>
                  <a:schemeClr val="bg1"/>
                </a:solidFill>
              </a:defRPr>
            </a:lvl4pPr>
            <a:lvl5pPr marL="1907971" indent="0">
              <a:buNone/>
              <a:defRPr sz="1633">
                <a:solidFill>
                  <a:schemeClr val="bg1"/>
                </a:solidFill>
              </a:defRPr>
            </a:lvl5pPr>
          </a:lstStyle>
          <a:p>
            <a:pPr lvl="0"/>
            <a:r>
              <a:rPr lang="en-US" dirty="0"/>
              <a:t>Edit Master text styles</a:t>
            </a:r>
          </a:p>
        </p:txBody>
      </p:sp>
      <p:sp>
        <p:nvSpPr>
          <p:cNvPr id="11" name="TextBox 10"/>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5825546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721709" y="2953052"/>
            <a:ext cx="8748590" cy="951904"/>
          </a:xfrm>
          <a:noFill/>
        </p:spPr>
        <p:txBody>
          <a:bodyPr wrap="none" anchor="ctr"/>
          <a:lstStyle>
            <a:lvl1pPr algn="ctr">
              <a:lnSpc>
                <a:spcPct val="110000"/>
              </a:lnSpc>
              <a:defRPr sz="5623">
                <a:solidFill>
                  <a:schemeClr val="tx1"/>
                </a:solidFill>
              </a:defRPr>
            </a:lvl1pPr>
          </a:lstStyle>
          <a:p>
            <a:r>
              <a:rPr lang="en-US" dirty="0"/>
              <a:t>Click to add statement</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3" name="TextBox 12"/>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028337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9" y="4082106"/>
            <a:ext cx="5582136" cy="1249243"/>
          </a:xfrm>
        </p:spPr>
        <p:txBody>
          <a:bodyPr wrap="square" lIns="82819" tIns="41410" rIns="82819" bIns="41410">
            <a:normAutofit/>
          </a:bodyPr>
          <a:lstStyle>
            <a:lvl1pPr marL="0" indent="0">
              <a:spcBef>
                <a:spcPts val="1252"/>
              </a:spcBef>
              <a:buNone/>
              <a:defRPr sz="1723">
                <a:solidFill>
                  <a:schemeClr val="bg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05121" y="3494310"/>
            <a:ext cx="3231849" cy="471314"/>
          </a:xfrm>
          <a:solidFill>
            <a:schemeClr val="accent2"/>
          </a:solidFill>
        </p:spPr>
        <p:txBody>
          <a:bodyPr wrap="none" lIns="82819" tIns="41410" rIns="82819" bIns="41410" rtlCol="0" anchor="t">
            <a:spAutoFit/>
          </a:bodyPr>
          <a:lstStyle>
            <a:lvl1pPr marL="0" indent="0">
              <a:lnSpc>
                <a:spcPts val="3048"/>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05113" y="2702978"/>
            <a:ext cx="5344507" cy="843290"/>
          </a:xfrm>
          <a:solidFill>
            <a:schemeClr val="accent3"/>
          </a:solidFill>
        </p:spPr>
        <p:txBody>
          <a:bodyPr tIns="144000" bIns="0" anchor="ctr"/>
          <a:lstStyle>
            <a:lvl1pPr algn="l">
              <a:defRPr sz="4535">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40877" y="6314391"/>
            <a:ext cx="890118" cy="277264"/>
          </a:xfrm>
          <a:prstGeom prst="rect">
            <a:avLst/>
          </a:prstGeom>
        </p:spPr>
      </p:pic>
      <p:sp>
        <p:nvSpPr>
          <p:cNvPr id="3" name="Media Placeholder 2"/>
          <p:cNvSpPr>
            <a:spLocks noGrp="1"/>
          </p:cNvSpPr>
          <p:nvPr>
            <p:ph type="media" sz="quarter" idx="12" hasCustomPrompt="1"/>
          </p:nvPr>
        </p:nvSpPr>
        <p:spPr>
          <a:xfrm>
            <a:off x="153936" y="163831"/>
            <a:ext cx="11884133" cy="6530338"/>
          </a:xfrm>
          <a:solidFill>
            <a:schemeClr val="bg2"/>
          </a:solidFill>
        </p:spPr>
        <p:txBody>
          <a:bodyPr>
            <a:normAutofit/>
          </a:bodyPr>
          <a:lstStyle>
            <a:lvl1pPr marL="0" indent="0" algn="ctr">
              <a:buNone/>
              <a:defRPr sz="1451">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63408732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4" name="Rectangle 3"/>
          <p:cNvSpPr/>
          <p:nvPr userDrawn="1"/>
        </p:nvSpPr>
        <p:spPr bwMode="gray">
          <a:xfrm>
            <a:off x="6017312"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6425933" y="2235379"/>
            <a:ext cx="5418461" cy="3610114"/>
          </a:xfrm>
        </p:spPr>
        <p:txBody>
          <a:bodyPr lIns="0" rIns="0">
            <a:normAutofit/>
          </a:bodyPr>
          <a:lstStyle>
            <a:lvl1pPr>
              <a:spcBef>
                <a:spcPts val="544"/>
              </a:spcBef>
              <a:spcAft>
                <a:spcPts val="544"/>
              </a:spcAft>
              <a:buClr>
                <a:schemeClr val="bg1"/>
              </a:buClr>
              <a:defRPr sz="2177">
                <a:solidFill>
                  <a:schemeClr val="bg1"/>
                </a:solidFill>
              </a:defRPr>
            </a:lvl1pPr>
            <a:lvl2pPr>
              <a:spcBef>
                <a:spcPts val="544"/>
              </a:spcBef>
              <a:spcAft>
                <a:spcPts val="544"/>
              </a:spcAft>
              <a:buClr>
                <a:schemeClr val="bg1"/>
              </a:buClr>
              <a:defRPr sz="1814">
                <a:solidFill>
                  <a:schemeClr val="bg1"/>
                </a:solidFill>
              </a:defRPr>
            </a:lvl2pPr>
            <a:lvl3pPr>
              <a:spcBef>
                <a:spcPts val="544"/>
              </a:spcBef>
              <a:spcAft>
                <a:spcPts val="544"/>
              </a:spcAft>
              <a:buClr>
                <a:schemeClr val="bg1"/>
              </a:buClr>
              <a:defRPr sz="1633">
                <a:solidFill>
                  <a:schemeClr val="bg1"/>
                </a:solidFill>
              </a:defRPr>
            </a:lvl3pPr>
            <a:lvl4pPr>
              <a:spcBef>
                <a:spcPts val="544"/>
              </a:spcBef>
              <a:spcAft>
                <a:spcPts val="544"/>
              </a:spcAft>
              <a:buClr>
                <a:schemeClr val="bg1"/>
              </a:buClr>
              <a:defRPr sz="1633">
                <a:solidFill>
                  <a:schemeClr val="bg1"/>
                </a:solidFill>
              </a:defRPr>
            </a:lvl4pPr>
            <a:lvl5pPr>
              <a:spcBef>
                <a:spcPts val="544"/>
              </a:spcBef>
              <a:spcAft>
                <a:spcPts val="544"/>
              </a:spcAft>
              <a:buClr>
                <a:schemeClr val="bg1"/>
              </a:buClr>
              <a:defRPr sz="16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6456566" y="866362"/>
            <a:ext cx="3899496" cy="50244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6456562" y="1518011"/>
            <a:ext cx="2778050" cy="368562"/>
          </a:xfrm>
          <a:solidFill>
            <a:schemeClr val="tx2"/>
          </a:solidFill>
        </p:spPr>
        <p:txBody>
          <a:bodyPr vert="horz" wrap="none" lIns="72000" tIns="0" rIns="72000" bIns="0" rtlCol="0" anchor="ctr">
            <a:spAutoFit/>
          </a:bodyPr>
          <a:lstStyle>
            <a:lvl1pPr>
              <a:buFontTx/>
              <a:buNone/>
              <a:defRPr lang="en-US" sz="2177" b="1" dirty="0" smtClean="0">
                <a:solidFill>
                  <a:schemeClr val="bg1"/>
                </a:solidFill>
              </a:defRPr>
            </a:lvl1pPr>
          </a:lstStyle>
          <a:p>
            <a:pPr marL="0" lvl="0" indent="0" defTabSz="829361">
              <a:spcBef>
                <a:spcPts val="272"/>
              </a:spcBef>
              <a:spcAft>
                <a:spcPts val="272"/>
              </a:spcAft>
              <a:buFontTx/>
              <a:buNone/>
            </a:pPr>
            <a:r>
              <a:rPr lang="en-US" dirty="0"/>
              <a:t>Click to edit subtitle</a:t>
            </a:r>
          </a:p>
        </p:txBody>
      </p:sp>
      <p:sp>
        <p:nvSpPr>
          <p:cNvPr id="3" name="Media Placeholder 2"/>
          <p:cNvSpPr>
            <a:spLocks noGrp="1"/>
          </p:cNvSpPr>
          <p:nvPr>
            <p:ph type="media" sz="quarter" idx="14"/>
          </p:nvPr>
        </p:nvSpPr>
        <p:spPr>
          <a:xfrm>
            <a:off x="162734" y="164601"/>
            <a:ext cx="5852258" cy="6527128"/>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58031408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57695" y="157663"/>
            <a:ext cx="11876615" cy="6542673"/>
          </a:xfrm>
          <a:solidFill>
            <a:schemeClr val="bg1">
              <a:lumMod val="85000"/>
            </a:schemeClr>
          </a:solidFill>
        </p:spPr>
        <p:txBody>
          <a:bodyPr/>
          <a:lstStyle>
            <a:lvl1pPr marL="0" indent="0" algn="ctr">
              <a:buNone/>
              <a:defRPr sz="1451"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05121" y="1077817"/>
            <a:ext cx="7316135" cy="1419016"/>
          </a:xfrm>
          <a:noFill/>
        </p:spPr>
        <p:txBody>
          <a:bodyPr wrap="square" anchor="t"/>
          <a:lstStyle>
            <a:lvl1pPr algn="l">
              <a:lnSpc>
                <a:spcPts val="5533"/>
              </a:lnSpc>
              <a:defRPr sz="4898">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4" name="TextBox 13"/>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09483975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3640530"/>
            <a:ext cx="12191999" cy="321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85997"/>
            <a:ext cx="10671734" cy="709508"/>
          </a:xfrm>
          <a:noFill/>
        </p:spPr>
        <p:txBody>
          <a:bodyPr wrap="square" anchor="ctr"/>
          <a:lstStyle>
            <a:lvl1pPr>
              <a:lnSpc>
                <a:spcPts val="5533"/>
              </a:lnSpc>
              <a:defRPr sz="5623">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6776" y="3826087"/>
            <a:ext cx="3820950" cy="2856494"/>
          </a:xfrm>
          <a:solidFill>
            <a:schemeClr val="bg2"/>
          </a:solidFill>
        </p:spPr>
        <p:txBody>
          <a:bodyPr/>
          <a:lstStyle>
            <a:lvl1pPr marL="0" indent="0">
              <a:buNone/>
              <a:defRPr sz="1633"/>
            </a:lvl1pPr>
          </a:lstStyle>
          <a:p>
            <a:r>
              <a:rPr lang="en-GB" dirty="0"/>
              <a:t>Click to insert image</a:t>
            </a:r>
          </a:p>
        </p:txBody>
      </p:sp>
      <p:sp>
        <p:nvSpPr>
          <p:cNvPr id="28" name="Picture Placeholder 21"/>
          <p:cNvSpPr>
            <a:spLocks noGrp="1"/>
          </p:cNvSpPr>
          <p:nvPr>
            <p:ph type="pic" sz="quarter" idx="11" hasCustomPrompt="1"/>
          </p:nvPr>
        </p:nvSpPr>
        <p:spPr>
          <a:xfrm>
            <a:off x="4189781" y="3826087"/>
            <a:ext cx="3820950" cy="2856494"/>
          </a:xfrm>
          <a:solidFill>
            <a:schemeClr val="bg2"/>
          </a:solidFill>
        </p:spPr>
        <p:txBody>
          <a:bodyPr/>
          <a:lstStyle>
            <a:lvl1pPr marL="0" indent="0">
              <a:buNone/>
              <a:defRPr sz="1633" baseline="0"/>
            </a:lvl1pPr>
          </a:lstStyle>
          <a:p>
            <a:r>
              <a:rPr lang="en-GB" dirty="0"/>
              <a:t>Click to insert image</a:t>
            </a:r>
          </a:p>
        </p:txBody>
      </p:sp>
      <p:sp>
        <p:nvSpPr>
          <p:cNvPr id="29" name="Picture Placeholder 21"/>
          <p:cNvSpPr>
            <a:spLocks noGrp="1"/>
          </p:cNvSpPr>
          <p:nvPr>
            <p:ph type="pic" sz="quarter" idx="12" hasCustomPrompt="1"/>
          </p:nvPr>
        </p:nvSpPr>
        <p:spPr>
          <a:xfrm>
            <a:off x="8202785" y="3826087"/>
            <a:ext cx="3820950" cy="2856494"/>
          </a:xfrm>
          <a:solidFill>
            <a:schemeClr val="bg2"/>
          </a:solidFill>
        </p:spPr>
        <p:txBody>
          <a:bodyPr/>
          <a:lstStyle>
            <a:lvl1pPr marL="0" indent="0">
              <a:buNone/>
              <a:defRPr sz="1633"/>
            </a:lvl1pPr>
          </a:lstStyle>
          <a:p>
            <a:r>
              <a:rPr lang="en-GB" dirty="0"/>
              <a:t>Click to insert image</a:t>
            </a:r>
          </a:p>
        </p:txBody>
      </p:sp>
      <p:sp>
        <p:nvSpPr>
          <p:cNvPr id="17"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98461378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3667694"/>
            <a:ext cx="12130168" cy="319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08065"/>
            <a:ext cx="10671734" cy="865367"/>
          </a:xfrm>
          <a:noFill/>
        </p:spPr>
        <p:txBody>
          <a:bodyPr wrap="square" anchor="ctr"/>
          <a:lstStyle>
            <a:lvl1pPr>
              <a:defRPr sz="5623">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177646" y="3830946"/>
            <a:ext cx="5844382" cy="2857023"/>
          </a:xfrm>
          <a:solidFill>
            <a:schemeClr val="bg2"/>
          </a:solidFill>
        </p:spPr>
        <p:txBody>
          <a:bodyPr/>
          <a:lstStyle>
            <a:lvl1pPr marL="0" indent="0">
              <a:buNone/>
              <a:defRPr sz="1451" baseline="0"/>
            </a:lvl1pPr>
          </a:lstStyle>
          <a:p>
            <a:r>
              <a:rPr lang="en-GB" dirty="0"/>
              <a:t>Click to insert image</a:t>
            </a:r>
          </a:p>
        </p:txBody>
      </p:sp>
      <p:sp>
        <p:nvSpPr>
          <p:cNvPr id="13" name="Picture Placeholder 21"/>
          <p:cNvSpPr>
            <a:spLocks noGrp="1"/>
          </p:cNvSpPr>
          <p:nvPr>
            <p:ph type="pic" sz="quarter" idx="13" hasCustomPrompt="1"/>
          </p:nvPr>
        </p:nvSpPr>
        <p:spPr>
          <a:xfrm>
            <a:off x="166247" y="3830946"/>
            <a:ext cx="5844974" cy="2857023"/>
          </a:xfrm>
          <a:solidFill>
            <a:schemeClr val="bg2"/>
          </a:solidFill>
        </p:spPr>
        <p:txBody>
          <a:bodyPr/>
          <a:lstStyle>
            <a:lvl1pPr marL="0" indent="0">
              <a:buNone/>
              <a:defRPr sz="1451"/>
            </a:lvl1pPr>
          </a:lstStyle>
          <a:p>
            <a:r>
              <a:rPr lang="en-GB" dirty="0"/>
              <a:t>Click to insert image</a:t>
            </a:r>
          </a:p>
        </p:txBody>
      </p:sp>
      <p:sp>
        <p:nvSpPr>
          <p:cNvPr id="16"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8" name="TextBox 17"/>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30206470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86321" y="3723913"/>
            <a:ext cx="11961116" cy="296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760138" y="1708065"/>
            <a:ext cx="10671734" cy="865367"/>
          </a:xfrm>
          <a:noFill/>
        </p:spPr>
        <p:txBody>
          <a:bodyPr wrap="square" anchor="ctr"/>
          <a:lstStyle>
            <a:lvl1pPr>
              <a:defRPr sz="5623">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62737" y="3886153"/>
            <a:ext cx="11859706" cy="2813295"/>
          </a:xfrm>
          <a:solidFill>
            <a:schemeClr val="bg1">
              <a:lumMod val="85000"/>
            </a:schemeClr>
          </a:solidFill>
        </p:spPr>
        <p:txBody>
          <a:bodyPr/>
          <a:lstStyle>
            <a:lvl1pPr marL="0" indent="0">
              <a:buNone/>
              <a:defRPr sz="1451" baseline="0"/>
            </a:lvl1pPr>
          </a:lstStyle>
          <a:p>
            <a:r>
              <a:rPr lang="en-GB" dirty="0"/>
              <a:t>Click to insert image</a:t>
            </a:r>
          </a:p>
        </p:txBody>
      </p:sp>
      <p:sp>
        <p:nvSpPr>
          <p:cNvPr id="10"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6" name="TextBox 15"/>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8656738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04987" y="2837904"/>
            <a:ext cx="5388298" cy="1757734"/>
          </a:xfrm>
        </p:spPr>
        <p:txBody>
          <a:bodyPr wrap="square" lIns="82819" tIns="41410" rIns="82819" bIns="41410">
            <a:spAutoFit/>
          </a:bodyPr>
          <a:lstStyle>
            <a:lvl1pPr marL="0" indent="0">
              <a:spcBef>
                <a:spcPts val="0"/>
              </a:spcBef>
              <a:buNone/>
              <a:tabLst>
                <a:tab pos="284871" algn="l"/>
              </a:tabLst>
              <a:defRPr sz="1905" baseline="0">
                <a:solidFill>
                  <a:schemeClr val="tx1"/>
                </a:solidFill>
                <a:latin typeface="+mn-lt"/>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586057"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sp>
        <p:nvSpPr>
          <p:cNvPr id="160" name="Freeform 11"/>
          <p:cNvSpPr>
            <a:spLocks noChangeAspect="1" noEditPoints="1"/>
          </p:cNvSpPr>
          <p:nvPr userDrawn="1"/>
        </p:nvSpPr>
        <p:spPr bwMode="auto">
          <a:xfrm>
            <a:off x="637328"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grpSp>
        <p:nvGrpSpPr>
          <p:cNvPr id="28" name="Group 27"/>
          <p:cNvGrpSpPr>
            <a:grpSpLocks noChangeAspect="1"/>
          </p:cNvGrpSpPr>
          <p:nvPr userDrawn="1"/>
        </p:nvGrpSpPr>
        <p:grpSpPr>
          <a:xfrm>
            <a:off x="586898" y="3709176"/>
            <a:ext cx="205225" cy="122568"/>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161" name="Text Placeholder 68"/>
          <p:cNvSpPr>
            <a:spLocks noGrp="1"/>
          </p:cNvSpPr>
          <p:nvPr>
            <p:ph type="body" sz="quarter" idx="11" hasCustomPrompt="1"/>
          </p:nvPr>
        </p:nvSpPr>
        <p:spPr bwMode="gray">
          <a:xfrm>
            <a:off x="6289672" y="2837904"/>
            <a:ext cx="5388298" cy="1757734"/>
          </a:xfrm>
        </p:spPr>
        <p:txBody>
          <a:bodyPr wrap="square" lIns="82819" tIns="41410" rIns="82819" bIns="41410">
            <a:spAutoFit/>
          </a:bodyPr>
          <a:lstStyle>
            <a:lvl1pPr marL="0" indent="0">
              <a:spcBef>
                <a:spcPts val="0"/>
              </a:spcBef>
              <a:buNone/>
              <a:tabLst>
                <a:tab pos="284871" algn="l"/>
              </a:tabLst>
              <a:defRPr sz="1905" baseline="0">
                <a:solidFill>
                  <a:schemeClr val="tx1"/>
                </a:solidFill>
                <a:latin typeface="+mn-lt"/>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6370741" y="4321178"/>
            <a:ext cx="206916"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sp>
        <p:nvSpPr>
          <p:cNvPr id="163" name="Freeform 11"/>
          <p:cNvSpPr>
            <a:spLocks noChangeAspect="1" noEditPoints="1"/>
          </p:cNvSpPr>
          <p:nvPr userDrawn="1"/>
        </p:nvSpPr>
        <p:spPr bwMode="auto">
          <a:xfrm>
            <a:off x="6422010" y="4004426"/>
            <a:ext cx="104372" cy="163258"/>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95397" tIns="47698" rIns="95397" bIns="47698" numCol="1" anchor="t" anchorCtr="0" compatLnSpc="1">
            <a:prstTxWarp prst="textNoShape">
              <a:avLst/>
            </a:prstTxWarp>
          </a:bodyPr>
          <a:lstStyle/>
          <a:p>
            <a:endParaRPr lang="en-GB" sz="1633" dirty="0">
              <a:latin typeface="+mn-lt"/>
            </a:endParaRPr>
          </a:p>
        </p:txBody>
      </p:sp>
      <p:grpSp>
        <p:nvGrpSpPr>
          <p:cNvPr id="164" name="Group 163"/>
          <p:cNvGrpSpPr>
            <a:grpSpLocks noChangeAspect="1"/>
          </p:cNvGrpSpPr>
          <p:nvPr userDrawn="1"/>
        </p:nvGrpSpPr>
        <p:grpSpPr>
          <a:xfrm>
            <a:off x="6371581" y="3709176"/>
            <a:ext cx="205225" cy="122568"/>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latin typeface="+mn-lt"/>
              </a:endParaRPr>
            </a:p>
          </p:txBody>
        </p:sp>
      </p:grpSp>
      <p:sp>
        <p:nvSpPr>
          <p:cNvPr id="29" name="TextBox 28">
            <a:hlinkClick r:id="rId2"/>
          </p:cNvPr>
          <p:cNvSpPr txBox="1"/>
          <p:nvPr userDrawn="1"/>
        </p:nvSpPr>
        <p:spPr>
          <a:xfrm>
            <a:off x="6289672" y="6143307"/>
            <a:ext cx="5388298" cy="321432"/>
          </a:xfrm>
          <a:prstGeom prst="rect">
            <a:avLst/>
          </a:prstGeom>
          <a:noFill/>
        </p:spPr>
        <p:txBody>
          <a:bodyPr wrap="square" lIns="75116" tIns="37559" rIns="75116" bIns="37559" rtlCol="0">
            <a:spAutoFit/>
          </a:bodyPr>
          <a:lstStyle/>
          <a:p>
            <a:pPr>
              <a:lnSpc>
                <a:spcPct val="110000"/>
              </a:lnSpc>
              <a:spcBef>
                <a:spcPts val="2503"/>
              </a:spcBef>
              <a:buClr>
                <a:schemeClr val="bg2"/>
              </a:buClr>
            </a:pPr>
            <a:r>
              <a:rPr lang="en-GB" sz="1451"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2" name="TextBox 2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46524201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2" y="293019"/>
            <a:ext cx="7491308" cy="492411"/>
          </a:xfrm>
        </p:spPr>
        <p:txBody>
          <a:bodyPr/>
          <a:lstStyle>
            <a:lvl1pPr>
              <a:lnSpc>
                <a:spcPct val="100000"/>
              </a:lnSpc>
              <a:spcBef>
                <a:spcPts val="0"/>
              </a:spcBef>
              <a:defRPr sz="3200" baseline="0"/>
            </a:lvl1pPr>
          </a:lstStyle>
          <a:p>
            <a:r>
              <a:rPr lang="en-US" dirty="0"/>
              <a:t>Click to add emphasis part of title</a:t>
            </a:r>
          </a:p>
        </p:txBody>
      </p:sp>
    </p:spTree>
    <p:extLst>
      <p:ext uri="{BB962C8B-B14F-4D97-AF65-F5344CB8AC3E}">
        <p14:creationId xmlns:p14="http://schemas.microsoft.com/office/powerpoint/2010/main" val="2568760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149" y="6265180"/>
            <a:ext cx="2145323" cy="2945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7555421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489865" y="2382097"/>
            <a:ext cx="2318870" cy="502445"/>
          </a:xfrm>
          <a:solidFill>
            <a:schemeClr val="accent3"/>
          </a:solidFill>
        </p:spPr>
        <p:txBody>
          <a:bodyPr wrap="none" lIns="82819" tIns="0" rIns="82819" bIns="0" rtlCol="0" anchor="ctr">
            <a:spAutoFit/>
          </a:bodyPr>
          <a:lstStyle>
            <a:lvl1pPr marL="518351" indent="-518351">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489866" y="3591618"/>
            <a:ext cx="5206843" cy="2432709"/>
          </a:xfrm>
        </p:spPr>
        <p:txBody>
          <a:bodyPr wrap="square" lIns="82819" tIns="41410" rIns="82819" bIns="41410">
            <a:norm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8190438"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0196277"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184601" y="164871"/>
            <a:ext cx="1828831" cy="6518933"/>
          </a:xfrm>
          <a:solidFill>
            <a:schemeClr val="bg1">
              <a:lumMod val="95000"/>
            </a:schemeClr>
          </a:solidFill>
        </p:spPr>
        <p:txBody>
          <a:bodyPr>
            <a:normAutofit/>
          </a:bodyPr>
          <a:lstStyle>
            <a:lvl1pPr marL="0" indent="0">
              <a:buNone/>
              <a:defRPr sz="2177" baseline="0"/>
            </a:lvl1pPr>
          </a:lstStyle>
          <a:p>
            <a:r>
              <a:rPr lang="en-GB" dirty="0"/>
              <a:t>A picture can be inserted here, it can be left blank or it can be filled in another colour</a:t>
            </a:r>
          </a:p>
        </p:txBody>
      </p:sp>
      <p:grpSp>
        <p:nvGrpSpPr>
          <p:cNvPr id="6" name="Group 5"/>
          <p:cNvGrpSpPr/>
          <p:nvPr userDrawn="1"/>
        </p:nvGrpSpPr>
        <p:grpSpPr>
          <a:xfrm>
            <a:off x="6014453" y="144448"/>
            <a:ext cx="4174963" cy="6631483"/>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489865" y="3005255"/>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993" indent="0">
              <a:buNone/>
              <a:defRPr/>
            </a:lvl2pPr>
            <a:lvl3pPr marL="953986" indent="0">
              <a:buNone/>
              <a:defRPr/>
            </a:lvl3pPr>
            <a:lvl4pPr marL="1430979" indent="0">
              <a:buNone/>
              <a:defRPr/>
            </a:lvl4pPr>
            <a:lvl5pPr marL="1907971" indent="0">
              <a:buNone/>
              <a:defRPr/>
            </a:lvl5pPr>
          </a:lstStyle>
          <a:p>
            <a:pPr lvl="0"/>
            <a:r>
              <a:rPr lang="en-US" dirty="0"/>
              <a:t>Click to edit subtitle</a:t>
            </a:r>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5579328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6:9 Cover Colou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3" name="Subtitle 2"/>
          <p:cNvSpPr>
            <a:spLocks noGrp="1"/>
          </p:cNvSpPr>
          <p:nvPr>
            <p:ph type="subTitle" idx="1" hasCustomPrompt="1"/>
          </p:nvPr>
        </p:nvSpPr>
        <p:spPr bwMode="gray">
          <a:xfrm>
            <a:off x="505118" y="3557510"/>
            <a:ext cx="3231849" cy="471314"/>
          </a:xfrm>
          <a:solidFill>
            <a:schemeClr val="accent2"/>
          </a:solidFill>
        </p:spPr>
        <p:txBody>
          <a:bodyPr wrap="none" lIns="82819" tIns="41410" rIns="82819" bIns="41410" rtlCol="0" anchor="t">
            <a:spAutoFit/>
          </a:bodyPr>
          <a:lstStyle>
            <a:lvl1pPr marL="0" indent="0">
              <a:lnSpc>
                <a:spcPts val="3046"/>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04986" y="4140332"/>
            <a:ext cx="5582137" cy="1312376"/>
          </a:xfrm>
        </p:spPr>
        <p:txBody>
          <a:bodyPr wrap="square" lIns="82819" tIns="41410" rIns="82819" bIns="41410">
            <a:normAutofit/>
          </a:bodyPr>
          <a:lstStyle>
            <a:lvl1pPr marL="0" indent="0">
              <a:spcBef>
                <a:spcPts val="1252"/>
              </a:spcBef>
              <a:buNone/>
              <a:defRPr sz="1722">
                <a:solidFill>
                  <a:schemeClr val="bg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505114" y="2718268"/>
            <a:ext cx="7939485" cy="619895"/>
          </a:xfrm>
          <a:solidFill>
            <a:schemeClr val="accent3"/>
          </a:solidFill>
        </p:spPr>
        <p:txBody>
          <a:bodyPr tIns="144000" bIns="0" anchor="ctr"/>
          <a:lstStyle>
            <a:lvl1pPr algn="l">
              <a:defRPr sz="4534">
                <a:latin typeface="+mj-lt"/>
              </a:defRPr>
            </a:lvl1pPr>
          </a:lstStyle>
          <a:p>
            <a:r>
              <a:rPr lang="en-US" dirty="0"/>
              <a:t>Title Slide - Click to edit title</a:t>
            </a:r>
            <a:endParaRPr lang="en-GB" dirty="0"/>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14" name="TextBox 13"/>
          <p:cNvSpPr txBox="1"/>
          <p:nvPr userDrawn="1"/>
        </p:nvSpPr>
        <p:spPr bwMode="gray">
          <a:xfrm>
            <a:off x="527474" y="6230629"/>
            <a:ext cx="5582137" cy="164143"/>
          </a:xfrm>
          <a:prstGeom prst="rect">
            <a:avLst/>
          </a:prstGeom>
          <a:noFill/>
        </p:spPr>
        <p:txBody>
          <a:bodyPr wrap="none" lIns="0" tIns="0" rIns="0" bIns="0" rtlCol="0" anchor="ctr">
            <a:noAutofit/>
          </a:bodyPr>
          <a:lstStyle/>
          <a:p>
            <a:r>
              <a:rPr lang="en-GB" sz="635" dirty="0">
                <a:solidFill>
                  <a:schemeClr val="tx1"/>
                </a:solidFill>
                <a:latin typeface="+mn-lt"/>
              </a:rPr>
              <a:t>Client and Internal Use Only</a:t>
            </a:r>
          </a:p>
        </p:txBody>
      </p:sp>
      <p:grpSp>
        <p:nvGrpSpPr>
          <p:cNvPr id="4" name="Group 3"/>
          <p:cNvGrpSpPr/>
          <p:nvPr userDrawn="1"/>
        </p:nvGrpSpPr>
        <p:grpSpPr>
          <a:xfrm>
            <a:off x="511242" y="489550"/>
            <a:ext cx="568845" cy="503947"/>
            <a:chOff x="563563" y="539750"/>
            <a:chExt cx="627063" cy="555625"/>
          </a:xfrm>
        </p:grpSpPr>
        <p:sp>
          <p:nvSpPr>
            <p:cNvPr id="6" name="Freeform 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7" name="Freeform 6"/>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8" name="Freeform 7"/>
            <p:cNvSpPr>
              <a:spLocks noEditPoints="1"/>
            </p:cNvSpPr>
            <p:nvPr userDrawn="1"/>
          </p:nvSpPr>
          <p:spPr bwMode="auto">
            <a:xfrm>
              <a:off x="884238" y="585788"/>
              <a:ext cx="114300" cy="295275"/>
            </a:xfrm>
            <a:custGeom>
              <a:avLst/>
              <a:gdLst>
                <a:gd name="T0" fmla="*/ 67 w 146"/>
                <a:gd name="T1" fmla="*/ 155 h 374"/>
                <a:gd name="T2" fmla="*/ 89 w 146"/>
                <a:gd name="T3" fmla="*/ 148 h 374"/>
                <a:gd name="T4" fmla="*/ 100 w 146"/>
                <a:gd name="T5" fmla="*/ 156 h 374"/>
                <a:gd name="T6" fmla="*/ 87 w 146"/>
                <a:gd name="T7" fmla="*/ 161 h 374"/>
                <a:gd name="T8" fmla="*/ 67 w 146"/>
                <a:gd name="T9" fmla="*/ 155 h 374"/>
                <a:gd name="T10" fmla="*/ 0 w 146"/>
                <a:gd name="T11" fmla="*/ 372 h 374"/>
                <a:gd name="T12" fmla="*/ 8 w 146"/>
                <a:gd name="T13" fmla="*/ 372 h 374"/>
                <a:gd name="T14" fmla="*/ 34 w 146"/>
                <a:gd name="T15" fmla="*/ 370 h 374"/>
                <a:gd name="T16" fmla="*/ 74 w 146"/>
                <a:gd name="T17" fmla="*/ 373 h 374"/>
                <a:gd name="T18" fmla="*/ 126 w 146"/>
                <a:gd name="T19" fmla="*/ 371 h 374"/>
                <a:gd name="T20" fmla="*/ 92 w 146"/>
                <a:gd name="T21" fmla="*/ 361 h 374"/>
                <a:gd name="T22" fmla="*/ 53 w 146"/>
                <a:gd name="T23" fmla="*/ 330 h 374"/>
                <a:gd name="T24" fmla="*/ 50 w 146"/>
                <a:gd name="T25" fmla="*/ 287 h 374"/>
                <a:gd name="T26" fmla="*/ 125 w 146"/>
                <a:gd name="T27" fmla="*/ 278 h 374"/>
                <a:gd name="T28" fmla="*/ 123 w 146"/>
                <a:gd name="T29" fmla="*/ 254 h 374"/>
                <a:gd name="T30" fmla="*/ 130 w 146"/>
                <a:gd name="T31" fmla="*/ 239 h 374"/>
                <a:gd name="T32" fmla="*/ 116 w 146"/>
                <a:gd name="T33" fmla="*/ 231 h 374"/>
                <a:gd name="T34" fmla="*/ 133 w 146"/>
                <a:gd name="T35" fmla="*/ 223 h 374"/>
                <a:gd name="T36" fmla="*/ 128 w 146"/>
                <a:gd name="T37" fmla="*/ 203 h 374"/>
                <a:gd name="T38" fmla="*/ 145 w 146"/>
                <a:gd name="T39" fmla="*/ 190 h 374"/>
                <a:gd name="T40" fmla="*/ 120 w 146"/>
                <a:gd name="T41" fmla="*/ 148 h 374"/>
                <a:gd name="T42" fmla="*/ 130 w 146"/>
                <a:gd name="T43" fmla="*/ 132 h 374"/>
                <a:gd name="T44" fmla="*/ 128 w 146"/>
                <a:gd name="T45" fmla="*/ 94 h 374"/>
                <a:gd name="T46" fmla="*/ 129 w 146"/>
                <a:gd name="T47" fmla="*/ 81 h 374"/>
                <a:gd name="T48" fmla="*/ 127 w 146"/>
                <a:gd name="T49" fmla="*/ 66 h 374"/>
                <a:gd name="T50" fmla="*/ 128 w 146"/>
                <a:gd name="T51" fmla="*/ 60 h 374"/>
                <a:gd name="T52" fmla="*/ 123 w 146"/>
                <a:gd name="T53" fmla="*/ 54 h 374"/>
                <a:gd name="T54" fmla="*/ 124 w 146"/>
                <a:gd name="T55" fmla="*/ 49 h 374"/>
                <a:gd name="T56" fmla="*/ 115 w 146"/>
                <a:gd name="T57" fmla="*/ 46 h 374"/>
                <a:gd name="T58" fmla="*/ 111 w 146"/>
                <a:gd name="T59" fmla="*/ 37 h 374"/>
                <a:gd name="T60" fmla="*/ 107 w 146"/>
                <a:gd name="T61" fmla="*/ 39 h 374"/>
                <a:gd name="T62" fmla="*/ 106 w 146"/>
                <a:gd name="T63" fmla="*/ 33 h 374"/>
                <a:gd name="T64" fmla="*/ 100 w 146"/>
                <a:gd name="T65" fmla="*/ 35 h 374"/>
                <a:gd name="T66" fmla="*/ 95 w 146"/>
                <a:gd name="T67" fmla="*/ 27 h 374"/>
                <a:gd name="T68" fmla="*/ 88 w 146"/>
                <a:gd name="T69" fmla="*/ 31 h 374"/>
                <a:gd name="T70" fmla="*/ 88 w 146"/>
                <a:gd name="T71" fmla="*/ 22 h 374"/>
                <a:gd name="T72" fmla="*/ 82 w 146"/>
                <a:gd name="T73" fmla="*/ 25 h 374"/>
                <a:gd name="T74" fmla="*/ 75 w 146"/>
                <a:gd name="T75" fmla="*/ 24 h 374"/>
                <a:gd name="T76" fmla="*/ 76 w 146"/>
                <a:gd name="T77" fmla="*/ 17 h 374"/>
                <a:gd name="T78" fmla="*/ 69 w 146"/>
                <a:gd name="T79" fmla="*/ 17 h 374"/>
                <a:gd name="T80" fmla="*/ 71 w 146"/>
                <a:gd name="T81" fmla="*/ 13 h 374"/>
                <a:gd name="T82" fmla="*/ 68 w 146"/>
                <a:gd name="T83" fmla="*/ 10 h 374"/>
                <a:gd name="T84" fmla="*/ 57 w 146"/>
                <a:gd name="T85" fmla="*/ 18 h 374"/>
                <a:gd name="T86" fmla="*/ 62 w 146"/>
                <a:gd name="T87" fmla="*/ 14 h 374"/>
                <a:gd name="T88" fmla="*/ 60 w 146"/>
                <a:gd name="T89" fmla="*/ 6 h 374"/>
                <a:gd name="T90" fmla="*/ 47 w 146"/>
                <a:gd name="T91" fmla="*/ 24 h 374"/>
                <a:gd name="T92" fmla="*/ 46 w 146"/>
                <a:gd name="T93" fmla="*/ 19 h 374"/>
                <a:gd name="T94" fmla="*/ 54 w 146"/>
                <a:gd name="T95" fmla="*/ 6 h 374"/>
                <a:gd name="T96" fmla="*/ 43 w 146"/>
                <a:gd name="T97" fmla="*/ 10 h 374"/>
                <a:gd name="T98" fmla="*/ 42 w 146"/>
                <a:gd name="T99" fmla="*/ 17 h 374"/>
                <a:gd name="T100" fmla="*/ 36 w 146"/>
                <a:gd name="T101" fmla="*/ 17 h 374"/>
                <a:gd name="T102" fmla="*/ 42 w 146"/>
                <a:gd name="T103" fmla="*/ 3 h 374"/>
                <a:gd name="T104" fmla="*/ 34 w 146"/>
                <a:gd name="T105" fmla="*/ 10 h 374"/>
                <a:gd name="T106" fmla="*/ 30 w 146"/>
                <a:gd name="T107" fmla="*/ 2 h 374"/>
                <a:gd name="T108" fmla="*/ 28 w 146"/>
                <a:gd name="T109" fmla="*/ 18 h 374"/>
                <a:gd name="T110" fmla="*/ 25 w 146"/>
                <a:gd name="T111" fmla="*/ 15 h 374"/>
                <a:gd name="T112" fmla="*/ 25 w 146"/>
                <a:gd name="T113" fmla="*/ 4 h 374"/>
                <a:gd name="T114" fmla="*/ 14 w 146"/>
                <a:gd name="T115" fmla="*/ 22 h 374"/>
                <a:gd name="T116" fmla="*/ 15 w 146"/>
                <a:gd name="T117" fmla="*/ 12 h 374"/>
                <a:gd name="T118" fmla="*/ 8 w 146"/>
                <a:gd name="T119" fmla="*/ 5 h 374"/>
                <a:gd name="T120" fmla="*/ 0 w 146"/>
                <a:gd name="T121" fmla="*/ 37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1"/>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6" y="43"/>
                    <a:pt x="117" y="39"/>
                    <a:pt x="111" y="37"/>
                  </a:cubicBezTo>
                  <a:cubicBezTo>
                    <a:pt x="109" y="36"/>
                    <a:pt x="109" y="40"/>
                    <a:pt x="107" y="39"/>
                  </a:cubicBezTo>
                  <a:cubicBezTo>
                    <a:pt x="105" y="38"/>
                    <a:pt x="109"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0" name="Freeform 8"/>
            <p:cNvSpPr>
              <a:spLocks noEditPoints="1"/>
            </p:cNvSpPr>
            <p:nvPr userDrawn="1"/>
          </p:nvSpPr>
          <p:spPr bwMode="auto">
            <a:xfrm>
              <a:off x="760413" y="590550"/>
              <a:ext cx="139700" cy="290513"/>
            </a:xfrm>
            <a:custGeom>
              <a:avLst/>
              <a:gdLst>
                <a:gd name="T0" fmla="*/ 106 w 178"/>
                <a:gd name="T1" fmla="*/ 234 h 369"/>
                <a:gd name="T2" fmla="*/ 92 w 178"/>
                <a:gd name="T3" fmla="*/ 225 h 369"/>
                <a:gd name="T4" fmla="*/ 74 w 178"/>
                <a:gd name="T5" fmla="*/ 200 h 369"/>
                <a:gd name="T6" fmla="*/ 56 w 178"/>
                <a:gd name="T7" fmla="*/ 207 h 369"/>
                <a:gd name="T8" fmla="*/ 22 w 178"/>
                <a:gd name="T9" fmla="*/ 180 h 369"/>
                <a:gd name="T10" fmla="*/ 40 w 178"/>
                <a:gd name="T11" fmla="*/ 170 h 369"/>
                <a:gd name="T12" fmla="*/ 41 w 178"/>
                <a:gd name="T13" fmla="*/ 133 h 369"/>
                <a:gd name="T14" fmla="*/ 26 w 178"/>
                <a:gd name="T15" fmla="*/ 147 h 369"/>
                <a:gd name="T16" fmla="*/ 38 w 178"/>
                <a:gd name="T17" fmla="*/ 114 h 369"/>
                <a:gd name="T18" fmla="*/ 59 w 178"/>
                <a:gd name="T19" fmla="*/ 100 h 369"/>
                <a:gd name="T20" fmla="*/ 92 w 178"/>
                <a:gd name="T21" fmla="*/ 52 h 369"/>
                <a:gd name="T22" fmla="*/ 73 w 178"/>
                <a:gd name="T23" fmla="*/ 51 h 369"/>
                <a:gd name="T24" fmla="*/ 114 w 178"/>
                <a:gd name="T25" fmla="*/ 40 h 369"/>
                <a:gd name="T26" fmla="*/ 127 w 178"/>
                <a:gd name="T27" fmla="*/ 41 h 369"/>
                <a:gd name="T28" fmla="*/ 51 w 178"/>
                <a:gd name="T29" fmla="*/ 365 h 369"/>
                <a:gd name="T30" fmla="*/ 130 w 178"/>
                <a:gd name="T31" fmla="*/ 314 h 369"/>
                <a:gd name="T32" fmla="*/ 136 w 178"/>
                <a:gd name="T33" fmla="*/ 282 h 369"/>
                <a:gd name="T34" fmla="*/ 125 w 178"/>
                <a:gd name="T35" fmla="*/ 281 h 369"/>
                <a:gd name="T36" fmla="*/ 122 w 178"/>
                <a:gd name="T37" fmla="*/ 268 h 369"/>
                <a:gd name="T38" fmla="*/ 110 w 178"/>
                <a:gd name="T39" fmla="*/ 267 h 369"/>
                <a:gd name="T40" fmla="*/ 107 w 178"/>
                <a:gd name="T41" fmla="*/ 251 h 369"/>
                <a:gd name="T42" fmla="*/ 101 w 178"/>
                <a:gd name="T43" fmla="*/ 262 h 369"/>
                <a:gd name="T44" fmla="*/ 89 w 178"/>
                <a:gd name="T45" fmla="*/ 263 h 369"/>
                <a:gd name="T46" fmla="*/ 84 w 178"/>
                <a:gd name="T47" fmla="*/ 255 h 369"/>
                <a:gd name="T48" fmla="*/ 63 w 178"/>
                <a:gd name="T49" fmla="*/ 250 h 369"/>
                <a:gd name="T50" fmla="*/ 85 w 178"/>
                <a:gd name="T51" fmla="*/ 227 h 369"/>
                <a:gd name="T52" fmla="*/ 69 w 178"/>
                <a:gd name="T53" fmla="*/ 224 h 369"/>
                <a:gd name="T54" fmla="*/ 51 w 178"/>
                <a:gd name="T55" fmla="*/ 235 h 369"/>
                <a:gd name="T56" fmla="*/ 43 w 178"/>
                <a:gd name="T57" fmla="*/ 212 h 369"/>
                <a:gd name="T58" fmla="*/ 35 w 178"/>
                <a:gd name="T59" fmla="*/ 209 h 369"/>
                <a:gd name="T60" fmla="*/ 31 w 178"/>
                <a:gd name="T61" fmla="*/ 196 h 369"/>
                <a:gd name="T62" fmla="*/ 21 w 178"/>
                <a:gd name="T63" fmla="*/ 189 h 369"/>
                <a:gd name="T64" fmla="*/ 20 w 178"/>
                <a:gd name="T65" fmla="*/ 180 h 369"/>
                <a:gd name="T66" fmla="*/ 15 w 178"/>
                <a:gd name="T67" fmla="*/ 175 h 369"/>
                <a:gd name="T68" fmla="*/ 24 w 178"/>
                <a:gd name="T69" fmla="*/ 166 h 369"/>
                <a:gd name="T70" fmla="*/ 23 w 178"/>
                <a:gd name="T71" fmla="*/ 155 h 369"/>
                <a:gd name="T72" fmla="*/ 32 w 178"/>
                <a:gd name="T73" fmla="*/ 131 h 369"/>
                <a:gd name="T74" fmla="*/ 10 w 178"/>
                <a:gd name="T75" fmla="*/ 132 h 369"/>
                <a:gd name="T76" fmla="*/ 35 w 178"/>
                <a:gd name="T77" fmla="*/ 112 h 369"/>
                <a:gd name="T78" fmla="*/ 13 w 178"/>
                <a:gd name="T79" fmla="*/ 102 h 369"/>
                <a:gd name="T80" fmla="*/ 22 w 178"/>
                <a:gd name="T81" fmla="*/ 102 h 369"/>
                <a:gd name="T82" fmla="*/ 37 w 178"/>
                <a:gd name="T83" fmla="*/ 104 h 369"/>
                <a:gd name="T84" fmla="*/ 42 w 178"/>
                <a:gd name="T85" fmla="*/ 96 h 369"/>
                <a:gd name="T86" fmla="*/ 39 w 178"/>
                <a:gd name="T87" fmla="*/ 84 h 369"/>
                <a:gd name="T88" fmla="*/ 46 w 178"/>
                <a:gd name="T89" fmla="*/ 81 h 369"/>
                <a:gd name="T90" fmla="*/ 49 w 178"/>
                <a:gd name="T91" fmla="*/ 66 h 369"/>
                <a:gd name="T92" fmla="*/ 50 w 178"/>
                <a:gd name="T93" fmla="*/ 63 h 369"/>
                <a:gd name="T94" fmla="*/ 65 w 178"/>
                <a:gd name="T95" fmla="*/ 55 h 369"/>
                <a:gd name="T96" fmla="*/ 62 w 178"/>
                <a:gd name="T97" fmla="*/ 53 h 369"/>
                <a:gd name="T98" fmla="*/ 65 w 178"/>
                <a:gd name="T99" fmla="*/ 38 h 369"/>
                <a:gd name="T100" fmla="*/ 82 w 178"/>
                <a:gd name="T101" fmla="*/ 25 h 369"/>
                <a:gd name="T102" fmla="*/ 96 w 178"/>
                <a:gd name="T103" fmla="*/ 24 h 369"/>
                <a:gd name="T104" fmla="*/ 102 w 178"/>
                <a:gd name="T105" fmla="*/ 38 h 369"/>
                <a:gd name="T106" fmla="*/ 114 w 178"/>
                <a:gd name="T107" fmla="*/ 12 h 369"/>
                <a:gd name="T108" fmla="*/ 121 w 178"/>
                <a:gd name="T109" fmla="*/ 24 h 369"/>
                <a:gd name="T110" fmla="*/ 126 w 178"/>
                <a:gd name="T111" fmla="*/ 20 h 369"/>
                <a:gd name="T112" fmla="*/ 134 w 178"/>
                <a:gd name="T113" fmla="*/ 7 h 369"/>
                <a:gd name="T114" fmla="*/ 143 w 178"/>
                <a:gd name="T115" fmla="*/ 18 h 369"/>
                <a:gd name="T116" fmla="*/ 148 w 178"/>
                <a:gd name="T117" fmla="*/ 4 h 369"/>
                <a:gd name="T118" fmla="*/ 159 w 178"/>
                <a:gd name="T119" fmla="*/ 18 h 369"/>
                <a:gd name="T120" fmla="*/ 165 w 178"/>
                <a:gd name="T121" fmla="*/ 0 h 369"/>
                <a:gd name="T122" fmla="*/ 109 w 178"/>
                <a:gd name="T123" fmla="*/ 366 h 369"/>
                <a:gd name="T124" fmla="*/ 51 w 178"/>
                <a:gd name="T125" fmla="*/ 36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92" y="225"/>
                  </a:moveTo>
                  <a:cubicBezTo>
                    <a:pt x="98" y="222"/>
                    <a:pt x="102" y="226"/>
                    <a:pt x="106" y="234"/>
                  </a:cubicBezTo>
                  <a:cubicBezTo>
                    <a:pt x="106" y="237"/>
                    <a:pt x="104" y="239"/>
                    <a:pt x="101" y="238"/>
                  </a:cubicBezTo>
                  <a:cubicBezTo>
                    <a:pt x="97" y="238"/>
                    <a:pt x="92" y="231"/>
                    <a:pt x="92" y="225"/>
                  </a:cubicBezTo>
                  <a:moveTo>
                    <a:pt x="56" y="207"/>
                  </a:moveTo>
                  <a:cubicBezTo>
                    <a:pt x="65" y="209"/>
                    <a:pt x="70" y="206"/>
                    <a:pt x="74" y="200"/>
                  </a:cubicBezTo>
                  <a:cubicBezTo>
                    <a:pt x="74" y="199"/>
                    <a:pt x="74" y="197"/>
                    <a:pt x="74" y="195"/>
                  </a:cubicBezTo>
                  <a:cubicBezTo>
                    <a:pt x="66" y="195"/>
                    <a:pt x="61" y="201"/>
                    <a:pt x="56" y="207"/>
                  </a:cubicBezTo>
                  <a:moveTo>
                    <a:pt x="40" y="170"/>
                  </a:moveTo>
                  <a:cubicBezTo>
                    <a:pt x="32" y="169"/>
                    <a:pt x="25" y="173"/>
                    <a:pt x="22" y="180"/>
                  </a:cubicBezTo>
                  <a:cubicBezTo>
                    <a:pt x="23" y="182"/>
                    <a:pt x="27" y="183"/>
                    <a:pt x="30" y="183"/>
                  </a:cubicBezTo>
                  <a:cubicBezTo>
                    <a:pt x="37" y="181"/>
                    <a:pt x="34" y="174"/>
                    <a:pt x="40" y="170"/>
                  </a:cubicBezTo>
                  <a:moveTo>
                    <a:pt x="26" y="147"/>
                  </a:moveTo>
                  <a:cubicBezTo>
                    <a:pt x="26" y="140"/>
                    <a:pt x="35" y="134"/>
                    <a:pt x="41" y="133"/>
                  </a:cubicBezTo>
                  <a:cubicBezTo>
                    <a:pt x="43" y="135"/>
                    <a:pt x="43" y="137"/>
                    <a:pt x="43" y="139"/>
                  </a:cubicBezTo>
                  <a:cubicBezTo>
                    <a:pt x="39" y="148"/>
                    <a:pt x="33" y="149"/>
                    <a:pt x="26" y="147"/>
                  </a:cubicBezTo>
                  <a:moveTo>
                    <a:pt x="59" y="100"/>
                  </a:moveTo>
                  <a:cubicBezTo>
                    <a:pt x="57" y="114"/>
                    <a:pt x="47" y="116"/>
                    <a:pt x="38" y="114"/>
                  </a:cubicBezTo>
                  <a:cubicBezTo>
                    <a:pt x="43" y="111"/>
                    <a:pt x="42" y="107"/>
                    <a:pt x="48" y="103"/>
                  </a:cubicBezTo>
                  <a:cubicBezTo>
                    <a:pt x="52" y="100"/>
                    <a:pt x="54" y="102"/>
                    <a:pt x="59" y="100"/>
                  </a:cubicBezTo>
                  <a:moveTo>
                    <a:pt x="73" y="51"/>
                  </a:moveTo>
                  <a:cubicBezTo>
                    <a:pt x="76" y="47"/>
                    <a:pt x="85" y="47"/>
                    <a:pt x="92" y="52"/>
                  </a:cubicBezTo>
                  <a:cubicBezTo>
                    <a:pt x="92" y="54"/>
                    <a:pt x="92" y="57"/>
                    <a:pt x="91" y="59"/>
                  </a:cubicBezTo>
                  <a:cubicBezTo>
                    <a:pt x="85" y="62"/>
                    <a:pt x="77" y="59"/>
                    <a:pt x="73" y="51"/>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9"/>
                  </a:cubicBezTo>
                  <a:cubicBezTo>
                    <a:pt x="115" y="260"/>
                    <a:pt x="113" y="266"/>
                    <a:pt x="110" y="267"/>
                  </a:cubicBezTo>
                  <a:cubicBezTo>
                    <a:pt x="107" y="267"/>
                    <a:pt x="106" y="265"/>
                    <a:pt x="107" y="261"/>
                  </a:cubicBezTo>
                  <a:cubicBezTo>
                    <a:pt x="107" y="258"/>
                    <a:pt x="110"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6"/>
                  </a:cubicBezTo>
                  <a:cubicBezTo>
                    <a:pt x="86" y="368"/>
                    <a:pt x="88" y="365"/>
                    <a:pt x="82" y="365"/>
                  </a:cubicBezTo>
                  <a:cubicBezTo>
                    <a:pt x="75" y="365"/>
                    <a:pt x="71" y="367"/>
                    <a:pt x="51" y="36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3" name="Freeform 9"/>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1" y="129"/>
                    <a:pt x="19" y="128"/>
                    <a:pt x="2" y="124"/>
                  </a:cubicBezTo>
                  <a:cubicBezTo>
                    <a:pt x="2" y="98"/>
                    <a:pt x="2" y="98"/>
                    <a:pt x="2" y="98"/>
                  </a:cubicBezTo>
                  <a:cubicBezTo>
                    <a:pt x="19" y="103"/>
                    <a:pt x="31" y="106"/>
                    <a:pt x="39" y="106"/>
                  </a:cubicBezTo>
                  <a:cubicBezTo>
                    <a:pt x="44" y="106"/>
                    <a:pt x="48" y="105"/>
                    <a:pt x="52" y="102"/>
                  </a:cubicBezTo>
                  <a:cubicBezTo>
                    <a:pt x="55" y="100"/>
                    <a:pt x="57" y="97"/>
                    <a:pt x="57" y="94"/>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5" name="Freeform 10"/>
            <p:cNvSpPr>
              <a:spLocks noEditPoints="1"/>
            </p:cNvSpPr>
            <p:nvPr userDrawn="1"/>
          </p:nvSpPr>
          <p:spPr bwMode="auto">
            <a:xfrm>
              <a:off x="896938" y="904875"/>
              <a:ext cx="103188" cy="103188"/>
            </a:xfrm>
            <a:custGeom>
              <a:avLst/>
              <a:gdLst>
                <a:gd name="T0" fmla="*/ 66 w 131"/>
                <a:gd name="T1" fmla="*/ 129 h 129"/>
                <a:gd name="T2" fmla="*/ 19 w 131"/>
                <a:gd name="T3" fmla="*/ 111 h 129"/>
                <a:gd name="T4" fmla="*/ 0 w 131"/>
                <a:gd name="T5" fmla="*/ 64 h 129"/>
                <a:gd name="T6" fmla="*/ 18 w 131"/>
                <a:gd name="T7" fmla="*/ 18 h 129"/>
                <a:gd name="T8" fmla="*/ 66 w 131"/>
                <a:gd name="T9" fmla="*/ 0 h 129"/>
                <a:gd name="T10" fmla="*/ 113 w 131"/>
                <a:gd name="T11" fmla="*/ 18 h 129"/>
                <a:gd name="T12" fmla="*/ 131 w 131"/>
                <a:gd name="T13" fmla="*/ 64 h 129"/>
                <a:gd name="T14" fmla="*/ 113 w 131"/>
                <a:gd name="T15" fmla="*/ 111 h 129"/>
                <a:gd name="T16" fmla="*/ 66 w 131"/>
                <a:gd name="T17" fmla="*/ 129 h 129"/>
                <a:gd name="T18" fmla="*/ 33 w 131"/>
                <a:gd name="T19" fmla="*/ 64 h 129"/>
                <a:gd name="T20" fmla="*/ 42 w 131"/>
                <a:gd name="T21" fmla="*/ 92 h 129"/>
                <a:gd name="T22" fmla="*/ 66 w 131"/>
                <a:gd name="T23" fmla="*/ 103 h 129"/>
                <a:gd name="T24" fmla="*/ 90 w 131"/>
                <a:gd name="T25" fmla="*/ 92 h 129"/>
                <a:gd name="T26" fmla="*/ 98 w 131"/>
                <a:gd name="T27" fmla="*/ 64 h 129"/>
                <a:gd name="T28" fmla="*/ 66 w 131"/>
                <a:gd name="T29" fmla="*/ 27 h 129"/>
                <a:gd name="T30" fmla="*/ 42 w 131"/>
                <a:gd name="T31" fmla="*/ 37 h 129"/>
                <a:gd name="T32" fmla="*/ 33 w 131"/>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66" y="129"/>
                  </a:moveTo>
                  <a:cubicBezTo>
                    <a:pt x="47" y="129"/>
                    <a:pt x="31" y="123"/>
                    <a:pt x="19" y="111"/>
                  </a:cubicBezTo>
                  <a:cubicBezTo>
                    <a:pt x="6" y="99"/>
                    <a:pt x="0" y="83"/>
                    <a:pt x="0" y="64"/>
                  </a:cubicBezTo>
                  <a:cubicBezTo>
                    <a:pt x="0" y="45"/>
                    <a:pt x="6" y="30"/>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2" y="37"/>
                  </a:cubicBezTo>
                  <a:cubicBezTo>
                    <a:pt x="36" y="43"/>
                    <a:pt x="33" y="53"/>
                    <a:pt x="3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6" name="Freeform 11"/>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6" y="100"/>
                    <a:pt x="57" y="97"/>
                    <a:pt x="57" y="94"/>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7" name="Freeform 12"/>
            <p:cNvSpPr>
              <a:spLocks noEditPoints="1"/>
            </p:cNvSpPr>
            <p:nvPr userDrawn="1"/>
          </p:nvSpPr>
          <p:spPr bwMode="auto">
            <a:xfrm>
              <a:off x="696913" y="904875"/>
              <a:ext cx="106363" cy="142875"/>
            </a:xfrm>
            <a:custGeom>
              <a:avLst/>
              <a:gdLst>
                <a:gd name="T0" fmla="*/ 43 w 135"/>
                <a:gd name="T1" fmla="*/ 177 h 180"/>
                <a:gd name="T2" fmla="*/ 2 w 135"/>
                <a:gd name="T3" fmla="*/ 180 h 180"/>
                <a:gd name="T4" fmla="*/ 7 w 135"/>
                <a:gd name="T5" fmla="*/ 118 h 180"/>
                <a:gd name="T6" fmla="*/ 7 w 135"/>
                <a:gd name="T7" fmla="*/ 68 h 180"/>
                <a:gd name="T8" fmla="*/ 0 w 135"/>
                <a:gd name="T9" fmla="*/ 6 h 180"/>
                <a:gd name="T10" fmla="*/ 31 w 135"/>
                <a:gd name="T11" fmla="*/ 3 h 180"/>
                <a:gd name="T12" fmla="*/ 36 w 135"/>
                <a:gd name="T13" fmla="*/ 21 h 180"/>
                <a:gd name="T14" fmla="*/ 50 w 135"/>
                <a:gd name="T15" fmla="*/ 7 h 180"/>
                <a:gd name="T16" fmla="*/ 77 w 135"/>
                <a:gd name="T17" fmla="*/ 0 h 180"/>
                <a:gd name="T18" fmla="*/ 119 w 135"/>
                <a:gd name="T19" fmla="*/ 19 h 180"/>
                <a:gd name="T20" fmla="*/ 135 w 135"/>
                <a:gd name="T21" fmla="*/ 67 h 180"/>
                <a:gd name="T22" fmla="*/ 119 w 135"/>
                <a:gd name="T23" fmla="*/ 112 h 180"/>
                <a:gd name="T24" fmla="*/ 79 w 135"/>
                <a:gd name="T25" fmla="*/ 129 h 180"/>
                <a:gd name="T26" fmla="*/ 55 w 135"/>
                <a:gd name="T27" fmla="*/ 125 h 180"/>
                <a:gd name="T28" fmla="*/ 40 w 135"/>
                <a:gd name="T29" fmla="*/ 118 h 180"/>
                <a:gd name="T30" fmla="*/ 40 w 135"/>
                <a:gd name="T31" fmla="*/ 132 h 180"/>
                <a:gd name="T32" fmla="*/ 43 w 135"/>
                <a:gd name="T33" fmla="*/ 177 h 180"/>
                <a:gd name="T34" fmla="*/ 38 w 135"/>
                <a:gd name="T35" fmla="*/ 68 h 180"/>
                <a:gd name="T36" fmla="*/ 70 w 135"/>
                <a:gd name="T37" fmla="*/ 103 h 180"/>
                <a:gd name="T38" fmla="*/ 94 w 135"/>
                <a:gd name="T39" fmla="*/ 94 h 180"/>
                <a:gd name="T40" fmla="*/ 102 w 135"/>
                <a:gd name="T41" fmla="*/ 68 h 180"/>
                <a:gd name="T42" fmla="*/ 93 w 135"/>
                <a:gd name="T43" fmla="*/ 38 h 180"/>
                <a:gd name="T44" fmla="*/ 69 w 135"/>
                <a:gd name="T45" fmla="*/ 27 h 180"/>
                <a:gd name="T46" fmla="*/ 46 w 135"/>
                <a:gd name="T47" fmla="*/ 38 h 180"/>
                <a:gd name="T48" fmla="*/ 38 w 135"/>
                <a:gd name="T49" fmla="*/ 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moveTo>
                    <a:pt x="38" y="68"/>
                  </a:moveTo>
                  <a:cubicBezTo>
                    <a:pt x="38" y="91"/>
                    <a:pt x="49" y="103"/>
                    <a:pt x="70" y="103"/>
                  </a:cubicBezTo>
                  <a:cubicBezTo>
                    <a:pt x="81" y="103"/>
                    <a:pt x="88" y="100"/>
                    <a:pt x="94" y="94"/>
                  </a:cubicBezTo>
                  <a:cubicBezTo>
                    <a:pt x="99" y="87"/>
                    <a:pt x="102" y="79"/>
                    <a:pt x="102" y="68"/>
                  </a:cubicBezTo>
                  <a:cubicBezTo>
                    <a:pt x="102" y="55"/>
                    <a:pt x="99" y="46"/>
                    <a:pt x="93" y="38"/>
                  </a:cubicBezTo>
                  <a:cubicBezTo>
                    <a:pt x="87" y="30"/>
                    <a:pt x="79" y="27"/>
                    <a:pt x="69" y="27"/>
                  </a:cubicBezTo>
                  <a:cubicBezTo>
                    <a:pt x="59" y="27"/>
                    <a:pt x="51" y="30"/>
                    <a:pt x="46" y="38"/>
                  </a:cubicBezTo>
                  <a:cubicBezTo>
                    <a:pt x="41" y="45"/>
                    <a:pt x="38" y="55"/>
                    <a:pt x="38"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8" name="Freeform 13"/>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19" name="Freeform 14"/>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0" name="Freeform 1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1" name="Freeform 16"/>
            <p:cNvSpPr>
              <a:spLocks noEditPoints="1"/>
            </p:cNvSpPr>
            <p:nvPr userDrawn="1"/>
          </p:nvSpPr>
          <p:spPr bwMode="auto">
            <a:xfrm>
              <a:off x="884238" y="585788"/>
              <a:ext cx="114300" cy="295275"/>
            </a:xfrm>
            <a:custGeom>
              <a:avLst/>
              <a:gdLst>
                <a:gd name="T0" fmla="*/ 0 w 146"/>
                <a:gd name="T1" fmla="*/ 372 h 374"/>
                <a:gd name="T2" fmla="*/ 8 w 146"/>
                <a:gd name="T3" fmla="*/ 372 h 374"/>
                <a:gd name="T4" fmla="*/ 34 w 146"/>
                <a:gd name="T5" fmla="*/ 370 h 374"/>
                <a:gd name="T6" fmla="*/ 74 w 146"/>
                <a:gd name="T7" fmla="*/ 373 h 374"/>
                <a:gd name="T8" fmla="*/ 126 w 146"/>
                <a:gd name="T9" fmla="*/ 371 h 374"/>
                <a:gd name="T10" fmla="*/ 92 w 146"/>
                <a:gd name="T11" fmla="*/ 361 h 374"/>
                <a:gd name="T12" fmla="*/ 53 w 146"/>
                <a:gd name="T13" fmla="*/ 330 h 374"/>
                <a:gd name="T14" fmla="*/ 50 w 146"/>
                <a:gd name="T15" fmla="*/ 287 h 374"/>
                <a:gd name="T16" fmla="*/ 125 w 146"/>
                <a:gd name="T17" fmla="*/ 278 h 374"/>
                <a:gd name="T18" fmla="*/ 123 w 146"/>
                <a:gd name="T19" fmla="*/ 254 h 374"/>
                <a:gd name="T20" fmla="*/ 130 w 146"/>
                <a:gd name="T21" fmla="*/ 239 h 374"/>
                <a:gd name="T22" fmla="*/ 116 w 146"/>
                <a:gd name="T23" fmla="*/ 231 h 374"/>
                <a:gd name="T24" fmla="*/ 133 w 146"/>
                <a:gd name="T25" fmla="*/ 223 h 374"/>
                <a:gd name="T26" fmla="*/ 128 w 146"/>
                <a:gd name="T27" fmla="*/ 203 h 374"/>
                <a:gd name="T28" fmla="*/ 145 w 146"/>
                <a:gd name="T29" fmla="*/ 190 h 374"/>
                <a:gd name="T30" fmla="*/ 120 w 146"/>
                <a:gd name="T31" fmla="*/ 148 h 374"/>
                <a:gd name="T32" fmla="*/ 130 w 146"/>
                <a:gd name="T33" fmla="*/ 132 h 374"/>
                <a:gd name="T34" fmla="*/ 128 w 146"/>
                <a:gd name="T35" fmla="*/ 94 h 374"/>
                <a:gd name="T36" fmla="*/ 129 w 146"/>
                <a:gd name="T37" fmla="*/ 81 h 374"/>
                <a:gd name="T38" fmla="*/ 127 w 146"/>
                <a:gd name="T39" fmla="*/ 66 h 374"/>
                <a:gd name="T40" fmla="*/ 128 w 146"/>
                <a:gd name="T41" fmla="*/ 60 h 374"/>
                <a:gd name="T42" fmla="*/ 123 w 146"/>
                <a:gd name="T43" fmla="*/ 54 h 374"/>
                <a:gd name="T44" fmla="*/ 124 w 146"/>
                <a:gd name="T45" fmla="*/ 49 h 374"/>
                <a:gd name="T46" fmla="*/ 115 w 146"/>
                <a:gd name="T47" fmla="*/ 46 h 374"/>
                <a:gd name="T48" fmla="*/ 111 w 146"/>
                <a:gd name="T49" fmla="*/ 37 h 374"/>
                <a:gd name="T50" fmla="*/ 107 w 146"/>
                <a:gd name="T51" fmla="*/ 39 h 374"/>
                <a:gd name="T52" fmla="*/ 106 w 146"/>
                <a:gd name="T53" fmla="*/ 33 h 374"/>
                <a:gd name="T54" fmla="*/ 100 w 146"/>
                <a:gd name="T55" fmla="*/ 35 h 374"/>
                <a:gd name="T56" fmla="*/ 95 w 146"/>
                <a:gd name="T57" fmla="*/ 27 h 374"/>
                <a:gd name="T58" fmla="*/ 88 w 146"/>
                <a:gd name="T59" fmla="*/ 31 h 374"/>
                <a:gd name="T60" fmla="*/ 88 w 146"/>
                <a:gd name="T61" fmla="*/ 22 h 374"/>
                <a:gd name="T62" fmla="*/ 82 w 146"/>
                <a:gd name="T63" fmla="*/ 25 h 374"/>
                <a:gd name="T64" fmla="*/ 75 w 146"/>
                <a:gd name="T65" fmla="*/ 24 h 374"/>
                <a:gd name="T66" fmla="*/ 76 w 146"/>
                <a:gd name="T67" fmla="*/ 17 h 374"/>
                <a:gd name="T68" fmla="*/ 69 w 146"/>
                <a:gd name="T69" fmla="*/ 17 h 374"/>
                <a:gd name="T70" fmla="*/ 71 w 146"/>
                <a:gd name="T71" fmla="*/ 13 h 374"/>
                <a:gd name="T72" fmla="*/ 68 w 146"/>
                <a:gd name="T73" fmla="*/ 10 h 374"/>
                <a:gd name="T74" fmla="*/ 57 w 146"/>
                <a:gd name="T75" fmla="*/ 18 h 374"/>
                <a:gd name="T76" fmla="*/ 62 w 146"/>
                <a:gd name="T77" fmla="*/ 14 h 374"/>
                <a:gd name="T78" fmla="*/ 60 w 146"/>
                <a:gd name="T79" fmla="*/ 6 h 374"/>
                <a:gd name="T80" fmla="*/ 47 w 146"/>
                <a:gd name="T81" fmla="*/ 24 h 374"/>
                <a:gd name="T82" fmla="*/ 46 w 146"/>
                <a:gd name="T83" fmla="*/ 19 h 374"/>
                <a:gd name="T84" fmla="*/ 54 w 146"/>
                <a:gd name="T85" fmla="*/ 6 h 374"/>
                <a:gd name="T86" fmla="*/ 43 w 146"/>
                <a:gd name="T87" fmla="*/ 10 h 374"/>
                <a:gd name="T88" fmla="*/ 42 w 146"/>
                <a:gd name="T89" fmla="*/ 17 h 374"/>
                <a:gd name="T90" fmla="*/ 36 w 146"/>
                <a:gd name="T91" fmla="*/ 17 h 374"/>
                <a:gd name="T92" fmla="*/ 42 w 146"/>
                <a:gd name="T93" fmla="*/ 3 h 374"/>
                <a:gd name="T94" fmla="*/ 34 w 146"/>
                <a:gd name="T95" fmla="*/ 10 h 374"/>
                <a:gd name="T96" fmla="*/ 30 w 146"/>
                <a:gd name="T97" fmla="*/ 2 h 374"/>
                <a:gd name="T98" fmla="*/ 28 w 146"/>
                <a:gd name="T99" fmla="*/ 18 h 374"/>
                <a:gd name="T100" fmla="*/ 25 w 146"/>
                <a:gd name="T101" fmla="*/ 15 h 374"/>
                <a:gd name="T102" fmla="*/ 25 w 146"/>
                <a:gd name="T103" fmla="*/ 4 h 374"/>
                <a:gd name="T104" fmla="*/ 14 w 146"/>
                <a:gd name="T105" fmla="*/ 22 h 374"/>
                <a:gd name="T106" fmla="*/ 15 w 146"/>
                <a:gd name="T107" fmla="*/ 12 h 374"/>
                <a:gd name="T108" fmla="*/ 8 w 146"/>
                <a:gd name="T109" fmla="*/ 5 h 374"/>
                <a:gd name="T110" fmla="*/ 0 w 146"/>
                <a:gd name="T111" fmla="*/ 372 h 374"/>
                <a:gd name="T112" fmla="*/ 67 w 146"/>
                <a:gd name="T113" fmla="*/ 155 h 374"/>
                <a:gd name="T114" fmla="*/ 89 w 146"/>
                <a:gd name="T115" fmla="*/ 148 h 374"/>
                <a:gd name="T116" fmla="*/ 100 w 146"/>
                <a:gd name="T117" fmla="*/ 156 h 374"/>
                <a:gd name="T118" fmla="*/ 87 w 146"/>
                <a:gd name="T119" fmla="*/ 161 h 374"/>
                <a:gd name="T120" fmla="*/ 67 w 146"/>
                <a:gd name="T121" fmla="*/ 15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0"/>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5" y="43"/>
                    <a:pt x="117" y="39"/>
                    <a:pt x="111" y="37"/>
                  </a:cubicBezTo>
                  <a:cubicBezTo>
                    <a:pt x="109" y="36"/>
                    <a:pt x="109" y="40"/>
                    <a:pt x="107" y="39"/>
                  </a:cubicBezTo>
                  <a:cubicBezTo>
                    <a:pt x="105" y="38"/>
                    <a:pt x="108"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2" name="Freeform 17"/>
            <p:cNvSpPr>
              <a:spLocks noEditPoints="1"/>
            </p:cNvSpPr>
            <p:nvPr userDrawn="1"/>
          </p:nvSpPr>
          <p:spPr bwMode="auto">
            <a:xfrm>
              <a:off x="760413" y="590550"/>
              <a:ext cx="139700" cy="290513"/>
            </a:xfrm>
            <a:custGeom>
              <a:avLst/>
              <a:gdLst>
                <a:gd name="T0" fmla="*/ 95 w 178"/>
                <a:gd name="T1" fmla="*/ 354 h 369"/>
                <a:gd name="T2" fmla="*/ 135 w 178"/>
                <a:gd name="T3" fmla="*/ 310 h 369"/>
                <a:gd name="T4" fmla="*/ 124 w 178"/>
                <a:gd name="T5" fmla="*/ 288 h 369"/>
                <a:gd name="T6" fmla="*/ 118 w 178"/>
                <a:gd name="T7" fmla="*/ 275 h 369"/>
                <a:gd name="T8" fmla="*/ 120 w 178"/>
                <a:gd name="T9" fmla="*/ 258 h 369"/>
                <a:gd name="T10" fmla="*/ 107 w 178"/>
                <a:gd name="T11" fmla="*/ 261 h 369"/>
                <a:gd name="T12" fmla="*/ 98 w 178"/>
                <a:gd name="T13" fmla="*/ 250 h 369"/>
                <a:gd name="T14" fmla="*/ 94 w 178"/>
                <a:gd name="T15" fmla="*/ 261 h 369"/>
                <a:gd name="T16" fmla="*/ 90 w 178"/>
                <a:gd name="T17" fmla="*/ 253 h 369"/>
                <a:gd name="T18" fmla="*/ 81 w 178"/>
                <a:gd name="T19" fmla="*/ 245 h 369"/>
                <a:gd name="T20" fmla="*/ 83 w 178"/>
                <a:gd name="T21" fmla="*/ 238 h 369"/>
                <a:gd name="T22" fmla="*/ 63 w 178"/>
                <a:gd name="T23" fmla="*/ 237 h 369"/>
                <a:gd name="T24" fmla="*/ 59 w 178"/>
                <a:gd name="T25" fmla="*/ 218 h 369"/>
                <a:gd name="T26" fmla="*/ 48 w 178"/>
                <a:gd name="T27" fmla="*/ 222 h 369"/>
                <a:gd name="T28" fmla="*/ 32 w 178"/>
                <a:gd name="T29" fmla="*/ 218 h 369"/>
                <a:gd name="T30" fmla="*/ 22 w 178"/>
                <a:gd name="T31" fmla="*/ 204 h 369"/>
                <a:gd name="T32" fmla="*/ 17 w 178"/>
                <a:gd name="T33" fmla="*/ 196 h 369"/>
                <a:gd name="T34" fmla="*/ 11 w 178"/>
                <a:gd name="T35" fmla="*/ 188 h 369"/>
                <a:gd name="T36" fmla="*/ 9 w 178"/>
                <a:gd name="T37" fmla="*/ 179 h 369"/>
                <a:gd name="T38" fmla="*/ 12 w 178"/>
                <a:gd name="T39" fmla="*/ 169 h 369"/>
                <a:gd name="T40" fmla="*/ 8 w 178"/>
                <a:gd name="T41" fmla="*/ 154 h 369"/>
                <a:gd name="T42" fmla="*/ 15 w 178"/>
                <a:gd name="T43" fmla="*/ 143 h 369"/>
                <a:gd name="T44" fmla="*/ 24 w 178"/>
                <a:gd name="T45" fmla="*/ 127 h 369"/>
                <a:gd name="T46" fmla="*/ 17 w 178"/>
                <a:gd name="T47" fmla="*/ 119 h 369"/>
                <a:gd name="T48" fmla="*/ 0 w 178"/>
                <a:gd name="T49" fmla="*/ 106 h 369"/>
                <a:gd name="T50" fmla="*/ 10 w 178"/>
                <a:gd name="T51" fmla="*/ 93 h 369"/>
                <a:gd name="T52" fmla="*/ 23 w 178"/>
                <a:gd name="T53" fmla="*/ 94 h 369"/>
                <a:gd name="T54" fmla="*/ 33 w 178"/>
                <a:gd name="T55" fmla="*/ 96 h 369"/>
                <a:gd name="T56" fmla="*/ 31 w 178"/>
                <a:gd name="T57" fmla="*/ 90 h 369"/>
                <a:gd name="T58" fmla="*/ 21 w 178"/>
                <a:gd name="T59" fmla="*/ 71 h 369"/>
                <a:gd name="T60" fmla="*/ 59 w 178"/>
                <a:gd name="T61" fmla="*/ 78 h 369"/>
                <a:gd name="T62" fmla="*/ 33 w 178"/>
                <a:gd name="T63" fmla="*/ 60 h 369"/>
                <a:gd name="T64" fmla="*/ 70 w 178"/>
                <a:gd name="T65" fmla="*/ 62 h 369"/>
                <a:gd name="T66" fmla="*/ 42 w 178"/>
                <a:gd name="T67" fmla="*/ 45 h 369"/>
                <a:gd name="T68" fmla="*/ 77 w 178"/>
                <a:gd name="T69" fmla="*/ 46 h 369"/>
                <a:gd name="T70" fmla="*/ 84 w 178"/>
                <a:gd name="T71" fmla="*/ 42 h 369"/>
                <a:gd name="T72" fmla="*/ 90 w 178"/>
                <a:gd name="T73" fmla="*/ 34 h 369"/>
                <a:gd name="T74" fmla="*/ 94 w 178"/>
                <a:gd name="T75" fmla="*/ 34 h 369"/>
                <a:gd name="T76" fmla="*/ 107 w 178"/>
                <a:gd name="T77" fmla="*/ 27 h 369"/>
                <a:gd name="T78" fmla="*/ 116 w 178"/>
                <a:gd name="T79" fmla="*/ 28 h 369"/>
                <a:gd name="T80" fmla="*/ 126 w 178"/>
                <a:gd name="T81" fmla="*/ 10 h 369"/>
                <a:gd name="T82" fmla="*/ 135 w 178"/>
                <a:gd name="T83" fmla="*/ 21 h 369"/>
                <a:gd name="T84" fmla="*/ 137 w 178"/>
                <a:gd name="T85" fmla="*/ 16 h 369"/>
                <a:gd name="T86" fmla="*/ 151 w 178"/>
                <a:gd name="T87" fmla="*/ 19 h 369"/>
                <a:gd name="T88" fmla="*/ 154 w 178"/>
                <a:gd name="T89" fmla="*/ 5 h 369"/>
                <a:gd name="T90" fmla="*/ 162 w 178"/>
                <a:gd name="T91" fmla="*/ 16 h 369"/>
                <a:gd name="T92" fmla="*/ 157 w 178"/>
                <a:gd name="T93" fmla="*/ 367 h 369"/>
                <a:gd name="T94" fmla="*/ 82 w 178"/>
                <a:gd name="T95" fmla="*/ 365 h 369"/>
                <a:gd name="T96" fmla="*/ 119 w 178"/>
                <a:gd name="T97" fmla="*/ 52 h 369"/>
                <a:gd name="T98" fmla="*/ 121 w 178"/>
                <a:gd name="T99" fmla="*/ 33 h 369"/>
                <a:gd name="T100" fmla="*/ 119 w 178"/>
                <a:gd name="T101" fmla="*/ 52 h 369"/>
                <a:gd name="T102" fmla="*/ 92 w 178"/>
                <a:gd name="T103" fmla="*/ 52 h 369"/>
                <a:gd name="T104" fmla="*/ 73 w 178"/>
                <a:gd name="T105" fmla="*/ 51 h 369"/>
                <a:gd name="T106" fmla="*/ 38 w 178"/>
                <a:gd name="T107" fmla="*/ 114 h 369"/>
                <a:gd name="T108" fmla="*/ 59 w 178"/>
                <a:gd name="T109" fmla="*/ 100 h 369"/>
                <a:gd name="T110" fmla="*/ 41 w 178"/>
                <a:gd name="T111" fmla="*/ 133 h 369"/>
                <a:gd name="T112" fmla="*/ 26 w 178"/>
                <a:gd name="T113" fmla="*/ 147 h 369"/>
                <a:gd name="T114" fmla="*/ 22 w 178"/>
                <a:gd name="T115" fmla="*/ 180 h 369"/>
                <a:gd name="T116" fmla="*/ 40 w 178"/>
                <a:gd name="T117" fmla="*/ 170 h 369"/>
                <a:gd name="T118" fmla="*/ 74 w 178"/>
                <a:gd name="T119" fmla="*/ 200 h 369"/>
                <a:gd name="T120" fmla="*/ 56 w 178"/>
                <a:gd name="T121" fmla="*/ 207 h 369"/>
                <a:gd name="T122" fmla="*/ 106 w 178"/>
                <a:gd name="T123" fmla="*/ 234 h 369"/>
                <a:gd name="T124" fmla="*/ 92 w 178"/>
                <a:gd name="T125" fmla="*/ 2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8"/>
                  </a:cubicBezTo>
                  <a:cubicBezTo>
                    <a:pt x="115" y="260"/>
                    <a:pt x="113" y="266"/>
                    <a:pt x="110" y="267"/>
                  </a:cubicBezTo>
                  <a:cubicBezTo>
                    <a:pt x="107" y="267"/>
                    <a:pt x="106" y="265"/>
                    <a:pt x="107" y="261"/>
                  </a:cubicBezTo>
                  <a:cubicBezTo>
                    <a:pt x="107" y="258"/>
                    <a:pt x="109"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5"/>
                  </a:cubicBezTo>
                  <a:cubicBezTo>
                    <a:pt x="86" y="368"/>
                    <a:pt x="88" y="365"/>
                    <a:pt x="82" y="365"/>
                  </a:cubicBezTo>
                  <a:cubicBezTo>
                    <a:pt x="75" y="365"/>
                    <a:pt x="71" y="367"/>
                    <a:pt x="51" y="365"/>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73" y="51"/>
                  </a:moveTo>
                  <a:cubicBezTo>
                    <a:pt x="76" y="47"/>
                    <a:pt x="85" y="47"/>
                    <a:pt x="92" y="52"/>
                  </a:cubicBezTo>
                  <a:cubicBezTo>
                    <a:pt x="92" y="54"/>
                    <a:pt x="92" y="57"/>
                    <a:pt x="91" y="59"/>
                  </a:cubicBezTo>
                  <a:cubicBezTo>
                    <a:pt x="85" y="62"/>
                    <a:pt x="77" y="59"/>
                    <a:pt x="73" y="51"/>
                  </a:cubicBezTo>
                  <a:moveTo>
                    <a:pt x="59" y="100"/>
                  </a:moveTo>
                  <a:cubicBezTo>
                    <a:pt x="57" y="114"/>
                    <a:pt x="47" y="116"/>
                    <a:pt x="38" y="114"/>
                  </a:cubicBezTo>
                  <a:cubicBezTo>
                    <a:pt x="43" y="111"/>
                    <a:pt x="42" y="107"/>
                    <a:pt x="48" y="103"/>
                  </a:cubicBezTo>
                  <a:cubicBezTo>
                    <a:pt x="52" y="100"/>
                    <a:pt x="54" y="102"/>
                    <a:pt x="59" y="100"/>
                  </a:cubicBezTo>
                  <a:moveTo>
                    <a:pt x="26" y="147"/>
                  </a:moveTo>
                  <a:cubicBezTo>
                    <a:pt x="26" y="140"/>
                    <a:pt x="35" y="134"/>
                    <a:pt x="41" y="133"/>
                  </a:cubicBezTo>
                  <a:cubicBezTo>
                    <a:pt x="43" y="135"/>
                    <a:pt x="43" y="137"/>
                    <a:pt x="43" y="139"/>
                  </a:cubicBezTo>
                  <a:cubicBezTo>
                    <a:pt x="39" y="148"/>
                    <a:pt x="33" y="149"/>
                    <a:pt x="26" y="147"/>
                  </a:cubicBezTo>
                  <a:moveTo>
                    <a:pt x="40" y="170"/>
                  </a:moveTo>
                  <a:cubicBezTo>
                    <a:pt x="32" y="169"/>
                    <a:pt x="25" y="173"/>
                    <a:pt x="22" y="180"/>
                  </a:cubicBezTo>
                  <a:cubicBezTo>
                    <a:pt x="23" y="182"/>
                    <a:pt x="27" y="183"/>
                    <a:pt x="30" y="183"/>
                  </a:cubicBezTo>
                  <a:cubicBezTo>
                    <a:pt x="37" y="181"/>
                    <a:pt x="34" y="174"/>
                    <a:pt x="40" y="170"/>
                  </a:cubicBezTo>
                  <a:moveTo>
                    <a:pt x="56" y="207"/>
                  </a:moveTo>
                  <a:cubicBezTo>
                    <a:pt x="65" y="209"/>
                    <a:pt x="70" y="206"/>
                    <a:pt x="74" y="200"/>
                  </a:cubicBezTo>
                  <a:cubicBezTo>
                    <a:pt x="74" y="199"/>
                    <a:pt x="74" y="197"/>
                    <a:pt x="74" y="195"/>
                  </a:cubicBezTo>
                  <a:cubicBezTo>
                    <a:pt x="66" y="195"/>
                    <a:pt x="61" y="201"/>
                    <a:pt x="56" y="207"/>
                  </a:cubicBezTo>
                  <a:moveTo>
                    <a:pt x="92" y="225"/>
                  </a:moveTo>
                  <a:cubicBezTo>
                    <a:pt x="98" y="222"/>
                    <a:pt x="102" y="226"/>
                    <a:pt x="106" y="234"/>
                  </a:cubicBezTo>
                  <a:cubicBezTo>
                    <a:pt x="106" y="237"/>
                    <a:pt x="104" y="239"/>
                    <a:pt x="101" y="238"/>
                  </a:cubicBezTo>
                  <a:cubicBezTo>
                    <a:pt x="97" y="238"/>
                    <a:pt x="92" y="231"/>
                    <a:pt x="92" y="22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3" name="Freeform 18"/>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0" y="129"/>
                    <a:pt x="18" y="128"/>
                    <a:pt x="2" y="124"/>
                  </a:cubicBezTo>
                  <a:cubicBezTo>
                    <a:pt x="2" y="98"/>
                    <a:pt x="2" y="98"/>
                    <a:pt x="2" y="98"/>
                  </a:cubicBezTo>
                  <a:cubicBezTo>
                    <a:pt x="19" y="103"/>
                    <a:pt x="31" y="106"/>
                    <a:pt x="39" y="106"/>
                  </a:cubicBezTo>
                  <a:cubicBezTo>
                    <a:pt x="44" y="106"/>
                    <a:pt x="48" y="105"/>
                    <a:pt x="52" y="102"/>
                  </a:cubicBezTo>
                  <a:cubicBezTo>
                    <a:pt x="55" y="100"/>
                    <a:pt x="57" y="97"/>
                    <a:pt x="57" y="93"/>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4" name="Freeform 19"/>
            <p:cNvSpPr>
              <a:spLocks noEditPoints="1"/>
            </p:cNvSpPr>
            <p:nvPr userDrawn="1"/>
          </p:nvSpPr>
          <p:spPr bwMode="auto">
            <a:xfrm>
              <a:off x="896938" y="904875"/>
              <a:ext cx="103188" cy="103188"/>
            </a:xfrm>
            <a:custGeom>
              <a:avLst/>
              <a:gdLst>
                <a:gd name="T0" fmla="*/ 33 w 131"/>
                <a:gd name="T1" fmla="*/ 64 h 129"/>
                <a:gd name="T2" fmla="*/ 42 w 131"/>
                <a:gd name="T3" fmla="*/ 92 h 129"/>
                <a:gd name="T4" fmla="*/ 66 w 131"/>
                <a:gd name="T5" fmla="*/ 103 h 129"/>
                <a:gd name="T6" fmla="*/ 90 w 131"/>
                <a:gd name="T7" fmla="*/ 92 h 129"/>
                <a:gd name="T8" fmla="*/ 98 w 131"/>
                <a:gd name="T9" fmla="*/ 64 h 129"/>
                <a:gd name="T10" fmla="*/ 66 w 131"/>
                <a:gd name="T11" fmla="*/ 27 h 129"/>
                <a:gd name="T12" fmla="*/ 41 w 131"/>
                <a:gd name="T13" fmla="*/ 37 h 129"/>
                <a:gd name="T14" fmla="*/ 33 w 131"/>
                <a:gd name="T15" fmla="*/ 64 h 129"/>
                <a:gd name="T16" fmla="*/ 66 w 131"/>
                <a:gd name="T17" fmla="*/ 129 h 129"/>
                <a:gd name="T18" fmla="*/ 19 w 131"/>
                <a:gd name="T19" fmla="*/ 111 h 129"/>
                <a:gd name="T20" fmla="*/ 0 w 131"/>
                <a:gd name="T21" fmla="*/ 64 h 129"/>
                <a:gd name="T22" fmla="*/ 18 w 131"/>
                <a:gd name="T23" fmla="*/ 18 h 129"/>
                <a:gd name="T24" fmla="*/ 66 w 131"/>
                <a:gd name="T25" fmla="*/ 0 h 129"/>
                <a:gd name="T26" fmla="*/ 113 w 131"/>
                <a:gd name="T27" fmla="*/ 18 h 129"/>
                <a:gd name="T28" fmla="*/ 131 w 131"/>
                <a:gd name="T29" fmla="*/ 64 h 129"/>
                <a:gd name="T30" fmla="*/ 113 w 131"/>
                <a:gd name="T31" fmla="*/ 111 h 129"/>
                <a:gd name="T32" fmla="*/ 66 w 131"/>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1" y="37"/>
                  </a:cubicBezTo>
                  <a:cubicBezTo>
                    <a:pt x="36" y="43"/>
                    <a:pt x="33" y="53"/>
                    <a:pt x="33" y="64"/>
                  </a:cubicBezTo>
                  <a:moveTo>
                    <a:pt x="66" y="129"/>
                  </a:moveTo>
                  <a:cubicBezTo>
                    <a:pt x="47" y="129"/>
                    <a:pt x="31" y="123"/>
                    <a:pt x="19" y="111"/>
                  </a:cubicBezTo>
                  <a:cubicBezTo>
                    <a:pt x="6" y="99"/>
                    <a:pt x="0" y="83"/>
                    <a:pt x="0" y="64"/>
                  </a:cubicBezTo>
                  <a:cubicBezTo>
                    <a:pt x="0" y="45"/>
                    <a:pt x="6" y="29"/>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5" name="Freeform 20"/>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5" y="100"/>
                    <a:pt x="57" y="97"/>
                    <a:pt x="57" y="93"/>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6" name="Freeform 21"/>
            <p:cNvSpPr>
              <a:spLocks noEditPoints="1"/>
            </p:cNvSpPr>
            <p:nvPr userDrawn="1"/>
          </p:nvSpPr>
          <p:spPr bwMode="auto">
            <a:xfrm>
              <a:off x="696913" y="904875"/>
              <a:ext cx="106363" cy="142875"/>
            </a:xfrm>
            <a:custGeom>
              <a:avLst/>
              <a:gdLst>
                <a:gd name="T0" fmla="*/ 38 w 135"/>
                <a:gd name="T1" fmla="*/ 68 h 180"/>
                <a:gd name="T2" fmla="*/ 70 w 135"/>
                <a:gd name="T3" fmla="*/ 103 h 180"/>
                <a:gd name="T4" fmla="*/ 94 w 135"/>
                <a:gd name="T5" fmla="*/ 94 h 180"/>
                <a:gd name="T6" fmla="*/ 102 w 135"/>
                <a:gd name="T7" fmla="*/ 68 h 180"/>
                <a:gd name="T8" fmla="*/ 93 w 135"/>
                <a:gd name="T9" fmla="*/ 38 h 180"/>
                <a:gd name="T10" fmla="*/ 69 w 135"/>
                <a:gd name="T11" fmla="*/ 27 h 180"/>
                <a:gd name="T12" fmla="*/ 46 w 135"/>
                <a:gd name="T13" fmla="*/ 38 h 180"/>
                <a:gd name="T14" fmla="*/ 38 w 135"/>
                <a:gd name="T15" fmla="*/ 68 h 180"/>
                <a:gd name="T16" fmla="*/ 43 w 135"/>
                <a:gd name="T17" fmla="*/ 177 h 180"/>
                <a:gd name="T18" fmla="*/ 2 w 135"/>
                <a:gd name="T19" fmla="*/ 180 h 180"/>
                <a:gd name="T20" fmla="*/ 7 w 135"/>
                <a:gd name="T21" fmla="*/ 118 h 180"/>
                <a:gd name="T22" fmla="*/ 7 w 135"/>
                <a:gd name="T23" fmla="*/ 68 h 180"/>
                <a:gd name="T24" fmla="*/ 0 w 135"/>
                <a:gd name="T25" fmla="*/ 6 h 180"/>
                <a:gd name="T26" fmla="*/ 31 w 135"/>
                <a:gd name="T27" fmla="*/ 3 h 180"/>
                <a:gd name="T28" fmla="*/ 36 w 135"/>
                <a:gd name="T29" fmla="*/ 21 h 180"/>
                <a:gd name="T30" fmla="*/ 50 w 135"/>
                <a:gd name="T31" fmla="*/ 7 h 180"/>
                <a:gd name="T32" fmla="*/ 77 w 135"/>
                <a:gd name="T33" fmla="*/ 0 h 180"/>
                <a:gd name="T34" fmla="*/ 119 w 135"/>
                <a:gd name="T35" fmla="*/ 19 h 180"/>
                <a:gd name="T36" fmla="*/ 135 w 135"/>
                <a:gd name="T37" fmla="*/ 67 h 180"/>
                <a:gd name="T38" fmla="*/ 119 w 135"/>
                <a:gd name="T39" fmla="*/ 112 h 180"/>
                <a:gd name="T40" fmla="*/ 79 w 135"/>
                <a:gd name="T41" fmla="*/ 129 h 180"/>
                <a:gd name="T42" fmla="*/ 55 w 135"/>
                <a:gd name="T43" fmla="*/ 125 h 180"/>
                <a:gd name="T44" fmla="*/ 40 w 135"/>
                <a:gd name="T45" fmla="*/ 118 h 180"/>
                <a:gd name="T46" fmla="*/ 40 w 135"/>
                <a:gd name="T47" fmla="*/ 132 h 180"/>
                <a:gd name="T48" fmla="*/ 43 w 135"/>
                <a:gd name="T49"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38" y="68"/>
                  </a:moveTo>
                  <a:cubicBezTo>
                    <a:pt x="38" y="91"/>
                    <a:pt x="49" y="103"/>
                    <a:pt x="70" y="103"/>
                  </a:cubicBezTo>
                  <a:cubicBezTo>
                    <a:pt x="81" y="103"/>
                    <a:pt x="88" y="100"/>
                    <a:pt x="94" y="94"/>
                  </a:cubicBezTo>
                  <a:cubicBezTo>
                    <a:pt x="99" y="87"/>
                    <a:pt x="102" y="78"/>
                    <a:pt x="102" y="68"/>
                  </a:cubicBezTo>
                  <a:cubicBezTo>
                    <a:pt x="102" y="55"/>
                    <a:pt x="99" y="46"/>
                    <a:pt x="93" y="38"/>
                  </a:cubicBezTo>
                  <a:cubicBezTo>
                    <a:pt x="87" y="30"/>
                    <a:pt x="79" y="27"/>
                    <a:pt x="69" y="27"/>
                  </a:cubicBezTo>
                  <a:cubicBezTo>
                    <a:pt x="59" y="27"/>
                    <a:pt x="51" y="30"/>
                    <a:pt x="46" y="38"/>
                  </a:cubicBezTo>
                  <a:cubicBezTo>
                    <a:pt x="41" y="45"/>
                    <a:pt x="38" y="55"/>
                    <a:pt x="38" y="68"/>
                  </a:cubicBezTo>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sp>
          <p:nvSpPr>
            <p:cNvPr id="27" name="Freeform 22"/>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2" dirty="0"/>
            </a:p>
          </p:txBody>
        </p:sp>
      </p:grpSp>
    </p:spTree>
    <p:extLst>
      <p:ext uri="{BB962C8B-B14F-4D97-AF65-F5344CB8AC3E}">
        <p14:creationId xmlns:p14="http://schemas.microsoft.com/office/powerpoint/2010/main" val="13419587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14034" y="1577261"/>
            <a:ext cx="11163933"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490906" y="472664"/>
            <a:ext cx="11222977" cy="474489"/>
          </a:xfrm>
          <a:prstGeom prst="rect">
            <a:avLst/>
          </a:prstGeom>
          <a:noFill/>
        </p:spPr>
        <p:txBody>
          <a:bodyPr wrap="square" lIns="0" tIns="0" rIns="0" bIns="0" rtlCol="0" anchor="t">
            <a:spAutoFit/>
          </a:bodyPr>
          <a:lstStyle>
            <a:lvl1pPr algn="l">
              <a:defRPr/>
            </a:lvl1p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4696116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291857" y="1577261"/>
            <a:ext cx="5378911"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490906" y="472664"/>
            <a:ext cx="11222977" cy="474489"/>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5" name="Content Placeholder 7"/>
          <p:cNvSpPr>
            <a:spLocks noGrp="1"/>
          </p:cNvSpPr>
          <p:nvPr>
            <p:ph sz="quarter" idx="11" hasCustomPrompt="1"/>
          </p:nvPr>
        </p:nvSpPr>
        <p:spPr>
          <a:xfrm>
            <a:off x="522763" y="1579515"/>
            <a:ext cx="5370182"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148894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14034" y="1575039"/>
            <a:ext cx="3448005"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379305" y="1575039"/>
            <a:ext cx="3449815"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8246389" y="1575039"/>
            <a:ext cx="3448004" cy="12559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gray">
          <a:xfrm>
            <a:off x="490906" y="472664"/>
            <a:ext cx="11222977" cy="474489"/>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2059963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green">
    <p:bg>
      <p:bgPr>
        <a:solidFill>
          <a:srgbClr val="92D05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64983986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Divider_green">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37127586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3">
    <p:bg>
      <p:bgPr>
        <a:solidFill>
          <a:srgbClr val="FF990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42168300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Divider_3">
    <p:bg>
      <p:bgPr>
        <a:solidFill>
          <a:srgbClr val="00B0F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2612" y="6278898"/>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90474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Divider_3">
    <p:bg>
      <p:bgPr>
        <a:solidFill>
          <a:srgbClr val="00000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rgbClr val="222223"/>
              </a:buClr>
            </a:pPr>
            <a:endParaRPr lang="en-GB" sz="1813" dirty="0">
              <a:solidFill>
                <a:prstClr val="white"/>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017311" y="98159"/>
            <a:ext cx="163288"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rgbClr val="222223"/>
              </a:buClr>
            </a:pPr>
            <a:endParaRPr lang="en-GB" sz="2902"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22762" y="6157658"/>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359212682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298827" y="6432625"/>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10005760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Rectangle 4"/>
          <p:cNvSpPr/>
          <p:nvPr userDrawn="1"/>
        </p:nvSpPr>
        <p:spPr bwMode="gray">
          <a:xfrm>
            <a:off x="6106862"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05117" y="3591618"/>
            <a:ext cx="5332263" cy="2432709"/>
          </a:xfrm>
        </p:spPr>
        <p:txBody>
          <a:bodyPr wrap="square" lIns="0" tIns="0" rIns="0" bIns="0">
            <a:no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014356" y="146221"/>
            <a:ext cx="16328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177645" y="3506756"/>
            <a:ext cx="5845959" cy="3184974"/>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77645" y="163471"/>
            <a:ext cx="5845959" cy="3202043"/>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6" name="Rectangle 5"/>
          <p:cNvSpPr/>
          <p:nvPr userDrawn="1"/>
        </p:nvSpPr>
        <p:spPr bwMode="gray">
          <a:xfrm>
            <a:off x="6132110" y="3347371"/>
            <a:ext cx="5957145"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6" tIns="95983" rIns="191966" bIns="95983" numCol="1" spcCol="0" rtlCol="0" fromWordArt="0" anchor="ctr" anchorCtr="0" forceAA="0" compatLnSpc="1">
            <a:prstTxWarp prst="textNoShape">
              <a:avLst/>
            </a:prstTxWarp>
            <a:noAutofit/>
          </a:bodyPr>
          <a:lstStyle/>
          <a:p>
            <a:pPr algn="ctr">
              <a:lnSpc>
                <a:spcPct val="110000"/>
              </a:lnSpc>
              <a:spcBef>
                <a:spcPts val="3200"/>
              </a:spcBef>
              <a:buClr>
                <a:schemeClr val="bg2"/>
              </a:buClr>
            </a:pPr>
            <a:endParaRPr lang="en-GB" sz="2630" dirty="0">
              <a:solidFill>
                <a:schemeClr val="bg1"/>
              </a:solidFill>
            </a:endParaRPr>
          </a:p>
        </p:txBody>
      </p:sp>
      <p:sp>
        <p:nvSpPr>
          <p:cNvPr id="17" name="Title 1"/>
          <p:cNvSpPr>
            <a:spLocks noGrp="1"/>
          </p:cNvSpPr>
          <p:nvPr>
            <p:ph type="ctrTitle" hasCustomPrompt="1"/>
          </p:nvPr>
        </p:nvSpPr>
        <p:spPr bwMode="gray">
          <a:xfrm>
            <a:off x="505116" y="2382097"/>
            <a:ext cx="2318870" cy="502445"/>
          </a:xfrm>
          <a:solidFill>
            <a:schemeClr val="accent3"/>
          </a:solidFill>
        </p:spPr>
        <p:txBody>
          <a:bodyPr wrap="none" lIns="82819" tIns="0" rIns="82819" bIns="0" rtlCol="0" anchor="ctr">
            <a:spAutoFit/>
          </a:bodyPr>
          <a:lstStyle>
            <a:lvl1pPr marL="518351" indent="-518351">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05114" y="3005255"/>
            <a:ext cx="3150790" cy="390876"/>
          </a:xfrm>
          <a:solidFill>
            <a:schemeClr val="tx1"/>
          </a:solidFill>
        </p:spPr>
        <p:txBody>
          <a:bodyPr vert="horz" wrap="none" lIns="72000" tIns="0" rIns="0" bIns="0" rtlCol="0">
            <a:spAutoFit/>
          </a:bodyPr>
          <a:lstStyle>
            <a:lvl1pPr>
              <a:buFontTx/>
              <a:buNone/>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5" name="TextBox 14"/>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77937688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2149" y="6265180"/>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1282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282239" y="6418891"/>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
        <p:nvSpPr>
          <p:cNvPr id="6" name="Freeform 36"/>
          <p:cNvSpPr>
            <a:spLocks noEditPoints="1"/>
          </p:cNvSpPr>
          <p:nvPr userDrawn="1"/>
        </p:nvSpPr>
        <p:spPr bwMode="auto">
          <a:xfrm>
            <a:off x="265653" y="6418891"/>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137773590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273944" y="6427233"/>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44624748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62735" y="162706"/>
            <a:ext cx="11878054" cy="65311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2" name="TextBox 11"/>
          <p:cNvSpPr txBox="1"/>
          <p:nvPr userDrawn="1"/>
        </p:nvSpPr>
        <p:spPr>
          <a:xfrm>
            <a:off x="11390641" y="6720064"/>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05114" y="2199047"/>
            <a:ext cx="5451429" cy="614014"/>
          </a:xfrm>
          <a:noFill/>
          <a:ln>
            <a:noFill/>
          </a:ln>
        </p:spPr>
        <p:txBody>
          <a:bodyPr wrap="none" lIns="0" tIns="0" rIns="0" bIns="0" rtlCol="0" anchor="ctr">
            <a:spAutoFit/>
          </a:bodyPr>
          <a:lstStyle>
            <a:lvl1pPr algn="l">
              <a:lnSpc>
                <a:spcPct val="100000"/>
              </a:lnSpc>
              <a:spcBef>
                <a:spcPts val="0"/>
              </a:spcBef>
              <a:defRPr lang="en-GB" sz="3990"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240769" y="6414199"/>
            <a:ext cx="1924691" cy="261232"/>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82920" tIns="41460" rIns="82920" bIns="41460" numCol="1" anchor="t" anchorCtr="0" compatLnSpc="1">
            <a:prstTxWarp prst="textNoShape">
              <a:avLst/>
            </a:prstTxWarp>
          </a:bodyPr>
          <a:lstStyle/>
          <a:p>
            <a:endParaRPr lang="en-GB" sz="1632" dirty="0">
              <a:solidFill>
                <a:srgbClr val="222223"/>
              </a:solidFill>
            </a:endParaRPr>
          </a:p>
        </p:txBody>
      </p:sp>
    </p:spTree>
    <p:extLst>
      <p:ext uri="{BB962C8B-B14F-4D97-AF65-F5344CB8AC3E}">
        <p14:creationId xmlns:p14="http://schemas.microsoft.com/office/powerpoint/2010/main" val="224556321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 col layout">
    <p:spTree>
      <p:nvGrpSpPr>
        <p:cNvPr id="1" name=""/>
        <p:cNvGrpSpPr/>
        <p:nvPr/>
      </p:nvGrpSpPr>
      <p:grpSpPr>
        <a:xfrm>
          <a:off x="0" y="0"/>
          <a:ext cx="0" cy="0"/>
          <a:chOff x="0" y="0"/>
          <a:chExt cx="0" cy="0"/>
        </a:xfrm>
      </p:grpSpPr>
      <p:sp>
        <p:nvSpPr>
          <p:cNvPr id="2" name="Title 1"/>
          <p:cNvSpPr>
            <a:spLocks noGrp="1"/>
          </p:cNvSpPr>
          <p:nvPr>
            <p:ph type="title"/>
          </p:nvPr>
        </p:nvSpPr>
        <p:spPr>
          <a:xfrm>
            <a:off x="1527358" y="302389"/>
            <a:ext cx="10244864" cy="476882"/>
          </a:xfrm>
          <a:prstGeom prst="rect">
            <a:avLst/>
          </a:prstGeom>
        </p:spPr>
        <p:txBody>
          <a:bodyPr/>
          <a:lstStyle/>
          <a:p>
            <a:r>
              <a:rPr lang="fr-FR"/>
              <a:t>Modifiez le style du titre</a:t>
            </a:r>
            <a:endParaRPr lang="en-GB"/>
          </a:p>
        </p:txBody>
      </p:sp>
      <p:sp>
        <p:nvSpPr>
          <p:cNvPr id="5" name="Slide Number Placeholder 4"/>
          <p:cNvSpPr>
            <a:spLocks noGrp="1"/>
          </p:cNvSpPr>
          <p:nvPr>
            <p:ph type="sldNum" sz="quarter" idx="12"/>
          </p:nvPr>
        </p:nvSpPr>
        <p:spPr>
          <a:xfrm>
            <a:off x="8737600" y="6356350"/>
            <a:ext cx="2844800" cy="365126"/>
          </a:xfrm>
          <a:prstGeom prst="rect">
            <a:avLst/>
          </a:prstGeom>
        </p:spPr>
        <p:txBody>
          <a:bodyPr lIns="120006" tIns="60003" rIns="120006" bIns="60003"/>
          <a:lstStyle/>
          <a:p>
            <a:fld id="{D34AE20F-330F-454C-9011-43B717E650F2}" type="slidenum">
              <a:rPr lang="en-GB" smtClean="0"/>
              <a:pPr/>
              <a:t>‹#›</a:t>
            </a:fld>
            <a:endParaRPr lang="en-GB" dirty="0"/>
          </a:p>
        </p:txBody>
      </p:sp>
      <p:sp>
        <p:nvSpPr>
          <p:cNvPr id="25" name="Text Placeholder 24"/>
          <p:cNvSpPr>
            <a:spLocks noGrp="1"/>
          </p:cNvSpPr>
          <p:nvPr>
            <p:ph type="body" sz="quarter" idx="13"/>
          </p:nvPr>
        </p:nvSpPr>
        <p:spPr>
          <a:xfrm>
            <a:off x="412674" y="1304511"/>
            <a:ext cx="11368461" cy="4428975"/>
          </a:xfrm>
          <a:prstGeom prst="rect">
            <a:avLst/>
          </a:prstGeom>
        </p:spPr>
        <p:txBody>
          <a:bodyPr>
            <a:noAutofit/>
          </a:bodyPr>
          <a:lstStyle>
            <a:lvl2pPr>
              <a:tabLst/>
              <a:defRPr/>
            </a:lvl2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2438715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0218889" y="6379754"/>
            <a:ext cx="1653407" cy="195405"/>
          </a:xfrm>
          <a:prstGeom prst="rect">
            <a:avLst/>
          </a:prstGeom>
        </p:spPr>
        <p:txBody>
          <a:bodyPr/>
          <a:lstStyle/>
          <a:p>
            <a:pPr defTabSz="945823"/>
            <a:fld id="{3E291E46-BCC4-4EBB-9B49-E997D24BE723}" type="slidenum">
              <a:rPr lang="en-GB" smtClean="0"/>
              <a:pPr defTabSz="945823"/>
              <a:t>‹#›</a:t>
            </a:fld>
            <a:endParaRPr lang="en-GB" dirty="0"/>
          </a:p>
        </p:txBody>
      </p:sp>
      <p:sp>
        <p:nvSpPr>
          <p:cNvPr id="11" name="Text Placeholder 4"/>
          <p:cNvSpPr>
            <a:spLocks noGrp="1"/>
          </p:cNvSpPr>
          <p:nvPr>
            <p:ph type="body" sz="quarter" idx="15"/>
          </p:nvPr>
        </p:nvSpPr>
        <p:spPr>
          <a:xfrm>
            <a:off x="339868"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
          <p:cNvSpPr>
            <a:spLocks noGrp="1"/>
          </p:cNvSpPr>
          <p:nvPr>
            <p:ph type="body" sz="quarter" idx="16"/>
          </p:nvPr>
        </p:nvSpPr>
        <p:spPr>
          <a:xfrm>
            <a:off x="3287939"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4"/>
          <p:cNvSpPr>
            <a:spLocks noGrp="1"/>
          </p:cNvSpPr>
          <p:nvPr>
            <p:ph type="body" sz="quarter" idx="17"/>
          </p:nvPr>
        </p:nvSpPr>
        <p:spPr>
          <a:xfrm>
            <a:off x="6236008"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18"/>
          </p:nvPr>
        </p:nvSpPr>
        <p:spPr>
          <a:xfrm>
            <a:off x="9184079" y="1262748"/>
            <a:ext cx="2679837" cy="1507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46447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s Only">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23524" y="204404"/>
            <a:ext cx="8957556" cy="1121782"/>
          </a:xfrm>
        </p:spPr>
        <p:txBody>
          <a:bodyPr anchor="t">
            <a:noAutofit/>
          </a:bodyPr>
          <a:lstStyle>
            <a:lvl1pPr marL="0" indent="0">
              <a:spcBef>
                <a:spcPts val="0"/>
              </a:spcBef>
              <a:spcAft>
                <a:spcPts val="0"/>
              </a:spcAft>
              <a:buNone/>
              <a:defRPr sz="2176"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8931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9" name="Rectangle 38"/>
          <p:cNvSpPr/>
          <p:nvPr userDrawn="1"/>
        </p:nvSpPr>
        <p:spPr>
          <a:xfrm>
            <a:off x="0" y="6149163"/>
            <a:ext cx="12192000" cy="708837"/>
          </a:xfrm>
          <a:prstGeom prst="rect">
            <a:avLst/>
          </a:prstGeom>
          <a:solidFill>
            <a:srgbClr val="E4D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40" name="Title Placeholder 31"/>
          <p:cNvSpPr>
            <a:spLocks noGrp="1"/>
          </p:cNvSpPr>
          <p:nvPr>
            <p:ph type="title"/>
          </p:nvPr>
        </p:nvSpPr>
        <p:spPr>
          <a:xfrm>
            <a:off x="1000880" y="-43277"/>
            <a:ext cx="10871416" cy="957527"/>
          </a:xfrm>
          <a:prstGeom prst="rect">
            <a:avLst/>
          </a:prstGeom>
        </p:spPr>
        <p:txBody>
          <a:bodyPr vert="horz" wrap="square" lIns="0" tIns="0" rIns="0" bIns="0" rtlCol="0" anchor="b">
            <a:spAutoFit/>
          </a:bodyPr>
          <a:lstStyle>
            <a:lvl1pPr>
              <a:defRPr sz="2721"/>
            </a:lvl1pPr>
          </a:lstStyle>
          <a:p>
            <a:r>
              <a:rPr lang="en-US" dirty="0"/>
              <a:t>Click to edit Master title style</a:t>
            </a:r>
            <a:br>
              <a:rPr lang="en-US" dirty="0"/>
            </a:br>
            <a:r>
              <a:rPr lang="en-US" dirty="0"/>
              <a:t>XXX</a:t>
            </a:r>
            <a:endParaRPr lang="en-GB" dirty="0"/>
          </a:p>
        </p:txBody>
      </p:sp>
      <p:pic>
        <p:nvPicPr>
          <p:cNvPr id="41" name="Picture 40" descr="Ipsos_Marketing_Color.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9829" y="6379753"/>
            <a:ext cx="1760341" cy="249555"/>
          </a:xfrm>
          <a:prstGeom prst="rect">
            <a:avLst/>
          </a:prstGeom>
        </p:spPr>
      </p:pic>
      <p:sp>
        <p:nvSpPr>
          <p:cNvPr id="42" name="Slide Number Placeholder 33"/>
          <p:cNvSpPr>
            <a:spLocks noGrp="1"/>
          </p:cNvSpPr>
          <p:nvPr>
            <p:ph type="sldNum" sz="quarter" idx="4"/>
          </p:nvPr>
        </p:nvSpPr>
        <p:spPr>
          <a:xfrm>
            <a:off x="10218917" y="6379801"/>
            <a:ext cx="1653407" cy="195310"/>
          </a:xfrm>
          <a:prstGeom prst="rect">
            <a:avLst/>
          </a:prstGeom>
        </p:spPr>
        <p:txBody>
          <a:bodyPr vert="horz" lIns="0" tIns="0" rIns="0" bIns="0" rtlCol="0" anchor="ctr">
            <a:spAutoFit/>
          </a:bodyPr>
          <a:lstStyle>
            <a:lvl1pPr algn="r">
              <a:defRPr kumimoji="0" lang="en-GB" sz="1269" b="1" i="0" u="none" strike="noStrike" kern="1200" cap="none" spc="0" normalizeH="0" baseline="0" smtClean="0">
                <a:ln>
                  <a:noFill/>
                </a:ln>
                <a:solidFill>
                  <a:srgbClr val="58595B"/>
                </a:solidFill>
                <a:effectLst/>
                <a:uLnTx/>
                <a:uFillTx/>
                <a:latin typeface="Calibri"/>
                <a:ea typeface="+mn-ea"/>
                <a:cs typeface="+mn-cs"/>
              </a:defRPr>
            </a:lvl1pPr>
          </a:lstStyle>
          <a:p>
            <a:pPr defTabSz="944188"/>
            <a:fld id="{3E291E46-BCC4-4EBB-9B49-E997D24BE723}" type="slidenum">
              <a:rPr lang="fr-FR" smtClean="0"/>
              <a:pPr defTabSz="944188"/>
              <a:t>‹#›</a:t>
            </a:fld>
            <a:endParaRPr lang="fr-FR" dirty="0"/>
          </a:p>
        </p:txBody>
      </p:sp>
      <p:grpSp>
        <p:nvGrpSpPr>
          <p:cNvPr id="43" name="Group 4"/>
          <p:cNvGrpSpPr>
            <a:grpSpLocks noChangeAspect="1"/>
          </p:cNvGrpSpPr>
          <p:nvPr userDrawn="1"/>
        </p:nvGrpSpPr>
        <p:grpSpPr bwMode="gray">
          <a:xfrm>
            <a:off x="329068" y="326388"/>
            <a:ext cx="592881" cy="531752"/>
            <a:chOff x="1352" y="681"/>
            <a:chExt cx="3519" cy="3153"/>
          </a:xfrm>
        </p:grpSpPr>
        <p:sp>
          <p:nvSpPr>
            <p:cNvPr id="44"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632" dirty="0"/>
            </a:p>
          </p:txBody>
        </p:sp>
        <p:sp>
          <p:nvSpPr>
            <p:cNvPr id="45"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632" dirty="0"/>
            </a:p>
          </p:txBody>
        </p:sp>
        <p:sp>
          <p:nvSpPr>
            <p:cNvPr id="46"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632" dirty="0"/>
            </a:p>
          </p:txBody>
        </p:sp>
        <p:sp>
          <p:nvSpPr>
            <p:cNvPr id="47"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632" dirty="0"/>
            </a:p>
          </p:txBody>
        </p:sp>
        <p:sp>
          <p:nvSpPr>
            <p:cNvPr id="48"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632" dirty="0"/>
            </a:p>
          </p:txBody>
        </p:sp>
        <p:sp>
          <p:nvSpPr>
            <p:cNvPr id="49"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632" dirty="0"/>
            </a:p>
          </p:txBody>
        </p:sp>
        <p:sp>
          <p:nvSpPr>
            <p:cNvPr id="50"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632" dirty="0"/>
            </a:p>
          </p:txBody>
        </p:sp>
        <p:sp>
          <p:nvSpPr>
            <p:cNvPr id="51"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632" dirty="0"/>
            </a:p>
          </p:txBody>
        </p:sp>
        <p:sp>
          <p:nvSpPr>
            <p:cNvPr id="52"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632" dirty="0"/>
            </a:p>
          </p:txBody>
        </p:sp>
        <p:sp>
          <p:nvSpPr>
            <p:cNvPr id="53"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632" dirty="0"/>
            </a:p>
          </p:txBody>
        </p:sp>
        <p:sp>
          <p:nvSpPr>
            <p:cNvPr id="54"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632" dirty="0"/>
            </a:p>
          </p:txBody>
        </p:sp>
        <p:sp>
          <p:nvSpPr>
            <p:cNvPr id="55"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632" dirty="0"/>
            </a:p>
          </p:txBody>
        </p:sp>
        <p:sp>
          <p:nvSpPr>
            <p:cNvPr id="56"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632" dirty="0"/>
            </a:p>
          </p:txBody>
        </p:sp>
        <p:sp>
          <p:nvSpPr>
            <p:cNvPr id="57"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632" dirty="0"/>
            </a:p>
          </p:txBody>
        </p:sp>
        <p:sp>
          <p:nvSpPr>
            <p:cNvPr id="58"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632" dirty="0"/>
            </a:p>
          </p:txBody>
        </p:sp>
      </p:grpSp>
      <p:sp>
        <p:nvSpPr>
          <p:cNvPr id="59" name="Footer Placeholder 4"/>
          <p:cNvSpPr>
            <a:spLocks noGrp="1"/>
          </p:cNvSpPr>
          <p:nvPr>
            <p:ph type="ftr" sz="quarter" idx="3"/>
          </p:nvPr>
        </p:nvSpPr>
        <p:spPr>
          <a:xfrm>
            <a:off x="290903" y="5800936"/>
            <a:ext cx="11575632" cy="259623"/>
          </a:xfrm>
          <a:prstGeom prst="rect">
            <a:avLst/>
          </a:prstGeom>
        </p:spPr>
        <p:txBody>
          <a:bodyPr vert="horz" lIns="91440" tIns="45720" rIns="91440" bIns="45720" rtlCol="0" anchor="b">
            <a:spAutoFit/>
          </a:bodyPr>
          <a:lstStyle>
            <a:lvl1pPr algn="l">
              <a:defRPr sz="1087">
                <a:solidFill>
                  <a:schemeClr val="tx1">
                    <a:tint val="75000"/>
                  </a:schemeClr>
                </a:solidFill>
              </a:defRPr>
            </a:lvl1pPr>
          </a:lstStyle>
          <a:p>
            <a:r>
              <a:rPr lang="en-US" dirty="0"/>
              <a:t>Ipsos Report | September 2017 |  Market report Germany  </a:t>
            </a:r>
          </a:p>
        </p:txBody>
      </p:sp>
      <p:cxnSp>
        <p:nvCxnSpPr>
          <p:cNvPr id="60" name="Straight Connector 59"/>
          <p:cNvCxnSpPr/>
          <p:nvPr userDrawn="1"/>
        </p:nvCxnSpPr>
        <p:spPr>
          <a:xfrm>
            <a:off x="0" y="6131441"/>
            <a:ext cx="12192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973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476882"/>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4"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3583522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476882"/>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2" y="1865606"/>
            <a:ext cx="11051116" cy="1292662"/>
          </a:xfrm>
        </p:spPr>
        <p:txBody>
          <a:bodyPr/>
          <a:lstStyle>
            <a:lvl1pPr marL="234911" indent="-234911">
              <a:lnSpc>
                <a:spcPct val="100000"/>
              </a:lnSpc>
              <a:spcBef>
                <a:spcPts val="400"/>
              </a:spcBef>
              <a:spcAft>
                <a:spcPts val="400"/>
              </a:spcAft>
              <a:buFont typeface="Arial" panose="020B0604020202020204" pitchFamily="34" charset="0"/>
              <a:buChar char="•"/>
              <a:defRPr sz="1600" cap="none"/>
            </a:lvl1pPr>
            <a:lvl2pPr marL="634893" indent="-222213">
              <a:lnSpc>
                <a:spcPct val="100000"/>
              </a:lnSpc>
              <a:spcBef>
                <a:spcPts val="400"/>
              </a:spcBef>
              <a:spcAft>
                <a:spcPts val="400"/>
              </a:spcAft>
              <a:buFont typeface="Arial" panose="020B0604020202020204" pitchFamily="34" charset="0"/>
              <a:buChar char="–"/>
              <a:tabLst/>
              <a:defRPr sz="1600"/>
            </a:lvl2pPr>
            <a:lvl3pPr marL="922711" indent="-237026">
              <a:lnSpc>
                <a:spcPct val="100000"/>
              </a:lnSpc>
              <a:spcBef>
                <a:spcPts val="400"/>
              </a:spcBef>
              <a:spcAft>
                <a:spcPts val="400"/>
              </a:spcAft>
              <a:buSzPct val="85000"/>
              <a:buFont typeface="Arial" panose="020B0604020202020204" pitchFamily="34" charset="0"/>
              <a:buChar char="•"/>
              <a:defRPr sz="1600"/>
            </a:lvl3pPr>
            <a:lvl5pPr marL="1290949" indent="-232794">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5279715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62734" y="162702"/>
            <a:ext cx="11884699"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489865" y="4965176"/>
            <a:ext cx="11213925" cy="903566"/>
          </a:xfrm>
        </p:spPr>
        <p:txBody>
          <a:bodyPr wrap="square" lIns="82819" tIns="41410" rIns="82819" bIns="41410">
            <a:normAutofit/>
          </a:bodyPr>
          <a:lstStyle>
            <a:lvl1pPr marL="0" indent="0">
              <a:spcBef>
                <a:spcPts val="1252"/>
              </a:spcBef>
              <a:buNone/>
              <a:defRPr sz="1723">
                <a:solidFill>
                  <a:schemeClr val="tx1"/>
                </a:solidFill>
              </a:defRPr>
            </a:lvl1pPr>
            <a:lvl2pPr marL="476993" indent="0">
              <a:buNone/>
              <a:defRPr>
                <a:solidFill>
                  <a:schemeClr val="bg1"/>
                </a:solidFill>
              </a:defRPr>
            </a:lvl2pPr>
            <a:lvl3pPr marL="953984" indent="0">
              <a:buNone/>
              <a:defRPr>
                <a:solidFill>
                  <a:schemeClr val="bg1"/>
                </a:solidFill>
              </a:defRPr>
            </a:lvl3pPr>
            <a:lvl4pPr marL="1430978" indent="0">
              <a:buNone/>
              <a:defRPr>
                <a:solidFill>
                  <a:schemeClr val="bg1"/>
                </a:solidFill>
              </a:defRPr>
            </a:lvl4pPr>
            <a:lvl5pPr marL="1907971"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62736" y="162704"/>
            <a:ext cx="11865093" cy="3184667"/>
          </a:xfrm>
          <a:solidFill>
            <a:schemeClr val="bg1">
              <a:lumMod val="95000"/>
            </a:schemeClr>
          </a:solidFill>
        </p:spPr>
        <p:txBody>
          <a:bodyPr>
            <a:normAutofit/>
          </a:bodyPr>
          <a:lstStyle>
            <a:lvl1pPr marL="0" indent="0">
              <a:buNone/>
              <a:defRPr sz="1451" baseline="0"/>
            </a:lvl1pPr>
          </a:lstStyle>
          <a:p>
            <a:r>
              <a:rPr lang="en-GB" dirty="0"/>
              <a:t>Picture placeholder – insert image here</a:t>
            </a:r>
          </a:p>
        </p:txBody>
      </p:sp>
      <p:sp>
        <p:nvSpPr>
          <p:cNvPr id="11"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9" name="Title 1"/>
          <p:cNvSpPr>
            <a:spLocks noGrp="1"/>
          </p:cNvSpPr>
          <p:nvPr>
            <p:ph type="ctrTitle" hasCustomPrompt="1"/>
          </p:nvPr>
        </p:nvSpPr>
        <p:spPr bwMode="gray">
          <a:xfrm>
            <a:off x="489865" y="3733912"/>
            <a:ext cx="3899496" cy="50244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489866" y="4357070"/>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8" name="Rectangle 17"/>
          <p:cNvSpPr/>
          <p:nvPr userDrawn="1"/>
        </p:nvSpPr>
        <p:spPr bwMode="gray">
          <a:xfrm>
            <a:off x="1" y="3347371"/>
            <a:ext cx="12105682"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17" name="TextBox 16"/>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76611446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476882"/>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3"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8"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9"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2"/>
            <a:ext cx="3500967" cy="1263650"/>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
        <p:nvSpPr>
          <p:cNvPr id="25" name="Content Placeholder 2"/>
          <p:cNvSpPr>
            <a:spLocks noGrp="1"/>
          </p:cNvSpPr>
          <p:nvPr>
            <p:ph idx="24" hasCustomPrompt="1"/>
          </p:nvPr>
        </p:nvSpPr>
        <p:spPr>
          <a:xfrm>
            <a:off x="9109918"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080" indent="-380935">
              <a:defRPr>
                <a:solidFill>
                  <a:schemeClr val="bg1"/>
                </a:solidFill>
              </a:defRPr>
            </a:lvl2pPr>
            <a:lvl3pPr marL="1197831" indent="-304748">
              <a:defRPr>
                <a:solidFill>
                  <a:schemeClr val="bg1"/>
                </a:solidFill>
              </a:defRPr>
            </a:lvl3pPr>
            <a:lvl4pPr marL="1676118" indent="-304748">
              <a:defRPr>
                <a:solidFill>
                  <a:schemeClr val="bg1"/>
                </a:solidFill>
              </a:defRPr>
            </a:lvl4pPr>
            <a:lvl5pPr marL="2150170" indent="-304748">
              <a:defRPr/>
            </a:lvl5pPr>
          </a:lstStyle>
          <a:p>
            <a:pPr lvl="0"/>
            <a:r>
              <a:rPr lang="en-US" dirty="0"/>
              <a:t>Click to edit master text styles</a:t>
            </a:r>
          </a:p>
        </p:txBody>
      </p:sp>
    </p:spTree>
    <p:extLst>
      <p:ext uri="{BB962C8B-B14F-4D97-AF65-F5344CB8AC3E}">
        <p14:creationId xmlns:p14="http://schemas.microsoft.com/office/powerpoint/2010/main" val="376478039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1"/>
            <a:ext cx="5892800" cy="251120"/>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599" b="1" baseline="0">
                <a:solidFill>
                  <a:schemeClr val="tx1"/>
                </a:solidFill>
              </a:defRPr>
            </a:lvl1pPr>
            <a:lvl2pPr marL="4319" indent="0" algn="l">
              <a:spcBef>
                <a:spcPts val="0"/>
              </a:spcBef>
              <a:buNone/>
              <a:tabLst/>
              <a:defRPr sz="2933" baseline="0">
                <a:solidFill>
                  <a:schemeClr val="bg2"/>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34862938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599" b="1" baseline="0">
                <a:solidFill>
                  <a:schemeClr val="tx1"/>
                </a:solidFill>
              </a:defRPr>
            </a:lvl1pPr>
            <a:lvl2pPr marL="4319" indent="0" algn="l">
              <a:spcBef>
                <a:spcPts val="0"/>
              </a:spcBef>
              <a:buNone/>
              <a:tabLst/>
              <a:defRPr sz="2933" baseline="0">
                <a:solidFill>
                  <a:schemeClr val="bg2"/>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2" cy="25112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104731997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2" name="Title 1"/>
          <p:cNvSpPr>
            <a:spLocks noGrp="1"/>
          </p:cNvSpPr>
          <p:nvPr>
            <p:ph type="ctrTitle" hasCustomPrompt="1"/>
          </p:nvPr>
        </p:nvSpPr>
        <p:spPr>
          <a:xfrm>
            <a:off x="8988130" y="2870229"/>
            <a:ext cx="2861166" cy="953765"/>
          </a:xfrm>
        </p:spPr>
        <p:txBody>
          <a:bodyPr anchor="ctr"/>
          <a:lstStyle>
            <a:lvl1pPr>
              <a:defRPr sz="3599"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9" name="TextBox 8"/>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11" name="TextBox 10"/>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13" name="TextBox 12"/>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15" name="TextBox 14"/>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19" name="TextBox 18"/>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21" name="TextBox 20"/>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23" name="TextBox 22"/>
          <p:cNvSpPr txBox="1"/>
          <p:nvPr/>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12" tIns="41457" rIns="82912" bIns="41457" rtlCol="0" anchor="ctr"/>
          <a:lstStyle/>
          <a:p>
            <a:pPr algn="ctr"/>
            <a:endParaRPr lang="en-GB" sz="2800" dirty="0"/>
          </a:p>
        </p:txBody>
      </p:sp>
      <p:sp>
        <p:nvSpPr>
          <p:cNvPr id="25" name="TextBox 24"/>
          <p:cNvSpPr txBox="1"/>
          <p:nvPr userDrawn="1"/>
        </p:nvSpPr>
        <p:spPr>
          <a:xfrm>
            <a:off x="329750" y="6212273"/>
            <a:ext cx="747174" cy="329038"/>
          </a:xfrm>
          <a:prstGeom prst="rect">
            <a:avLst/>
          </a:prstGeom>
        </p:spPr>
        <p:txBody>
          <a:bodyPr vert="horz" wrap="square" lIns="0" tIns="0" rIns="0" bIns="0" rtlCol="0" anchor="b">
            <a:noAutofit/>
          </a:bodyPr>
          <a:lstStyle/>
          <a:p>
            <a:pPr marL="4319">
              <a:spcBef>
                <a:spcPts val="1087"/>
              </a:spcBef>
            </a:pPr>
            <a:fld id="{5575D932-8F50-448D-A3FF-976A850649DE}" type="slidenum">
              <a:rPr lang="en-GB" sz="933" smtClean="0">
                <a:solidFill>
                  <a:schemeClr val="bg2"/>
                </a:solidFill>
              </a:rPr>
              <a:pPr marL="4319">
                <a:spcBef>
                  <a:spcPts val="1087"/>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25112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3137235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67722"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6724095"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3584" y="1851258"/>
            <a:ext cx="5125006"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6"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2343852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476882"/>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5"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5"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6045" y="1851258"/>
            <a:ext cx="3415485"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3"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3"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8401373" y="1851258"/>
            <a:ext cx="3415485" cy="590215"/>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83136992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4" cy="476882"/>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2"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2"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13342" y="1851257"/>
            <a:ext cx="2598440" cy="590214"/>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7"/>
            <a:ext cx="2598440" cy="590214"/>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271554"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4" y="1851257"/>
            <a:ext cx="2598440" cy="590214"/>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4"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9250660" y="4641740"/>
            <a:ext cx="2598440" cy="743588"/>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7"/>
            <a:ext cx="2598440" cy="590214"/>
          </a:xfrm>
          <a:solidFill>
            <a:schemeClr val="accent3"/>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97706996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2" cy="25112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203690" y="1851259"/>
            <a:ext cx="5622566" cy="2997135"/>
          </a:xfrm>
        </p:spPr>
        <p:txBody>
          <a:bodyPr anchor="ctr">
            <a:normAutofit/>
          </a:bodyPr>
          <a:lstStyle>
            <a:lvl1pPr marL="0" indent="0" algn="l">
              <a:buNone/>
              <a:defRPr sz="3599" baseline="0">
                <a:solidFill>
                  <a:schemeClr val="bg1"/>
                </a:solidFill>
              </a:defRPr>
            </a:lvl1pPr>
            <a:lvl2pPr marL="4319" indent="0" algn="l">
              <a:lnSpc>
                <a:spcPct val="90000"/>
              </a:lnSpc>
              <a:spcBef>
                <a:spcPts val="544"/>
              </a:spcBef>
              <a:buNone/>
              <a:tabLst/>
              <a:defRPr sz="2933" baseline="0">
                <a:solidFill>
                  <a:schemeClr val="bg1">
                    <a:alpha val="70000"/>
                  </a:schemeClr>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9" name="Footer Placeholder 3"/>
          <p:cNvSpPr>
            <a:spLocks noGrp="1"/>
          </p:cNvSpPr>
          <p:nvPr>
            <p:ph type="ftr" sz="quarter" idx="15"/>
          </p:nvPr>
        </p:nvSpPr>
        <p:spPr>
          <a:xfrm>
            <a:off x="819166" y="6221082"/>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en-US" dirty="0"/>
              <a:t>Ipsos Report | September 2017 |  Market report Germany  </a:t>
            </a:r>
            <a:endParaRPr lang="nb-NO" dirty="0"/>
          </a:p>
        </p:txBody>
      </p:sp>
      <p:sp>
        <p:nvSpPr>
          <p:cNvPr id="10" name="Slide Number Placeholder 8"/>
          <p:cNvSpPr>
            <a:spLocks noGrp="1"/>
          </p:cNvSpPr>
          <p:nvPr>
            <p:ph type="sldNum" sz="quarter" idx="17"/>
          </p:nvPr>
        </p:nvSpPr>
        <p:spPr>
          <a:xfrm>
            <a:off x="329751" y="6221082"/>
            <a:ext cx="509900" cy="346922"/>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9807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25112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8905333" y="2825436"/>
            <a:ext cx="2920924" cy="953765"/>
          </a:xfrm>
        </p:spPr>
        <p:txBody>
          <a:bodyPr anchor="ctr"/>
          <a:lstStyle>
            <a:lvl1pPr>
              <a:defRPr sz="3599"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13" name="Footer Placeholder 3"/>
          <p:cNvSpPr>
            <a:spLocks noGrp="1"/>
          </p:cNvSpPr>
          <p:nvPr>
            <p:ph type="ftr" sz="quarter" idx="15"/>
          </p:nvPr>
        </p:nvSpPr>
        <p:spPr>
          <a:xfrm>
            <a:off x="819166" y="6221082"/>
            <a:ext cx="6602617" cy="346922"/>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en-US" dirty="0"/>
              <a:t>Ipsos Report | September 2017 |  Market report Germany  </a:t>
            </a:r>
            <a:endParaRPr lang="nb-NO" dirty="0"/>
          </a:p>
        </p:txBody>
      </p:sp>
      <p:sp>
        <p:nvSpPr>
          <p:cNvPr id="14" name="Slide Number Placeholder 8"/>
          <p:cNvSpPr>
            <a:spLocks noGrp="1"/>
          </p:cNvSpPr>
          <p:nvPr>
            <p:ph type="sldNum" sz="quarter" idx="17"/>
          </p:nvPr>
        </p:nvSpPr>
        <p:spPr>
          <a:xfrm>
            <a:off x="329751" y="6221082"/>
            <a:ext cx="509900" cy="346922"/>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6623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2" cy="25112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226730" y="1851259"/>
            <a:ext cx="5622566" cy="2997135"/>
          </a:xfrm>
        </p:spPr>
        <p:txBody>
          <a:bodyPr anchor="ctr">
            <a:normAutofit/>
          </a:bodyPr>
          <a:lstStyle>
            <a:lvl1pPr marL="0" indent="0" algn="l">
              <a:buNone/>
              <a:defRPr sz="3599" b="1" baseline="0">
                <a:solidFill>
                  <a:schemeClr val="bg1"/>
                </a:solidFill>
              </a:defRPr>
            </a:lvl1pPr>
            <a:lvl2pPr marL="4319" indent="0" algn="l">
              <a:lnSpc>
                <a:spcPct val="90000"/>
              </a:lnSpc>
              <a:spcBef>
                <a:spcPts val="544"/>
              </a:spcBef>
              <a:buNone/>
              <a:tabLst/>
              <a:defRPr sz="2933" baseline="0">
                <a:solidFill>
                  <a:schemeClr val="bg1">
                    <a:alpha val="70000"/>
                  </a:schemeClr>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10" name="Footer Placeholder 3"/>
          <p:cNvSpPr>
            <a:spLocks noGrp="1"/>
          </p:cNvSpPr>
          <p:nvPr>
            <p:ph type="ftr" sz="quarter" idx="15"/>
          </p:nvPr>
        </p:nvSpPr>
        <p:spPr>
          <a:xfrm>
            <a:off x="819166" y="6221082"/>
            <a:ext cx="6602617" cy="346922"/>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en-US" dirty="0"/>
              <a:t>Ipsos Report | September 2017 |  Market report Germany  </a:t>
            </a:r>
            <a:endParaRPr lang="nb-NO" dirty="0"/>
          </a:p>
        </p:txBody>
      </p:sp>
      <p:sp>
        <p:nvSpPr>
          <p:cNvPr id="12" name="Slide Number Placeholder 8"/>
          <p:cNvSpPr>
            <a:spLocks noGrp="1"/>
          </p:cNvSpPr>
          <p:nvPr>
            <p:ph type="sldNum" sz="quarter" idx="17"/>
          </p:nvPr>
        </p:nvSpPr>
        <p:spPr>
          <a:xfrm>
            <a:off x="329751" y="6221082"/>
            <a:ext cx="509900" cy="346922"/>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785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5" name="Picture Placeholder 4"/>
          <p:cNvSpPr>
            <a:spLocks noGrp="1" noChangeAspect="1"/>
          </p:cNvSpPr>
          <p:nvPr>
            <p:ph type="pic" sz="quarter" idx="11" hasCustomPrompt="1"/>
          </p:nvPr>
        </p:nvSpPr>
        <p:spPr>
          <a:xfrm>
            <a:off x="162733" y="162703"/>
            <a:ext cx="11878055" cy="6531154"/>
          </a:xfrm>
        </p:spPr>
        <p:txBody>
          <a:bodyPr/>
          <a:lstStyle>
            <a:lvl1pPr marL="0" indent="0">
              <a:buNone/>
              <a:defRPr sz="1451"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10318" y="2855206"/>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10970" y="3522584"/>
            <a:ext cx="3551026" cy="614131"/>
          </a:xfrm>
          <a:solidFill>
            <a:schemeClr val="accent3"/>
          </a:solidFill>
        </p:spPr>
        <p:txBody>
          <a:bodyPr vert="horz" wrap="none" lIns="72000" tIns="0" rIns="72000" bIns="0" rtlCol="0" anchor="ctr">
            <a:spAutoFit/>
          </a:bodyPr>
          <a:lstStyle>
            <a:lvl1pPr marL="0" indent="0" algn="l">
              <a:lnSpc>
                <a:spcPct val="100000"/>
              </a:lnSpc>
              <a:buFontTx/>
              <a:buNone/>
              <a:defRPr lang="en-US" sz="3991"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09013" y="1526774"/>
            <a:ext cx="3551026" cy="614131"/>
          </a:xfrm>
          <a:solidFill>
            <a:schemeClr val="accent3"/>
          </a:solidFill>
        </p:spPr>
        <p:txBody>
          <a:bodyPr wrap="none" lIns="72000" tIns="0" rIns="72000" bIns="0" rtlCol="0" anchor="ctr">
            <a:spAutoFit/>
          </a:bodyPr>
          <a:lstStyle>
            <a:lvl1pPr marL="0" indent="0" algn="l">
              <a:lnSpc>
                <a:spcPct val="100000"/>
              </a:lnSpc>
              <a:buFontTx/>
              <a:buNone/>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374214837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825440"/>
            <a:ext cx="2643779" cy="953765"/>
          </a:xfrm>
        </p:spPr>
        <p:txBody>
          <a:bodyPr anchor="ctr"/>
          <a:lstStyle>
            <a:lvl1pPr>
              <a:defRPr sz="4266"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12" name="Footer Placeholder 3"/>
          <p:cNvSpPr>
            <a:spLocks noGrp="1"/>
          </p:cNvSpPr>
          <p:nvPr>
            <p:ph type="ftr" sz="quarter" idx="15"/>
          </p:nvPr>
        </p:nvSpPr>
        <p:spPr>
          <a:xfrm>
            <a:off x="819166" y="6221082"/>
            <a:ext cx="6602617" cy="346922"/>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en-US" dirty="0"/>
              <a:t>Ipsos Report | September 2017 |  Market report Germany  </a:t>
            </a:r>
            <a:endParaRPr lang="nb-NO" dirty="0"/>
          </a:p>
        </p:txBody>
      </p:sp>
      <p:sp>
        <p:nvSpPr>
          <p:cNvPr id="13" name="Slide Number Placeholder 8"/>
          <p:cNvSpPr>
            <a:spLocks noGrp="1"/>
          </p:cNvSpPr>
          <p:nvPr>
            <p:ph type="sldNum" sz="quarter" idx="17"/>
          </p:nvPr>
        </p:nvSpPr>
        <p:spPr>
          <a:xfrm>
            <a:off x="329751" y="6221082"/>
            <a:ext cx="509900" cy="346922"/>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031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476882"/>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2"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169"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169"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9" y="6341233"/>
            <a:ext cx="921563" cy="225210"/>
          </a:xfrm>
          <a:prstGeom prst="rect">
            <a:avLst/>
          </a:prstGeom>
        </p:spPr>
        <p:txBody>
          <a:bodyPr vert="horz" wrap="none" lIns="0" tIns="0" rIns="0" bIns="0" rtlCol="0" anchor="b">
            <a:normAutofit/>
          </a:bodyPr>
          <a:lstStyle/>
          <a:p>
            <a:pPr marL="0" marR="0" indent="0" algn="l" defTabSz="1232169"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6"/>
            <a:ext cx="11537949" cy="1292662"/>
          </a:xfrm>
        </p:spPr>
        <p:txBody>
          <a:bodyPr/>
          <a:lstStyle>
            <a:lvl1pPr marL="234911" indent="-234911">
              <a:lnSpc>
                <a:spcPct val="100000"/>
              </a:lnSpc>
              <a:spcBef>
                <a:spcPts val="400"/>
              </a:spcBef>
              <a:spcAft>
                <a:spcPts val="400"/>
              </a:spcAft>
              <a:buFont typeface="Arial" panose="020B0604020202020204" pitchFamily="34" charset="0"/>
              <a:buChar char="•"/>
              <a:defRPr sz="1600" cap="none">
                <a:solidFill>
                  <a:schemeClr val="bg1"/>
                </a:solidFill>
              </a:defRPr>
            </a:lvl1pPr>
            <a:lvl2pPr marL="634893" indent="-222213">
              <a:lnSpc>
                <a:spcPct val="100000"/>
              </a:lnSpc>
              <a:spcBef>
                <a:spcPts val="400"/>
              </a:spcBef>
              <a:spcAft>
                <a:spcPts val="400"/>
              </a:spcAft>
              <a:buFont typeface="Arial" panose="020B0604020202020204" pitchFamily="34" charset="0"/>
              <a:buChar char="–"/>
              <a:tabLst/>
              <a:defRPr sz="1600">
                <a:solidFill>
                  <a:schemeClr val="bg1"/>
                </a:solidFill>
              </a:defRPr>
            </a:lvl2pPr>
            <a:lvl3pPr marL="922711" indent="-237026">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0949" indent="-232794">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18509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77798"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169"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169"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9" y="6341233"/>
            <a:ext cx="921563" cy="225210"/>
          </a:xfrm>
          <a:prstGeom prst="rect">
            <a:avLst/>
          </a:prstGeom>
        </p:spPr>
        <p:txBody>
          <a:bodyPr vert="horz" wrap="none" lIns="0" tIns="0" rIns="0" bIns="0" rtlCol="0" anchor="b">
            <a:normAutofit/>
          </a:bodyPr>
          <a:lstStyle/>
          <a:p>
            <a:pPr marL="0" marR="0" indent="0" algn="l" defTabSz="1232169"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2" y="1865606"/>
            <a:ext cx="11051116" cy="1292662"/>
          </a:xfrm>
        </p:spPr>
        <p:txBody>
          <a:bodyPr/>
          <a:lstStyle>
            <a:lvl1pPr marL="234911" indent="-234911">
              <a:lnSpc>
                <a:spcPct val="100000"/>
              </a:lnSpc>
              <a:spcBef>
                <a:spcPts val="400"/>
              </a:spcBef>
              <a:spcAft>
                <a:spcPts val="400"/>
              </a:spcAft>
              <a:buFont typeface="Arial" panose="020B0604020202020204" pitchFamily="34" charset="0"/>
              <a:buChar char="•"/>
              <a:defRPr sz="1600" cap="none">
                <a:solidFill>
                  <a:schemeClr val="bg1"/>
                </a:solidFill>
              </a:defRPr>
            </a:lvl1pPr>
            <a:lvl2pPr marL="634893" indent="-222213">
              <a:lnSpc>
                <a:spcPct val="100000"/>
              </a:lnSpc>
              <a:spcBef>
                <a:spcPts val="400"/>
              </a:spcBef>
              <a:spcAft>
                <a:spcPts val="400"/>
              </a:spcAft>
              <a:buFont typeface="Arial" panose="020B0604020202020204" pitchFamily="34" charset="0"/>
              <a:buChar char="–"/>
              <a:tabLst/>
              <a:defRPr sz="1600">
                <a:solidFill>
                  <a:schemeClr val="bg1"/>
                </a:solidFill>
              </a:defRPr>
            </a:lvl2pPr>
            <a:lvl3pPr marL="922711" indent="-237026">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0949" indent="-232794">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266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251120"/>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5568001" y="2970302"/>
            <a:ext cx="6265412" cy="476882"/>
          </a:xfrm>
        </p:spPr>
        <p:txBody>
          <a:bodyPr anchor="ctr"/>
          <a:lstStyle>
            <a:lvl1pPr>
              <a:defRPr sz="4932" baseline="0"/>
            </a:lvl1pPr>
          </a:lstStyle>
          <a:p>
            <a:r>
              <a:rPr lang="en-US" dirty="0"/>
              <a:t>Impact word(s)</a:t>
            </a:r>
          </a:p>
        </p:txBody>
      </p:sp>
      <p:sp>
        <p:nvSpPr>
          <p:cNvPr id="3" name="Subtitle 2"/>
          <p:cNvSpPr>
            <a:spLocks noGrp="1"/>
          </p:cNvSpPr>
          <p:nvPr>
            <p:ph type="subTitle" idx="1" hasCustomPrompt="1"/>
          </p:nvPr>
        </p:nvSpPr>
        <p:spPr>
          <a:xfrm>
            <a:off x="5568001" y="3819110"/>
            <a:ext cx="6265412" cy="502238"/>
          </a:xfrm>
        </p:spPr>
        <p:txBody>
          <a:bodyPr/>
          <a:lstStyle>
            <a:lvl1pPr marL="0" indent="0" algn="l">
              <a:buNone/>
              <a:defRPr baseline="0">
                <a:solidFill>
                  <a:schemeClr val="bg2">
                    <a:lumMod val="75000"/>
                  </a:schemeClr>
                </a:solidFill>
              </a:defRPr>
            </a:lvl1pPr>
            <a:lvl2pPr marL="4319" indent="0" algn="l">
              <a:spcBef>
                <a:spcPts val="0"/>
              </a:spcBef>
              <a:buNone/>
              <a:tabLst/>
              <a:defRPr baseline="0">
                <a:solidFill>
                  <a:schemeClr val="bg2">
                    <a:lumMod val="75000"/>
                  </a:schemeClr>
                </a:solidFill>
              </a:defRPr>
            </a:lvl2pPr>
            <a:lvl3pPr marL="1232169" indent="0" algn="ctr">
              <a:buNone/>
              <a:defRPr>
                <a:solidFill>
                  <a:schemeClr val="tx1">
                    <a:tint val="75000"/>
                  </a:schemeClr>
                </a:solidFill>
              </a:defRPr>
            </a:lvl3pPr>
            <a:lvl4pPr marL="1848251" indent="0" algn="ctr">
              <a:buNone/>
              <a:defRPr>
                <a:solidFill>
                  <a:schemeClr val="tx1">
                    <a:tint val="75000"/>
                  </a:schemeClr>
                </a:solidFill>
              </a:defRPr>
            </a:lvl4pPr>
            <a:lvl5pPr marL="2464336" indent="0" algn="ctr">
              <a:buNone/>
              <a:defRPr>
                <a:solidFill>
                  <a:schemeClr val="tx1">
                    <a:tint val="75000"/>
                  </a:schemeClr>
                </a:solidFill>
              </a:defRPr>
            </a:lvl5pPr>
            <a:lvl6pPr marL="3080420" indent="0" algn="ctr">
              <a:buNone/>
              <a:defRPr>
                <a:solidFill>
                  <a:schemeClr val="tx1">
                    <a:tint val="75000"/>
                  </a:schemeClr>
                </a:solidFill>
              </a:defRPr>
            </a:lvl6pPr>
            <a:lvl7pPr marL="3696505" indent="0" algn="ctr">
              <a:buNone/>
              <a:defRPr>
                <a:solidFill>
                  <a:schemeClr val="tx1">
                    <a:tint val="75000"/>
                  </a:schemeClr>
                </a:solidFill>
              </a:defRPr>
            </a:lvl7pPr>
            <a:lvl8pPr marL="4312587" indent="0" algn="ctr">
              <a:buNone/>
              <a:defRPr>
                <a:solidFill>
                  <a:schemeClr val="tx1">
                    <a:tint val="75000"/>
                  </a:schemeClr>
                </a:solidFill>
              </a:defRPr>
            </a:lvl8pPr>
            <a:lvl9pPr marL="4928671"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9" y="897171"/>
            <a:ext cx="1553701" cy="861703"/>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50" y="6169897"/>
            <a:ext cx="747174" cy="346922"/>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dirty="0"/>
          </a:p>
        </p:txBody>
      </p:sp>
      <p:sp>
        <p:nvSpPr>
          <p:cNvPr id="14" name="Footer Placeholder 10"/>
          <p:cNvSpPr>
            <a:spLocks noGrp="1"/>
          </p:cNvSpPr>
          <p:nvPr>
            <p:ph type="ftr" sz="quarter" idx="11"/>
          </p:nvPr>
        </p:nvSpPr>
        <p:spPr>
          <a:xfrm>
            <a:off x="5568001" y="5375267"/>
            <a:ext cx="6265412" cy="794630"/>
          </a:xfrm>
          <a:prstGeom prst="rect">
            <a:avLst/>
          </a:prstGeom>
        </p:spPr>
        <p:txBody>
          <a:bodyPr lIns="0" tIns="0" rIns="0" bIns="0"/>
          <a:lstStyle>
            <a:lvl1pPr>
              <a:defRPr sz="1333">
                <a:solidFill>
                  <a:schemeClr val="accent4">
                    <a:lumMod val="75000"/>
                  </a:schemeClr>
                </a:solidFill>
              </a:defRPr>
            </a:lvl1pPr>
          </a:lstStyle>
          <a:p>
            <a:r>
              <a:rPr lang="en-US" dirty="0"/>
              <a:t>Ipsos Report | September 2017 |  Market report Germany  </a:t>
            </a:r>
            <a:endParaRPr lang="en-GB" dirty="0"/>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91322041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9287635" y="6210845"/>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169"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169"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9" y="6341233"/>
            <a:ext cx="921563" cy="225210"/>
          </a:xfrm>
          <a:prstGeom prst="rect">
            <a:avLst/>
          </a:prstGeom>
        </p:spPr>
        <p:txBody>
          <a:bodyPr vert="horz" wrap="none" lIns="0" tIns="0" rIns="0" bIns="0" rtlCol="0" anchor="b">
            <a:normAutofit/>
          </a:bodyPr>
          <a:lstStyle/>
          <a:p>
            <a:pPr marL="0" marR="0" indent="0" algn="l" defTabSz="1232169"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5" y="2163485"/>
            <a:ext cx="1615017" cy="706242"/>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5090969" y="2163485"/>
            <a:ext cx="1615017" cy="706242"/>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9190764" y="2163485"/>
            <a:ext cx="1615017" cy="706242"/>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700950"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0378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67722"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6724095" y="4648361"/>
            <a:ext cx="5125006"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23584"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6724095" y="2441471"/>
            <a:ext cx="5125006"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3584" y="1851258"/>
            <a:ext cx="5125006"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6724095" y="1851258"/>
            <a:ext cx="5125006"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90609808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476882"/>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5"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4400274"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26045"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26045" y="1851258"/>
            <a:ext cx="3415485" cy="590215"/>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5" name="Text Placeholder 10"/>
          <p:cNvSpPr>
            <a:spLocks noGrp="1"/>
          </p:cNvSpPr>
          <p:nvPr>
            <p:ph type="body" sz="quarter" idx="20"/>
          </p:nvPr>
        </p:nvSpPr>
        <p:spPr>
          <a:xfrm>
            <a:off x="8401373" y="4641741"/>
            <a:ext cx="3415485"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16" name="Picture Placeholder 6"/>
          <p:cNvSpPr>
            <a:spLocks noGrp="1"/>
          </p:cNvSpPr>
          <p:nvPr>
            <p:ph type="pic" sz="quarter" idx="21"/>
          </p:nvPr>
        </p:nvSpPr>
        <p:spPr>
          <a:xfrm>
            <a:off x="8401373" y="2441471"/>
            <a:ext cx="3415485" cy="2067189"/>
          </a:xfrm>
        </p:spPr>
        <p:txBody>
          <a:bodyPr>
            <a:normAutofit/>
          </a:bodyPr>
          <a:lstStyle>
            <a:lvl1pPr>
              <a:defRPr sz="146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8401373" y="1851258"/>
            <a:ext cx="3415485" cy="590215"/>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90072197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4" cy="476882"/>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2"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3292448"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13342"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13342" y="1851257"/>
            <a:ext cx="2598440" cy="590214"/>
          </a:xfrm>
          <a:solidFill>
            <a:schemeClr val="tx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3292448" y="1851257"/>
            <a:ext cx="2598440" cy="590214"/>
          </a:xfrm>
          <a:solidFill>
            <a:schemeClr val="accent2"/>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271554"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17" name="Text Placeholder 10"/>
          <p:cNvSpPr>
            <a:spLocks noGrp="1"/>
          </p:cNvSpPr>
          <p:nvPr>
            <p:ph type="body" sz="quarter" idx="22"/>
          </p:nvPr>
        </p:nvSpPr>
        <p:spPr>
          <a:xfrm>
            <a:off x="6271554" y="1851257"/>
            <a:ext cx="2598440" cy="590214"/>
          </a:xfrm>
          <a:solidFill>
            <a:schemeClr val="accent6"/>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6" name="Picture Placeholder 6"/>
          <p:cNvSpPr>
            <a:spLocks noGrp="1"/>
          </p:cNvSpPr>
          <p:nvPr>
            <p:ph type="pic" sz="quarter" idx="21"/>
          </p:nvPr>
        </p:nvSpPr>
        <p:spPr>
          <a:xfrm>
            <a:off x="6271554"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9250660" y="4641741"/>
            <a:ext cx="2598440" cy="497353"/>
          </a:xfrm>
        </p:spPr>
        <p:txBody>
          <a:bodyPr/>
          <a:lstStyle>
            <a:lvl1pPr>
              <a:defRPr lang="en-US" sz="1600" kern="1200" cap="none" baseline="0" dirty="0" smtClean="0">
                <a:solidFill>
                  <a:schemeClr val="tx1"/>
                </a:solidFill>
                <a:latin typeface="+mn-lt"/>
                <a:ea typeface="+mn-ea"/>
                <a:cs typeface="+mn-cs"/>
              </a:defRPr>
            </a:lvl1pPr>
            <a:lvl2pPr marL="263421" indent="-182812">
              <a:buFont typeface="Arial" panose="020B0604020202020204" pitchFamily="34" charset="0"/>
              <a:buChar char="•"/>
              <a:defRPr/>
            </a:lvl2pPr>
          </a:lstStyle>
          <a:p>
            <a:pPr lvl="0"/>
            <a:r>
              <a:rPr lang="en-US"/>
              <a:t>Edit Master text styles</a:t>
            </a:r>
          </a:p>
          <a:p>
            <a:pPr lvl="1"/>
            <a:r>
              <a:rPr lang="en-US"/>
              <a:t>Second level</a:t>
            </a:r>
          </a:p>
        </p:txBody>
      </p:sp>
      <p:sp>
        <p:nvSpPr>
          <p:cNvPr id="20" name="Text Placeholder 10"/>
          <p:cNvSpPr>
            <a:spLocks noGrp="1"/>
          </p:cNvSpPr>
          <p:nvPr>
            <p:ph type="body" sz="quarter" idx="25"/>
          </p:nvPr>
        </p:nvSpPr>
        <p:spPr>
          <a:xfrm>
            <a:off x="9250660" y="1851257"/>
            <a:ext cx="2598440" cy="590214"/>
          </a:xfrm>
          <a:solidFill>
            <a:schemeClr val="accent3"/>
          </a:solidFill>
        </p:spPr>
        <p:txBody>
          <a:bodyPr lIns="73459" rIns="24486" anchor="ctr">
            <a:normAutofit/>
          </a:bodyPr>
          <a:lstStyle>
            <a:lvl1pPr>
              <a:lnSpc>
                <a:spcPct val="80000"/>
              </a:lnSpc>
              <a:spcBef>
                <a:spcPts val="1087"/>
              </a:spcBef>
              <a:defRPr lang="en-US" sz="2133" kern="1200" cap="all" baseline="0" dirty="0" smtClean="0">
                <a:solidFill>
                  <a:schemeClr val="bg1"/>
                </a:solidFill>
                <a:latin typeface="+mn-lt"/>
                <a:ea typeface="+mn-ea"/>
                <a:cs typeface="+mn-cs"/>
              </a:defRPr>
            </a:lvl1pPr>
            <a:lvl2pPr marL="263421" indent="-182812">
              <a:buFont typeface="Arial" panose="020B0604020202020204" pitchFamily="34" charset="0"/>
              <a:buChar char="•"/>
              <a:defRPr>
                <a:solidFill>
                  <a:schemeClr val="bg1"/>
                </a:solidFill>
              </a:defRPr>
            </a:lvl2pPr>
          </a:lstStyle>
          <a:p>
            <a:pPr lvl="0"/>
            <a:r>
              <a:rPr lang="en-US"/>
              <a:t>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168368037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62736" y="162706"/>
            <a:ext cx="11884698" cy="6531153"/>
          </a:xfrm>
          <a:solidFill>
            <a:schemeClr val="accent2"/>
          </a:solidFill>
        </p:spPr>
        <p:txBody>
          <a:bodyPr>
            <a:normAutofit/>
          </a:bodyPr>
          <a:lstStyle>
            <a:lvl1pPr marL="0" indent="0">
              <a:buNone/>
              <a:defRPr sz="1722"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489866" y="4082105"/>
            <a:ext cx="5582136" cy="1249243"/>
          </a:xfrm>
        </p:spPr>
        <p:txBody>
          <a:bodyPr wrap="square" lIns="82819" tIns="41410" rIns="82819" bIns="41410">
            <a:no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489866" y="3494310"/>
            <a:ext cx="3245342" cy="474505"/>
          </a:xfrm>
          <a:solidFill>
            <a:schemeClr val="tx1"/>
          </a:solidFill>
        </p:spPr>
        <p:txBody>
          <a:bodyPr wrap="none" lIns="82819" tIns="41410" rIns="82819" bIns="41410" rtlCol="0" anchor="t">
            <a:spAutoFit/>
          </a:bodyPr>
          <a:lstStyle>
            <a:lvl1pPr marL="0" indent="0">
              <a:lnSpc>
                <a:spcPct val="100000"/>
              </a:lnSpc>
              <a:spcAft>
                <a:spcPts val="0"/>
              </a:spcAft>
              <a:buNone/>
              <a:defRPr lang="en-GB" sz="254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489866" y="2140990"/>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489866" y="148272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6"/>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4" name="TextBox 13"/>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5301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3" name="Subtitle 2"/>
          <p:cNvSpPr>
            <a:spLocks noGrp="1"/>
          </p:cNvSpPr>
          <p:nvPr>
            <p:ph type="subTitle" idx="1" hasCustomPrompt="1"/>
          </p:nvPr>
        </p:nvSpPr>
        <p:spPr bwMode="gray">
          <a:xfrm>
            <a:off x="489868" y="3512679"/>
            <a:ext cx="3080122" cy="471314"/>
          </a:xfrm>
          <a:solidFill>
            <a:schemeClr val="accent2"/>
          </a:solidFill>
        </p:spPr>
        <p:txBody>
          <a:bodyPr wrap="none" lIns="0" tIns="41410" rIns="0" bIns="41410" rtlCol="0" anchor="t">
            <a:spAutoFit/>
          </a:bodyPr>
          <a:lstStyle>
            <a:lvl1pPr marL="0" indent="0">
              <a:lnSpc>
                <a:spcPts val="3046"/>
              </a:lnSpc>
              <a:spcAft>
                <a:spcPts val="0"/>
              </a:spcAft>
              <a:buNone/>
              <a:defRPr lang="en-GB" sz="254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9866" y="4140338"/>
            <a:ext cx="5582136" cy="1312376"/>
          </a:xfrm>
        </p:spPr>
        <p:txBody>
          <a:bodyPr wrap="square" lIns="0" tIns="41410" rIns="0" bIns="41410">
            <a:no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489866" y="215865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489866" y="1482723"/>
            <a:ext cx="2942490" cy="614100"/>
          </a:xfrm>
          <a:solidFill>
            <a:schemeClr val="accent3"/>
          </a:solidFill>
        </p:spPr>
        <p:txBody>
          <a:bodyPr wrap="none" lIns="72000" tIns="0" rIns="72000" bIns="0" rtlCol="0" anchor="ctr">
            <a:spAutoFit/>
          </a:bodyPr>
          <a:lstStyle>
            <a:lvl1pPr marL="0" indent="0" algn="l">
              <a:lnSpc>
                <a:spcPct val="100000"/>
              </a:lnSpc>
              <a:buFontTx/>
              <a:buNone/>
              <a:defRPr lang="en-US" sz="399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489865" y="5452713"/>
            <a:ext cx="5591011" cy="368049"/>
          </a:xfrm>
          <a:prstGeom prst="rect">
            <a:avLst/>
          </a:prstGeom>
          <a:noFill/>
        </p:spPr>
        <p:txBody>
          <a:bodyPr wrap="square" lIns="0" tIns="0" rIns="0" bIns="0" rtlCol="0">
            <a:spAutoFit/>
          </a:bodyPr>
          <a:lstStyle/>
          <a:p>
            <a:pPr lvl="0">
              <a:lnSpc>
                <a:spcPct val="110000"/>
              </a:lnSpc>
              <a:spcBef>
                <a:spcPts val="2176"/>
              </a:spcBef>
              <a:buClr>
                <a:schemeClr val="bg2"/>
              </a:buClr>
            </a:pPr>
            <a:r>
              <a:rPr lang="en-GB" sz="1087"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087" dirty="0">
              <a:solidFill>
                <a:schemeClr val="tx1"/>
              </a:solidFill>
            </a:endParaRPr>
          </a:p>
        </p:txBody>
      </p:sp>
      <p:sp>
        <p:nvSpPr>
          <p:cNvPr id="13" name="TextBox 12"/>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6982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en-GB" sz="1814" dirty="0">
              <a:solidFill>
                <a:schemeClr val="bg1"/>
              </a:solidFill>
            </a:endParaRPr>
          </a:p>
        </p:txBody>
      </p:sp>
      <p:sp>
        <p:nvSpPr>
          <p:cNvPr id="20" name="TextBox 19"/>
          <p:cNvSpPr txBox="1"/>
          <p:nvPr userDrawn="1"/>
        </p:nvSpPr>
        <p:spPr>
          <a:xfrm>
            <a:off x="11663050" y="6711425"/>
            <a:ext cx="386521" cy="138115"/>
          </a:xfrm>
          <a:prstGeom prst="rect">
            <a:avLst/>
          </a:prstGeom>
          <a:noFill/>
        </p:spPr>
        <p:txBody>
          <a:bodyPr wrap="square" lIns="0" tIns="0" rIns="0" bIns="0" rtlCol="0">
            <a:spAutoFit/>
          </a:bodyPr>
          <a:lstStyle/>
          <a:p>
            <a:pPr algn="r">
              <a:lnSpc>
                <a:spcPct val="110000"/>
              </a:lnSpc>
              <a:spcBef>
                <a:spcPts val="2503"/>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3"/>
                </a:spcBef>
                <a:buClr>
                  <a:schemeClr val="bg2"/>
                </a:buClr>
              </a:pPr>
              <a:t>‹#›</a:t>
            </a:fld>
            <a:endParaRPr lang="en-GB" sz="816"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09665" y="2188098"/>
            <a:ext cx="3551026" cy="614131"/>
          </a:xfrm>
          <a:solidFill>
            <a:schemeClr val="accent3"/>
          </a:solidFill>
        </p:spPr>
        <p:txBody>
          <a:bodyPr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10318" y="2855206"/>
            <a:ext cx="3551026" cy="614131"/>
          </a:xfrm>
          <a:solidFill>
            <a:schemeClr val="accent3"/>
          </a:solidFill>
        </p:spPr>
        <p:txBody>
          <a:bodyPr vert="horz"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10970" y="3522584"/>
            <a:ext cx="3551026" cy="614131"/>
          </a:xfrm>
          <a:solidFill>
            <a:schemeClr val="accent3"/>
          </a:solidFill>
        </p:spPr>
        <p:txBody>
          <a:bodyPr vert="horz" wrap="none" lIns="72000" tIns="0" rIns="72000" bIns="0" rtlCol="0" anchor="ctr">
            <a:spAutoFit/>
          </a:bodyPr>
          <a:lstStyle>
            <a:lvl1pPr marL="518351" indent="-518351" algn="l">
              <a:lnSpc>
                <a:spcPct val="100000"/>
              </a:lnSpc>
              <a:buFont typeface="Wingdings" panose="05000000000000000000" pitchFamily="2" charset="2"/>
              <a:buChar char="§"/>
              <a:defRPr lang="en-US" sz="3991"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09013" y="1526774"/>
            <a:ext cx="3551026" cy="614131"/>
          </a:xfrm>
          <a:solidFill>
            <a:schemeClr val="accent3"/>
          </a:solidFill>
        </p:spPr>
        <p:txBody>
          <a:bodyPr wrap="none" lIns="72000" tIns="0" rIns="72000" bIns="0" rtlCol="0" anchor="ctr">
            <a:spAutoFit/>
          </a:bodyPr>
          <a:lstStyle>
            <a:lvl1pPr marL="518351" indent="-518351" algn="l">
              <a:lnSpc>
                <a:spcPct val="100000"/>
              </a:lnSpc>
              <a:buFont typeface="Wingdings" panose="05000000000000000000" pitchFamily="2" charset="2"/>
              <a:buChar char="§"/>
              <a:defRPr lang="en-US" sz="3991"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August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25405282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8" name="Picture Placeholder 7"/>
          <p:cNvSpPr>
            <a:spLocks noGrp="1"/>
          </p:cNvSpPr>
          <p:nvPr>
            <p:ph type="pic" sz="quarter" idx="11" hasCustomPrompt="1"/>
          </p:nvPr>
        </p:nvSpPr>
        <p:spPr>
          <a:xfrm>
            <a:off x="6178087" y="162705"/>
            <a:ext cx="5855501" cy="6539359"/>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05118" y="2268809"/>
            <a:ext cx="2222305" cy="474489"/>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05115" y="2906521"/>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9" name="Text Placeholder 8"/>
          <p:cNvSpPr>
            <a:spLocks noGrp="1"/>
          </p:cNvSpPr>
          <p:nvPr>
            <p:ph type="body" sz="quarter" idx="13"/>
          </p:nvPr>
        </p:nvSpPr>
        <p:spPr>
          <a:xfrm>
            <a:off x="505485" y="3559622"/>
            <a:ext cx="5227612" cy="1893087"/>
          </a:xfrm>
        </p:spPr>
        <p:txBody>
          <a:bodyPr lIns="0" tIns="0" rIns="0" bIns="0">
            <a:noAutofit/>
          </a:bodyPr>
          <a:lstStyle>
            <a:lvl1pPr marL="0" indent="0">
              <a:buNone/>
              <a:defRPr sz="1813">
                <a:solidFill>
                  <a:schemeClr val="bg1"/>
                </a:solidFill>
              </a:defRPr>
            </a:lvl1pPr>
            <a:lvl2pPr marL="476878" indent="0">
              <a:buNone/>
              <a:defRPr sz="1813">
                <a:solidFill>
                  <a:schemeClr val="bg1"/>
                </a:solidFill>
              </a:defRPr>
            </a:lvl2pPr>
            <a:lvl3pPr marL="953755" indent="0">
              <a:buNone/>
              <a:defRPr sz="1632">
                <a:solidFill>
                  <a:schemeClr val="bg1"/>
                </a:solidFill>
              </a:defRPr>
            </a:lvl3pPr>
            <a:lvl4pPr marL="1430634" indent="0">
              <a:buNone/>
              <a:defRPr sz="1632">
                <a:solidFill>
                  <a:schemeClr val="bg1"/>
                </a:solidFill>
              </a:defRPr>
            </a:lvl4pPr>
            <a:lvl5pPr marL="1907509" indent="0">
              <a:buNone/>
              <a:defRPr sz="1632">
                <a:solidFill>
                  <a:schemeClr val="bg1"/>
                </a:solidFill>
              </a:defRPr>
            </a:lvl5pPr>
          </a:lstStyle>
          <a:p>
            <a:pPr lvl="0"/>
            <a:r>
              <a:rPr lang="en-US"/>
              <a:t>Edit Master text styles</a:t>
            </a:r>
          </a:p>
        </p:txBody>
      </p:sp>
      <p:sp>
        <p:nvSpPr>
          <p:cNvPr id="11" name="TextBox 10"/>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5" name="TextBox 14"/>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30950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8" name="Picture Placeholder 7"/>
          <p:cNvSpPr>
            <a:spLocks noGrp="1"/>
          </p:cNvSpPr>
          <p:nvPr>
            <p:ph type="pic" sz="quarter" idx="11" hasCustomPrompt="1"/>
          </p:nvPr>
        </p:nvSpPr>
        <p:spPr>
          <a:xfrm>
            <a:off x="164402" y="162704"/>
            <a:ext cx="5855501" cy="6529024"/>
          </a:xfrm>
          <a:solidFill>
            <a:schemeClr val="tx1">
              <a:lumMod val="10000"/>
              <a:lumOff val="90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4" name="Rectangle 3"/>
          <p:cNvSpPr/>
          <p:nvPr userDrawn="1"/>
        </p:nvSpPr>
        <p:spPr bwMode="gray">
          <a:xfrm>
            <a:off x="6017313" y="98159"/>
            <a:ext cx="16328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6464383" y="2268809"/>
            <a:ext cx="2222305" cy="474489"/>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6464381" y="2906520"/>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878" indent="0">
              <a:buNone/>
              <a:defRPr/>
            </a:lvl2pPr>
            <a:lvl3pPr marL="953755" indent="0">
              <a:buNone/>
              <a:defRPr/>
            </a:lvl3pPr>
            <a:lvl4pPr marL="1430634" indent="0">
              <a:buNone/>
              <a:defRPr/>
            </a:lvl4pPr>
            <a:lvl5pPr marL="1907509" indent="0">
              <a:buNone/>
              <a:defRPr/>
            </a:lvl5pPr>
          </a:lstStyle>
          <a:p>
            <a:pPr lvl="0"/>
            <a:r>
              <a:rPr lang="en-US" dirty="0"/>
              <a:t>Click to edit subtitle</a:t>
            </a:r>
          </a:p>
        </p:txBody>
      </p:sp>
      <p:sp>
        <p:nvSpPr>
          <p:cNvPr id="18" name="Text Placeholder 8"/>
          <p:cNvSpPr>
            <a:spLocks noGrp="1"/>
          </p:cNvSpPr>
          <p:nvPr>
            <p:ph type="body" sz="quarter" idx="13"/>
          </p:nvPr>
        </p:nvSpPr>
        <p:spPr>
          <a:xfrm>
            <a:off x="6464751" y="3559622"/>
            <a:ext cx="5227612" cy="1893087"/>
          </a:xfrm>
        </p:spPr>
        <p:txBody>
          <a:bodyPr lIns="0" tIns="0" rIns="0" bIns="0">
            <a:noAutofit/>
          </a:bodyPr>
          <a:lstStyle>
            <a:lvl1pPr marL="0" indent="0">
              <a:buNone/>
              <a:defRPr sz="1813">
                <a:solidFill>
                  <a:schemeClr val="tx1"/>
                </a:solidFill>
              </a:defRPr>
            </a:lvl1pPr>
            <a:lvl2pPr marL="476878" indent="0">
              <a:buNone/>
              <a:defRPr sz="1813">
                <a:solidFill>
                  <a:schemeClr val="bg1"/>
                </a:solidFill>
              </a:defRPr>
            </a:lvl2pPr>
            <a:lvl3pPr marL="953755" indent="0">
              <a:buNone/>
              <a:defRPr sz="1632">
                <a:solidFill>
                  <a:schemeClr val="bg1"/>
                </a:solidFill>
              </a:defRPr>
            </a:lvl3pPr>
            <a:lvl4pPr marL="1430634" indent="0">
              <a:buNone/>
              <a:defRPr sz="1632">
                <a:solidFill>
                  <a:schemeClr val="bg1"/>
                </a:solidFill>
              </a:defRPr>
            </a:lvl4pPr>
            <a:lvl5pPr marL="1907509" indent="0">
              <a:buNone/>
              <a:defRPr sz="1632">
                <a:solidFill>
                  <a:schemeClr val="bg1"/>
                </a:solidFill>
              </a:defRPr>
            </a:lvl5pPr>
          </a:lstStyle>
          <a:p>
            <a:pPr lvl="0"/>
            <a:r>
              <a:rPr lang="en-US" dirty="0"/>
              <a:t>Edit Master text styles</a:t>
            </a:r>
          </a:p>
        </p:txBody>
      </p:sp>
      <p:sp>
        <p:nvSpPr>
          <p:cNvPr id="11" name="TextBox 10"/>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7" name="TextBox 16"/>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6056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5" name="Rectangle 4"/>
          <p:cNvSpPr/>
          <p:nvPr userDrawn="1"/>
        </p:nvSpPr>
        <p:spPr bwMode="gray">
          <a:xfrm>
            <a:off x="6106863"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489866" y="2396077"/>
            <a:ext cx="2258213" cy="474489"/>
          </a:xfrm>
          <a:solidFill>
            <a:schemeClr val="accent3"/>
          </a:solidFill>
        </p:spPr>
        <p:txBody>
          <a:bodyPr wrap="none" lIns="82819" tIns="0" rIns="82819" bIns="0" rtlCol="0" anchor="ctr">
            <a:spAutoFit/>
          </a:bodyPr>
          <a:lstStyle>
            <a:lvl1pPr marL="518224" indent="-518224">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489867" y="3591619"/>
            <a:ext cx="5206842" cy="2432709"/>
          </a:xfrm>
        </p:spPr>
        <p:txBody>
          <a:bodyPr wrap="square" lIns="82819" tIns="41410" rIns="82819" bIns="41410">
            <a:norm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8190438"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0196278"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184601" y="164871"/>
            <a:ext cx="1828831" cy="6518933"/>
          </a:xfrm>
          <a:solidFill>
            <a:schemeClr val="bg1">
              <a:lumMod val="95000"/>
            </a:schemeClr>
          </a:solidFill>
        </p:spPr>
        <p:txBody>
          <a:bodyPr>
            <a:normAutofit/>
          </a:bodyPr>
          <a:lstStyle>
            <a:lvl1pPr marL="0" indent="0">
              <a:buNone/>
              <a:defRPr sz="2176" baseline="0"/>
            </a:lvl1pPr>
          </a:lstStyle>
          <a:p>
            <a:r>
              <a:rPr lang="en-GB" dirty="0"/>
              <a:t>A picture can be inserted here, it can be left blank or it can be filled in another colour</a:t>
            </a:r>
          </a:p>
        </p:txBody>
      </p:sp>
      <p:grpSp>
        <p:nvGrpSpPr>
          <p:cNvPr id="6" name="Group 5"/>
          <p:cNvGrpSpPr/>
          <p:nvPr userDrawn="1"/>
        </p:nvGrpSpPr>
        <p:grpSpPr>
          <a:xfrm>
            <a:off x="6014453" y="144449"/>
            <a:ext cx="4174963" cy="6631483"/>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489865" y="3005256"/>
            <a:ext cx="3146075" cy="390811"/>
          </a:xfrm>
          <a:solidFill>
            <a:schemeClr val="tx1"/>
          </a:solidFill>
        </p:spPr>
        <p:txBody>
          <a:bodyPr wrap="none" lIns="72000" tIns="0" bIns="0">
            <a:spAutoFit/>
          </a:bodyPr>
          <a:lstStyle>
            <a:lvl1pPr marL="0" indent="0">
              <a:lnSpc>
                <a:spcPct val="100000"/>
              </a:lnSpc>
              <a:spcBef>
                <a:spcPts val="544"/>
              </a:spcBef>
              <a:spcAft>
                <a:spcPts val="0"/>
              </a:spcAft>
              <a:buNone/>
              <a:defRPr sz="2540" b="1">
                <a:solidFill>
                  <a:schemeClr val="bg1"/>
                </a:solidFill>
                <a:latin typeface="+mj-lt"/>
              </a:defRPr>
            </a:lvl1pPr>
            <a:lvl2pPr marL="476878" indent="0">
              <a:buNone/>
              <a:defRPr/>
            </a:lvl2pPr>
            <a:lvl3pPr marL="953755" indent="0">
              <a:buNone/>
              <a:defRPr/>
            </a:lvl3pPr>
            <a:lvl4pPr marL="1430634" indent="0">
              <a:buNone/>
              <a:defRPr/>
            </a:lvl4pPr>
            <a:lvl5pPr marL="1907509" indent="0">
              <a:buNone/>
              <a:defRPr/>
            </a:lvl5pPr>
          </a:lstStyle>
          <a:p>
            <a:pPr lvl="0"/>
            <a:r>
              <a:rPr lang="en-US" dirty="0"/>
              <a:t>Click to edit subtitle</a:t>
            </a:r>
          </a:p>
        </p:txBody>
      </p:sp>
      <p:sp>
        <p:nvSpPr>
          <p:cNvPr id="17" name="TextBox 16"/>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24" name="TextBox 2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7048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5" name="Rectangle 4"/>
          <p:cNvSpPr/>
          <p:nvPr userDrawn="1"/>
        </p:nvSpPr>
        <p:spPr bwMode="gray">
          <a:xfrm>
            <a:off x="6106863" y="72018"/>
            <a:ext cx="5982394"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05118" y="3591619"/>
            <a:ext cx="5332262" cy="2432709"/>
          </a:xfrm>
        </p:spPr>
        <p:txBody>
          <a:bodyPr wrap="square" lIns="0" tIns="0" rIns="0" bIns="0">
            <a:no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014357" y="146222"/>
            <a:ext cx="16328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177645" y="3506756"/>
            <a:ext cx="5845959" cy="3184974"/>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77645" y="163472"/>
            <a:ext cx="5845959" cy="3202043"/>
          </a:xfrm>
          <a:solidFill>
            <a:schemeClr val="bg1">
              <a:lumMod val="95000"/>
            </a:schemeClr>
          </a:solidFill>
        </p:spPr>
        <p:txBody>
          <a:bodyPr>
            <a:normAutofit/>
          </a:bodyPr>
          <a:lstStyle>
            <a:lvl1pPr marL="0" indent="0">
              <a:buNone/>
              <a:defRPr sz="2540" baseline="0"/>
            </a:lvl1pPr>
          </a:lstStyle>
          <a:p>
            <a:r>
              <a:rPr lang="en-GB" dirty="0"/>
              <a:t>A picture can be inserted here, it can be left blank or it can be filled in another colour</a:t>
            </a:r>
          </a:p>
        </p:txBody>
      </p:sp>
      <p:sp>
        <p:nvSpPr>
          <p:cNvPr id="6" name="Rectangle 5"/>
          <p:cNvSpPr/>
          <p:nvPr userDrawn="1"/>
        </p:nvSpPr>
        <p:spPr bwMode="gray">
          <a:xfrm>
            <a:off x="6132110" y="3347371"/>
            <a:ext cx="5957145"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30" tIns="95965" rIns="191930" bIns="95965" numCol="1" spcCol="0" rtlCol="0" fromWordArt="0" anchor="ctr" anchorCtr="0" forceAA="0" compatLnSpc="1">
            <a:prstTxWarp prst="textNoShape">
              <a:avLst/>
            </a:prstTxWarp>
            <a:noAutofit/>
          </a:bodyPr>
          <a:lstStyle/>
          <a:p>
            <a:pPr algn="ctr">
              <a:lnSpc>
                <a:spcPct val="110000"/>
              </a:lnSpc>
              <a:spcBef>
                <a:spcPts val="3200"/>
              </a:spcBef>
              <a:buClr>
                <a:schemeClr val="bg2"/>
              </a:buClr>
            </a:pPr>
            <a:endParaRPr lang="en-GB" sz="2630" dirty="0">
              <a:solidFill>
                <a:schemeClr val="bg1"/>
              </a:solidFill>
            </a:endParaRPr>
          </a:p>
        </p:txBody>
      </p:sp>
      <p:sp>
        <p:nvSpPr>
          <p:cNvPr id="17" name="Title 1"/>
          <p:cNvSpPr>
            <a:spLocks noGrp="1"/>
          </p:cNvSpPr>
          <p:nvPr>
            <p:ph type="ctrTitle" hasCustomPrompt="1"/>
          </p:nvPr>
        </p:nvSpPr>
        <p:spPr bwMode="gray">
          <a:xfrm>
            <a:off x="505118" y="2396077"/>
            <a:ext cx="2222305" cy="474489"/>
          </a:xfrm>
          <a:solidFill>
            <a:schemeClr val="accent3"/>
          </a:solidFill>
        </p:spPr>
        <p:txBody>
          <a:bodyPr wrap="none" lIns="82819" tIns="0" rIns="82819" bIns="0" rtlCol="0" anchor="ctr">
            <a:spAutoFit/>
          </a:bodyPr>
          <a:lstStyle>
            <a:lvl1pPr marL="518224" indent="-518224">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05115" y="3005257"/>
            <a:ext cx="3150790" cy="390876"/>
          </a:xfrm>
          <a:solidFill>
            <a:schemeClr val="tx1"/>
          </a:solidFill>
        </p:spPr>
        <p:txBody>
          <a:bodyPr vert="horz" wrap="none" lIns="72000" tIns="0" rIns="0" bIns="0" rtlCol="0">
            <a:spAutoFit/>
          </a:bodyPr>
          <a:lstStyle>
            <a:lvl1pPr>
              <a:buFontTx/>
              <a:buNone/>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5" name="TextBox 14"/>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20" name="TextBox 19"/>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2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936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62736" y="162702"/>
            <a:ext cx="11884698"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489866" y="4965177"/>
            <a:ext cx="11213926" cy="903566"/>
          </a:xfrm>
        </p:spPr>
        <p:txBody>
          <a:bodyPr wrap="square" lIns="82819" tIns="41410" rIns="82819" bIns="41410">
            <a:normAutofit/>
          </a:bodyPr>
          <a:lstStyle>
            <a:lvl1pPr marL="0" indent="0">
              <a:spcBef>
                <a:spcPts val="1252"/>
              </a:spcBef>
              <a:buNone/>
              <a:defRPr sz="1722">
                <a:solidFill>
                  <a:schemeClr val="tx1"/>
                </a:solidFill>
              </a:defRPr>
            </a:lvl1pPr>
            <a:lvl2pPr marL="476878" indent="0">
              <a:buNone/>
              <a:defRPr>
                <a:solidFill>
                  <a:schemeClr val="bg1"/>
                </a:solidFill>
              </a:defRPr>
            </a:lvl2pPr>
            <a:lvl3pPr marL="953754" indent="0">
              <a:buNone/>
              <a:defRPr>
                <a:solidFill>
                  <a:schemeClr val="bg1"/>
                </a:solidFill>
              </a:defRPr>
            </a:lvl3pPr>
            <a:lvl4pPr marL="1430631" indent="0">
              <a:buNone/>
              <a:defRPr>
                <a:solidFill>
                  <a:schemeClr val="bg1"/>
                </a:solidFill>
              </a:defRPr>
            </a:lvl4pPr>
            <a:lvl5pPr marL="1907509"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62736" y="162705"/>
            <a:ext cx="11865093" cy="3184667"/>
          </a:xfrm>
          <a:solidFill>
            <a:schemeClr val="bg1">
              <a:lumMod val="95000"/>
            </a:schemeClr>
          </a:solidFill>
        </p:spPr>
        <p:txBody>
          <a:bodyPr>
            <a:normAutofit/>
          </a:bodyPr>
          <a:lstStyle>
            <a:lvl1pPr marL="0" indent="0">
              <a:buNone/>
              <a:defRPr sz="1450" baseline="0"/>
            </a:lvl1pPr>
          </a:lstStyle>
          <a:p>
            <a:r>
              <a:rPr lang="en-GB" dirty="0"/>
              <a:t>Picture placeholder – insert image here</a:t>
            </a:r>
          </a:p>
        </p:txBody>
      </p:sp>
      <p:sp>
        <p:nvSpPr>
          <p:cNvPr id="11"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9" name="Title 1"/>
          <p:cNvSpPr>
            <a:spLocks noGrp="1"/>
          </p:cNvSpPr>
          <p:nvPr>
            <p:ph type="ctrTitle" hasCustomPrompt="1"/>
          </p:nvPr>
        </p:nvSpPr>
        <p:spPr bwMode="gray">
          <a:xfrm>
            <a:off x="489865" y="3747891"/>
            <a:ext cx="3589154" cy="474489"/>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489866" y="4357071"/>
            <a:ext cx="3150790" cy="390876"/>
          </a:xfrm>
          <a:solidFill>
            <a:schemeClr val="tx1"/>
          </a:solidFill>
        </p:spPr>
        <p:txBody>
          <a:bodyPr vert="horz" wrap="none" lIns="72000" tIns="0" rIns="0" bIns="0" rtlCol="0">
            <a:spAutoFit/>
          </a:bodyPr>
          <a:lstStyle>
            <a:lvl1pPr>
              <a:defRPr lang="en-US" sz="2540" b="1" dirty="0" smtClean="0">
                <a:solidFill>
                  <a:schemeClr val="bg1"/>
                </a:solidFill>
                <a:latin typeface="+mj-lt"/>
              </a:defRPr>
            </a:lvl1pPr>
          </a:lstStyle>
          <a:p>
            <a:pPr marL="0" lvl="0" indent="0">
              <a:lnSpc>
                <a:spcPct val="100000"/>
              </a:lnSpc>
              <a:spcBef>
                <a:spcPts val="544"/>
              </a:spcBef>
              <a:spcAft>
                <a:spcPts val="0"/>
              </a:spcAft>
              <a:buNone/>
            </a:pPr>
            <a:r>
              <a:rPr lang="en-US" dirty="0"/>
              <a:t>Click to edit subtitle</a:t>
            </a:r>
          </a:p>
        </p:txBody>
      </p:sp>
      <p:sp>
        <p:nvSpPr>
          <p:cNvPr id="18" name="Rectangle 17"/>
          <p:cNvSpPr/>
          <p:nvPr userDrawn="1"/>
        </p:nvSpPr>
        <p:spPr bwMode="gray">
          <a:xfrm>
            <a:off x="0" y="3347371"/>
            <a:ext cx="12105683"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7" name="TextBox 16"/>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4" name="TextBox 13"/>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9483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5" name="Picture Placeholder 4"/>
          <p:cNvSpPr>
            <a:spLocks noGrp="1" noChangeAspect="1"/>
          </p:cNvSpPr>
          <p:nvPr>
            <p:ph type="pic" sz="quarter" idx="11" hasCustomPrompt="1"/>
          </p:nvPr>
        </p:nvSpPr>
        <p:spPr>
          <a:xfrm>
            <a:off x="162735" y="162706"/>
            <a:ext cx="11878054" cy="223204"/>
          </a:xfrm>
        </p:spPr>
        <p:txBody>
          <a:bodyPr/>
          <a:lstStyle>
            <a:lvl1pPr marL="0" indent="0">
              <a:buNone/>
              <a:defRPr sz="145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09667" y="2188113"/>
            <a:ext cx="3618146" cy="614100"/>
          </a:xfrm>
          <a:solidFill>
            <a:schemeClr val="accent3"/>
          </a:solidFill>
        </p:spPr>
        <p:txBody>
          <a:bodyPr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10318" y="2855222"/>
            <a:ext cx="3618146" cy="614100"/>
          </a:xfrm>
          <a:solidFill>
            <a:schemeClr val="accent3"/>
          </a:solidFill>
        </p:spPr>
        <p:txBody>
          <a:bodyPr vert="horz"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10972" y="3522599"/>
            <a:ext cx="3618146" cy="614100"/>
          </a:xfrm>
          <a:solidFill>
            <a:schemeClr val="accent3"/>
          </a:solidFill>
        </p:spPr>
        <p:txBody>
          <a:bodyPr vert="horz" wrap="none" lIns="72000" tIns="0" rIns="72000" bIns="0" rtlCol="0" anchor="ctr">
            <a:spAutoFit/>
          </a:bodyPr>
          <a:lstStyle>
            <a:lvl1pPr marL="0" indent="0" algn="l">
              <a:lnSpc>
                <a:spcPct val="100000"/>
              </a:lnSpc>
              <a:buFontTx/>
              <a:buNone/>
              <a:defRPr lang="en-US" sz="399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09014" y="1526790"/>
            <a:ext cx="3618146" cy="614100"/>
          </a:xfrm>
          <a:solidFill>
            <a:schemeClr val="accent3"/>
          </a:solidFill>
        </p:spPr>
        <p:txBody>
          <a:bodyPr wrap="none" lIns="72000" tIns="0" rIns="72000" bIns="0" rtlCol="0" anchor="ctr">
            <a:spAutoFit/>
          </a:bodyPr>
          <a:lstStyle>
            <a:lvl1pPr marL="0" indent="0" algn="l">
              <a:lnSpc>
                <a:spcPct val="100000"/>
              </a:lnSpc>
              <a:buFontTx/>
              <a:buNone/>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5" name="TextBox 14"/>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316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20" name="TextBox 19"/>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09667" y="2188113"/>
            <a:ext cx="3618146" cy="614100"/>
          </a:xfrm>
          <a:solidFill>
            <a:schemeClr val="accent3"/>
          </a:solidFill>
        </p:spPr>
        <p:txBody>
          <a:bodyPr wrap="none" lIns="72000" tIns="0" rIns="72000" bIns="0" rtlCol="0" anchor="ctr">
            <a:spAutoFit/>
          </a:bodyPr>
          <a:lstStyle>
            <a:lvl1pPr marL="518224" indent="-518224" algn="l">
              <a:lnSpc>
                <a:spcPct val="100000"/>
              </a:lnSpc>
              <a:buFont typeface="Wingdings" panose="05000000000000000000" pitchFamily="2" charset="2"/>
              <a:buChar char="§"/>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10318" y="2855222"/>
            <a:ext cx="3618146" cy="614100"/>
          </a:xfrm>
          <a:solidFill>
            <a:schemeClr val="accent3"/>
          </a:solidFill>
        </p:spPr>
        <p:txBody>
          <a:bodyPr vert="horz" wrap="none" lIns="72000" tIns="0" rIns="72000" bIns="0" rtlCol="0" anchor="ctr">
            <a:spAutoFit/>
          </a:bodyPr>
          <a:lstStyle>
            <a:lvl1pPr marL="518224" indent="-518224" algn="l">
              <a:lnSpc>
                <a:spcPct val="100000"/>
              </a:lnSpc>
              <a:buFont typeface="Wingdings" panose="05000000000000000000" pitchFamily="2" charset="2"/>
              <a:buChar char="§"/>
              <a:defRPr lang="en-US" sz="3990"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10972" y="3522599"/>
            <a:ext cx="3618146" cy="614100"/>
          </a:xfrm>
          <a:solidFill>
            <a:schemeClr val="accent3"/>
          </a:solidFill>
        </p:spPr>
        <p:txBody>
          <a:bodyPr vert="horz" wrap="none" lIns="72000" tIns="0" rIns="72000" bIns="0" rtlCol="0" anchor="ctr">
            <a:spAutoFit/>
          </a:bodyPr>
          <a:lstStyle>
            <a:lvl1pPr marL="518224" indent="-518224" algn="l">
              <a:lnSpc>
                <a:spcPct val="100000"/>
              </a:lnSpc>
              <a:buFont typeface="Wingdings" panose="05000000000000000000" pitchFamily="2" charset="2"/>
              <a:buChar char="§"/>
              <a:defRPr lang="en-US" sz="399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09014" y="1526790"/>
            <a:ext cx="3618146" cy="614100"/>
          </a:xfrm>
          <a:solidFill>
            <a:schemeClr val="accent3"/>
          </a:solidFill>
        </p:spPr>
        <p:txBody>
          <a:bodyPr wrap="none" lIns="72000" tIns="0" rIns="72000" bIns="0" rtlCol="0" anchor="ctr">
            <a:spAutoFit/>
          </a:bodyPr>
          <a:lstStyle>
            <a:lvl1pPr marL="518224" indent="-518224" algn="l">
              <a:lnSpc>
                <a:spcPct val="100000"/>
              </a:lnSpc>
              <a:buFont typeface="Wingdings" panose="05000000000000000000" pitchFamily="2" charset="2"/>
              <a:buChar char="§"/>
              <a:defRPr lang="en-US" sz="399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11" name="TextBox 10"/>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73821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6" y="489746"/>
            <a:ext cx="3950952" cy="476882"/>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489865" y="1926857"/>
            <a:ext cx="11163933" cy="1799941"/>
          </a:xfrm>
        </p:spPr>
        <p:txBody>
          <a:bodyPr/>
          <a:lstStyle>
            <a:lvl1pPr>
              <a:lnSpc>
                <a:spcPct val="110000"/>
              </a:lnSpc>
              <a:spcBef>
                <a:spcPts val="800"/>
              </a:spcBef>
              <a:buClr>
                <a:schemeClr val="tx1"/>
              </a:buClr>
              <a:defRPr>
                <a:solidFill>
                  <a:schemeClr val="tx1"/>
                </a:solidFill>
              </a:defRPr>
            </a:lvl1pPr>
            <a:lvl2pPr>
              <a:lnSpc>
                <a:spcPct val="110000"/>
              </a:lnSpc>
              <a:spcBef>
                <a:spcPts val="800"/>
              </a:spcBef>
              <a:buClr>
                <a:schemeClr val="tx1"/>
              </a:buClr>
              <a:defRPr>
                <a:solidFill>
                  <a:schemeClr val="tx1"/>
                </a:solidFill>
              </a:defRPr>
            </a:lvl2pPr>
            <a:lvl3pPr>
              <a:lnSpc>
                <a:spcPct val="110000"/>
              </a:lnSpc>
              <a:spcBef>
                <a:spcPts val="800"/>
              </a:spcBef>
              <a:buClr>
                <a:schemeClr val="tx1"/>
              </a:buClr>
              <a:defRPr>
                <a:solidFill>
                  <a:schemeClr val="tx1"/>
                </a:solidFill>
              </a:defRPr>
            </a:lvl3pPr>
            <a:lvl4pPr>
              <a:lnSpc>
                <a:spcPct val="110000"/>
              </a:lnSpc>
              <a:spcBef>
                <a:spcPts val="800"/>
              </a:spcBef>
              <a:buClr>
                <a:schemeClr val="tx1"/>
              </a:buClr>
              <a:defRPr>
                <a:solidFill>
                  <a:schemeClr val="tx1"/>
                </a:solidFill>
              </a:defRPr>
            </a:lvl4pPr>
            <a:lvl5pPr>
              <a:lnSpc>
                <a:spcPct val="110000"/>
              </a:lnSpc>
              <a:spcBef>
                <a:spcPts val="800"/>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6"/>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582" tIns="65292" rIns="130582" bIns="65292" numCol="1" spcCol="0" rtlCol="0" fromWordArt="0" anchor="ctr" anchorCtr="0" forceAA="0" compatLnSpc="1">
            <a:prstTxWarp prst="textNoShape">
              <a:avLst/>
            </a:prstTxWarp>
            <a:noAutofit/>
          </a:bodyPr>
          <a:lstStyle/>
          <a:p>
            <a:pPr algn="ctr">
              <a:lnSpc>
                <a:spcPct val="110000"/>
              </a:lnSpc>
              <a:spcBef>
                <a:spcPts val="2176"/>
              </a:spcBef>
              <a:buClr>
                <a:schemeClr val="bg2"/>
              </a:buClr>
            </a:pPr>
            <a:endParaRPr lang="en-GB" sz="1813" dirty="0">
              <a:solidFill>
                <a:schemeClr val="bg1"/>
              </a:solidFill>
            </a:endParaRPr>
          </a:p>
        </p:txBody>
      </p:sp>
      <p:sp>
        <p:nvSpPr>
          <p:cNvPr id="19" name="Text Placeholder 5"/>
          <p:cNvSpPr>
            <a:spLocks noGrp="1"/>
          </p:cNvSpPr>
          <p:nvPr>
            <p:ph type="body" sz="quarter" idx="14" hasCustomPrompt="1"/>
          </p:nvPr>
        </p:nvSpPr>
        <p:spPr bwMode="gray">
          <a:xfrm>
            <a:off x="489865" y="1094639"/>
            <a:ext cx="2308884" cy="334835"/>
          </a:xfrm>
          <a:solidFill>
            <a:schemeClr val="tx1"/>
          </a:solidFill>
        </p:spPr>
        <p:txBody>
          <a:bodyPr vert="horz" wrap="none" lIns="72000" tIns="0" rIns="72000" bIns="0" rtlCol="0" anchor="ctr">
            <a:spAutoFit/>
          </a:bodyPr>
          <a:lstStyle>
            <a:lvl1pPr>
              <a:buFontTx/>
              <a:buNone/>
              <a:defRPr lang="en-US" sz="2176" b="1" dirty="0" smtClean="0">
                <a:solidFill>
                  <a:schemeClr val="bg1"/>
                </a:solidFill>
              </a:defRPr>
            </a:lvl1pPr>
          </a:lstStyle>
          <a:p>
            <a:pPr marL="0" lvl="0" indent="0" defTabSz="829160">
              <a:spcBef>
                <a:spcPts val="272"/>
              </a:spcBef>
              <a:spcAft>
                <a:spcPts val="272"/>
              </a:spcAft>
              <a:buFontTx/>
              <a:buNone/>
            </a:pPr>
            <a:r>
              <a:rPr lang="en-US" dirty="0"/>
              <a:t>Click to edit text</a:t>
            </a:r>
          </a:p>
        </p:txBody>
      </p:sp>
      <p:sp>
        <p:nvSpPr>
          <p:cNvPr id="15" name="TextBox 14"/>
          <p:cNvSpPr txBox="1"/>
          <p:nvPr userDrawn="1"/>
        </p:nvSpPr>
        <p:spPr>
          <a:xfrm>
            <a:off x="11663052" y="6711425"/>
            <a:ext cx="386521" cy="13811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6"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6" dirty="0">
              <a:solidFill>
                <a:schemeClr val="tx1"/>
              </a:solidFill>
              <a:latin typeface="Segoe UI Light" panose="020B0502040204020203" pitchFamily="34" charset="0"/>
            </a:endParaRPr>
          </a:p>
        </p:txBody>
      </p:sp>
      <p:sp>
        <p:nvSpPr>
          <p:cNvPr id="12" name="TextBox 11"/>
          <p:cNvSpPr txBox="1"/>
          <p:nvPr userDrawn="1"/>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Innovasjon Norge tilbud </a:t>
            </a:r>
            <a:r>
              <a:rPr lang="en-GB" sz="635" dirty="0">
                <a:solidFill>
                  <a:schemeClr val="tx1"/>
                </a:solidFill>
                <a:latin typeface="Segoe UI Light" panose="020B0502040204020203" pitchFamily="34" charset="0"/>
              </a:rPr>
              <a:t>|  August 2016</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Version 1  |  Internal</a:t>
            </a:r>
            <a:r>
              <a:rPr lang="en-GB" sz="635" baseline="0" dirty="0">
                <a:solidFill>
                  <a:schemeClr val="tx1"/>
                </a:solidFill>
                <a:latin typeface="Segoe UI Light" panose="020B0502040204020203" pitchFamily="34" charset="0"/>
              </a:rPr>
              <a:t> and client use only</a:t>
            </a:r>
            <a:endParaRPr lang="en-GB" sz="635"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9573" y="6032001"/>
            <a:ext cx="445939" cy="359168"/>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4387" y="6241998"/>
            <a:ext cx="1459611"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23214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489865" y="1577261"/>
            <a:ext cx="1116393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489866" y="489746"/>
            <a:ext cx="2875871" cy="476882"/>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319389486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4039" y="706101"/>
            <a:ext cx="2875871" cy="476882"/>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489865" y="1579295"/>
            <a:ext cx="11163933" cy="125559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8230252" y="6024327"/>
            <a:ext cx="3483633" cy="163258"/>
          </a:xfrm>
          <a:noFill/>
        </p:spPr>
        <p:txBody>
          <a:bodyPr lIns="0" tIns="0" rIns="0" bIns="0" anchor="ctr">
            <a:noAutofit/>
          </a:bodyPr>
          <a:lstStyle>
            <a:lvl1pPr marL="0" indent="0" algn="r">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89867" y="6024327"/>
            <a:ext cx="7307222" cy="163258"/>
          </a:xfrm>
          <a:noFill/>
        </p:spPr>
        <p:txBody>
          <a:bodyPr lIns="0" tIns="0" rIns="0" bIns="0" anchor="ctr">
            <a:noAutofit/>
          </a:bodyPr>
          <a:lstStyle>
            <a:lvl1pPr marL="0" indent="0" algn="l">
              <a:buFontTx/>
              <a:buNone/>
              <a:defRPr sz="726"/>
            </a:lvl1pPr>
            <a:lvl2pPr marL="476878" indent="0">
              <a:buFontTx/>
              <a:buNone/>
              <a:defRPr/>
            </a:lvl2pPr>
            <a:lvl3pPr marL="953755" indent="0">
              <a:buFontTx/>
              <a:buNone/>
              <a:defRPr/>
            </a:lvl3pPr>
            <a:lvl4pPr marL="1430634" indent="0">
              <a:buFontTx/>
              <a:buNone/>
              <a:defRPr/>
            </a:lvl4pPr>
            <a:lvl5pPr marL="1907509" indent="0">
              <a:buFontTx/>
              <a:buNone/>
              <a:defRPr/>
            </a:lvl5pPr>
          </a:lstStyle>
          <a:p>
            <a:pPr lvl="0"/>
            <a:r>
              <a:rPr lang="en-US" dirty="0"/>
              <a:t>Click to add base</a:t>
            </a:r>
          </a:p>
        </p:txBody>
      </p:sp>
    </p:spTree>
    <p:extLst>
      <p:ext uri="{BB962C8B-B14F-4D97-AF65-F5344CB8AC3E}">
        <p14:creationId xmlns:p14="http://schemas.microsoft.com/office/powerpoint/2010/main" val="11576395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76" Type="http://schemas.openxmlformats.org/officeDocument/2006/relationships/slideLayout" Target="../slideLayouts/slideLayout125.xml"/><Relationship Id="rId84" Type="http://schemas.openxmlformats.org/officeDocument/2006/relationships/slideLayout" Target="../slideLayouts/slideLayout133.xml"/><Relationship Id="rId89" Type="http://schemas.openxmlformats.org/officeDocument/2006/relationships/slideLayout" Target="../slideLayouts/slideLayout138.xml"/><Relationship Id="rId97" Type="http://schemas.openxmlformats.org/officeDocument/2006/relationships/theme" Target="../theme/theme2.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87" Type="http://schemas.openxmlformats.org/officeDocument/2006/relationships/slideLayout" Target="../slideLayouts/slideLayout136.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90" Type="http://schemas.openxmlformats.org/officeDocument/2006/relationships/slideLayout" Target="../slideLayouts/slideLayout139.xml"/><Relationship Id="rId95" Type="http://schemas.openxmlformats.org/officeDocument/2006/relationships/slideLayout" Target="../slideLayouts/slideLayout144.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77" Type="http://schemas.openxmlformats.org/officeDocument/2006/relationships/slideLayout" Target="../slideLayouts/slideLayout126.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80" Type="http://schemas.openxmlformats.org/officeDocument/2006/relationships/slideLayout" Target="../slideLayouts/slideLayout129.xml"/><Relationship Id="rId85" Type="http://schemas.openxmlformats.org/officeDocument/2006/relationships/slideLayout" Target="../slideLayouts/slideLayout134.xml"/><Relationship Id="rId93" Type="http://schemas.openxmlformats.org/officeDocument/2006/relationships/slideLayout" Target="../slideLayouts/slideLayout142.xml"/><Relationship Id="rId98" Type="http://schemas.openxmlformats.org/officeDocument/2006/relationships/image" Target="../media/image4.png"/><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91" Type="http://schemas.openxmlformats.org/officeDocument/2006/relationships/slideLayout" Target="../slideLayouts/slideLayout140.xml"/><Relationship Id="rId96" Type="http://schemas.openxmlformats.org/officeDocument/2006/relationships/slideLayout" Target="../slideLayouts/slideLayout14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86" Type="http://schemas.openxmlformats.org/officeDocument/2006/relationships/slideLayout" Target="../slideLayouts/slideLayout135.xml"/><Relationship Id="rId94" Type="http://schemas.openxmlformats.org/officeDocument/2006/relationships/slideLayout" Target="../slideLayouts/slideLayout14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50" Type="http://schemas.openxmlformats.org/officeDocument/2006/relationships/slideLayout" Target="../slideLayouts/slideLayout195.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3" Type="http://schemas.openxmlformats.org/officeDocument/2006/relationships/image" Target="../media/image2.pn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image" Target="../media/image1.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8" Type="http://schemas.openxmlformats.org/officeDocument/2006/relationships/slideLayout" Target="../slideLayouts/slideLayout153.xml"/><Relationship Id="rId5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9" Type="http://schemas.openxmlformats.org/officeDocument/2006/relationships/slideLayout" Target="../slideLayouts/slideLayout234.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34" Type="http://schemas.openxmlformats.org/officeDocument/2006/relationships/slideLayout" Target="../slideLayouts/slideLayout229.xml"/><Relationship Id="rId42" Type="http://schemas.openxmlformats.org/officeDocument/2006/relationships/slideLayout" Target="../slideLayouts/slideLayout237.xml"/><Relationship Id="rId47" Type="http://schemas.openxmlformats.org/officeDocument/2006/relationships/slideLayout" Target="../slideLayouts/slideLayout242.xml"/><Relationship Id="rId50" Type="http://schemas.openxmlformats.org/officeDocument/2006/relationships/theme" Target="../theme/theme4.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slideLayout" Target="../slideLayouts/slideLayout228.xml"/><Relationship Id="rId38" Type="http://schemas.openxmlformats.org/officeDocument/2006/relationships/slideLayout" Target="../slideLayouts/slideLayout233.xml"/><Relationship Id="rId46" Type="http://schemas.openxmlformats.org/officeDocument/2006/relationships/slideLayout" Target="../slideLayouts/slideLayout241.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slideLayout" Target="../slideLayouts/slideLayout224.xml"/><Relationship Id="rId41" Type="http://schemas.openxmlformats.org/officeDocument/2006/relationships/slideLayout" Target="../slideLayouts/slideLayout236.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37" Type="http://schemas.openxmlformats.org/officeDocument/2006/relationships/slideLayout" Target="../slideLayouts/slideLayout232.xml"/><Relationship Id="rId40" Type="http://schemas.openxmlformats.org/officeDocument/2006/relationships/slideLayout" Target="../slideLayouts/slideLayout235.xml"/><Relationship Id="rId45" Type="http://schemas.openxmlformats.org/officeDocument/2006/relationships/slideLayout" Target="../slideLayouts/slideLayout240.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36" Type="http://schemas.openxmlformats.org/officeDocument/2006/relationships/slideLayout" Target="../slideLayouts/slideLayout231.xml"/><Relationship Id="rId49" Type="http://schemas.openxmlformats.org/officeDocument/2006/relationships/slideLayout" Target="../slideLayouts/slideLayout244.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31" Type="http://schemas.openxmlformats.org/officeDocument/2006/relationships/slideLayout" Target="../slideLayouts/slideLayout226.xml"/><Relationship Id="rId44" Type="http://schemas.openxmlformats.org/officeDocument/2006/relationships/slideLayout" Target="../slideLayouts/slideLayout239.xml"/><Relationship Id="rId52" Type="http://schemas.openxmlformats.org/officeDocument/2006/relationships/image" Target="../media/image2.png"/><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35" Type="http://schemas.openxmlformats.org/officeDocument/2006/relationships/slideLayout" Target="../slideLayouts/slideLayout230.xml"/><Relationship Id="rId43" Type="http://schemas.openxmlformats.org/officeDocument/2006/relationships/slideLayout" Target="../slideLayouts/slideLayout238.xml"/><Relationship Id="rId48" Type="http://schemas.openxmlformats.org/officeDocument/2006/relationships/slideLayout" Target="../slideLayouts/slideLayout243.xml"/><Relationship Id="rId8" Type="http://schemas.openxmlformats.org/officeDocument/2006/relationships/slideLayout" Target="../slideLayouts/slideLayout203.xml"/><Relationship Id="rId51"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9" Type="http://schemas.openxmlformats.org/officeDocument/2006/relationships/slideLayout" Target="../slideLayouts/slideLayout283.xml"/><Relationship Id="rId21" Type="http://schemas.openxmlformats.org/officeDocument/2006/relationships/slideLayout" Target="../slideLayouts/slideLayout265.xml"/><Relationship Id="rId34" Type="http://schemas.openxmlformats.org/officeDocument/2006/relationships/slideLayout" Target="../slideLayouts/slideLayout278.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50" Type="http://schemas.openxmlformats.org/officeDocument/2006/relationships/slideLayout" Target="../slideLayouts/slideLayout294.xml"/><Relationship Id="rId55" Type="http://schemas.openxmlformats.org/officeDocument/2006/relationships/slideLayout" Target="../slideLayouts/slideLayout299.xml"/><Relationship Id="rId63" Type="http://schemas.openxmlformats.org/officeDocument/2006/relationships/slideLayout" Target="../slideLayouts/slideLayout307.xml"/><Relationship Id="rId68" Type="http://schemas.openxmlformats.org/officeDocument/2006/relationships/slideLayout" Target="../slideLayouts/slideLayout312.xml"/><Relationship Id="rId76" Type="http://schemas.openxmlformats.org/officeDocument/2006/relationships/slideLayout" Target="../slideLayouts/slideLayout320.xml"/><Relationship Id="rId84" Type="http://schemas.openxmlformats.org/officeDocument/2006/relationships/image" Target="../media/image1.png"/><Relationship Id="rId7" Type="http://schemas.openxmlformats.org/officeDocument/2006/relationships/slideLayout" Target="../slideLayouts/slideLayout251.xml"/><Relationship Id="rId71" Type="http://schemas.openxmlformats.org/officeDocument/2006/relationships/slideLayout" Target="../slideLayouts/slideLayout315.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9" Type="http://schemas.openxmlformats.org/officeDocument/2006/relationships/slideLayout" Target="../slideLayouts/slideLayout273.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53" Type="http://schemas.openxmlformats.org/officeDocument/2006/relationships/slideLayout" Target="../slideLayouts/slideLayout297.xml"/><Relationship Id="rId58" Type="http://schemas.openxmlformats.org/officeDocument/2006/relationships/slideLayout" Target="../slideLayouts/slideLayout302.xml"/><Relationship Id="rId66" Type="http://schemas.openxmlformats.org/officeDocument/2006/relationships/slideLayout" Target="../slideLayouts/slideLayout310.xml"/><Relationship Id="rId74" Type="http://schemas.openxmlformats.org/officeDocument/2006/relationships/slideLayout" Target="../slideLayouts/slideLayout318.xml"/><Relationship Id="rId79" Type="http://schemas.openxmlformats.org/officeDocument/2006/relationships/slideLayout" Target="../slideLayouts/slideLayout323.xml"/><Relationship Id="rId5" Type="http://schemas.openxmlformats.org/officeDocument/2006/relationships/slideLayout" Target="../slideLayouts/slideLayout249.xml"/><Relationship Id="rId61" Type="http://schemas.openxmlformats.org/officeDocument/2006/relationships/slideLayout" Target="../slideLayouts/slideLayout305.xml"/><Relationship Id="rId82" Type="http://schemas.openxmlformats.org/officeDocument/2006/relationships/slideLayout" Target="../slideLayouts/slideLayout326.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56" Type="http://schemas.openxmlformats.org/officeDocument/2006/relationships/slideLayout" Target="../slideLayouts/slideLayout300.xml"/><Relationship Id="rId64" Type="http://schemas.openxmlformats.org/officeDocument/2006/relationships/slideLayout" Target="../slideLayouts/slideLayout308.xml"/><Relationship Id="rId69" Type="http://schemas.openxmlformats.org/officeDocument/2006/relationships/slideLayout" Target="../slideLayouts/slideLayout313.xml"/><Relationship Id="rId77" Type="http://schemas.openxmlformats.org/officeDocument/2006/relationships/slideLayout" Target="../slideLayouts/slideLayout321.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72" Type="http://schemas.openxmlformats.org/officeDocument/2006/relationships/slideLayout" Target="../slideLayouts/slideLayout316.xml"/><Relationship Id="rId80" Type="http://schemas.openxmlformats.org/officeDocument/2006/relationships/slideLayout" Target="../slideLayouts/slideLayout324.xml"/><Relationship Id="rId85" Type="http://schemas.openxmlformats.org/officeDocument/2006/relationships/image" Target="../media/image2.png"/><Relationship Id="rId3" Type="http://schemas.openxmlformats.org/officeDocument/2006/relationships/slideLayout" Target="../slideLayouts/slideLayout247.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46" Type="http://schemas.openxmlformats.org/officeDocument/2006/relationships/slideLayout" Target="../slideLayouts/slideLayout290.xml"/><Relationship Id="rId59" Type="http://schemas.openxmlformats.org/officeDocument/2006/relationships/slideLayout" Target="../slideLayouts/slideLayout303.xml"/><Relationship Id="rId67" Type="http://schemas.openxmlformats.org/officeDocument/2006/relationships/slideLayout" Target="../slideLayouts/slideLayout311.xml"/><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54" Type="http://schemas.openxmlformats.org/officeDocument/2006/relationships/slideLayout" Target="../slideLayouts/slideLayout298.xml"/><Relationship Id="rId62" Type="http://schemas.openxmlformats.org/officeDocument/2006/relationships/slideLayout" Target="../slideLayouts/slideLayout306.xml"/><Relationship Id="rId70" Type="http://schemas.openxmlformats.org/officeDocument/2006/relationships/slideLayout" Target="../slideLayouts/slideLayout314.xml"/><Relationship Id="rId75" Type="http://schemas.openxmlformats.org/officeDocument/2006/relationships/slideLayout" Target="../slideLayouts/slideLayout319.xml"/><Relationship Id="rId83" Type="http://schemas.openxmlformats.org/officeDocument/2006/relationships/theme" Target="../theme/theme5.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slideLayout" Target="../slideLayouts/slideLayout301.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slideLayout" Target="../slideLayouts/slideLayout304.xml"/><Relationship Id="rId65" Type="http://schemas.openxmlformats.org/officeDocument/2006/relationships/slideLayout" Target="../slideLayouts/slideLayout309.xml"/><Relationship Id="rId73" Type="http://schemas.openxmlformats.org/officeDocument/2006/relationships/slideLayout" Target="../slideLayouts/slideLayout317.xml"/><Relationship Id="rId78" Type="http://schemas.openxmlformats.org/officeDocument/2006/relationships/slideLayout" Target="../slideLayouts/slideLayout322.xml"/><Relationship Id="rId81" Type="http://schemas.openxmlformats.org/officeDocument/2006/relationships/slideLayout" Target="../slideLayouts/slideLayout3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60574" y="164488"/>
            <a:ext cx="11870853" cy="652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489865" y="489789"/>
            <a:ext cx="3899496" cy="502445"/>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99117" y="1579294"/>
            <a:ext cx="11163933" cy="4200889"/>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51"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52"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1101244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p:transition>
    <p:fade/>
  </p:transition>
  <p:hf sldNum="0" hdr="0" dt="0"/>
  <p:txStyles>
    <p:titleStyle>
      <a:lvl1pPr algn="l" defTabSz="953984" rtl="0" eaLnBrk="1" latinLnBrk="0" hangingPunct="1">
        <a:lnSpc>
          <a:spcPct val="100000"/>
        </a:lnSpc>
        <a:spcBef>
          <a:spcPts val="0"/>
        </a:spcBef>
        <a:buNone/>
        <a:defRPr lang="en-GB" sz="3265" b="0" kern="1200" cap="all" baseline="0" smtClean="0">
          <a:solidFill>
            <a:schemeClr val="bg1"/>
          </a:solidFill>
          <a:latin typeface="+mj-lt"/>
          <a:ea typeface="+mn-ea"/>
          <a:cs typeface="+mn-cs"/>
        </a:defRPr>
      </a:lvl1pPr>
    </p:titleStyle>
    <p:bodyStyle>
      <a:lvl1pPr marL="284871" indent="-284871" algn="l" defTabSz="953984" rtl="0" eaLnBrk="1" latinLnBrk="0" hangingPunct="1">
        <a:lnSpc>
          <a:spcPct val="110000"/>
        </a:lnSpc>
        <a:spcBef>
          <a:spcPts val="272"/>
        </a:spcBef>
        <a:spcAft>
          <a:spcPts val="272"/>
        </a:spcAft>
        <a:buClr>
          <a:schemeClr val="tx1"/>
        </a:buClr>
        <a:buFont typeface="Wingdings" panose="05000000000000000000" pitchFamily="2" charset="2"/>
        <a:buChar char="§"/>
        <a:defRPr sz="1995" kern="1200">
          <a:solidFill>
            <a:schemeClr val="tx1"/>
          </a:solidFill>
          <a:latin typeface="+mn-lt"/>
          <a:ea typeface="+mn-ea"/>
          <a:cs typeface="+mn-cs"/>
        </a:defRPr>
      </a:lvl1pPr>
      <a:lvl2pPr marL="775113" indent="-298120"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2pPr>
      <a:lvl3pPr marL="1192482"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3pPr>
      <a:lvl4pPr marL="1669475"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4pPr>
      <a:lvl5pPr marL="2146466"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5pPr>
      <a:lvl6pPr marL="2623459"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100452"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577444"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054437"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53984" rtl="0" eaLnBrk="1" latinLnBrk="0" hangingPunct="1">
        <a:defRPr sz="1905" kern="1200">
          <a:solidFill>
            <a:schemeClr val="tx1"/>
          </a:solidFill>
          <a:latin typeface="+mn-lt"/>
          <a:ea typeface="+mn-ea"/>
          <a:cs typeface="+mn-cs"/>
        </a:defRPr>
      </a:lvl1pPr>
      <a:lvl2pPr marL="476993" algn="l" defTabSz="953984" rtl="0" eaLnBrk="1" latinLnBrk="0" hangingPunct="1">
        <a:defRPr sz="1905" kern="1200">
          <a:solidFill>
            <a:schemeClr val="tx1"/>
          </a:solidFill>
          <a:latin typeface="+mn-lt"/>
          <a:ea typeface="+mn-ea"/>
          <a:cs typeface="+mn-cs"/>
        </a:defRPr>
      </a:lvl2pPr>
      <a:lvl3pPr marL="953984" algn="l" defTabSz="953984" rtl="0" eaLnBrk="1" latinLnBrk="0" hangingPunct="1">
        <a:defRPr sz="1905" kern="1200">
          <a:solidFill>
            <a:schemeClr val="tx1"/>
          </a:solidFill>
          <a:latin typeface="+mn-lt"/>
          <a:ea typeface="+mn-ea"/>
          <a:cs typeface="+mn-cs"/>
        </a:defRPr>
      </a:lvl3pPr>
      <a:lvl4pPr marL="1430978" algn="l" defTabSz="953984" rtl="0" eaLnBrk="1" latinLnBrk="0" hangingPunct="1">
        <a:defRPr sz="1905" kern="1200">
          <a:solidFill>
            <a:schemeClr val="tx1"/>
          </a:solidFill>
          <a:latin typeface="+mn-lt"/>
          <a:ea typeface="+mn-ea"/>
          <a:cs typeface="+mn-cs"/>
        </a:defRPr>
      </a:lvl4pPr>
      <a:lvl5pPr marL="1907971" algn="l" defTabSz="953984" rtl="0" eaLnBrk="1" latinLnBrk="0" hangingPunct="1">
        <a:defRPr sz="1905" kern="1200">
          <a:solidFill>
            <a:schemeClr val="tx1"/>
          </a:solidFill>
          <a:latin typeface="+mn-lt"/>
          <a:ea typeface="+mn-ea"/>
          <a:cs typeface="+mn-cs"/>
        </a:defRPr>
      </a:lvl5pPr>
      <a:lvl6pPr marL="2384963" algn="l" defTabSz="953984" rtl="0" eaLnBrk="1" latinLnBrk="0" hangingPunct="1">
        <a:defRPr sz="1905" kern="1200">
          <a:solidFill>
            <a:schemeClr val="tx1"/>
          </a:solidFill>
          <a:latin typeface="+mn-lt"/>
          <a:ea typeface="+mn-ea"/>
          <a:cs typeface="+mn-cs"/>
        </a:defRPr>
      </a:lvl6pPr>
      <a:lvl7pPr marL="2861955" algn="l" defTabSz="953984" rtl="0" eaLnBrk="1" latinLnBrk="0" hangingPunct="1">
        <a:defRPr sz="1905" kern="1200">
          <a:solidFill>
            <a:schemeClr val="tx1"/>
          </a:solidFill>
          <a:latin typeface="+mn-lt"/>
          <a:ea typeface="+mn-ea"/>
          <a:cs typeface="+mn-cs"/>
        </a:defRPr>
      </a:lvl7pPr>
      <a:lvl8pPr marL="3338948" algn="l" defTabSz="953984" rtl="0" eaLnBrk="1" latinLnBrk="0" hangingPunct="1">
        <a:defRPr sz="1905" kern="1200">
          <a:solidFill>
            <a:schemeClr val="tx1"/>
          </a:solidFill>
          <a:latin typeface="+mn-lt"/>
          <a:ea typeface="+mn-ea"/>
          <a:cs typeface="+mn-cs"/>
        </a:defRPr>
      </a:lvl8pPr>
      <a:lvl9pPr marL="3815940" algn="l" defTabSz="953984" rtl="0" eaLnBrk="1" latinLnBrk="0" hangingPunct="1">
        <a:defRPr sz="19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5" name="Rectangle 4"/>
          <p:cNvSpPr/>
          <p:nvPr/>
        </p:nvSpPr>
        <p:spPr bwMode="gray">
          <a:xfrm>
            <a:off x="162734" y="162704"/>
            <a:ext cx="11870854" cy="652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2" dirty="0">
              <a:solidFill>
                <a:schemeClr val="bg1"/>
              </a:solidFill>
              <a:latin typeface="Segoe UI Light" panose="020B0502040204020203" pitchFamily="34" charset="0"/>
            </a:endParaRPr>
          </a:p>
        </p:txBody>
      </p:sp>
      <p:sp>
        <p:nvSpPr>
          <p:cNvPr id="4" name="TextBox 3"/>
          <p:cNvSpPr txBox="1"/>
          <p:nvPr/>
        </p:nvSpPr>
        <p:spPr>
          <a:xfrm>
            <a:off x="11057089" y="6270929"/>
            <a:ext cx="656794" cy="107465"/>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63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635" dirty="0">
              <a:solidFill>
                <a:schemeClr val="tx1"/>
              </a:solidFill>
              <a:latin typeface="Segoe UI Light" panose="020B0502040204020203" pitchFamily="34" charset="0"/>
            </a:endParaRPr>
          </a:p>
        </p:txBody>
      </p:sp>
      <p:sp>
        <p:nvSpPr>
          <p:cNvPr id="2" name="Title Placeholder 1"/>
          <p:cNvSpPr>
            <a:spLocks noGrp="1"/>
          </p:cNvSpPr>
          <p:nvPr>
            <p:ph type="title"/>
          </p:nvPr>
        </p:nvSpPr>
        <p:spPr bwMode="gray">
          <a:xfrm>
            <a:off x="490906" y="472664"/>
            <a:ext cx="11222977" cy="474489"/>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22762" y="1579294"/>
            <a:ext cx="11191122" cy="1256178"/>
          </a:xfrm>
          <a:prstGeom prst="rect">
            <a:avLst/>
          </a:prstGeom>
        </p:spPr>
        <p:txBody>
          <a:bodyPr vert="horz" lIns="0" tIns="0" rIns="0" bIns="0" rtlCol="0">
            <a:sp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2" descr="C:\Users\Graphics Dude Ltd\Graphics Dude Ltd\Work\PC - IM - 150415A (template pt2)\Graphics\Tags\MarketingElectronic-Col.png"/>
          <p:cNvPicPr>
            <a:picLocks noChangeAspect="1" noChangeArrowheads="1"/>
          </p:cNvPicPr>
          <p:nvPr userDrawn="1"/>
        </p:nvPicPr>
        <p:blipFill>
          <a:blip r:embed="rId98" cstate="email">
            <a:extLst>
              <a:ext uri="{28A0092B-C50C-407E-A947-70E740481C1C}">
                <a14:useLocalDpi xmlns:a14="http://schemas.microsoft.com/office/drawing/2010/main"/>
              </a:ext>
            </a:extLst>
          </a:blip>
          <a:srcRect/>
          <a:stretch>
            <a:fillRect/>
          </a:stretch>
        </p:blipFill>
        <p:spPr bwMode="auto">
          <a:xfrm>
            <a:off x="302614" y="6415248"/>
            <a:ext cx="1602891" cy="22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0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 id="2147483785" r:id="rId74"/>
    <p:sldLayoutId id="2147483786" r:id="rId75"/>
    <p:sldLayoutId id="2147483787" r:id="rId76"/>
    <p:sldLayoutId id="2147483788" r:id="rId77"/>
    <p:sldLayoutId id="2147483789" r:id="rId78"/>
    <p:sldLayoutId id="2147483790" r:id="rId79"/>
    <p:sldLayoutId id="2147483791" r:id="rId80"/>
    <p:sldLayoutId id="2147483792" r:id="rId81"/>
    <p:sldLayoutId id="2147483793" r:id="rId82"/>
    <p:sldLayoutId id="2147483794" r:id="rId83"/>
    <p:sldLayoutId id="2147483795" r:id="rId84"/>
    <p:sldLayoutId id="2147483796" r:id="rId85"/>
    <p:sldLayoutId id="2147483797" r:id="rId86"/>
    <p:sldLayoutId id="2147483798" r:id="rId87"/>
    <p:sldLayoutId id="2147483799" r:id="rId88"/>
    <p:sldLayoutId id="2147483801" r:id="rId89"/>
    <p:sldLayoutId id="2147483802" r:id="rId90"/>
    <p:sldLayoutId id="2147483803" r:id="rId91"/>
    <p:sldLayoutId id="2147483804" r:id="rId92"/>
    <p:sldLayoutId id="2147483805" r:id="rId93"/>
    <p:sldLayoutId id="2147483806" r:id="rId94"/>
    <p:sldLayoutId id="2147483807" r:id="rId95"/>
    <p:sldLayoutId id="2147483808" r:id="rId96"/>
  </p:sldLayoutIdLst>
  <p:transition>
    <p:fade/>
  </p:transition>
  <p:hf sldNum="0" hdr="0" dt="0"/>
  <p:txStyles>
    <p:titleStyle>
      <a:lvl1pPr algn="ctr" defTabSz="953754" rtl="0" eaLnBrk="1" latinLnBrk="0" hangingPunct="1">
        <a:lnSpc>
          <a:spcPts val="3718"/>
        </a:lnSpc>
        <a:spcBef>
          <a:spcPts val="0"/>
        </a:spcBef>
        <a:buNone/>
        <a:defRPr lang="en-GB" sz="3718" b="1" i="0" u="none" kern="1200" smtClean="0">
          <a:solidFill>
            <a:schemeClr val="bg2"/>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953754" rtl="0" eaLnBrk="1" latinLnBrk="0" hangingPunct="1">
        <a:lnSpc>
          <a:spcPct val="100000"/>
        </a:lnSpc>
        <a:spcBef>
          <a:spcPts val="0"/>
        </a:spcBef>
        <a:spcAft>
          <a:spcPts val="0"/>
        </a:spcAft>
        <a:buClr>
          <a:schemeClr val="bg2"/>
        </a:buClr>
        <a:buFont typeface="Wingdings" panose="05000000000000000000" pitchFamily="2" charset="2"/>
        <a:buNone/>
        <a:defRPr sz="1632" kern="1200">
          <a:solidFill>
            <a:schemeClr val="tx1"/>
          </a:solidFill>
          <a:latin typeface="+mn-lt"/>
          <a:ea typeface="+mn-ea"/>
          <a:cs typeface="+mn-cs"/>
        </a:defRPr>
      </a:lvl1pPr>
      <a:lvl2pPr marL="246157" indent="-246157" algn="l" defTabSz="953754" rtl="0" eaLnBrk="1" latinLnBrk="0" hangingPunct="1">
        <a:lnSpc>
          <a:spcPct val="100000"/>
        </a:lnSpc>
        <a:spcBef>
          <a:spcPts val="0"/>
        </a:spcBef>
        <a:spcAft>
          <a:spcPts val="0"/>
        </a:spcAft>
        <a:buClr>
          <a:schemeClr val="bg2"/>
        </a:buClr>
        <a:buFont typeface="Arial" panose="020B0604020202020204" pitchFamily="34" charset="0"/>
        <a:buChar char="•"/>
        <a:defRPr sz="1632" kern="1200">
          <a:solidFill>
            <a:schemeClr val="tx1"/>
          </a:solidFill>
          <a:latin typeface="+mn-lt"/>
          <a:ea typeface="+mn-ea"/>
          <a:cs typeface="+mn-cs"/>
        </a:defRPr>
      </a:lvl2pPr>
      <a:lvl3pPr marL="483677" indent="-237520" algn="l" defTabSz="953754" rtl="0" eaLnBrk="1" latinLnBrk="0" hangingPunct="1">
        <a:lnSpc>
          <a:spcPct val="100000"/>
        </a:lnSpc>
        <a:spcBef>
          <a:spcPts val="0"/>
        </a:spcBef>
        <a:spcAft>
          <a:spcPts val="0"/>
        </a:spcAft>
        <a:buClr>
          <a:schemeClr val="bg2"/>
        </a:buClr>
        <a:buFont typeface="Geomanist Light" pitchFamily="50" charset="0"/>
        <a:buChar char="–"/>
        <a:defRPr sz="1632" kern="1200">
          <a:solidFill>
            <a:schemeClr val="tx1"/>
          </a:solidFill>
          <a:latin typeface="+mn-lt"/>
          <a:ea typeface="+mn-ea"/>
          <a:cs typeface="+mn-cs"/>
        </a:defRPr>
      </a:lvl3pPr>
      <a:lvl4pPr marL="731272" indent="-247596" algn="l" defTabSz="953754" rtl="0" eaLnBrk="1" latinLnBrk="0" hangingPunct="1">
        <a:lnSpc>
          <a:spcPct val="100000"/>
        </a:lnSpc>
        <a:spcBef>
          <a:spcPts val="0"/>
        </a:spcBef>
        <a:spcAft>
          <a:spcPts val="0"/>
        </a:spcAft>
        <a:buClr>
          <a:schemeClr val="bg2"/>
        </a:buClr>
        <a:buFont typeface="Geomanist Light" pitchFamily="50" charset="0"/>
        <a:buChar char="–"/>
        <a:tabLst/>
        <a:defRPr sz="1632" kern="1200">
          <a:solidFill>
            <a:schemeClr val="tx1"/>
          </a:solidFill>
          <a:latin typeface="+mn-lt"/>
          <a:ea typeface="+mn-ea"/>
          <a:cs typeface="+mn-cs"/>
        </a:defRPr>
      </a:lvl4pPr>
      <a:lvl5pPr marL="977429" indent="-246157" algn="l" defTabSz="953754" rtl="0" eaLnBrk="1" latinLnBrk="0" hangingPunct="1">
        <a:lnSpc>
          <a:spcPct val="100000"/>
        </a:lnSpc>
        <a:spcBef>
          <a:spcPts val="0"/>
        </a:spcBef>
        <a:spcAft>
          <a:spcPts val="0"/>
        </a:spcAft>
        <a:buClr>
          <a:schemeClr val="bg2"/>
        </a:buClr>
        <a:buFont typeface="Geomanist Light" pitchFamily="50" charset="0"/>
        <a:buChar char="–"/>
        <a:defRPr sz="1632" kern="1200">
          <a:solidFill>
            <a:schemeClr val="tx1"/>
          </a:solidFill>
          <a:latin typeface="+mn-lt"/>
          <a:ea typeface="+mn-ea"/>
          <a:cs typeface="+mn-cs"/>
        </a:defRPr>
      </a:lvl5pPr>
      <a:lvl6pPr marL="2622825" indent="-238439" algn="l" defTabSz="953754" rtl="0" eaLnBrk="1" latinLnBrk="0" hangingPunct="1">
        <a:spcBef>
          <a:spcPct val="20000"/>
        </a:spcBef>
        <a:buFont typeface="Arial" panose="020B0604020202020204" pitchFamily="34" charset="0"/>
        <a:buChar char="•"/>
        <a:defRPr sz="2176" kern="1200">
          <a:solidFill>
            <a:schemeClr val="tx1"/>
          </a:solidFill>
          <a:latin typeface="+mn-lt"/>
          <a:ea typeface="+mn-ea"/>
          <a:cs typeface="+mn-cs"/>
        </a:defRPr>
      </a:lvl6pPr>
      <a:lvl7pPr marL="3099702" indent="-238439" algn="l" defTabSz="953754" rtl="0" eaLnBrk="1" latinLnBrk="0" hangingPunct="1">
        <a:spcBef>
          <a:spcPct val="20000"/>
        </a:spcBef>
        <a:buFont typeface="Arial" panose="020B0604020202020204" pitchFamily="34" charset="0"/>
        <a:buChar char="•"/>
        <a:defRPr sz="2176" kern="1200">
          <a:solidFill>
            <a:schemeClr val="tx1"/>
          </a:solidFill>
          <a:latin typeface="+mn-lt"/>
          <a:ea typeface="+mn-ea"/>
          <a:cs typeface="+mn-cs"/>
        </a:defRPr>
      </a:lvl7pPr>
      <a:lvl8pPr marL="3576579" indent="-238439" algn="l" defTabSz="953754" rtl="0" eaLnBrk="1" latinLnBrk="0" hangingPunct="1">
        <a:spcBef>
          <a:spcPct val="20000"/>
        </a:spcBef>
        <a:buFont typeface="Arial" panose="020B0604020202020204" pitchFamily="34" charset="0"/>
        <a:buChar char="•"/>
        <a:defRPr sz="2176" kern="1200">
          <a:solidFill>
            <a:schemeClr val="tx1"/>
          </a:solidFill>
          <a:latin typeface="+mn-lt"/>
          <a:ea typeface="+mn-ea"/>
          <a:cs typeface="+mn-cs"/>
        </a:defRPr>
      </a:lvl8pPr>
      <a:lvl9pPr marL="4053456" indent="-238439" algn="l" defTabSz="953754" rtl="0" eaLnBrk="1" latinLnBrk="0" hangingPunct="1">
        <a:spcBef>
          <a:spcPct val="20000"/>
        </a:spcBef>
        <a:buFont typeface="Arial" panose="020B0604020202020204" pitchFamily="34" charset="0"/>
        <a:buChar char="•"/>
        <a:defRPr sz="2176" kern="1200">
          <a:solidFill>
            <a:schemeClr val="tx1"/>
          </a:solidFill>
          <a:latin typeface="+mn-lt"/>
          <a:ea typeface="+mn-ea"/>
          <a:cs typeface="+mn-cs"/>
        </a:defRPr>
      </a:lvl9pPr>
    </p:bodyStyle>
    <p:otherStyle>
      <a:defPPr>
        <a:defRPr lang="en-US"/>
      </a:defPPr>
      <a:lvl1pPr marL="0" algn="l" defTabSz="953754" rtl="0" eaLnBrk="1" latinLnBrk="0" hangingPunct="1">
        <a:defRPr sz="1904" kern="1200">
          <a:solidFill>
            <a:schemeClr val="tx1"/>
          </a:solidFill>
          <a:latin typeface="+mn-lt"/>
          <a:ea typeface="+mn-ea"/>
          <a:cs typeface="+mn-cs"/>
        </a:defRPr>
      </a:lvl1pPr>
      <a:lvl2pPr marL="476878" algn="l" defTabSz="953754" rtl="0" eaLnBrk="1" latinLnBrk="0" hangingPunct="1">
        <a:defRPr sz="1904" kern="1200">
          <a:solidFill>
            <a:schemeClr val="tx1"/>
          </a:solidFill>
          <a:latin typeface="+mn-lt"/>
          <a:ea typeface="+mn-ea"/>
          <a:cs typeface="+mn-cs"/>
        </a:defRPr>
      </a:lvl2pPr>
      <a:lvl3pPr marL="953754" algn="l" defTabSz="953754" rtl="0" eaLnBrk="1" latinLnBrk="0" hangingPunct="1">
        <a:defRPr sz="1904" kern="1200">
          <a:solidFill>
            <a:schemeClr val="tx1"/>
          </a:solidFill>
          <a:latin typeface="+mn-lt"/>
          <a:ea typeface="+mn-ea"/>
          <a:cs typeface="+mn-cs"/>
        </a:defRPr>
      </a:lvl3pPr>
      <a:lvl4pPr marL="1430631" algn="l" defTabSz="953754" rtl="0" eaLnBrk="1" latinLnBrk="0" hangingPunct="1">
        <a:defRPr sz="1904" kern="1200">
          <a:solidFill>
            <a:schemeClr val="tx1"/>
          </a:solidFill>
          <a:latin typeface="+mn-lt"/>
          <a:ea typeface="+mn-ea"/>
          <a:cs typeface="+mn-cs"/>
        </a:defRPr>
      </a:lvl4pPr>
      <a:lvl5pPr marL="1907509" algn="l" defTabSz="953754" rtl="0" eaLnBrk="1" latinLnBrk="0" hangingPunct="1">
        <a:defRPr sz="1904" kern="1200">
          <a:solidFill>
            <a:schemeClr val="tx1"/>
          </a:solidFill>
          <a:latin typeface="+mn-lt"/>
          <a:ea typeface="+mn-ea"/>
          <a:cs typeface="+mn-cs"/>
        </a:defRPr>
      </a:lvl5pPr>
      <a:lvl6pPr marL="2384386" algn="l" defTabSz="953754" rtl="0" eaLnBrk="1" latinLnBrk="0" hangingPunct="1">
        <a:defRPr sz="1904" kern="1200">
          <a:solidFill>
            <a:schemeClr val="tx1"/>
          </a:solidFill>
          <a:latin typeface="+mn-lt"/>
          <a:ea typeface="+mn-ea"/>
          <a:cs typeface="+mn-cs"/>
        </a:defRPr>
      </a:lvl6pPr>
      <a:lvl7pPr marL="2861263" algn="l" defTabSz="953754" rtl="0" eaLnBrk="1" latinLnBrk="0" hangingPunct="1">
        <a:defRPr sz="1904" kern="1200">
          <a:solidFill>
            <a:schemeClr val="tx1"/>
          </a:solidFill>
          <a:latin typeface="+mn-lt"/>
          <a:ea typeface="+mn-ea"/>
          <a:cs typeface="+mn-cs"/>
        </a:defRPr>
      </a:lvl7pPr>
      <a:lvl8pPr marL="3338140" algn="l" defTabSz="953754" rtl="0" eaLnBrk="1" latinLnBrk="0" hangingPunct="1">
        <a:defRPr sz="1904" kern="1200">
          <a:solidFill>
            <a:schemeClr val="tx1"/>
          </a:solidFill>
          <a:latin typeface="+mn-lt"/>
          <a:ea typeface="+mn-ea"/>
          <a:cs typeface="+mn-cs"/>
        </a:defRPr>
      </a:lvl8pPr>
      <a:lvl9pPr marL="3815017" algn="l" defTabSz="953754" rtl="0" eaLnBrk="1" latinLnBrk="0" hangingPunct="1">
        <a:defRPr sz="19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60575" y="164489"/>
            <a:ext cx="11870853" cy="652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04" tIns="75103" rIns="150204" bIns="75103" numCol="1" spcCol="0" rtlCol="0" fromWordArt="0" anchor="ctr" anchorCtr="0" forceAA="0" compatLnSpc="1">
            <a:prstTxWarp prst="textNoShape">
              <a:avLst/>
            </a:prstTxWarp>
            <a:noAutofit/>
          </a:bodyPr>
          <a:lstStyle/>
          <a:p>
            <a:pPr algn="ctr">
              <a:lnSpc>
                <a:spcPct val="110000"/>
              </a:lnSpc>
              <a:spcBef>
                <a:spcPts val="2502"/>
              </a:spcBef>
              <a:buClr>
                <a:schemeClr val="bg2"/>
              </a:buClr>
            </a:pPr>
            <a:endParaRPr lang="en-GB" sz="2901"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489866" y="489853"/>
            <a:ext cx="3893084" cy="502317"/>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99118" y="1579295"/>
            <a:ext cx="11163933" cy="4200889"/>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p:cNvSpPr txBox="1"/>
          <p:nvPr/>
        </p:nvSpPr>
        <p:spPr bwMode="gray">
          <a:xfrm>
            <a:off x="489573" y="6693864"/>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
        <p:nvSpPr>
          <p:cNvPr id="9" name="TextBox 8"/>
          <p:cNvSpPr txBox="1"/>
          <p:nvPr userDrawn="1"/>
        </p:nvSpPr>
        <p:spPr>
          <a:xfrm>
            <a:off x="11663051" y="6711426"/>
            <a:ext cx="386521" cy="137986"/>
          </a:xfrm>
          <a:prstGeom prst="rect">
            <a:avLst/>
          </a:prstGeom>
          <a:noFill/>
        </p:spPr>
        <p:txBody>
          <a:bodyPr wrap="square" lIns="0" tIns="0" rIns="0" bIns="0" rtlCol="0">
            <a:spAutoFit/>
          </a:bodyPr>
          <a:lstStyle/>
          <a:p>
            <a:pPr algn="r">
              <a:lnSpc>
                <a:spcPct val="110000"/>
              </a:lnSpc>
              <a:spcBef>
                <a:spcPts val="2502"/>
              </a:spcBef>
              <a:buClr>
                <a:schemeClr val="bg2"/>
              </a:buClr>
            </a:pPr>
            <a:fld id="{08492756-E806-4604-9C5F-A6997CE6540C}" type="slidenum">
              <a:rPr lang="en-GB" sz="815" smtClean="0">
                <a:solidFill>
                  <a:schemeClr val="tx1"/>
                </a:solidFill>
                <a:latin typeface="Segoe UI Light" panose="020B0502040204020203" pitchFamily="34" charset="0"/>
              </a:rPr>
              <a:pPr algn="r">
                <a:lnSpc>
                  <a:spcPct val="110000"/>
                </a:lnSpc>
                <a:spcBef>
                  <a:spcPts val="2502"/>
                </a:spcBef>
                <a:buClr>
                  <a:schemeClr val="bg2"/>
                </a:buClr>
              </a:pPr>
              <a:t>‹#›</a:t>
            </a:fld>
            <a:endParaRPr lang="en-GB" sz="815"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52" cstate="email">
            <a:extLst>
              <a:ext uri="{28A0092B-C50C-407E-A947-70E740481C1C}">
                <a14:useLocalDpi xmlns:a14="http://schemas.microsoft.com/office/drawing/2010/main"/>
              </a:ext>
            </a:extLst>
          </a:blip>
          <a:srcRect/>
          <a:stretch/>
        </p:blipFill>
        <p:spPr>
          <a:xfrm>
            <a:off x="489575"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53"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0681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Lst>
  <p:transition>
    <p:fade/>
  </p:transition>
  <p:hf sldNum="0" hdr="0" dt="0"/>
  <p:txStyles>
    <p:titleStyle>
      <a:lvl1pPr algn="l" defTabSz="953780" rtl="0" eaLnBrk="1" latinLnBrk="0" hangingPunct="1">
        <a:lnSpc>
          <a:spcPct val="100000"/>
        </a:lnSpc>
        <a:spcBef>
          <a:spcPts val="0"/>
        </a:spcBef>
        <a:buNone/>
        <a:defRPr lang="en-GB" sz="3264" b="0" kern="1200" cap="all" baseline="0" smtClean="0">
          <a:solidFill>
            <a:schemeClr val="bg1"/>
          </a:solidFill>
          <a:latin typeface="+mj-lt"/>
          <a:ea typeface="+mn-ea"/>
          <a:cs typeface="+mn-cs"/>
        </a:defRPr>
      </a:lvl1pPr>
    </p:titleStyle>
    <p:bodyStyle>
      <a:lvl1pPr marL="284810" indent="-284810" algn="l" defTabSz="953780" rtl="0" eaLnBrk="1" latinLnBrk="0" hangingPunct="1">
        <a:lnSpc>
          <a:spcPct val="110000"/>
        </a:lnSpc>
        <a:spcBef>
          <a:spcPts val="272"/>
        </a:spcBef>
        <a:spcAft>
          <a:spcPts val="272"/>
        </a:spcAft>
        <a:buClr>
          <a:schemeClr val="tx1"/>
        </a:buClr>
        <a:buFont typeface="Wingdings" panose="05000000000000000000" pitchFamily="2" charset="2"/>
        <a:buChar char="§"/>
        <a:defRPr sz="1994" kern="1200">
          <a:solidFill>
            <a:schemeClr val="tx1"/>
          </a:solidFill>
          <a:latin typeface="+mn-lt"/>
          <a:ea typeface="+mn-ea"/>
          <a:cs typeface="+mn-cs"/>
        </a:defRPr>
      </a:lvl1pPr>
      <a:lvl2pPr marL="774947" indent="-298057" algn="l" defTabSz="953780" rtl="0" eaLnBrk="1" latinLnBrk="0" hangingPunct="1">
        <a:lnSpc>
          <a:spcPct val="110000"/>
        </a:lnSpc>
        <a:spcBef>
          <a:spcPts val="272"/>
        </a:spcBef>
        <a:spcAft>
          <a:spcPts val="272"/>
        </a:spcAft>
        <a:buClr>
          <a:schemeClr val="tx1"/>
        </a:buClr>
        <a:buFont typeface="Geomanist Light" pitchFamily="50" charset="0"/>
        <a:buChar char="–"/>
        <a:defRPr sz="1994" kern="1200">
          <a:solidFill>
            <a:schemeClr val="tx1"/>
          </a:solidFill>
          <a:latin typeface="+mn-lt"/>
          <a:ea typeface="+mn-ea"/>
          <a:cs typeface="+mn-cs"/>
        </a:defRPr>
      </a:lvl2pPr>
      <a:lvl3pPr marL="1192227" indent="-238445" algn="l" defTabSz="953780" rtl="0" eaLnBrk="1" latinLnBrk="0" hangingPunct="1">
        <a:lnSpc>
          <a:spcPct val="110000"/>
        </a:lnSpc>
        <a:spcBef>
          <a:spcPts val="272"/>
        </a:spcBef>
        <a:spcAft>
          <a:spcPts val="272"/>
        </a:spcAft>
        <a:buClr>
          <a:schemeClr val="tx1"/>
        </a:buClr>
        <a:buFont typeface="Geomanist Light" pitchFamily="50" charset="0"/>
        <a:buChar char="–"/>
        <a:defRPr sz="1994" kern="1200">
          <a:solidFill>
            <a:schemeClr val="tx1"/>
          </a:solidFill>
          <a:latin typeface="+mn-lt"/>
          <a:ea typeface="+mn-ea"/>
          <a:cs typeface="+mn-cs"/>
        </a:defRPr>
      </a:lvl3pPr>
      <a:lvl4pPr marL="1669118" indent="-238445" algn="l" defTabSz="953780" rtl="0" eaLnBrk="1" latinLnBrk="0" hangingPunct="1">
        <a:lnSpc>
          <a:spcPct val="110000"/>
        </a:lnSpc>
        <a:spcBef>
          <a:spcPts val="272"/>
        </a:spcBef>
        <a:spcAft>
          <a:spcPts val="272"/>
        </a:spcAft>
        <a:buClr>
          <a:schemeClr val="tx1"/>
        </a:buClr>
        <a:buFont typeface="Geomanist Light" pitchFamily="50" charset="0"/>
        <a:buChar char="–"/>
        <a:defRPr sz="1994" kern="1200">
          <a:solidFill>
            <a:schemeClr val="tx1"/>
          </a:solidFill>
          <a:latin typeface="+mn-lt"/>
          <a:ea typeface="+mn-ea"/>
          <a:cs typeface="+mn-cs"/>
        </a:defRPr>
      </a:lvl4pPr>
      <a:lvl5pPr marL="2146006" indent="-238445" algn="l" defTabSz="953780" rtl="0" eaLnBrk="1" latinLnBrk="0" hangingPunct="1">
        <a:lnSpc>
          <a:spcPct val="110000"/>
        </a:lnSpc>
        <a:spcBef>
          <a:spcPts val="272"/>
        </a:spcBef>
        <a:spcAft>
          <a:spcPts val="272"/>
        </a:spcAft>
        <a:buClr>
          <a:schemeClr val="tx1"/>
        </a:buClr>
        <a:buFont typeface="Geomanist Light" pitchFamily="50" charset="0"/>
        <a:buChar char="–"/>
        <a:defRPr sz="1994" kern="1200">
          <a:solidFill>
            <a:schemeClr val="tx1"/>
          </a:solidFill>
          <a:latin typeface="+mn-lt"/>
          <a:ea typeface="+mn-ea"/>
          <a:cs typeface="+mn-cs"/>
        </a:defRPr>
      </a:lvl5pPr>
      <a:lvl6pPr marL="2622898" indent="-238445" algn="l" defTabSz="953780"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099789" indent="-238445" algn="l" defTabSz="953780"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576679" indent="-238445" algn="l" defTabSz="953780"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053570" indent="-238445" algn="l" defTabSz="953780"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53780" rtl="0" eaLnBrk="1" latinLnBrk="0" hangingPunct="1">
        <a:defRPr sz="1905" kern="1200">
          <a:solidFill>
            <a:schemeClr val="tx1"/>
          </a:solidFill>
          <a:latin typeface="+mn-lt"/>
          <a:ea typeface="+mn-ea"/>
          <a:cs typeface="+mn-cs"/>
        </a:defRPr>
      </a:lvl1pPr>
      <a:lvl2pPr marL="476891" algn="l" defTabSz="953780" rtl="0" eaLnBrk="1" latinLnBrk="0" hangingPunct="1">
        <a:defRPr sz="1905" kern="1200">
          <a:solidFill>
            <a:schemeClr val="tx1"/>
          </a:solidFill>
          <a:latin typeface="+mn-lt"/>
          <a:ea typeface="+mn-ea"/>
          <a:cs typeface="+mn-cs"/>
        </a:defRPr>
      </a:lvl2pPr>
      <a:lvl3pPr marL="953780" algn="l" defTabSz="953780" rtl="0" eaLnBrk="1" latinLnBrk="0" hangingPunct="1">
        <a:defRPr sz="1905" kern="1200">
          <a:solidFill>
            <a:schemeClr val="tx1"/>
          </a:solidFill>
          <a:latin typeface="+mn-lt"/>
          <a:ea typeface="+mn-ea"/>
          <a:cs typeface="+mn-cs"/>
        </a:defRPr>
      </a:lvl3pPr>
      <a:lvl4pPr marL="1430672" algn="l" defTabSz="953780" rtl="0" eaLnBrk="1" latinLnBrk="0" hangingPunct="1">
        <a:defRPr sz="1905" kern="1200">
          <a:solidFill>
            <a:schemeClr val="tx1"/>
          </a:solidFill>
          <a:latin typeface="+mn-lt"/>
          <a:ea typeface="+mn-ea"/>
          <a:cs typeface="+mn-cs"/>
        </a:defRPr>
      </a:lvl4pPr>
      <a:lvl5pPr marL="1907562" algn="l" defTabSz="953780" rtl="0" eaLnBrk="1" latinLnBrk="0" hangingPunct="1">
        <a:defRPr sz="1905" kern="1200">
          <a:solidFill>
            <a:schemeClr val="tx1"/>
          </a:solidFill>
          <a:latin typeface="+mn-lt"/>
          <a:ea typeface="+mn-ea"/>
          <a:cs typeface="+mn-cs"/>
        </a:defRPr>
      </a:lvl5pPr>
      <a:lvl6pPr marL="2384453" algn="l" defTabSz="953780" rtl="0" eaLnBrk="1" latinLnBrk="0" hangingPunct="1">
        <a:defRPr sz="1905" kern="1200">
          <a:solidFill>
            <a:schemeClr val="tx1"/>
          </a:solidFill>
          <a:latin typeface="+mn-lt"/>
          <a:ea typeface="+mn-ea"/>
          <a:cs typeface="+mn-cs"/>
        </a:defRPr>
      </a:lvl6pPr>
      <a:lvl7pPr marL="2861343" algn="l" defTabSz="953780" rtl="0" eaLnBrk="1" latinLnBrk="0" hangingPunct="1">
        <a:defRPr sz="1905" kern="1200">
          <a:solidFill>
            <a:schemeClr val="tx1"/>
          </a:solidFill>
          <a:latin typeface="+mn-lt"/>
          <a:ea typeface="+mn-ea"/>
          <a:cs typeface="+mn-cs"/>
        </a:defRPr>
      </a:lvl7pPr>
      <a:lvl8pPr marL="3338233" algn="l" defTabSz="953780" rtl="0" eaLnBrk="1" latinLnBrk="0" hangingPunct="1">
        <a:defRPr sz="1905" kern="1200">
          <a:solidFill>
            <a:schemeClr val="tx1"/>
          </a:solidFill>
          <a:latin typeface="+mn-lt"/>
          <a:ea typeface="+mn-ea"/>
          <a:cs typeface="+mn-cs"/>
        </a:defRPr>
      </a:lvl8pPr>
      <a:lvl9pPr marL="3815124" algn="l" defTabSz="953780" rtl="0" eaLnBrk="1" latinLnBrk="0" hangingPunct="1">
        <a:defRPr sz="19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60574" y="164488"/>
            <a:ext cx="11870853" cy="652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489865" y="489789"/>
            <a:ext cx="3899496" cy="502445"/>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99117" y="1579294"/>
            <a:ext cx="11163933" cy="4200889"/>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51"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52"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US  |</a:t>
            </a:r>
          </a:p>
        </p:txBody>
      </p:sp>
    </p:spTree>
    <p:extLst>
      <p:ext uri="{BB962C8B-B14F-4D97-AF65-F5344CB8AC3E}">
        <p14:creationId xmlns:p14="http://schemas.microsoft.com/office/powerpoint/2010/main" val="170624966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Lst>
  <p:transition>
    <p:fade/>
  </p:transition>
  <p:hf sldNum="0" hdr="0" dt="0"/>
  <p:txStyles>
    <p:titleStyle>
      <a:lvl1pPr algn="l" defTabSz="953984" rtl="0" eaLnBrk="1" latinLnBrk="0" hangingPunct="1">
        <a:lnSpc>
          <a:spcPct val="100000"/>
        </a:lnSpc>
        <a:spcBef>
          <a:spcPts val="0"/>
        </a:spcBef>
        <a:buNone/>
        <a:defRPr lang="en-GB" sz="3265" b="0" kern="1200" cap="all" baseline="0" smtClean="0">
          <a:solidFill>
            <a:schemeClr val="bg1"/>
          </a:solidFill>
          <a:latin typeface="+mj-lt"/>
          <a:ea typeface="+mn-ea"/>
          <a:cs typeface="+mn-cs"/>
        </a:defRPr>
      </a:lvl1pPr>
    </p:titleStyle>
    <p:bodyStyle>
      <a:lvl1pPr marL="284871" indent="-284871" algn="l" defTabSz="953984" rtl="0" eaLnBrk="1" latinLnBrk="0" hangingPunct="1">
        <a:lnSpc>
          <a:spcPct val="110000"/>
        </a:lnSpc>
        <a:spcBef>
          <a:spcPts val="272"/>
        </a:spcBef>
        <a:spcAft>
          <a:spcPts val="272"/>
        </a:spcAft>
        <a:buClr>
          <a:schemeClr val="tx1"/>
        </a:buClr>
        <a:buFont typeface="Wingdings" panose="05000000000000000000" pitchFamily="2" charset="2"/>
        <a:buChar char="§"/>
        <a:defRPr sz="1995" kern="1200">
          <a:solidFill>
            <a:schemeClr val="tx1"/>
          </a:solidFill>
          <a:latin typeface="+mn-lt"/>
          <a:ea typeface="+mn-ea"/>
          <a:cs typeface="+mn-cs"/>
        </a:defRPr>
      </a:lvl1pPr>
      <a:lvl2pPr marL="775113" indent="-298120"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2pPr>
      <a:lvl3pPr marL="1192482"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3pPr>
      <a:lvl4pPr marL="1669475"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4pPr>
      <a:lvl5pPr marL="2146466"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5pPr>
      <a:lvl6pPr marL="2623459"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100452"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577444"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054437"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53984" rtl="0" eaLnBrk="1" latinLnBrk="0" hangingPunct="1">
        <a:defRPr sz="1905" kern="1200">
          <a:solidFill>
            <a:schemeClr val="tx1"/>
          </a:solidFill>
          <a:latin typeface="+mn-lt"/>
          <a:ea typeface="+mn-ea"/>
          <a:cs typeface="+mn-cs"/>
        </a:defRPr>
      </a:lvl1pPr>
      <a:lvl2pPr marL="476993" algn="l" defTabSz="953984" rtl="0" eaLnBrk="1" latinLnBrk="0" hangingPunct="1">
        <a:defRPr sz="1905" kern="1200">
          <a:solidFill>
            <a:schemeClr val="tx1"/>
          </a:solidFill>
          <a:latin typeface="+mn-lt"/>
          <a:ea typeface="+mn-ea"/>
          <a:cs typeface="+mn-cs"/>
        </a:defRPr>
      </a:lvl2pPr>
      <a:lvl3pPr marL="953984" algn="l" defTabSz="953984" rtl="0" eaLnBrk="1" latinLnBrk="0" hangingPunct="1">
        <a:defRPr sz="1905" kern="1200">
          <a:solidFill>
            <a:schemeClr val="tx1"/>
          </a:solidFill>
          <a:latin typeface="+mn-lt"/>
          <a:ea typeface="+mn-ea"/>
          <a:cs typeface="+mn-cs"/>
        </a:defRPr>
      </a:lvl3pPr>
      <a:lvl4pPr marL="1430978" algn="l" defTabSz="953984" rtl="0" eaLnBrk="1" latinLnBrk="0" hangingPunct="1">
        <a:defRPr sz="1905" kern="1200">
          <a:solidFill>
            <a:schemeClr val="tx1"/>
          </a:solidFill>
          <a:latin typeface="+mn-lt"/>
          <a:ea typeface="+mn-ea"/>
          <a:cs typeface="+mn-cs"/>
        </a:defRPr>
      </a:lvl4pPr>
      <a:lvl5pPr marL="1907971" algn="l" defTabSz="953984" rtl="0" eaLnBrk="1" latinLnBrk="0" hangingPunct="1">
        <a:defRPr sz="1905" kern="1200">
          <a:solidFill>
            <a:schemeClr val="tx1"/>
          </a:solidFill>
          <a:latin typeface="+mn-lt"/>
          <a:ea typeface="+mn-ea"/>
          <a:cs typeface="+mn-cs"/>
        </a:defRPr>
      </a:lvl5pPr>
      <a:lvl6pPr marL="2384963" algn="l" defTabSz="953984" rtl="0" eaLnBrk="1" latinLnBrk="0" hangingPunct="1">
        <a:defRPr sz="1905" kern="1200">
          <a:solidFill>
            <a:schemeClr val="tx1"/>
          </a:solidFill>
          <a:latin typeface="+mn-lt"/>
          <a:ea typeface="+mn-ea"/>
          <a:cs typeface="+mn-cs"/>
        </a:defRPr>
      </a:lvl6pPr>
      <a:lvl7pPr marL="2861955" algn="l" defTabSz="953984" rtl="0" eaLnBrk="1" latinLnBrk="0" hangingPunct="1">
        <a:defRPr sz="1905" kern="1200">
          <a:solidFill>
            <a:schemeClr val="tx1"/>
          </a:solidFill>
          <a:latin typeface="+mn-lt"/>
          <a:ea typeface="+mn-ea"/>
          <a:cs typeface="+mn-cs"/>
        </a:defRPr>
      </a:lvl7pPr>
      <a:lvl8pPr marL="3338948" algn="l" defTabSz="953984" rtl="0" eaLnBrk="1" latinLnBrk="0" hangingPunct="1">
        <a:defRPr sz="1905" kern="1200">
          <a:solidFill>
            <a:schemeClr val="tx1"/>
          </a:solidFill>
          <a:latin typeface="+mn-lt"/>
          <a:ea typeface="+mn-ea"/>
          <a:cs typeface="+mn-cs"/>
        </a:defRPr>
      </a:lvl8pPr>
      <a:lvl9pPr marL="3815940" algn="l" defTabSz="953984" rtl="0" eaLnBrk="1" latinLnBrk="0" hangingPunct="1">
        <a:defRPr sz="19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60574" y="164488"/>
            <a:ext cx="11870853" cy="652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232" tIns="75116" rIns="150232" bIns="75116" numCol="1" spcCol="0" rtlCol="0" fromWordArt="0" anchor="ctr" anchorCtr="0" forceAA="0" compatLnSpc="1">
            <a:prstTxWarp prst="textNoShape">
              <a:avLst/>
            </a:prstTxWarp>
            <a:noAutofit/>
          </a:bodyPr>
          <a:lstStyle/>
          <a:p>
            <a:pPr algn="ctr">
              <a:lnSpc>
                <a:spcPct val="110000"/>
              </a:lnSpc>
              <a:spcBef>
                <a:spcPts val="2503"/>
              </a:spcBef>
              <a:buClr>
                <a:schemeClr val="bg2"/>
              </a:buClr>
            </a:pPr>
            <a:endParaRPr lang="en-GB" sz="2902"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489865" y="489789"/>
            <a:ext cx="3899496" cy="502445"/>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99117" y="1579294"/>
            <a:ext cx="11163933" cy="4200889"/>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84" cstate="email">
            <a:extLst>
              <a:ext uri="{28A0092B-C50C-407E-A947-70E740481C1C}">
                <a14:useLocalDpi xmlns:a14="http://schemas.microsoft.com/office/drawing/2010/main"/>
              </a:ext>
            </a:extLst>
          </a:blip>
          <a:srcRect/>
          <a:stretch/>
        </p:blipFill>
        <p:spPr>
          <a:xfrm>
            <a:off x="489574" y="6032000"/>
            <a:ext cx="445938" cy="359169"/>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85" cstate="email">
            <a:extLst>
              <a:ext uri="{28A0092B-C50C-407E-A947-70E740481C1C}">
                <a14:useLocalDpi xmlns:a14="http://schemas.microsoft.com/office/drawing/2010/main"/>
              </a:ext>
            </a:extLst>
          </a:blip>
          <a:srcRect/>
          <a:stretch>
            <a:fillRect/>
          </a:stretch>
        </p:blipFill>
        <p:spPr bwMode="auto">
          <a:xfrm>
            <a:off x="964387" y="6241997"/>
            <a:ext cx="1459610" cy="200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489573" y="6693863"/>
            <a:ext cx="4441446" cy="164143"/>
          </a:xfrm>
          <a:prstGeom prst="rect">
            <a:avLst/>
          </a:prstGeom>
          <a:noFill/>
        </p:spPr>
        <p:txBody>
          <a:bodyPr wrap="none" lIns="0" tIns="0" rIns="0" bIns="0" rtlCol="0" anchor="ctr">
            <a:noAutofit/>
          </a:bodyPr>
          <a:lstStyle/>
          <a:p>
            <a:r>
              <a:rPr lang="en-GB" sz="635" dirty="0">
                <a:solidFill>
                  <a:schemeClr val="tx1"/>
                </a:solidFill>
                <a:latin typeface="Segoe UI Light" panose="020B0502040204020203" pitchFamily="34" charset="0"/>
              </a:rPr>
              <a:t>Ipsos</a:t>
            </a:r>
            <a:r>
              <a:rPr lang="en-GB" sz="635" baseline="0" dirty="0">
                <a:solidFill>
                  <a:schemeClr val="tx1"/>
                </a:solidFill>
                <a:latin typeface="Segoe UI Light" panose="020B0502040204020203" pitchFamily="34" charset="0"/>
              </a:rPr>
              <a:t> Report </a:t>
            </a:r>
            <a:r>
              <a:rPr lang="en-GB" sz="635" dirty="0">
                <a:solidFill>
                  <a:schemeClr val="tx1"/>
                </a:solidFill>
                <a:latin typeface="Segoe UI Light" panose="020B0502040204020203" pitchFamily="34" charset="0"/>
              </a:rPr>
              <a:t>|</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September 2017</a:t>
            </a:r>
            <a:r>
              <a:rPr lang="en-GB" sz="635" baseline="0" dirty="0">
                <a:solidFill>
                  <a:schemeClr val="tx1"/>
                </a:solidFill>
                <a:latin typeface="Segoe UI Light" panose="020B0502040204020203" pitchFamily="34" charset="0"/>
              </a:rPr>
              <a:t> </a:t>
            </a:r>
            <a:r>
              <a:rPr lang="en-GB" sz="635" dirty="0">
                <a:solidFill>
                  <a:schemeClr val="tx1"/>
                </a:solidFill>
                <a:latin typeface="Segoe UI Light" panose="020B0502040204020203" pitchFamily="34" charset="0"/>
              </a:rPr>
              <a:t>|  Market report UK  |</a:t>
            </a:r>
          </a:p>
        </p:txBody>
      </p:sp>
    </p:spTree>
    <p:extLst>
      <p:ext uri="{BB962C8B-B14F-4D97-AF65-F5344CB8AC3E}">
        <p14:creationId xmlns:p14="http://schemas.microsoft.com/office/powerpoint/2010/main" val="64552948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50" r:id="rId37"/>
    <p:sldLayoutId id="2147483951" r:id="rId38"/>
    <p:sldLayoutId id="2147483952" r:id="rId39"/>
    <p:sldLayoutId id="2147483953" r:id="rId40"/>
    <p:sldLayoutId id="2147483954" r:id="rId41"/>
    <p:sldLayoutId id="2147483955" r:id="rId42"/>
    <p:sldLayoutId id="2147483956" r:id="rId43"/>
    <p:sldLayoutId id="2147483957" r:id="rId44"/>
    <p:sldLayoutId id="2147483958" r:id="rId45"/>
    <p:sldLayoutId id="2147483959" r:id="rId46"/>
    <p:sldLayoutId id="2147483960" r:id="rId47"/>
    <p:sldLayoutId id="2147483961" r:id="rId48"/>
    <p:sldLayoutId id="2147483962" r:id="rId49"/>
    <p:sldLayoutId id="2147483963" r:id="rId50"/>
    <p:sldLayoutId id="2147483964" r:id="rId51"/>
    <p:sldLayoutId id="2147483965" r:id="rId52"/>
    <p:sldLayoutId id="2147483966" r:id="rId53"/>
    <p:sldLayoutId id="2147483967" r:id="rId54"/>
    <p:sldLayoutId id="2147483968" r:id="rId55"/>
    <p:sldLayoutId id="2147483969" r:id="rId56"/>
    <p:sldLayoutId id="2147483970" r:id="rId57"/>
    <p:sldLayoutId id="2147483971" r:id="rId58"/>
    <p:sldLayoutId id="2147483972" r:id="rId59"/>
    <p:sldLayoutId id="2147483973" r:id="rId60"/>
    <p:sldLayoutId id="2147483974" r:id="rId61"/>
    <p:sldLayoutId id="2147483975" r:id="rId62"/>
    <p:sldLayoutId id="2147483976" r:id="rId63"/>
    <p:sldLayoutId id="2147483977" r:id="rId64"/>
    <p:sldLayoutId id="2147483978" r:id="rId65"/>
    <p:sldLayoutId id="2147483979" r:id="rId66"/>
    <p:sldLayoutId id="2147483980" r:id="rId67"/>
    <p:sldLayoutId id="2147483981" r:id="rId68"/>
    <p:sldLayoutId id="2147483982" r:id="rId69"/>
    <p:sldLayoutId id="2147483983" r:id="rId70"/>
    <p:sldLayoutId id="2147483984" r:id="rId71"/>
    <p:sldLayoutId id="2147483985" r:id="rId72"/>
    <p:sldLayoutId id="2147483986" r:id="rId73"/>
    <p:sldLayoutId id="2147483987" r:id="rId74"/>
    <p:sldLayoutId id="2147483988" r:id="rId75"/>
    <p:sldLayoutId id="2147483989" r:id="rId76"/>
    <p:sldLayoutId id="2147483990" r:id="rId77"/>
    <p:sldLayoutId id="2147483991" r:id="rId78"/>
    <p:sldLayoutId id="2147483992" r:id="rId79"/>
    <p:sldLayoutId id="2147483993" r:id="rId80"/>
    <p:sldLayoutId id="2147483994" r:id="rId81"/>
    <p:sldLayoutId id="2147483995" r:id="rId82"/>
  </p:sldLayoutIdLst>
  <p:transition>
    <p:fade/>
  </p:transition>
  <p:hf sldNum="0" hdr="0" dt="0"/>
  <p:txStyles>
    <p:titleStyle>
      <a:lvl1pPr algn="l" defTabSz="953984" rtl="0" eaLnBrk="1" latinLnBrk="0" hangingPunct="1">
        <a:lnSpc>
          <a:spcPct val="100000"/>
        </a:lnSpc>
        <a:spcBef>
          <a:spcPts val="0"/>
        </a:spcBef>
        <a:buNone/>
        <a:defRPr lang="en-GB" sz="3265" b="0" kern="1200" cap="all" baseline="0" smtClean="0">
          <a:solidFill>
            <a:schemeClr val="bg1"/>
          </a:solidFill>
          <a:latin typeface="+mj-lt"/>
          <a:ea typeface="+mn-ea"/>
          <a:cs typeface="+mn-cs"/>
        </a:defRPr>
      </a:lvl1pPr>
    </p:titleStyle>
    <p:bodyStyle>
      <a:lvl1pPr marL="284871" indent="-284871" algn="l" defTabSz="953984" rtl="0" eaLnBrk="1" latinLnBrk="0" hangingPunct="1">
        <a:lnSpc>
          <a:spcPct val="110000"/>
        </a:lnSpc>
        <a:spcBef>
          <a:spcPts val="272"/>
        </a:spcBef>
        <a:spcAft>
          <a:spcPts val="272"/>
        </a:spcAft>
        <a:buClr>
          <a:schemeClr val="tx1"/>
        </a:buClr>
        <a:buFont typeface="Wingdings" panose="05000000000000000000" pitchFamily="2" charset="2"/>
        <a:buChar char="§"/>
        <a:defRPr sz="1995" kern="1200">
          <a:solidFill>
            <a:schemeClr val="tx1"/>
          </a:solidFill>
          <a:latin typeface="+mn-lt"/>
          <a:ea typeface="+mn-ea"/>
          <a:cs typeface="+mn-cs"/>
        </a:defRPr>
      </a:lvl1pPr>
      <a:lvl2pPr marL="775113" indent="-298120"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2pPr>
      <a:lvl3pPr marL="1192482"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3pPr>
      <a:lvl4pPr marL="1669475"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4pPr>
      <a:lvl5pPr marL="2146466" indent="-238496" algn="l" defTabSz="953984" rtl="0" eaLnBrk="1" latinLnBrk="0" hangingPunct="1">
        <a:lnSpc>
          <a:spcPct val="110000"/>
        </a:lnSpc>
        <a:spcBef>
          <a:spcPts val="272"/>
        </a:spcBef>
        <a:spcAft>
          <a:spcPts val="272"/>
        </a:spcAft>
        <a:buClr>
          <a:schemeClr val="tx1"/>
        </a:buClr>
        <a:buFont typeface="Geomanist Light" pitchFamily="50" charset="0"/>
        <a:buChar char="–"/>
        <a:defRPr sz="1995" kern="1200">
          <a:solidFill>
            <a:schemeClr val="tx1"/>
          </a:solidFill>
          <a:latin typeface="+mn-lt"/>
          <a:ea typeface="+mn-ea"/>
          <a:cs typeface="+mn-cs"/>
        </a:defRPr>
      </a:lvl5pPr>
      <a:lvl6pPr marL="2623459"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100452"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577444"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054437" indent="-238496" algn="l" defTabSz="953984"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53984" rtl="0" eaLnBrk="1" latinLnBrk="0" hangingPunct="1">
        <a:defRPr sz="1905" kern="1200">
          <a:solidFill>
            <a:schemeClr val="tx1"/>
          </a:solidFill>
          <a:latin typeface="+mn-lt"/>
          <a:ea typeface="+mn-ea"/>
          <a:cs typeface="+mn-cs"/>
        </a:defRPr>
      </a:lvl1pPr>
      <a:lvl2pPr marL="476993" algn="l" defTabSz="953984" rtl="0" eaLnBrk="1" latinLnBrk="0" hangingPunct="1">
        <a:defRPr sz="1905" kern="1200">
          <a:solidFill>
            <a:schemeClr val="tx1"/>
          </a:solidFill>
          <a:latin typeface="+mn-lt"/>
          <a:ea typeface="+mn-ea"/>
          <a:cs typeface="+mn-cs"/>
        </a:defRPr>
      </a:lvl2pPr>
      <a:lvl3pPr marL="953984" algn="l" defTabSz="953984" rtl="0" eaLnBrk="1" latinLnBrk="0" hangingPunct="1">
        <a:defRPr sz="1905" kern="1200">
          <a:solidFill>
            <a:schemeClr val="tx1"/>
          </a:solidFill>
          <a:latin typeface="+mn-lt"/>
          <a:ea typeface="+mn-ea"/>
          <a:cs typeface="+mn-cs"/>
        </a:defRPr>
      </a:lvl3pPr>
      <a:lvl4pPr marL="1430978" algn="l" defTabSz="953984" rtl="0" eaLnBrk="1" latinLnBrk="0" hangingPunct="1">
        <a:defRPr sz="1905" kern="1200">
          <a:solidFill>
            <a:schemeClr val="tx1"/>
          </a:solidFill>
          <a:latin typeface="+mn-lt"/>
          <a:ea typeface="+mn-ea"/>
          <a:cs typeface="+mn-cs"/>
        </a:defRPr>
      </a:lvl4pPr>
      <a:lvl5pPr marL="1907971" algn="l" defTabSz="953984" rtl="0" eaLnBrk="1" latinLnBrk="0" hangingPunct="1">
        <a:defRPr sz="1905" kern="1200">
          <a:solidFill>
            <a:schemeClr val="tx1"/>
          </a:solidFill>
          <a:latin typeface="+mn-lt"/>
          <a:ea typeface="+mn-ea"/>
          <a:cs typeface="+mn-cs"/>
        </a:defRPr>
      </a:lvl5pPr>
      <a:lvl6pPr marL="2384963" algn="l" defTabSz="953984" rtl="0" eaLnBrk="1" latinLnBrk="0" hangingPunct="1">
        <a:defRPr sz="1905" kern="1200">
          <a:solidFill>
            <a:schemeClr val="tx1"/>
          </a:solidFill>
          <a:latin typeface="+mn-lt"/>
          <a:ea typeface="+mn-ea"/>
          <a:cs typeface="+mn-cs"/>
        </a:defRPr>
      </a:lvl6pPr>
      <a:lvl7pPr marL="2861955" algn="l" defTabSz="953984" rtl="0" eaLnBrk="1" latinLnBrk="0" hangingPunct="1">
        <a:defRPr sz="1905" kern="1200">
          <a:solidFill>
            <a:schemeClr val="tx1"/>
          </a:solidFill>
          <a:latin typeface="+mn-lt"/>
          <a:ea typeface="+mn-ea"/>
          <a:cs typeface="+mn-cs"/>
        </a:defRPr>
      </a:lvl7pPr>
      <a:lvl8pPr marL="3338948" algn="l" defTabSz="953984" rtl="0" eaLnBrk="1" latinLnBrk="0" hangingPunct="1">
        <a:defRPr sz="1905" kern="1200">
          <a:solidFill>
            <a:schemeClr val="tx1"/>
          </a:solidFill>
          <a:latin typeface="+mn-lt"/>
          <a:ea typeface="+mn-ea"/>
          <a:cs typeface="+mn-cs"/>
        </a:defRPr>
      </a:lvl8pPr>
      <a:lvl9pPr marL="3815940" algn="l" defTabSz="953984" rtl="0" eaLnBrk="1" latinLnBrk="0" hangingPunct="1">
        <a:defRPr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chart" Target="../charts/chart201.xml"/><Relationship Id="rId2" Type="http://schemas.openxmlformats.org/officeDocument/2006/relationships/chart" Target="../charts/chart200.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chart" Target="../charts/chart203.xml"/><Relationship Id="rId4" Type="http://schemas.openxmlformats.org/officeDocument/2006/relationships/chart" Target="../charts/chart20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7.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chart" Target="../charts/chart20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8.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205.xml"/><Relationship Id="rId1" Type="http://schemas.openxmlformats.org/officeDocument/2006/relationships/slideLayout" Target="../slideLayouts/slideLayout14.xml"/><Relationship Id="rId4" Type="http://schemas.microsoft.com/office/2007/relationships/hdphoto" Target="../media/hdphoto8.wdp"/></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13.xml.rels><?xml version="1.0" encoding="UTF-8" standalone="yes"?>
<Relationships xmlns="http://schemas.openxmlformats.org/package/2006/relationships"><Relationship Id="rId3" Type="http://schemas.openxmlformats.org/officeDocument/2006/relationships/chart" Target="../charts/chart206.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18" Type="http://schemas.openxmlformats.org/officeDocument/2006/relationships/image" Target="../media/image139.jpeg"/><Relationship Id="rId3" Type="http://schemas.openxmlformats.org/officeDocument/2006/relationships/image" Target="../media/image124.jpeg"/><Relationship Id="rId21" Type="http://schemas.openxmlformats.org/officeDocument/2006/relationships/image" Target="../media/image142.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jpeg"/><Relationship Id="rId2" Type="http://schemas.openxmlformats.org/officeDocument/2006/relationships/image" Target="../media/image123.jpeg"/><Relationship Id="rId16" Type="http://schemas.openxmlformats.org/officeDocument/2006/relationships/image" Target="../media/image137.jpeg"/><Relationship Id="rId20" Type="http://schemas.openxmlformats.org/officeDocument/2006/relationships/image" Target="../media/image141.jpeg"/><Relationship Id="rId1" Type="http://schemas.openxmlformats.org/officeDocument/2006/relationships/slideLayout" Target="../slideLayouts/slideLayout14.xml"/><Relationship Id="rId6" Type="http://schemas.openxmlformats.org/officeDocument/2006/relationships/image" Target="../media/image127.jpeg"/><Relationship Id="rId11" Type="http://schemas.openxmlformats.org/officeDocument/2006/relationships/image" Target="../media/image132.jpeg"/><Relationship Id="rId5" Type="http://schemas.openxmlformats.org/officeDocument/2006/relationships/image" Target="../media/image126.jpeg"/><Relationship Id="rId15" Type="http://schemas.openxmlformats.org/officeDocument/2006/relationships/image" Target="../media/image136.jpeg"/><Relationship Id="rId10" Type="http://schemas.openxmlformats.org/officeDocument/2006/relationships/image" Target="../media/image131.jpeg"/><Relationship Id="rId19" Type="http://schemas.openxmlformats.org/officeDocument/2006/relationships/image" Target="../media/image140.jpe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image" Target="../media/image13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207.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2" Type="http://schemas.openxmlformats.org/officeDocument/2006/relationships/image" Target="../media/image144.jpeg"/><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07/relationships/hdphoto" Target="../media/hdphoto6.wdp"/><Relationship Id="rId4" Type="http://schemas.openxmlformats.org/officeDocument/2006/relationships/image" Target="../media/image67.png"/><Relationship Id="rId9" Type="http://schemas.microsoft.com/office/2007/relationships/hdphoto" Target="../media/hdphoto5.wdp"/></Relationships>
</file>

<file path=ppt/slides/_rels/slide119.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image" Target="../media/image145.jpeg"/><Relationship Id="rId1" Type="http://schemas.openxmlformats.org/officeDocument/2006/relationships/slideLayout" Target="../slideLayouts/slideLayout14.xml"/><Relationship Id="rId6" Type="http://schemas.openxmlformats.org/officeDocument/2006/relationships/image" Target="../media/image147.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6" Type="http://schemas.openxmlformats.org/officeDocument/2006/relationships/image" Target="../media/image53.jpeg"/><Relationship Id="rId1" Type="http://schemas.openxmlformats.org/officeDocument/2006/relationships/slideLayout" Target="../slideLayouts/slideLayout48.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g"/><Relationship Id="rId1" Type="http://schemas.openxmlformats.org/officeDocument/2006/relationships/slideLayout" Target="../slideLayouts/slideLayout24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0.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1.jpe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14.xml"/><Relationship Id="rId6" Type="http://schemas.microsoft.com/office/2007/relationships/hdphoto" Target="../media/hdphoto4.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5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7.png"/><Relationship Id="rId1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chart" Target="../charts/chart14.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5.xml"/><Relationship Id="rId1" Type="http://schemas.openxmlformats.org/officeDocument/2006/relationships/slideLayout" Target="../slideLayouts/slideLayout11.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75.gif"/><Relationship Id="rId2" Type="http://schemas.openxmlformats.org/officeDocument/2006/relationships/image" Target="../media/image71.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5" Type="http://schemas.openxmlformats.org/officeDocument/2006/relationships/chart" Target="../charts/chart1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9.png"/><Relationship Id="rId18" Type="http://schemas.microsoft.com/office/2007/relationships/hdphoto" Target="../media/hdphoto4.wdp"/><Relationship Id="rId3" Type="http://schemas.openxmlformats.org/officeDocument/2006/relationships/image" Target="../media/image64.png"/><Relationship Id="rId7" Type="http://schemas.openxmlformats.org/officeDocument/2006/relationships/image" Target="../media/image79.png"/><Relationship Id="rId12" Type="http://schemas.microsoft.com/office/2007/relationships/hdphoto" Target="../media/hdphoto6.wdp"/><Relationship Id="rId17" Type="http://schemas.openxmlformats.org/officeDocument/2006/relationships/image" Target="../media/image65.png"/><Relationship Id="rId2" Type="http://schemas.openxmlformats.org/officeDocument/2006/relationships/image" Target="../media/image13.jpg"/><Relationship Id="rId16" Type="http://schemas.microsoft.com/office/2007/relationships/hdphoto" Target="../media/hdphoto10.wdp"/><Relationship Id="rId20" Type="http://schemas.microsoft.com/office/2007/relationships/hdphoto" Target="../media/hdphoto11.wdp"/><Relationship Id="rId1" Type="http://schemas.openxmlformats.org/officeDocument/2006/relationships/slideLayout" Target="../slideLayouts/slideLayout34.xml"/><Relationship Id="rId6" Type="http://schemas.microsoft.com/office/2007/relationships/hdphoto" Target="../media/hdphoto5.wdp"/><Relationship Id="rId11" Type="http://schemas.openxmlformats.org/officeDocument/2006/relationships/image" Target="../media/image67.png"/><Relationship Id="rId5" Type="http://schemas.openxmlformats.org/officeDocument/2006/relationships/image" Target="../media/image66.png"/><Relationship Id="rId15" Type="http://schemas.openxmlformats.org/officeDocument/2006/relationships/image" Target="../media/image80.png"/><Relationship Id="rId10" Type="http://schemas.microsoft.com/office/2007/relationships/hdphoto" Target="../media/hdphoto7.wdp"/><Relationship Id="rId19" Type="http://schemas.openxmlformats.org/officeDocument/2006/relationships/image" Target="../media/image81.png"/><Relationship Id="rId4" Type="http://schemas.microsoft.com/office/2007/relationships/hdphoto" Target="../media/hdphoto3.wdp"/><Relationship Id="rId9" Type="http://schemas.openxmlformats.org/officeDocument/2006/relationships/image" Target="../media/image68.png"/><Relationship Id="rId14" Type="http://schemas.microsoft.com/office/2007/relationships/hdphoto" Target="../media/hdphoto8.wdp"/></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84.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5.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8" Type="http://schemas.openxmlformats.org/officeDocument/2006/relationships/chart" Target="../charts/chart29.xml"/><Relationship Id="rId13" Type="http://schemas.openxmlformats.org/officeDocument/2006/relationships/image" Target="../media/image58.png"/><Relationship Id="rId3" Type="http://schemas.openxmlformats.org/officeDocument/2006/relationships/chart" Target="../charts/chart26.xml"/><Relationship Id="rId7" Type="http://schemas.openxmlformats.org/officeDocument/2006/relationships/chart" Target="../charts/chart28.xml"/><Relationship Id="rId12" Type="http://schemas.openxmlformats.org/officeDocument/2006/relationships/chart" Target="../charts/chart31.xml"/><Relationship Id="rId2" Type="http://schemas.openxmlformats.org/officeDocument/2006/relationships/chart" Target="../charts/chart25.xml"/><Relationship Id="rId1" Type="http://schemas.openxmlformats.org/officeDocument/2006/relationships/slideLayout" Target="../slideLayouts/slideLayout12.xml"/><Relationship Id="rId6" Type="http://schemas.openxmlformats.org/officeDocument/2006/relationships/image" Target="../media/image87.jpeg"/><Relationship Id="rId11" Type="http://schemas.openxmlformats.org/officeDocument/2006/relationships/chart" Target="../charts/chart30.xml"/><Relationship Id="rId5" Type="http://schemas.openxmlformats.org/officeDocument/2006/relationships/image" Target="../media/image86.jpeg"/><Relationship Id="rId10" Type="http://schemas.openxmlformats.org/officeDocument/2006/relationships/image" Target="../media/image89.jpeg"/><Relationship Id="rId4" Type="http://schemas.openxmlformats.org/officeDocument/2006/relationships/chart" Target="../charts/chart27.xml"/><Relationship Id="rId9" Type="http://schemas.openxmlformats.org/officeDocument/2006/relationships/image" Target="../media/image88.jpeg"/></Relationships>
</file>

<file path=ppt/slides/_rels/slide46.xml.rels><?xml version="1.0" encoding="UTF-8" standalone="yes"?>
<Relationships xmlns="http://schemas.openxmlformats.org/package/2006/relationships"><Relationship Id="rId8" Type="http://schemas.openxmlformats.org/officeDocument/2006/relationships/chart" Target="../charts/chart34.xml"/><Relationship Id="rId13" Type="http://schemas.openxmlformats.org/officeDocument/2006/relationships/chart" Target="../charts/chart38.xml"/><Relationship Id="rId3" Type="http://schemas.openxmlformats.org/officeDocument/2006/relationships/chart" Target="../charts/chart33.xml"/><Relationship Id="rId7" Type="http://schemas.microsoft.com/office/2007/relationships/hdphoto" Target="../media/hdphoto13.wdp"/><Relationship Id="rId12" Type="http://schemas.openxmlformats.org/officeDocument/2006/relationships/image" Target="../media/image58.png"/><Relationship Id="rId2" Type="http://schemas.openxmlformats.org/officeDocument/2006/relationships/chart" Target="../charts/chart32.xml"/><Relationship Id="rId1" Type="http://schemas.openxmlformats.org/officeDocument/2006/relationships/slideLayout" Target="../slideLayouts/slideLayout12.xml"/><Relationship Id="rId6" Type="http://schemas.openxmlformats.org/officeDocument/2006/relationships/image" Target="../media/image91.png"/><Relationship Id="rId11" Type="http://schemas.openxmlformats.org/officeDocument/2006/relationships/chart" Target="../charts/chart37.xml"/><Relationship Id="rId5" Type="http://schemas.microsoft.com/office/2007/relationships/hdphoto" Target="../media/hdphoto12.wdp"/><Relationship Id="rId10" Type="http://schemas.openxmlformats.org/officeDocument/2006/relationships/chart" Target="../charts/chart36.xml"/><Relationship Id="rId4" Type="http://schemas.openxmlformats.org/officeDocument/2006/relationships/image" Target="../media/image90.png"/><Relationship Id="rId9" Type="http://schemas.openxmlformats.org/officeDocument/2006/relationships/chart" Target="../charts/chart35.xml"/><Relationship Id="rId14" Type="http://schemas.openxmlformats.org/officeDocument/2006/relationships/chart" Target="../charts/chart39.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93.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4.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41.xml"/><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chart" Target="../charts/chart42.xml"/></Relationships>
</file>

<file path=ppt/slides/_rels/slide51.xml.rels><?xml version="1.0" encoding="UTF-8" standalone="yes"?>
<Relationships xmlns="http://schemas.openxmlformats.org/package/2006/relationships"><Relationship Id="rId8" Type="http://schemas.openxmlformats.org/officeDocument/2006/relationships/chart" Target="../charts/chart4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46.xml"/><Relationship Id="rId12" Type="http://schemas.openxmlformats.org/officeDocument/2006/relationships/chart" Target="../charts/chart5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45.xml"/><Relationship Id="rId11" Type="http://schemas.openxmlformats.org/officeDocument/2006/relationships/chart" Target="../charts/chart50.xml"/><Relationship Id="rId5" Type="http://schemas.openxmlformats.org/officeDocument/2006/relationships/image" Target="../media/image89.jpeg"/><Relationship Id="rId10" Type="http://schemas.openxmlformats.org/officeDocument/2006/relationships/chart" Target="../charts/chart49.xml"/><Relationship Id="rId4" Type="http://schemas.openxmlformats.org/officeDocument/2006/relationships/image" Target="../media/image88.jpeg"/><Relationship Id="rId9" Type="http://schemas.openxmlformats.org/officeDocument/2006/relationships/chart" Target="../charts/chart48.xml"/></Relationships>
</file>

<file path=ppt/slides/_rels/slide52.xml.rels><?xml version="1.0" encoding="UTF-8" standalone="yes"?>
<Relationships xmlns="http://schemas.openxmlformats.org/package/2006/relationships"><Relationship Id="rId8" Type="http://schemas.openxmlformats.org/officeDocument/2006/relationships/chart" Target="../charts/chart54.xml"/><Relationship Id="rId13" Type="http://schemas.openxmlformats.org/officeDocument/2006/relationships/chart" Target="../charts/chart58.xml"/><Relationship Id="rId3" Type="http://schemas.microsoft.com/office/2007/relationships/hdphoto" Target="../media/hdphoto12.wdp"/><Relationship Id="rId7" Type="http://schemas.openxmlformats.org/officeDocument/2006/relationships/chart" Target="../charts/chart5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52.xml"/><Relationship Id="rId11" Type="http://schemas.openxmlformats.org/officeDocument/2006/relationships/chart" Target="../charts/chart57.xml"/><Relationship Id="rId5" Type="http://schemas.microsoft.com/office/2007/relationships/hdphoto" Target="../media/hdphoto13.wdp"/><Relationship Id="rId10" Type="http://schemas.openxmlformats.org/officeDocument/2006/relationships/chart" Target="../charts/chart56.xml"/><Relationship Id="rId4" Type="http://schemas.openxmlformats.org/officeDocument/2006/relationships/image" Target="../media/image91.png"/><Relationship Id="rId9" Type="http://schemas.openxmlformats.org/officeDocument/2006/relationships/chart" Target="../charts/chart55.xml"/><Relationship Id="rId14" Type="http://schemas.openxmlformats.org/officeDocument/2006/relationships/chart" Target="../charts/chart59.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image" Target="../media/image95.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6.jpe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64.xml"/><Relationship Id="rId5" Type="http://schemas.openxmlformats.org/officeDocument/2006/relationships/chart" Target="../charts/chart63.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8" Type="http://schemas.openxmlformats.org/officeDocument/2006/relationships/chart" Target="../charts/chart6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66.xml"/><Relationship Id="rId12" Type="http://schemas.openxmlformats.org/officeDocument/2006/relationships/chart" Target="../charts/chart7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65.xml"/><Relationship Id="rId11" Type="http://schemas.openxmlformats.org/officeDocument/2006/relationships/chart" Target="../charts/chart70.xml"/><Relationship Id="rId5" Type="http://schemas.openxmlformats.org/officeDocument/2006/relationships/image" Target="../media/image89.jpeg"/><Relationship Id="rId10" Type="http://schemas.openxmlformats.org/officeDocument/2006/relationships/chart" Target="../charts/chart69.xml"/><Relationship Id="rId4" Type="http://schemas.openxmlformats.org/officeDocument/2006/relationships/image" Target="../media/image88.jpeg"/><Relationship Id="rId9" Type="http://schemas.openxmlformats.org/officeDocument/2006/relationships/chart" Target="../charts/chart68.xml"/></Relationships>
</file>

<file path=ppt/slides/_rels/slide58.xml.rels><?xml version="1.0" encoding="UTF-8" standalone="yes"?>
<Relationships xmlns="http://schemas.openxmlformats.org/package/2006/relationships"><Relationship Id="rId8" Type="http://schemas.openxmlformats.org/officeDocument/2006/relationships/chart" Target="../charts/chart74.xml"/><Relationship Id="rId13" Type="http://schemas.openxmlformats.org/officeDocument/2006/relationships/chart" Target="../charts/chart78.xml"/><Relationship Id="rId3" Type="http://schemas.microsoft.com/office/2007/relationships/hdphoto" Target="../media/hdphoto12.wdp"/><Relationship Id="rId7" Type="http://schemas.openxmlformats.org/officeDocument/2006/relationships/chart" Target="../charts/chart7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72.xml"/><Relationship Id="rId11" Type="http://schemas.openxmlformats.org/officeDocument/2006/relationships/chart" Target="../charts/chart77.xml"/><Relationship Id="rId5" Type="http://schemas.microsoft.com/office/2007/relationships/hdphoto" Target="../media/hdphoto13.wdp"/><Relationship Id="rId10" Type="http://schemas.openxmlformats.org/officeDocument/2006/relationships/chart" Target="../charts/chart76.xml"/><Relationship Id="rId4" Type="http://schemas.openxmlformats.org/officeDocument/2006/relationships/image" Target="../media/image91.png"/><Relationship Id="rId9" Type="http://schemas.openxmlformats.org/officeDocument/2006/relationships/chart" Target="../charts/chart75.xml"/><Relationship Id="rId14" Type="http://schemas.openxmlformats.org/officeDocument/2006/relationships/chart" Target="../charts/chart79.xml"/></Relationships>
</file>

<file path=ppt/slides/_rels/slide5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image" Target="../media/image98.jpe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9.jpe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chart" Target="../charts/chart81.xml"/><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chart" Target="../charts/chart84.xml"/><Relationship Id="rId5" Type="http://schemas.openxmlformats.org/officeDocument/2006/relationships/chart" Target="../charts/chart83.xml"/><Relationship Id="rId4" Type="http://schemas.openxmlformats.org/officeDocument/2006/relationships/chart" Target="../charts/chart82.xml"/></Relationships>
</file>

<file path=ppt/slides/_rels/slide63.xml.rels><?xml version="1.0" encoding="UTF-8" standalone="yes"?>
<Relationships xmlns="http://schemas.openxmlformats.org/package/2006/relationships"><Relationship Id="rId8" Type="http://schemas.openxmlformats.org/officeDocument/2006/relationships/chart" Target="../charts/chart8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86.xml"/><Relationship Id="rId12" Type="http://schemas.openxmlformats.org/officeDocument/2006/relationships/chart" Target="../charts/chart9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85.xml"/><Relationship Id="rId11" Type="http://schemas.openxmlformats.org/officeDocument/2006/relationships/chart" Target="../charts/chart90.xml"/><Relationship Id="rId5" Type="http://schemas.openxmlformats.org/officeDocument/2006/relationships/image" Target="../media/image89.jpeg"/><Relationship Id="rId10" Type="http://schemas.openxmlformats.org/officeDocument/2006/relationships/chart" Target="../charts/chart89.xml"/><Relationship Id="rId4" Type="http://schemas.openxmlformats.org/officeDocument/2006/relationships/image" Target="../media/image88.jpeg"/><Relationship Id="rId9" Type="http://schemas.openxmlformats.org/officeDocument/2006/relationships/chart" Target="../charts/chart88.xml"/></Relationships>
</file>

<file path=ppt/slides/_rels/slide64.xml.rels><?xml version="1.0" encoding="UTF-8" standalone="yes"?>
<Relationships xmlns="http://schemas.openxmlformats.org/package/2006/relationships"><Relationship Id="rId8" Type="http://schemas.openxmlformats.org/officeDocument/2006/relationships/chart" Target="../charts/chart94.xml"/><Relationship Id="rId13" Type="http://schemas.openxmlformats.org/officeDocument/2006/relationships/chart" Target="../charts/chart98.xml"/><Relationship Id="rId3" Type="http://schemas.microsoft.com/office/2007/relationships/hdphoto" Target="../media/hdphoto12.wdp"/><Relationship Id="rId7" Type="http://schemas.openxmlformats.org/officeDocument/2006/relationships/chart" Target="../charts/chart9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92.xml"/><Relationship Id="rId11" Type="http://schemas.openxmlformats.org/officeDocument/2006/relationships/chart" Target="../charts/chart97.xml"/><Relationship Id="rId5" Type="http://schemas.microsoft.com/office/2007/relationships/hdphoto" Target="../media/hdphoto13.wdp"/><Relationship Id="rId10" Type="http://schemas.openxmlformats.org/officeDocument/2006/relationships/chart" Target="../charts/chart96.xml"/><Relationship Id="rId4" Type="http://schemas.openxmlformats.org/officeDocument/2006/relationships/image" Target="../media/image91.png"/><Relationship Id="rId9" Type="http://schemas.openxmlformats.org/officeDocument/2006/relationships/chart" Target="../charts/chart95.xml"/><Relationship Id="rId14" Type="http://schemas.openxmlformats.org/officeDocument/2006/relationships/chart" Target="../charts/chart99.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image" Target="../media/image100.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1.jpe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chart" Target="../charts/chart101.xml"/><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chart" Target="../charts/chart104.xml"/><Relationship Id="rId5" Type="http://schemas.openxmlformats.org/officeDocument/2006/relationships/chart" Target="../charts/chart103.xml"/><Relationship Id="rId4" Type="http://schemas.openxmlformats.org/officeDocument/2006/relationships/chart" Target="../charts/chart102.xml"/></Relationships>
</file>

<file path=ppt/slides/_rels/slide69.xml.rels><?xml version="1.0" encoding="UTF-8" standalone="yes"?>
<Relationships xmlns="http://schemas.openxmlformats.org/package/2006/relationships"><Relationship Id="rId8" Type="http://schemas.openxmlformats.org/officeDocument/2006/relationships/chart" Target="../charts/chart10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106.xml"/><Relationship Id="rId12" Type="http://schemas.openxmlformats.org/officeDocument/2006/relationships/chart" Target="../charts/chart11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105.xml"/><Relationship Id="rId11" Type="http://schemas.openxmlformats.org/officeDocument/2006/relationships/chart" Target="../charts/chart110.xml"/><Relationship Id="rId5" Type="http://schemas.openxmlformats.org/officeDocument/2006/relationships/image" Target="../media/image89.jpeg"/><Relationship Id="rId10" Type="http://schemas.openxmlformats.org/officeDocument/2006/relationships/chart" Target="../charts/chart109.xml"/><Relationship Id="rId4" Type="http://schemas.openxmlformats.org/officeDocument/2006/relationships/image" Target="../media/image88.jpeg"/><Relationship Id="rId9" Type="http://schemas.openxmlformats.org/officeDocument/2006/relationships/chart" Target="../charts/chart10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chart" Target="../charts/chart114.xml"/><Relationship Id="rId13" Type="http://schemas.openxmlformats.org/officeDocument/2006/relationships/chart" Target="../charts/chart118.xml"/><Relationship Id="rId3" Type="http://schemas.microsoft.com/office/2007/relationships/hdphoto" Target="../media/hdphoto12.wdp"/><Relationship Id="rId7" Type="http://schemas.openxmlformats.org/officeDocument/2006/relationships/chart" Target="../charts/chart11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112.xml"/><Relationship Id="rId11" Type="http://schemas.openxmlformats.org/officeDocument/2006/relationships/chart" Target="../charts/chart117.xml"/><Relationship Id="rId5" Type="http://schemas.microsoft.com/office/2007/relationships/hdphoto" Target="../media/hdphoto13.wdp"/><Relationship Id="rId10" Type="http://schemas.openxmlformats.org/officeDocument/2006/relationships/chart" Target="../charts/chart116.xml"/><Relationship Id="rId4" Type="http://schemas.openxmlformats.org/officeDocument/2006/relationships/image" Target="../media/image91.png"/><Relationship Id="rId9" Type="http://schemas.openxmlformats.org/officeDocument/2006/relationships/chart" Target="../charts/chart115.xml"/><Relationship Id="rId14" Type="http://schemas.openxmlformats.org/officeDocument/2006/relationships/chart" Target="../charts/chart119.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image" Target="../media/image102.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3.jpeg"/><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chart" Target="../charts/chart121.xml"/><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chart" Target="../charts/chart124.xml"/><Relationship Id="rId5" Type="http://schemas.openxmlformats.org/officeDocument/2006/relationships/chart" Target="../charts/chart123.xml"/><Relationship Id="rId4" Type="http://schemas.openxmlformats.org/officeDocument/2006/relationships/chart" Target="../charts/chart122.xml"/></Relationships>
</file>

<file path=ppt/slides/_rels/slide75.xml.rels><?xml version="1.0" encoding="UTF-8" standalone="yes"?>
<Relationships xmlns="http://schemas.openxmlformats.org/package/2006/relationships"><Relationship Id="rId8" Type="http://schemas.openxmlformats.org/officeDocument/2006/relationships/chart" Target="../charts/chart12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126.xml"/><Relationship Id="rId12" Type="http://schemas.openxmlformats.org/officeDocument/2006/relationships/chart" Target="../charts/chart13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125.xml"/><Relationship Id="rId11" Type="http://schemas.openxmlformats.org/officeDocument/2006/relationships/chart" Target="../charts/chart130.xml"/><Relationship Id="rId5" Type="http://schemas.openxmlformats.org/officeDocument/2006/relationships/image" Target="../media/image89.jpeg"/><Relationship Id="rId10" Type="http://schemas.openxmlformats.org/officeDocument/2006/relationships/chart" Target="../charts/chart129.xml"/><Relationship Id="rId4" Type="http://schemas.openxmlformats.org/officeDocument/2006/relationships/image" Target="../media/image88.jpeg"/><Relationship Id="rId9" Type="http://schemas.openxmlformats.org/officeDocument/2006/relationships/chart" Target="../charts/chart128.xml"/></Relationships>
</file>

<file path=ppt/slides/_rels/slide76.xml.rels><?xml version="1.0" encoding="UTF-8" standalone="yes"?>
<Relationships xmlns="http://schemas.openxmlformats.org/package/2006/relationships"><Relationship Id="rId8" Type="http://schemas.openxmlformats.org/officeDocument/2006/relationships/chart" Target="../charts/chart134.xml"/><Relationship Id="rId13" Type="http://schemas.openxmlformats.org/officeDocument/2006/relationships/chart" Target="../charts/chart138.xml"/><Relationship Id="rId3" Type="http://schemas.microsoft.com/office/2007/relationships/hdphoto" Target="../media/hdphoto12.wdp"/><Relationship Id="rId7" Type="http://schemas.openxmlformats.org/officeDocument/2006/relationships/chart" Target="../charts/chart13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132.xml"/><Relationship Id="rId11" Type="http://schemas.openxmlformats.org/officeDocument/2006/relationships/chart" Target="../charts/chart137.xml"/><Relationship Id="rId5" Type="http://schemas.microsoft.com/office/2007/relationships/hdphoto" Target="../media/hdphoto13.wdp"/><Relationship Id="rId10" Type="http://schemas.openxmlformats.org/officeDocument/2006/relationships/chart" Target="../charts/chart136.xml"/><Relationship Id="rId4" Type="http://schemas.openxmlformats.org/officeDocument/2006/relationships/image" Target="../media/image91.png"/><Relationship Id="rId9" Type="http://schemas.openxmlformats.org/officeDocument/2006/relationships/chart" Target="../charts/chart135.xml"/><Relationship Id="rId14" Type="http://schemas.openxmlformats.org/officeDocument/2006/relationships/chart" Target="../charts/chart139.xml"/></Relationships>
</file>

<file path=ppt/slides/_rels/slide7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image" Target="../media/image13.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4.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chart" Target="../charts/chart141.xml"/><Relationship Id="rId7" Type="http://schemas.openxmlformats.org/officeDocument/2006/relationships/chart" Target="../charts/chart144.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chart" Target="../charts/chart143.xml"/><Relationship Id="rId4" Type="http://schemas.openxmlformats.org/officeDocument/2006/relationships/chart" Target="../charts/chart142.xml"/></Relationships>
</file>

<file path=ppt/slides/_rels/slide81.xml.rels><?xml version="1.0" encoding="UTF-8" standalone="yes"?>
<Relationships xmlns="http://schemas.openxmlformats.org/package/2006/relationships"><Relationship Id="rId8" Type="http://schemas.openxmlformats.org/officeDocument/2006/relationships/chart" Target="../charts/chart14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146.xml"/><Relationship Id="rId12" Type="http://schemas.openxmlformats.org/officeDocument/2006/relationships/chart" Target="../charts/chart15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145.xml"/><Relationship Id="rId11" Type="http://schemas.openxmlformats.org/officeDocument/2006/relationships/chart" Target="../charts/chart150.xml"/><Relationship Id="rId5" Type="http://schemas.openxmlformats.org/officeDocument/2006/relationships/image" Target="../media/image89.jpeg"/><Relationship Id="rId10" Type="http://schemas.openxmlformats.org/officeDocument/2006/relationships/chart" Target="../charts/chart149.xml"/><Relationship Id="rId4" Type="http://schemas.openxmlformats.org/officeDocument/2006/relationships/image" Target="../media/image88.jpeg"/><Relationship Id="rId9" Type="http://schemas.openxmlformats.org/officeDocument/2006/relationships/chart" Target="../charts/chart148.xml"/></Relationships>
</file>

<file path=ppt/slides/_rels/slide82.xml.rels><?xml version="1.0" encoding="UTF-8" standalone="yes"?>
<Relationships xmlns="http://schemas.openxmlformats.org/package/2006/relationships"><Relationship Id="rId8" Type="http://schemas.openxmlformats.org/officeDocument/2006/relationships/chart" Target="../charts/chart154.xml"/><Relationship Id="rId13" Type="http://schemas.openxmlformats.org/officeDocument/2006/relationships/chart" Target="../charts/chart158.xml"/><Relationship Id="rId3" Type="http://schemas.microsoft.com/office/2007/relationships/hdphoto" Target="../media/hdphoto12.wdp"/><Relationship Id="rId7" Type="http://schemas.openxmlformats.org/officeDocument/2006/relationships/chart" Target="../charts/chart15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152.xml"/><Relationship Id="rId11" Type="http://schemas.openxmlformats.org/officeDocument/2006/relationships/chart" Target="../charts/chart157.xml"/><Relationship Id="rId5" Type="http://schemas.microsoft.com/office/2007/relationships/hdphoto" Target="../media/hdphoto13.wdp"/><Relationship Id="rId10" Type="http://schemas.openxmlformats.org/officeDocument/2006/relationships/chart" Target="../charts/chart156.xml"/><Relationship Id="rId4" Type="http://schemas.openxmlformats.org/officeDocument/2006/relationships/image" Target="../media/image91.png"/><Relationship Id="rId9" Type="http://schemas.openxmlformats.org/officeDocument/2006/relationships/chart" Target="../charts/chart155.xml"/><Relationship Id="rId14" Type="http://schemas.openxmlformats.org/officeDocument/2006/relationships/chart" Target="../charts/chart159.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chart" Target="../charts/chart160.xml"/><Relationship Id="rId2" Type="http://schemas.openxmlformats.org/officeDocument/2006/relationships/image" Target="../media/image105.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chart" Target="../charts/chart161.xm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chart" Target="../charts/chart164.xml"/><Relationship Id="rId5" Type="http://schemas.openxmlformats.org/officeDocument/2006/relationships/chart" Target="../charts/chart163.xml"/><Relationship Id="rId4" Type="http://schemas.openxmlformats.org/officeDocument/2006/relationships/chart" Target="../charts/chart162.xml"/></Relationships>
</file>

<file path=ppt/slides/_rels/slide87.xml.rels><?xml version="1.0" encoding="UTF-8" standalone="yes"?>
<Relationships xmlns="http://schemas.openxmlformats.org/package/2006/relationships"><Relationship Id="rId8" Type="http://schemas.openxmlformats.org/officeDocument/2006/relationships/chart" Target="../charts/chart166.xml"/><Relationship Id="rId13" Type="http://schemas.openxmlformats.org/officeDocument/2006/relationships/image" Target="../media/image58.png"/><Relationship Id="rId3" Type="http://schemas.openxmlformats.org/officeDocument/2006/relationships/image" Target="../media/image86.jpeg"/><Relationship Id="rId7" Type="http://schemas.openxmlformats.org/officeDocument/2006/relationships/chart" Target="../charts/chart165.xml"/><Relationship Id="rId12" Type="http://schemas.openxmlformats.org/officeDocument/2006/relationships/chart" Target="../charts/chart170.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9.jpeg"/><Relationship Id="rId11" Type="http://schemas.openxmlformats.org/officeDocument/2006/relationships/chart" Target="../charts/chart169.xml"/><Relationship Id="rId5" Type="http://schemas.openxmlformats.org/officeDocument/2006/relationships/image" Target="../media/image88.jpeg"/><Relationship Id="rId10" Type="http://schemas.openxmlformats.org/officeDocument/2006/relationships/chart" Target="../charts/chart168.xml"/><Relationship Id="rId4" Type="http://schemas.openxmlformats.org/officeDocument/2006/relationships/image" Target="../media/image87.jpeg"/><Relationship Id="rId9" Type="http://schemas.openxmlformats.org/officeDocument/2006/relationships/chart" Target="../charts/chart167.xml"/><Relationship Id="rId14" Type="http://schemas.openxmlformats.org/officeDocument/2006/relationships/chart" Target="../charts/chart171.xml"/></Relationships>
</file>

<file path=ppt/slides/_rels/slide88.xml.rels><?xml version="1.0" encoding="UTF-8" standalone="yes"?>
<Relationships xmlns="http://schemas.openxmlformats.org/package/2006/relationships"><Relationship Id="rId8" Type="http://schemas.openxmlformats.org/officeDocument/2006/relationships/chart" Target="../charts/chart174.xml"/><Relationship Id="rId13" Type="http://schemas.openxmlformats.org/officeDocument/2006/relationships/chart" Target="../charts/chart178.xml"/><Relationship Id="rId3" Type="http://schemas.microsoft.com/office/2007/relationships/hdphoto" Target="../media/hdphoto12.wdp"/><Relationship Id="rId7" Type="http://schemas.openxmlformats.org/officeDocument/2006/relationships/chart" Target="../charts/chart17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172.xml"/><Relationship Id="rId11" Type="http://schemas.openxmlformats.org/officeDocument/2006/relationships/chart" Target="../charts/chart177.xml"/><Relationship Id="rId5" Type="http://schemas.microsoft.com/office/2007/relationships/hdphoto" Target="../media/hdphoto13.wdp"/><Relationship Id="rId10" Type="http://schemas.openxmlformats.org/officeDocument/2006/relationships/chart" Target="../charts/chart176.xml"/><Relationship Id="rId4" Type="http://schemas.openxmlformats.org/officeDocument/2006/relationships/image" Target="../media/image91.png"/><Relationship Id="rId9" Type="http://schemas.openxmlformats.org/officeDocument/2006/relationships/chart" Target="../charts/chart175.xml"/><Relationship Id="rId14" Type="http://schemas.openxmlformats.org/officeDocument/2006/relationships/chart" Target="../charts/chart179.xml"/></Relationships>
</file>

<file path=ppt/slides/_rels/slide8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chart" Target="../charts/chart180.xml"/><Relationship Id="rId2" Type="http://schemas.openxmlformats.org/officeDocument/2006/relationships/image" Target="../media/image107.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chart" Target="../charts/chart181.xml"/><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chart" Target="../charts/chart184.xml"/><Relationship Id="rId5" Type="http://schemas.openxmlformats.org/officeDocument/2006/relationships/chart" Target="../charts/chart183.xml"/><Relationship Id="rId4" Type="http://schemas.openxmlformats.org/officeDocument/2006/relationships/chart" Target="../charts/chart182.xml"/></Relationships>
</file>

<file path=ppt/slides/_rels/slide93.xml.rels><?xml version="1.0" encoding="UTF-8" standalone="yes"?>
<Relationships xmlns="http://schemas.openxmlformats.org/package/2006/relationships"><Relationship Id="rId8" Type="http://schemas.openxmlformats.org/officeDocument/2006/relationships/chart" Target="../charts/chart187.xml"/><Relationship Id="rId13" Type="http://schemas.openxmlformats.org/officeDocument/2006/relationships/image" Target="../media/image58.png"/><Relationship Id="rId3" Type="http://schemas.openxmlformats.org/officeDocument/2006/relationships/image" Target="../media/image87.jpeg"/><Relationship Id="rId7" Type="http://schemas.openxmlformats.org/officeDocument/2006/relationships/chart" Target="../charts/chart186.xml"/><Relationship Id="rId12" Type="http://schemas.openxmlformats.org/officeDocument/2006/relationships/chart" Target="../charts/chart191.xml"/><Relationship Id="rId2" Type="http://schemas.openxmlformats.org/officeDocument/2006/relationships/image" Target="../media/image86.jpeg"/><Relationship Id="rId1" Type="http://schemas.openxmlformats.org/officeDocument/2006/relationships/slideLayout" Target="../slideLayouts/slideLayout12.xml"/><Relationship Id="rId6" Type="http://schemas.openxmlformats.org/officeDocument/2006/relationships/chart" Target="../charts/chart185.xml"/><Relationship Id="rId11" Type="http://schemas.openxmlformats.org/officeDocument/2006/relationships/chart" Target="../charts/chart190.xml"/><Relationship Id="rId5" Type="http://schemas.openxmlformats.org/officeDocument/2006/relationships/image" Target="../media/image89.jpeg"/><Relationship Id="rId10" Type="http://schemas.openxmlformats.org/officeDocument/2006/relationships/chart" Target="../charts/chart189.xml"/><Relationship Id="rId4" Type="http://schemas.openxmlformats.org/officeDocument/2006/relationships/image" Target="../media/image88.jpeg"/><Relationship Id="rId9" Type="http://schemas.openxmlformats.org/officeDocument/2006/relationships/chart" Target="../charts/chart188.xml"/></Relationships>
</file>

<file path=ppt/slides/_rels/slide94.xml.rels><?xml version="1.0" encoding="UTF-8" standalone="yes"?>
<Relationships xmlns="http://schemas.openxmlformats.org/package/2006/relationships"><Relationship Id="rId8" Type="http://schemas.openxmlformats.org/officeDocument/2006/relationships/chart" Target="../charts/chart194.xml"/><Relationship Id="rId13" Type="http://schemas.openxmlformats.org/officeDocument/2006/relationships/chart" Target="../charts/chart198.xml"/><Relationship Id="rId3" Type="http://schemas.microsoft.com/office/2007/relationships/hdphoto" Target="../media/hdphoto12.wdp"/><Relationship Id="rId7" Type="http://schemas.openxmlformats.org/officeDocument/2006/relationships/chart" Target="../charts/chart193.xml"/><Relationship Id="rId12" Type="http://schemas.openxmlformats.org/officeDocument/2006/relationships/image" Target="../media/image58.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chart" Target="../charts/chart192.xml"/><Relationship Id="rId11" Type="http://schemas.openxmlformats.org/officeDocument/2006/relationships/chart" Target="../charts/chart197.xml"/><Relationship Id="rId5" Type="http://schemas.microsoft.com/office/2007/relationships/hdphoto" Target="../media/hdphoto13.wdp"/><Relationship Id="rId10" Type="http://schemas.openxmlformats.org/officeDocument/2006/relationships/chart" Target="../charts/chart196.xml"/><Relationship Id="rId4" Type="http://schemas.openxmlformats.org/officeDocument/2006/relationships/image" Target="../media/image91.png"/><Relationship Id="rId9" Type="http://schemas.openxmlformats.org/officeDocument/2006/relationships/chart" Target="../charts/chart195.xml"/><Relationship Id="rId14" Type="http://schemas.openxmlformats.org/officeDocument/2006/relationships/chart" Target="../charts/chart199.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jp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jpe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jp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33" y="163468"/>
            <a:ext cx="11861790" cy="6516963"/>
          </a:xfrm>
          <a:prstGeom prst="rect">
            <a:avLst/>
          </a:prstGeom>
        </p:spPr>
      </p:pic>
      <p:sp>
        <p:nvSpPr>
          <p:cNvPr id="5" name="Subtitle 4"/>
          <p:cNvSpPr>
            <a:spLocks noGrp="1"/>
          </p:cNvSpPr>
          <p:nvPr>
            <p:ph type="subTitle" idx="1"/>
          </p:nvPr>
        </p:nvSpPr>
        <p:spPr>
          <a:xfrm>
            <a:off x="490896" y="3512678"/>
            <a:ext cx="3520003" cy="468349"/>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16</a:t>
            </a:r>
            <a:r>
              <a:rPr lang="en-GB" baseline="30000" dirty="0"/>
              <a:t>th</a:t>
            </a:r>
            <a:r>
              <a:rPr lang="en-GB" dirty="0"/>
              <a:t> October 2017</a:t>
            </a:r>
          </a:p>
        </p:txBody>
      </p:sp>
      <p:sp>
        <p:nvSpPr>
          <p:cNvPr id="17" name="Text Placeholder 16"/>
          <p:cNvSpPr>
            <a:spLocks noGrp="1"/>
          </p:cNvSpPr>
          <p:nvPr>
            <p:ph type="body" sz="quarter" idx="16"/>
          </p:nvPr>
        </p:nvSpPr>
        <p:spPr>
          <a:xfrm>
            <a:off x="490896" y="1573967"/>
            <a:ext cx="2895707" cy="614131"/>
          </a:xfrm>
        </p:spPr>
        <p:txBody>
          <a:bodyPr/>
          <a:lstStyle/>
          <a:p>
            <a:r>
              <a:rPr lang="en-GB" dirty="0"/>
              <a:t>activating</a:t>
            </a:r>
          </a:p>
        </p:txBody>
      </p:sp>
      <p:sp>
        <p:nvSpPr>
          <p:cNvPr id="8" name="Text Placeholder 16"/>
          <p:cNvSpPr>
            <a:spLocks noGrp="1"/>
          </p:cNvSpPr>
          <p:nvPr>
            <p:ph type="body" sz="quarter" idx="16"/>
          </p:nvPr>
        </p:nvSpPr>
        <p:spPr>
          <a:xfrm>
            <a:off x="486417" y="2235065"/>
            <a:ext cx="5305126" cy="614131"/>
          </a:xfrm>
        </p:spPr>
        <p:txBody>
          <a:bodyPr/>
          <a:lstStyle/>
          <a:p>
            <a:r>
              <a:rPr lang="en-GB" b="1" dirty="0"/>
              <a:t>The Norway</a:t>
            </a:r>
            <a:r>
              <a:rPr lang="en-GB" dirty="0"/>
              <a:t> brand</a:t>
            </a:r>
          </a:p>
        </p:txBody>
      </p:sp>
      <p:sp>
        <p:nvSpPr>
          <p:cNvPr id="7" name="Subtitle 4"/>
          <p:cNvSpPr txBox="1">
            <a:spLocks/>
          </p:cNvSpPr>
          <p:nvPr/>
        </p:nvSpPr>
        <p:spPr bwMode="gray">
          <a:xfrm>
            <a:off x="490896" y="3000768"/>
            <a:ext cx="8936998" cy="460572"/>
          </a:xfrm>
          <a:prstGeom prst="rect">
            <a:avLst/>
          </a:prstGeom>
          <a:solidFill>
            <a:schemeClr val="tx1"/>
          </a:solidFill>
        </p:spPr>
        <p:txBody>
          <a:bodyPr vert="horz" wrap="none" lIns="0" tIns="37559" rIns="0" bIns="37559"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ts val="3048"/>
              </a:lnSpc>
              <a:spcBef>
                <a:spcPts val="272"/>
              </a:spcBef>
              <a:spcAft>
                <a:spcPts val="0"/>
              </a:spcAft>
              <a:buClr>
                <a:srgbClr val="222223"/>
              </a:buClr>
              <a:buSzTx/>
              <a:buFont typeface="Wingdings" panose="05000000000000000000" pitchFamily="2" charset="2"/>
              <a:buNone/>
              <a:tabLst/>
              <a:defRPr/>
            </a:pPr>
            <a:r>
              <a:rPr kumimoji="0" lang="en-GB" sz="2540" b="1" i="0" u="none" strike="noStrike" kern="1200" cap="none" spc="0" normalizeH="0" baseline="0" noProof="0" dirty="0">
                <a:ln>
                  <a:noFill/>
                </a:ln>
                <a:solidFill>
                  <a:prstClr val="white"/>
                </a:solidFill>
                <a:effectLst/>
                <a:uLnTx/>
                <a:uFillTx/>
                <a:latin typeface="Segoe UI"/>
                <a:ea typeface="+mn-ea"/>
                <a:cs typeface="+mn-cs"/>
              </a:rPr>
              <a:t> A report on holiday needs and segments in the US market</a:t>
            </a:r>
          </a:p>
        </p:txBody>
      </p:sp>
      <p:pic>
        <p:nvPicPr>
          <p:cNvPr id="1026" name="Picture 2" descr="Bilderesultat for innovasjon norg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416" y="269012"/>
            <a:ext cx="2395699" cy="8280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lderesultat for US country butt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3685" y="359400"/>
            <a:ext cx="1515949" cy="1425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96" y="489776"/>
            <a:ext cx="11157216" cy="502471"/>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5508205" y="1600302"/>
            <a:ext cx="5822476" cy="4702366"/>
          </a:xfrm>
        </p:spPr>
        <p:txBody>
          <a:bodyPr anchor="ctr"/>
          <a:lstStyle/>
          <a:p>
            <a:pPr marL="0" indent="0" defTabSz="1231514">
              <a:buNone/>
            </a:pPr>
            <a:r>
              <a:rPr lang="en-US" sz="2177" dirty="0">
                <a:solidFill>
                  <a:srgbClr val="636363"/>
                </a:solidFill>
                <a:latin typeface="Calibri"/>
              </a:rPr>
              <a:t>Censydiam offers a </a:t>
            </a:r>
            <a:r>
              <a:rPr lang="en-US" sz="2177" b="1" dirty="0">
                <a:solidFill>
                  <a:srgbClr val="636363"/>
                </a:solidFill>
                <a:latin typeface="Calibri"/>
              </a:rPr>
              <a:t>validated approach </a:t>
            </a:r>
            <a:r>
              <a:rPr lang="en-US" sz="2177" dirty="0">
                <a:solidFill>
                  <a:srgbClr val="636363"/>
                </a:solidFill>
                <a:latin typeface="Calibri"/>
              </a:rPr>
              <a:t>to understand the different roles brands can play in the category.    </a:t>
            </a:r>
          </a:p>
          <a:p>
            <a:pPr marL="0" indent="0" defTabSz="1231514">
              <a:buNone/>
            </a:pPr>
            <a:endParaRPr lang="en-US" sz="2177" dirty="0">
              <a:solidFill>
                <a:srgbClr val="636363"/>
              </a:solidFill>
              <a:latin typeface="Calibri"/>
            </a:endParaRPr>
          </a:p>
          <a:p>
            <a:pPr marL="0" indent="0" defTabSz="1231514">
              <a:buNone/>
            </a:pPr>
            <a:r>
              <a:rPr lang="en-US" sz="2177" dirty="0">
                <a:solidFill>
                  <a:srgbClr val="636363"/>
                </a:solidFill>
                <a:latin typeface="Calibri"/>
              </a:rPr>
              <a:t>Censydiam captures the </a:t>
            </a:r>
            <a:r>
              <a:rPr lang="en-US" sz="2177" b="1" dirty="0">
                <a:solidFill>
                  <a:srgbClr val="636363"/>
                </a:solidFill>
                <a:latin typeface="Calibri"/>
              </a:rPr>
              <a:t>needs &amp; motivations </a:t>
            </a:r>
            <a:r>
              <a:rPr lang="en-US" sz="2177" dirty="0">
                <a:solidFill>
                  <a:srgbClr val="636363"/>
                </a:solidFill>
                <a:latin typeface="Calibri"/>
              </a:rPr>
              <a:t>that drive relevance in the category, while acknowledging that these needs &amp; motivations can differ across various situations and occasions.</a:t>
            </a:r>
          </a:p>
          <a:p>
            <a:pPr marL="0" indent="0" defTabSz="1231514">
              <a:buNone/>
            </a:pPr>
            <a:endParaRPr lang="en-US" sz="2177" dirty="0">
              <a:solidFill>
                <a:srgbClr val="636363"/>
              </a:solidFill>
              <a:latin typeface="Calibri"/>
            </a:endParaRPr>
          </a:p>
          <a:p>
            <a:pPr marL="0" indent="0" defTabSz="1231514">
              <a:buNone/>
            </a:pPr>
            <a:r>
              <a:rPr lang="en-US" sz="2177" dirty="0">
                <a:solidFill>
                  <a:srgbClr val="636363"/>
                </a:solidFill>
                <a:latin typeface="Calibri"/>
              </a:rPr>
              <a:t>Brands can </a:t>
            </a:r>
            <a:r>
              <a:rPr lang="en-US" sz="2177" b="1" dirty="0">
                <a:solidFill>
                  <a:srgbClr val="636363"/>
                </a:solidFill>
                <a:latin typeface="Calibri"/>
              </a:rPr>
              <a:t>grow</a:t>
            </a:r>
            <a:r>
              <a:rPr lang="en-US" sz="2177"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132392" y="1404370"/>
            <a:ext cx="3889906" cy="4702366"/>
          </a:xfrm>
          <a:prstGeom prst="rect">
            <a:avLst/>
          </a:prstGeom>
          <a:solidFill>
            <a:srgbClr val="F1BE48">
              <a:lumMod val="60000"/>
              <a:lumOff val="40000"/>
            </a:srgbClr>
          </a:solidFill>
          <a:ln w="25400" cap="flat" cmpd="sng" algn="ctr">
            <a:noFill/>
            <a:prstDash val="solid"/>
          </a:ln>
          <a:effectLst/>
        </p:spPr>
        <p:txBody>
          <a:bodyPr rtlCol="0" anchor="ctr"/>
          <a:lstStyle/>
          <a:p>
            <a:pPr algn="ctr" defTabSz="1231514">
              <a:defRPr/>
            </a:pPr>
            <a:endParaRPr lang="nl-BE" sz="2400" kern="0">
              <a:solidFill>
                <a:srgbClr val="FFFFFF"/>
              </a:solidFill>
              <a:latin typeface="Calibri"/>
            </a:endParaRPr>
          </a:p>
        </p:txBody>
      </p:sp>
      <p:sp>
        <p:nvSpPr>
          <p:cNvPr id="6" name="Rectangle 5"/>
          <p:cNvSpPr/>
          <p:nvPr/>
        </p:nvSpPr>
        <p:spPr bwMode="gray">
          <a:xfrm>
            <a:off x="1342098" y="1569219"/>
            <a:ext cx="3470497" cy="1255670"/>
          </a:xfrm>
          <a:prstGeom prst="rect">
            <a:avLst/>
          </a:prstGeom>
          <a:solidFill>
            <a:srgbClr val="E87722"/>
          </a:solidFill>
          <a:ln w="25400" cap="flat" cmpd="sng" algn="ctr">
            <a:noFill/>
            <a:prstDash val="solid"/>
          </a:ln>
          <a:effectLst/>
        </p:spPr>
        <p:txBody>
          <a:bodyPr rot="0" spcFirstLastPara="0" vertOverflow="overflow" horzOverflow="overflow" vert="horz" wrap="square" lIns="191965" tIns="95982" rIns="191965" bIns="95982" numCol="1" spcCol="0" rtlCol="0" fromWordArt="0" anchor="t" anchorCtr="0" forceAA="0" compatLnSpc="1">
            <a:prstTxWarp prst="textNoShape">
              <a:avLst/>
            </a:prstTxWarp>
            <a:noAutofit/>
          </a:bodyPr>
          <a:lstStyle/>
          <a:p>
            <a:pPr algn="ctr" defTabSz="1231514">
              <a:spcBef>
                <a:spcPts val="3200"/>
              </a:spcBef>
              <a:buClr>
                <a:srgbClr val="888B8D"/>
              </a:buClr>
              <a:defRPr/>
            </a:pPr>
            <a:r>
              <a:rPr lang="nl-BE" sz="2667" b="1" kern="0" dirty="0">
                <a:solidFill>
                  <a:prstClr val="white"/>
                </a:solidFill>
                <a:latin typeface="Calibri"/>
              </a:rPr>
              <a:t>BE RELEVANT</a:t>
            </a:r>
          </a:p>
        </p:txBody>
      </p:sp>
      <p:pic>
        <p:nvPicPr>
          <p:cNvPr id="7" name="Picture 6"/>
          <p:cNvPicPr>
            <a:picLocks noChangeAspect="1"/>
          </p:cNvPicPr>
          <p:nvPr/>
        </p:nvPicPr>
        <p:blipFill>
          <a:blip r:embed="rId2"/>
          <a:stretch>
            <a:fillRect/>
          </a:stretch>
        </p:blipFill>
        <p:spPr>
          <a:xfrm>
            <a:off x="2025896" y="3066118"/>
            <a:ext cx="2102898" cy="1996996"/>
          </a:xfrm>
          <a:prstGeom prst="rect">
            <a:avLst/>
          </a:prstGeom>
        </p:spPr>
      </p:pic>
      <p:sp>
        <p:nvSpPr>
          <p:cNvPr id="8" name="TextBox 7"/>
          <p:cNvSpPr txBox="1"/>
          <p:nvPr/>
        </p:nvSpPr>
        <p:spPr>
          <a:xfrm>
            <a:off x="1342098" y="5304345"/>
            <a:ext cx="3470497" cy="734175"/>
          </a:xfrm>
          <a:prstGeom prst="rect">
            <a:avLst/>
          </a:prstGeom>
          <a:noFill/>
        </p:spPr>
        <p:txBody>
          <a:bodyPr wrap="square" lIns="0" tIns="0" rIns="0" bIns="0" rtlCol="0">
            <a:spAutoFit/>
          </a:bodyPr>
          <a:lstStyle/>
          <a:p>
            <a:pPr algn="ctr" defTabSz="829160">
              <a:spcAft>
                <a:spcPts val="544"/>
              </a:spcAft>
              <a:buClr>
                <a:srgbClr val="888B8D"/>
              </a:buClr>
            </a:pPr>
            <a:r>
              <a:rPr lang="en-GB" sz="2177" b="1" kern="0" dirty="0">
                <a:solidFill>
                  <a:sysClr val="windowText" lastClr="000000"/>
                </a:solidFill>
                <a:ea typeface="Segoe UI" panose="020B0502040204020203" pitchFamily="34" charset="0"/>
                <a:cs typeface="Segoe UI" panose="020B0502040204020203" pitchFamily="34" charset="0"/>
              </a:rPr>
              <a:t>Censydiam </a:t>
            </a:r>
          </a:p>
          <a:p>
            <a:pPr algn="ctr" defTabSz="829160">
              <a:spcAft>
                <a:spcPts val="544"/>
              </a:spcAft>
              <a:buClr>
                <a:srgbClr val="888B8D"/>
              </a:buClr>
            </a:pPr>
            <a:r>
              <a:rPr lang="en-GB" sz="2177"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342098" y="2021423"/>
            <a:ext cx="3470497" cy="666977"/>
          </a:xfrm>
          <a:prstGeom prst="rect">
            <a:avLst/>
          </a:prstGeom>
        </p:spPr>
        <p:txBody>
          <a:bodyPr wrap="square">
            <a:spAutoFit/>
          </a:bodyPr>
          <a:lstStyle/>
          <a:p>
            <a:pPr algn="ctr" defTabSz="1231514">
              <a:spcBef>
                <a:spcPts val="3200"/>
              </a:spcBef>
              <a:buClr>
                <a:srgbClr val="888B8D"/>
              </a:buClr>
            </a:pPr>
            <a:r>
              <a:rPr lang="nl-BE" sz="1867"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4085944304"/>
              </p:ext>
            </p:extLst>
          </p:nvPr>
        </p:nvGraphicFramePr>
        <p:xfrm>
          <a:off x="1001362" y="1967067"/>
          <a:ext cx="4839653" cy="15624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478876" y="517714"/>
            <a:ext cx="9350282" cy="446597"/>
          </a:xfrm>
          <a:solidFill>
            <a:schemeClr val="accent3"/>
          </a:solidFill>
        </p:spPr>
        <p:txBody>
          <a:bodyPr/>
          <a:lstStyle/>
          <a:p>
            <a:r>
              <a:rPr lang="en-GB" sz="2902" dirty="0"/>
              <a:t>Top associations to Norway On all four facets</a:t>
            </a:r>
          </a:p>
        </p:txBody>
      </p:sp>
      <p:sp>
        <p:nvSpPr>
          <p:cNvPr id="7" name="TextBox 6"/>
          <p:cNvSpPr txBox="1"/>
          <p:nvPr/>
        </p:nvSpPr>
        <p:spPr>
          <a:xfrm>
            <a:off x="1328324" y="1668571"/>
            <a:ext cx="3576519" cy="347496"/>
          </a:xfrm>
          <a:prstGeom prst="rect">
            <a:avLst/>
          </a:prstGeom>
        </p:spPr>
        <p:txBody>
          <a:bodyPr vert="horz" wrap="square" lIns="0" tIns="0" rIns="0" bIns="0" rtlCol="0">
            <a:norm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1633"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EMOTIONAL </a:t>
            </a:r>
            <a:r>
              <a:rPr kumimoji="0" lang="en-US" sz="1633" b="1" i="0" u="none" strike="noStrike" kern="0" cap="all"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associations</a:t>
            </a:r>
            <a:endParaRPr kumimoji="0" lang="en-US" sz="1633"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a:off x="1328323" y="1967067"/>
            <a:ext cx="3573668" cy="127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19" name="TextBox 18"/>
          <p:cNvSpPr txBox="1"/>
          <p:nvPr/>
        </p:nvSpPr>
        <p:spPr>
          <a:xfrm>
            <a:off x="6879728" y="1668572"/>
            <a:ext cx="3899702" cy="274925"/>
          </a:xfrm>
          <a:prstGeom prst="rect">
            <a:avLst/>
          </a:prstGeom>
        </p:spPr>
        <p:txBody>
          <a:bodyPr vert="horz" wrap="square" lIns="0" tIns="0" rIns="0" bIns="0" rtlCol="0">
            <a:norm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1633"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rPr>
              <a:t>DESTINATION CHARACTERISTICS</a:t>
            </a:r>
          </a:p>
        </p:txBody>
      </p:sp>
      <p:cxnSp>
        <p:nvCxnSpPr>
          <p:cNvPr id="20" name="Straight Connector 19"/>
          <p:cNvCxnSpPr/>
          <p:nvPr/>
        </p:nvCxnSpPr>
        <p:spPr>
          <a:xfrm flipV="1">
            <a:off x="6871392" y="1968336"/>
            <a:ext cx="3905187" cy="4898"/>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graphicFrame>
        <p:nvGraphicFramePr>
          <p:cNvPr id="23" name="Chart 22"/>
          <p:cNvGraphicFramePr/>
          <p:nvPr>
            <p:extLst>
              <p:ext uri="{D42A27DB-BD31-4B8C-83A1-F6EECF244321}">
                <p14:modId xmlns:p14="http://schemas.microsoft.com/office/powerpoint/2010/main" val="801407944"/>
              </p:ext>
            </p:extLst>
          </p:nvPr>
        </p:nvGraphicFramePr>
        <p:xfrm>
          <a:off x="4267303" y="1973235"/>
          <a:ext cx="7222188" cy="1556296"/>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328324" y="4190240"/>
            <a:ext cx="3576519" cy="326553"/>
          </a:xfrm>
          <a:prstGeom prst="rect">
            <a:avLst/>
          </a:prstGeom>
        </p:spPr>
        <p:txBody>
          <a:bodyPr vert="horz" wrap="square" lIns="0" tIns="0" rIns="0" bIns="0" rtlCol="0">
            <a:norm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1633"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BRAND PERSONALITY</a:t>
            </a:r>
          </a:p>
        </p:txBody>
      </p:sp>
      <p:cxnSp>
        <p:nvCxnSpPr>
          <p:cNvPr id="25" name="Straight Connector 24"/>
          <p:cNvCxnSpPr/>
          <p:nvPr/>
        </p:nvCxnSpPr>
        <p:spPr>
          <a:xfrm>
            <a:off x="1328323" y="4459693"/>
            <a:ext cx="3573668" cy="127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graphicFrame>
        <p:nvGraphicFramePr>
          <p:cNvPr id="26" name="Chart 25"/>
          <p:cNvGraphicFramePr/>
          <p:nvPr>
            <p:extLst>
              <p:ext uri="{D42A27DB-BD31-4B8C-83A1-F6EECF244321}">
                <p14:modId xmlns:p14="http://schemas.microsoft.com/office/powerpoint/2010/main" val="1943036414"/>
              </p:ext>
            </p:extLst>
          </p:nvPr>
        </p:nvGraphicFramePr>
        <p:xfrm>
          <a:off x="1494524" y="4532286"/>
          <a:ext cx="3853328" cy="189485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6871392" y="4190240"/>
            <a:ext cx="3576519" cy="369376"/>
          </a:xfrm>
          <a:prstGeom prst="rect">
            <a:avLst/>
          </a:prstGeom>
        </p:spPr>
        <p:txBody>
          <a:bodyPr vert="horz" wrap="square" lIns="0" tIns="0" rIns="0" bIns="0" rtlCol="0">
            <a:norm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1633"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rPr>
              <a:t>SOCIAL IDENTITY</a:t>
            </a:r>
          </a:p>
        </p:txBody>
      </p:sp>
      <p:cxnSp>
        <p:nvCxnSpPr>
          <p:cNvPr id="28" name="Straight Connector 27"/>
          <p:cNvCxnSpPr/>
          <p:nvPr/>
        </p:nvCxnSpPr>
        <p:spPr>
          <a:xfrm>
            <a:off x="6871391" y="4459693"/>
            <a:ext cx="3573668" cy="127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graphicFrame>
        <p:nvGraphicFramePr>
          <p:cNvPr id="29" name="Chart 28"/>
          <p:cNvGraphicFramePr/>
          <p:nvPr>
            <p:extLst>
              <p:ext uri="{D42A27DB-BD31-4B8C-83A1-F6EECF244321}">
                <p14:modId xmlns:p14="http://schemas.microsoft.com/office/powerpoint/2010/main" val="3093141497"/>
              </p:ext>
            </p:extLst>
          </p:nvPr>
        </p:nvGraphicFramePr>
        <p:xfrm>
          <a:off x="5212890" y="4542517"/>
          <a:ext cx="7222188" cy="1907312"/>
        </p:xfrm>
        <a:graphic>
          <a:graphicData uri="http://schemas.openxmlformats.org/drawingml/2006/chart">
            <c:chart xmlns:c="http://schemas.openxmlformats.org/drawingml/2006/chart" xmlns:r="http://schemas.openxmlformats.org/officeDocument/2006/relationships" r:id="rId5"/>
          </a:graphicData>
        </a:graphic>
      </p:graphicFrame>
      <p:pic>
        <p:nvPicPr>
          <p:cNvPr id="17" name="Picture 16" descr="Bilderesultat for US country butt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0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264" y="165118"/>
            <a:ext cx="11861474" cy="6530179"/>
          </a:xfrm>
          <a:prstGeom prst="rect">
            <a:avLst/>
          </a:prstGeom>
        </p:spPr>
      </p:pic>
      <p:sp>
        <p:nvSpPr>
          <p:cNvPr id="3" name="Content Placeholder 2"/>
          <p:cNvSpPr>
            <a:spLocks noGrp="1"/>
          </p:cNvSpPr>
          <p:nvPr>
            <p:ph sz="quarter" idx="10"/>
          </p:nvPr>
        </p:nvSpPr>
        <p:spPr>
          <a:xfrm>
            <a:off x="479285" y="3363690"/>
            <a:ext cx="11161882" cy="2047672"/>
          </a:xfrm>
        </p:spPr>
        <p:txBody>
          <a:bodyPr>
            <a:normAutofit/>
          </a:bodyPr>
          <a:lstStyle/>
          <a:p>
            <a:endParaRPr lang="en-GB" dirty="0"/>
          </a:p>
          <a:p>
            <a:endParaRPr lang="en-GB" dirty="0"/>
          </a:p>
        </p:txBody>
      </p:sp>
      <p:sp>
        <p:nvSpPr>
          <p:cNvPr id="12" name="TextBox 11"/>
          <p:cNvSpPr txBox="1"/>
          <p:nvPr/>
        </p:nvSpPr>
        <p:spPr>
          <a:xfrm>
            <a:off x="544596" y="598396"/>
            <a:ext cx="849038" cy="1294163"/>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0" cap="none" spc="0" normalizeH="0" baseline="0" noProof="0" dirty="0">
                <a:ln>
                  <a:noFill/>
                </a:ln>
                <a:solidFill>
                  <a:prstClr val="white"/>
                </a:solidFill>
                <a:effectLst/>
                <a:uLnTx/>
                <a:uFillTx/>
                <a:latin typeface="Segoe UI"/>
                <a:ea typeface="+mn-ea"/>
                <a:cs typeface="+mn-cs"/>
              </a:rPr>
              <a:t>5</a:t>
            </a:r>
          </a:p>
        </p:txBody>
      </p:sp>
      <p:sp>
        <p:nvSpPr>
          <p:cNvPr id="15" name="Text Placeholder 3"/>
          <p:cNvSpPr txBox="1">
            <a:spLocks/>
          </p:cNvSpPr>
          <p:nvPr/>
        </p:nvSpPr>
        <p:spPr bwMode="gray">
          <a:xfrm>
            <a:off x="514067" y="3014486"/>
            <a:ext cx="3061081"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Visits and repeat visits</a:t>
            </a:r>
          </a:p>
        </p:txBody>
      </p:sp>
      <p:sp>
        <p:nvSpPr>
          <p:cNvPr id="16" name="Text Placeholder 3"/>
          <p:cNvSpPr txBox="1">
            <a:spLocks/>
          </p:cNvSpPr>
          <p:nvPr/>
        </p:nvSpPr>
        <p:spPr bwMode="gray">
          <a:xfrm>
            <a:off x="514067" y="3419276"/>
            <a:ext cx="3557756"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Strengths and weaknesses</a:t>
            </a:r>
          </a:p>
        </p:txBody>
      </p:sp>
      <p:sp>
        <p:nvSpPr>
          <p:cNvPr id="9" name="Title 1"/>
          <p:cNvSpPr txBox="1">
            <a:spLocks/>
          </p:cNvSpPr>
          <p:nvPr/>
        </p:nvSpPr>
        <p:spPr bwMode="gray">
          <a:xfrm>
            <a:off x="523737" y="1787827"/>
            <a:ext cx="4037723"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The competitive</a:t>
            </a:r>
          </a:p>
        </p:txBody>
      </p:sp>
      <p:sp>
        <p:nvSpPr>
          <p:cNvPr id="10" name="Title 1"/>
          <p:cNvSpPr txBox="1">
            <a:spLocks/>
          </p:cNvSpPr>
          <p:nvPr/>
        </p:nvSpPr>
        <p:spPr bwMode="gray">
          <a:xfrm>
            <a:off x="515057" y="2393968"/>
            <a:ext cx="2641965"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507"/>
            <a:ext cx="9287792" cy="368479"/>
          </a:xfrm>
        </p:spPr>
        <p:txBody>
          <a:bodyPr/>
          <a:lstStyle/>
          <a:p>
            <a:r>
              <a:rPr lang="en-US" dirty="0"/>
              <a:t>A clear fit to «Exploring the world of natural beauty» in most markets</a:t>
            </a:r>
          </a:p>
        </p:txBody>
      </p:sp>
      <p:sp>
        <p:nvSpPr>
          <p:cNvPr id="4" name="Title 3"/>
          <p:cNvSpPr>
            <a:spLocks noGrp="1"/>
          </p:cNvSpPr>
          <p:nvPr>
            <p:ph type="title"/>
          </p:nvPr>
        </p:nvSpPr>
        <p:spPr>
          <a:xfrm>
            <a:off x="490896" y="489776"/>
            <a:ext cx="8887255" cy="502471"/>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3204250709"/>
              </p:ext>
            </p:extLst>
          </p:nvPr>
        </p:nvGraphicFramePr>
        <p:xfrm>
          <a:off x="490892" y="1531245"/>
          <a:ext cx="11025893" cy="4139158"/>
        </p:xfrm>
        <a:graphic>
          <a:graphicData uri="http://schemas.openxmlformats.org/drawingml/2006/table">
            <a:tbl>
              <a:tblPr/>
              <a:tblGrid>
                <a:gridCol w="902742">
                  <a:extLst>
                    <a:ext uri="{9D8B030D-6E8A-4147-A177-3AD203B41FA5}">
                      <a16:colId xmlns:a16="http://schemas.microsoft.com/office/drawing/2014/main" val="447881253"/>
                    </a:ext>
                  </a:extLst>
                </a:gridCol>
                <a:gridCol w="965031">
                  <a:extLst>
                    <a:ext uri="{9D8B030D-6E8A-4147-A177-3AD203B41FA5}">
                      <a16:colId xmlns:a16="http://schemas.microsoft.com/office/drawing/2014/main" val="1762953344"/>
                    </a:ext>
                  </a:extLst>
                </a:gridCol>
                <a:gridCol w="1144765">
                  <a:extLst>
                    <a:ext uri="{9D8B030D-6E8A-4147-A177-3AD203B41FA5}">
                      <a16:colId xmlns:a16="http://schemas.microsoft.com/office/drawing/2014/main" val="1583378905"/>
                    </a:ext>
                  </a:extLst>
                </a:gridCol>
                <a:gridCol w="1144765">
                  <a:extLst>
                    <a:ext uri="{9D8B030D-6E8A-4147-A177-3AD203B41FA5}">
                      <a16:colId xmlns:a16="http://schemas.microsoft.com/office/drawing/2014/main" val="3100364170"/>
                    </a:ext>
                  </a:extLst>
                </a:gridCol>
                <a:gridCol w="1144765">
                  <a:extLst>
                    <a:ext uri="{9D8B030D-6E8A-4147-A177-3AD203B41FA5}">
                      <a16:colId xmlns:a16="http://schemas.microsoft.com/office/drawing/2014/main" val="2071975663"/>
                    </a:ext>
                  </a:extLst>
                </a:gridCol>
                <a:gridCol w="1144765">
                  <a:extLst>
                    <a:ext uri="{9D8B030D-6E8A-4147-A177-3AD203B41FA5}">
                      <a16:colId xmlns:a16="http://schemas.microsoft.com/office/drawing/2014/main" val="1443445185"/>
                    </a:ext>
                  </a:extLst>
                </a:gridCol>
                <a:gridCol w="1144765">
                  <a:extLst>
                    <a:ext uri="{9D8B030D-6E8A-4147-A177-3AD203B41FA5}">
                      <a16:colId xmlns:a16="http://schemas.microsoft.com/office/drawing/2014/main" val="3976748635"/>
                    </a:ext>
                  </a:extLst>
                </a:gridCol>
                <a:gridCol w="1144765">
                  <a:extLst>
                    <a:ext uri="{9D8B030D-6E8A-4147-A177-3AD203B41FA5}">
                      <a16:colId xmlns:a16="http://schemas.microsoft.com/office/drawing/2014/main" val="3233936001"/>
                    </a:ext>
                  </a:extLst>
                </a:gridCol>
                <a:gridCol w="1144765">
                  <a:extLst>
                    <a:ext uri="{9D8B030D-6E8A-4147-A177-3AD203B41FA5}">
                      <a16:colId xmlns:a16="http://schemas.microsoft.com/office/drawing/2014/main" val="2893634482"/>
                    </a:ext>
                  </a:extLst>
                </a:gridCol>
                <a:gridCol w="1144765">
                  <a:extLst>
                    <a:ext uri="{9D8B030D-6E8A-4147-A177-3AD203B41FA5}">
                      <a16:colId xmlns:a16="http://schemas.microsoft.com/office/drawing/2014/main" val="837346475"/>
                    </a:ext>
                  </a:extLst>
                </a:gridCol>
              </a:tblGrid>
              <a:tr h="771413">
                <a:tc>
                  <a:txBody>
                    <a:bodyPr/>
                    <a:lstStyle/>
                    <a:p>
                      <a:pPr algn="ctr" fontAlgn="ctr"/>
                      <a:r>
                        <a:rPr lang="en-US" sz="10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5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5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500" b="0" i="0" u="none" strike="noStrike" noProof="0" dirty="0">
                          <a:solidFill>
                            <a:schemeClr val="bg1"/>
                          </a:solidFill>
                          <a:effectLst/>
                          <a:latin typeface="Calibri" panose="020F0502020204030204" pitchFamily="34" charset="0"/>
                        </a:rPr>
                        <a:t>Adventure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5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5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5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5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5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UK</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GERMANY</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USA</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1"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1"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1"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1"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1"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1"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1"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1"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DENMARK</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SWEDEN</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CHINA</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SPAIN</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ITALY</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387031">
                <a:tc>
                  <a:txBody>
                    <a:bodyPr/>
                    <a:lstStyle/>
                    <a:p>
                      <a:pPr algn="l" fontAlgn="b"/>
                      <a:r>
                        <a:rPr lang="en-US" sz="1300" b="0" i="0" u="none" strike="noStrike" noProof="0" dirty="0">
                          <a:solidFill>
                            <a:srgbClr val="000000"/>
                          </a:solidFill>
                          <a:effectLst/>
                          <a:latin typeface="Calibri" panose="020F0502020204030204" pitchFamily="34" charset="0"/>
                        </a:rPr>
                        <a:t>NETHER-LANDS</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FRANCE</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3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 </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57138">
                <a:tc>
                  <a:txBody>
                    <a:bodyPr/>
                    <a:lstStyle/>
                    <a:p>
                      <a:pPr algn="l" fontAlgn="b"/>
                      <a:r>
                        <a:rPr lang="en-US" sz="1300" b="0" i="0" u="none" strike="noStrike" noProof="0" dirty="0">
                          <a:solidFill>
                            <a:srgbClr val="000000"/>
                          </a:solidFill>
                          <a:effectLst/>
                          <a:latin typeface="Calibri" panose="020F0502020204030204" pitchFamily="34" charset="0"/>
                        </a:rPr>
                        <a:t>AVERAGE</a:t>
                      </a:r>
                    </a:p>
                  </a:txBody>
                  <a:tcPr marL="65303"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3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46300557"/>
              </p:ext>
            </p:extLst>
          </p:nvPr>
        </p:nvGraphicFramePr>
        <p:xfrm>
          <a:off x="10341194" y="5823233"/>
          <a:ext cx="1175591" cy="772335"/>
        </p:xfrm>
        <a:graphic>
          <a:graphicData uri="http://schemas.openxmlformats.org/drawingml/2006/table">
            <a:tbl>
              <a:tblPr/>
              <a:tblGrid>
                <a:gridCol w="1175591">
                  <a:extLst>
                    <a:ext uri="{9D8B030D-6E8A-4147-A177-3AD203B41FA5}">
                      <a16:colId xmlns:a16="http://schemas.microsoft.com/office/drawing/2014/main" val="20000"/>
                    </a:ext>
                  </a:extLst>
                </a:gridCol>
              </a:tblGrid>
              <a:tr h="257445">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Good</a:t>
                      </a:r>
                      <a:r>
                        <a:rPr lang="en-US" sz="1600" b="0" i="0" u="none" strike="noStrike" baseline="0" dirty="0">
                          <a:solidFill>
                            <a:srgbClr val="000000"/>
                          </a:solidFill>
                          <a:latin typeface="+mn-lt"/>
                        </a:rPr>
                        <a:t> fit</a:t>
                      </a:r>
                      <a:endParaRPr lang="en-US" sz="1600" b="0" i="0" u="none" strike="noStrike" dirty="0">
                        <a:solidFill>
                          <a:srgbClr val="000000"/>
                        </a:solidFill>
                        <a:latin typeface="+mn-lt"/>
                      </a:endParaRPr>
                    </a:p>
                  </a:txBody>
                  <a:tcPr marL="65303" marR="8639" marT="8639"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257445">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latin typeface="+mn-lt"/>
                        </a:rPr>
                        <a:t>Neutral fit</a:t>
                      </a:r>
                    </a:p>
                  </a:txBody>
                  <a:tcPr marL="65303" marR="8639" marT="8639"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257445">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Bad fit</a:t>
                      </a:r>
                    </a:p>
                  </a:txBody>
                  <a:tcPr marL="65303" marR="8639" marT="8639"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96" y="490348"/>
            <a:ext cx="9431715" cy="502317"/>
          </a:xfrm>
        </p:spPr>
        <p:txBody>
          <a:bodyPr/>
          <a:lstStyle/>
          <a:p>
            <a:r>
              <a:rPr lang="en-US" dirty="0"/>
              <a:t>Overview Destinations fit in the US market</a:t>
            </a:r>
          </a:p>
        </p:txBody>
      </p:sp>
      <p:pic>
        <p:nvPicPr>
          <p:cNvPr id="9" name="Picture 8" descr="Bilderesultat for US country button">
            <a:extLst>
              <a:ext uri="{FF2B5EF4-FFF2-40B4-BE49-F238E27FC236}">
                <a16:creationId xmlns:a16="http://schemas.microsoft.com/office/drawing/2014/main" id="{E22B282E-FAC0-44CA-BF32-A9D52E16E5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75C1C186-B7D5-4128-B38E-70A34F657D0A}"/>
              </a:ext>
            </a:extLst>
          </p:cNvPr>
          <p:cNvGraphicFramePr>
            <a:graphicFrameLocks noGrp="1"/>
          </p:cNvGraphicFramePr>
          <p:nvPr>
            <p:extLst>
              <p:ext uri="{D42A27DB-BD31-4B8C-83A1-F6EECF244321}">
                <p14:modId xmlns:p14="http://schemas.microsoft.com/office/powerpoint/2010/main" val="249793670"/>
              </p:ext>
            </p:extLst>
          </p:nvPr>
        </p:nvGraphicFramePr>
        <p:xfrm>
          <a:off x="9504748" y="5614046"/>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8538125-BFE8-4484-A7AB-908FE9491322}"/>
              </a:ext>
            </a:extLst>
          </p:cNvPr>
          <p:cNvGraphicFramePr>
            <a:graphicFrameLocks noGrp="1"/>
          </p:cNvGraphicFramePr>
          <p:nvPr>
            <p:extLst>
              <p:ext uri="{D42A27DB-BD31-4B8C-83A1-F6EECF244321}">
                <p14:modId xmlns:p14="http://schemas.microsoft.com/office/powerpoint/2010/main" val="4289839178"/>
              </p:ext>
            </p:extLst>
          </p:nvPr>
        </p:nvGraphicFramePr>
        <p:xfrm>
          <a:off x="1275892" y="1401697"/>
          <a:ext cx="9525000" cy="4000500"/>
        </p:xfrm>
        <a:graphic>
          <a:graphicData uri="http://schemas.openxmlformats.org/drawingml/2006/table">
            <a:tbl>
              <a:tblPr/>
              <a:tblGrid>
                <a:gridCol w="1524000">
                  <a:extLst>
                    <a:ext uri="{9D8B030D-6E8A-4147-A177-3AD203B41FA5}">
                      <a16:colId xmlns:a16="http://schemas.microsoft.com/office/drawing/2014/main" val="1817187399"/>
                    </a:ext>
                  </a:extLst>
                </a:gridCol>
                <a:gridCol w="889000">
                  <a:extLst>
                    <a:ext uri="{9D8B030D-6E8A-4147-A177-3AD203B41FA5}">
                      <a16:colId xmlns:a16="http://schemas.microsoft.com/office/drawing/2014/main" val="2485126082"/>
                    </a:ext>
                  </a:extLst>
                </a:gridCol>
                <a:gridCol w="889000">
                  <a:extLst>
                    <a:ext uri="{9D8B030D-6E8A-4147-A177-3AD203B41FA5}">
                      <a16:colId xmlns:a16="http://schemas.microsoft.com/office/drawing/2014/main" val="3236692044"/>
                    </a:ext>
                  </a:extLst>
                </a:gridCol>
                <a:gridCol w="889000">
                  <a:extLst>
                    <a:ext uri="{9D8B030D-6E8A-4147-A177-3AD203B41FA5}">
                      <a16:colId xmlns:a16="http://schemas.microsoft.com/office/drawing/2014/main" val="941428236"/>
                    </a:ext>
                  </a:extLst>
                </a:gridCol>
                <a:gridCol w="889000">
                  <a:extLst>
                    <a:ext uri="{9D8B030D-6E8A-4147-A177-3AD203B41FA5}">
                      <a16:colId xmlns:a16="http://schemas.microsoft.com/office/drawing/2014/main" val="360944633"/>
                    </a:ext>
                  </a:extLst>
                </a:gridCol>
                <a:gridCol w="889000">
                  <a:extLst>
                    <a:ext uri="{9D8B030D-6E8A-4147-A177-3AD203B41FA5}">
                      <a16:colId xmlns:a16="http://schemas.microsoft.com/office/drawing/2014/main" val="4089480553"/>
                    </a:ext>
                  </a:extLst>
                </a:gridCol>
                <a:gridCol w="889000">
                  <a:extLst>
                    <a:ext uri="{9D8B030D-6E8A-4147-A177-3AD203B41FA5}">
                      <a16:colId xmlns:a16="http://schemas.microsoft.com/office/drawing/2014/main" val="1822851959"/>
                    </a:ext>
                  </a:extLst>
                </a:gridCol>
                <a:gridCol w="889000">
                  <a:extLst>
                    <a:ext uri="{9D8B030D-6E8A-4147-A177-3AD203B41FA5}">
                      <a16:colId xmlns:a16="http://schemas.microsoft.com/office/drawing/2014/main" val="3451841920"/>
                    </a:ext>
                  </a:extLst>
                </a:gridCol>
                <a:gridCol w="889000">
                  <a:extLst>
                    <a:ext uri="{9D8B030D-6E8A-4147-A177-3AD203B41FA5}">
                      <a16:colId xmlns:a16="http://schemas.microsoft.com/office/drawing/2014/main" val="473685729"/>
                    </a:ext>
                  </a:extLst>
                </a:gridCol>
                <a:gridCol w="889000">
                  <a:extLst>
                    <a:ext uri="{9D8B030D-6E8A-4147-A177-3AD203B41FA5}">
                      <a16:colId xmlns:a16="http://schemas.microsoft.com/office/drawing/2014/main" val="454157771"/>
                    </a:ext>
                  </a:extLst>
                </a:gridCol>
              </a:tblGrid>
              <a:tr h="762000">
                <a:tc>
                  <a:txBody>
                    <a:bodyPr/>
                    <a:lstStyle/>
                    <a:p>
                      <a:pPr algn="ctr" rtl="0" fontAlgn="ctr"/>
                      <a:r>
                        <a:rPr lang="en-US" sz="1100" b="0" i="0" u="none" strike="noStrike" noProof="0" dirty="0">
                          <a:solidFill>
                            <a:srgbClr val="000000"/>
                          </a:solidFill>
                          <a:effectLst/>
                          <a:latin typeface="Calibri" panose="020F0502020204030204" pitchFamily="34" charset="0"/>
                        </a:rPr>
                        <a:t>Segments/ destinations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noProof="0" dirty="0">
                          <a:solidFill>
                            <a:srgbClr val="000000"/>
                          </a:solidFill>
                          <a:effectLst/>
                          <a:latin typeface="Calibri" panose="020F0502020204030204" pitchFamily="34" charset="0"/>
                        </a:rPr>
                        <a:t>Playful Liberation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100" b="0" i="0" u="none" strike="noStrike" noProof="0" dirty="0">
                          <a:solidFill>
                            <a:srgbClr val="000000"/>
                          </a:solidFill>
                          <a:effectLst/>
                          <a:latin typeface="Calibri" panose="020F0502020204030204" pitchFamily="34" charset="0"/>
                        </a:rPr>
                        <a:t>Social Immersion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Sharing &amp; Caring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4507"/>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Escape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Control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223"/>
                    </a:solidFill>
                  </a:tcPr>
                </a:tc>
                <a:tc>
                  <a:txBody>
                    <a:bodyPr/>
                    <a:lstStyle/>
                    <a:p>
                      <a:pPr algn="ctr" rtl="0" fontAlgn="ctr"/>
                      <a:r>
                        <a:rPr lang="en-US" sz="1100" b="0" i="0" u="none" strike="noStrike" noProof="0" dirty="0">
                          <a:solidFill>
                            <a:srgbClr val="000000"/>
                          </a:solidFill>
                          <a:effectLst/>
                          <a:latin typeface="Calibri" panose="020F0502020204030204" pitchFamily="34" charset="0"/>
                        </a:rPr>
                        <a:t>Broadening </a:t>
                      </a:r>
                      <a:br>
                        <a:rPr lang="en-US" sz="1100" b="0" i="0" u="none" strike="noStrike" noProof="0" dirty="0">
                          <a:solidFill>
                            <a:srgbClr val="000000"/>
                          </a:solidFill>
                          <a:effectLst/>
                          <a:latin typeface="Calibri" panose="020F0502020204030204" pitchFamily="34" charset="0"/>
                        </a:rPr>
                      </a:br>
                      <a:r>
                        <a:rPr lang="en-US" sz="1100" b="0" i="0" u="none" strike="noStrike" noProof="0" dirty="0">
                          <a:solidFill>
                            <a:srgbClr val="000000"/>
                          </a:solidFill>
                          <a:effectLst/>
                          <a:latin typeface="Calibri" panose="020F0502020204030204" pitchFamily="34" charset="0"/>
                        </a:rPr>
                        <a:t>My Cultural Horizon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Adventures in the World of Natural Beauty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Extravagant indulgence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rtl="0" fontAlgn="ctr"/>
                      <a:r>
                        <a:rPr lang="en-US" sz="1100" b="0" i="0" u="none" strike="noStrike" noProof="0" dirty="0">
                          <a:solidFill>
                            <a:srgbClr val="FFFFFF"/>
                          </a:solidFill>
                          <a:effectLst/>
                          <a:latin typeface="Calibri" panose="020F0502020204030204" pitchFamily="34" charset="0"/>
                        </a:rPr>
                        <a:t>Energy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27731091"/>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Austria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76110761"/>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Canada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noProof="0" dirty="0">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61709863"/>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Croatia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842741965"/>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Czech Republic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823156565"/>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Denmark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05754353"/>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Finland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0066222"/>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noProof="0" dirty="0">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73246235"/>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Germany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noProof="0" dirty="0">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20686579"/>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Iceland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noProof="0" dirty="0">
                          <a:solidFill>
                            <a:srgbClr val="000000"/>
                          </a:solidFill>
                          <a:effectLst/>
                          <a:latin typeface="Calibri" panose="020F0502020204030204" pitchFamily="34" charset="0"/>
                        </a:rPr>
                        <a:t>-0.48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3572309"/>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Italy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043834690"/>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Netherlands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79559979"/>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New Zealand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noProof="0" dirty="0">
                          <a:solidFill>
                            <a:srgbClr val="000000"/>
                          </a:solidFill>
                          <a:effectLst/>
                          <a:latin typeface="Calibri" panose="020F0502020204030204" pitchFamily="34" charset="0"/>
                        </a:rPr>
                        <a:t>-0.39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613898078"/>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Norway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5823646"/>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Scotland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52444863"/>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Spain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noProof="0" dirty="0">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12302556"/>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17288835"/>
                  </a:ext>
                </a:extLst>
              </a:tr>
              <a:tr h="190500">
                <a:tc>
                  <a:txBody>
                    <a:bodyPr/>
                    <a:lstStyle/>
                    <a:p>
                      <a:pPr algn="l" fontAlgn="b"/>
                      <a:r>
                        <a:rPr lang="en-US" sz="1100" b="0" i="0" u="none" strike="noStrike" noProof="0" dirty="0">
                          <a:solidFill>
                            <a:srgbClr val="000000"/>
                          </a:solidFill>
                          <a:effectLst/>
                          <a:latin typeface="Calibri" panose="020F0502020204030204" pitchFamily="34" charset="0"/>
                        </a:rPr>
                        <a:t>Switzerland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noProof="0" dirty="0">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100" b="0" i="0" u="none" strike="noStrike" noProof="0" dirty="0">
                          <a:solidFill>
                            <a:srgbClr val="000000"/>
                          </a:solidFill>
                          <a:effectLst/>
                          <a:latin typeface="Calibri" panose="020F0502020204030204" pitchFamily="34" charset="0"/>
                        </a:rPr>
                        <a:t>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noProof="0" dirty="0">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42224491"/>
                  </a:ext>
                </a:extLst>
              </a:tr>
            </a:tbl>
          </a:graphicData>
        </a:graphic>
      </p:graphicFrame>
    </p:spTree>
    <p:extLst>
      <p:ext uri="{BB962C8B-B14F-4D97-AF65-F5344CB8AC3E}">
        <p14:creationId xmlns:p14="http://schemas.microsoft.com/office/powerpoint/2010/main" val="210162764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2" y="165118"/>
            <a:ext cx="11881034" cy="6530179"/>
          </a:xfrm>
          <a:prstGeom prst="rect">
            <a:avLst/>
          </a:prstGeom>
        </p:spPr>
      </p:pic>
      <p:sp>
        <p:nvSpPr>
          <p:cNvPr id="3" name="Content Placeholder 2"/>
          <p:cNvSpPr>
            <a:spLocks noGrp="1"/>
          </p:cNvSpPr>
          <p:nvPr>
            <p:ph sz="quarter" idx="10"/>
          </p:nvPr>
        </p:nvSpPr>
        <p:spPr>
          <a:xfrm>
            <a:off x="479285" y="3363690"/>
            <a:ext cx="11161882" cy="2047672"/>
          </a:xfrm>
        </p:spPr>
        <p:txBody>
          <a:bodyPr>
            <a:normAutofit/>
          </a:bodyPr>
          <a:lstStyle/>
          <a:p>
            <a:endParaRPr lang="en-GB" dirty="0"/>
          </a:p>
          <a:p>
            <a:endParaRPr lang="en-GB" dirty="0"/>
          </a:p>
        </p:txBody>
      </p:sp>
      <p:sp>
        <p:nvSpPr>
          <p:cNvPr id="12" name="TextBox 11"/>
          <p:cNvSpPr txBox="1"/>
          <p:nvPr/>
        </p:nvSpPr>
        <p:spPr>
          <a:xfrm>
            <a:off x="544596" y="598396"/>
            <a:ext cx="849038" cy="1294163"/>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0" cap="none" spc="0" normalizeH="0" baseline="0" noProof="0" dirty="0">
                <a:ln>
                  <a:noFill/>
                </a:ln>
                <a:solidFill>
                  <a:prstClr val="white"/>
                </a:solidFill>
                <a:effectLst/>
                <a:uLnTx/>
                <a:uFillTx/>
                <a:latin typeface="Segoe UI"/>
                <a:ea typeface="+mn-ea"/>
                <a:cs typeface="+mn-cs"/>
              </a:rPr>
              <a:t>6</a:t>
            </a:r>
          </a:p>
        </p:txBody>
      </p:sp>
      <p:sp>
        <p:nvSpPr>
          <p:cNvPr id="15" name="Text Placeholder 3"/>
          <p:cNvSpPr txBox="1">
            <a:spLocks/>
          </p:cNvSpPr>
          <p:nvPr/>
        </p:nvSpPr>
        <p:spPr bwMode="gray">
          <a:xfrm>
            <a:off x="514067" y="2442590"/>
            <a:ext cx="2481884"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Brand positioning</a:t>
            </a:r>
          </a:p>
        </p:txBody>
      </p:sp>
      <p:sp>
        <p:nvSpPr>
          <p:cNvPr id="9" name="Title 1"/>
          <p:cNvSpPr txBox="1">
            <a:spLocks/>
          </p:cNvSpPr>
          <p:nvPr/>
        </p:nvSpPr>
        <p:spPr bwMode="gray">
          <a:xfrm>
            <a:off x="523737" y="1787827"/>
            <a:ext cx="6094749"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Global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773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70261"/>
            <a:ext cx="11886536" cy="6517479"/>
          </a:xfrm>
          <a:prstGeom prst="rect">
            <a:avLst/>
          </a:prstGeom>
        </p:spPr>
      </p:pic>
      <p:sp>
        <p:nvSpPr>
          <p:cNvPr id="2" name="Content Placeholder 1"/>
          <p:cNvSpPr>
            <a:spLocks noGrp="1"/>
          </p:cNvSpPr>
          <p:nvPr>
            <p:ph sz="quarter" idx="10"/>
          </p:nvPr>
        </p:nvSpPr>
        <p:spPr>
          <a:xfrm>
            <a:off x="2765158" y="3820864"/>
            <a:ext cx="9066568" cy="2570157"/>
          </a:xfrm>
          <a:solidFill>
            <a:srgbClr val="7F7F7F">
              <a:alpha val="50196"/>
            </a:srgbClr>
          </a:solidFill>
        </p:spPr>
        <p:txBody>
          <a:bodyPr/>
          <a:lstStyle/>
          <a:p>
            <a:pPr marL="0" indent="0" algn="ctr">
              <a:buNone/>
            </a:pPr>
            <a:r>
              <a:rPr lang="en-US" sz="3628"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3628"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490896" y="489776"/>
            <a:ext cx="3781647" cy="502471"/>
          </a:xfrm>
        </p:spPr>
        <p:txBody>
          <a:bodyPr/>
          <a:lstStyle/>
          <a:p>
            <a:r>
              <a:rPr lang="en-US" dirty="0"/>
              <a:t>The task at hand</a:t>
            </a:r>
          </a:p>
        </p:txBody>
      </p:sp>
    </p:spTree>
    <p:extLst>
      <p:ext uri="{BB962C8B-B14F-4D97-AF65-F5344CB8AC3E}">
        <p14:creationId xmlns:p14="http://schemas.microsoft.com/office/powerpoint/2010/main" val="13593695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61199" y="295295"/>
            <a:ext cx="4855142" cy="502445"/>
          </a:xfrm>
          <a:prstGeom prst="rect">
            <a:avLst/>
          </a:prstGeom>
          <a:solidFill>
            <a:srgbClr val="D35C09"/>
          </a:solidFill>
        </p:spPr>
        <p:txBody>
          <a:bodyPr wrap="square" lIns="110405" tIns="0" rIns="110405"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953754">
              <a:defRPr/>
            </a:pPr>
            <a:r>
              <a:rPr lang="en-US" sz="3265" b="1" dirty="0">
                <a:solidFill>
                  <a:srgbClr val="FFFFFF"/>
                </a:solidFill>
                <a:latin typeface="Segoe UI"/>
              </a:rPr>
              <a:t>In CONCLUSION …</a:t>
            </a:r>
          </a:p>
        </p:txBody>
      </p:sp>
      <p:sp>
        <p:nvSpPr>
          <p:cNvPr id="26" name="Rounded Rectangle 25"/>
          <p:cNvSpPr/>
          <p:nvPr/>
        </p:nvSpPr>
        <p:spPr>
          <a:xfrm>
            <a:off x="1543239" y="1208439"/>
            <a:ext cx="8993884" cy="934038"/>
          </a:xfrm>
          <a:prstGeom prst="roundRect">
            <a:avLst>
              <a:gd name="adj" fmla="val 8077"/>
            </a:avLst>
          </a:prstGeom>
          <a:solidFill>
            <a:srgbClr val="FFFFFF"/>
          </a:solidFill>
          <a:ln w="28575" cap="flat" cmpd="sng" algn="ctr">
            <a:solidFill>
              <a:srgbClr val="000000"/>
            </a:solidFill>
            <a:prstDash val="solid"/>
          </a:ln>
          <a:effectLst/>
        </p:spPr>
        <p:txBody>
          <a:bodyPr lIns="95982" tIns="95982" rIns="95982" bIns="95982" rtlCol="0" anchor="ctr"/>
          <a:lstStyle/>
          <a:p>
            <a:pPr algn="ctr" defTabSz="1218994">
              <a:defRPr/>
            </a:pPr>
            <a:r>
              <a:rPr lang="en-US" sz="2902" b="1" kern="0" cap="small" dirty="0">
                <a:solidFill>
                  <a:srgbClr val="000000"/>
                </a:solidFill>
                <a:latin typeface="Segoe UI"/>
                <a:ea typeface="STHupo" pitchFamily="2" charset="-122"/>
              </a:rPr>
              <a:t>Norway needs to diversify it's relevance </a:t>
            </a:r>
          </a:p>
          <a:p>
            <a:pPr algn="ctr" defTabSz="1218994">
              <a:defRPr/>
            </a:pPr>
            <a:r>
              <a:rPr lang="en-US" sz="2902" b="1" kern="0" cap="small" dirty="0">
                <a:solidFill>
                  <a:srgbClr val="000000"/>
                </a:solidFill>
                <a:latin typeface="Segoe UI"/>
                <a:ea typeface="STHupo" pitchFamily="2" charset="-122"/>
              </a:rPr>
              <a:t>as a holiday destination</a:t>
            </a:r>
            <a:endParaRPr lang="da-DK" sz="2902" b="1" kern="0" cap="small" dirty="0">
              <a:solidFill>
                <a:srgbClr val="000000"/>
              </a:solidFill>
              <a:latin typeface="Segoe UI"/>
              <a:ea typeface="STHupo" pitchFamily="2" charset="-122"/>
            </a:endParaRPr>
          </a:p>
        </p:txBody>
      </p:sp>
      <p:sp>
        <p:nvSpPr>
          <p:cNvPr id="27" name="Rounded Rectangle 26"/>
          <p:cNvSpPr/>
          <p:nvPr/>
        </p:nvSpPr>
        <p:spPr>
          <a:xfrm>
            <a:off x="209304" y="2718436"/>
            <a:ext cx="2677439" cy="3364269"/>
          </a:xfrm>
          <a:prstGeom prst="roundRect">
            <a:avLst>
              <a:gd name="adj" fmla="val 6945"/>
            </a:avLst>
          </a:prstGeom>
          <a:noFill/>
          <a:ln w="31750" cap="flat" cmpd="sng" algn="ctr">
            <a:solidFill>
              <a:srgbClr val="D35C09"/>
            </a:solidFill>
            <a:prstDash val="solid"/>
          </a:ln>
          <a:effectLst/>
        </p:spPr>
        <p:txBody>
          <a:bodyPr wrap="square" lIns="95982" tIns="1679692" rIns="47992" bIns="95982" rtlCol="0" anchor="t"/>
          <a:lstStyle/>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We have 9 decent size segments today</a:t>
            </a:r>
          </a:p>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There are important differences by market</a:t>
            </a:r>
            <a:endParaRPr lang="da-DK" sz="1600" kern="0" dirty="0">
              <a:solidFill>
                <a:srgbClr val="000000"/>
              </a:solidFill>
              <a:latin typeface="Segoe UI"/>
              <a:ea typeface="STHupo" pitchFamily="2" charset="-122"/>
            </a:endParaRPr>
          </a:p>
        </p:txBody>
      </p:sp>
      <p:sp>
        <p:nvSpPr>
          <p:cNvPr id="28" name="Rectangle 27"/>
          <p:cNvSpPr/>
          <p:nvPr/>
        </p:nvSpPr>
        <p:spPr>
          <a:xfrm>
            <a:off x="153044" y="3147652"/>
            <a:ext cx="2808045" cy="1110157"/>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218994">
              <a:lnSpc>
                <a:spcPts val="1733"/>
              </a:lnSpc>
              <a:defRPr/>
            </a:pPr>
            <a:r>
              <a:rPr lang="en-US" sz="1867" b="1" kern="0" cap="small" dirty="0">
                <a:solidFill>
                  <a:srgbClr val="000000"/>
                </a:solidFill>
                <a:latin typeface="Segoe UI"/>
                <a:ea typeface="STHupo" pitchFamily="2" charset="-122"/>
              </a:rPr>
              <a:t>We see a further fragmentation of needs in the holiday segmentation</a:t>
            </a:r>
            <a:endParaRPr lang="da-DK" sz="1867" b="1" kern="0" cap="small" dirty="0">
              <a:solidFill>
                <a:srgbClr val="000000"/>
              </a:solidFill>
              <a:latin typeface="Segoe UI"/>
              <a:ea typeface="STHupo" pitchFamily="2" charset="-122"/>
            </a:endParaRPr>
          </a:p>
        </p:txBody>
      </p:sp>
      <p:cxnSp>
        <p:nvCxnSpPr>
          <p:cNvPr id="29" name="Straight Connector 28"/>
          <p:cNvCxnSpPr>
            <a:stCxn id="27" idx="0"/>
            <a:endCxn id="26" idx="2"/>
          </p:cNvCxnSpPr>
          <p:nvPr/>
        </p:nvCxnSpPr>
        <p:spPr>
          <a:xfrm flipV="1">
            <a:off x="1548023" y="2142477"/>
            <a:ext cx="4492158" cy="575959"/>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4561044" y="2142477"/>
            <a:ext cx="1479137" cy="575958"/>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040182" y="2142478"/>
            <a:ext cx="1525152" cy="599990"/>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222325" y="2718435"/>
            <a:ext cx="2677439" cy="3364269"/>
          </a:xfrm>
          <a:prstGeom prst="roundRect">
            <a:avLst>
              <a:gd name="adj" fmla="val 6945"/>
            </a:avLst>
          </a:prstGeom>
          <a:noFill/>
          <a:ln w="31750" cap="flat" cmpd="sng" algn="ctr">
            <a:solidFill>
              <a:srgbClr val="D35C09"/>
            </a:solidFill>
            <a:prstDash val="solid"/>
          </a:ln>
          <a:effectLst/>
        </p:spPr>
        <p:txBody>
          <a:bodyPr wrap="square" lIns="95982" tIns="1679692" rIns="47992" bIns="95982" rtlCol="0" anchor="t"/>
          <a:lstStyle/>
          <a:p>
            <a:pPr marL="114281" indent="-114281" defTabSz="1218994">
              <a:spcAft>
                <a:spcPts val="800"/>
              </a:spcAft>
              <a:buFont typeface="Arial" panose="020B0604020202020204" pitchFamily="34" charset="0"/>
              <a:buChar char="•"/>
              <a:defRPr/>
            </a:pPr>
            <a:r>
              <a:rPr lang="da-DK" sz="1600" kern="0" dirty="0">
                <a:solidFill>
                  <a:srgbClr val="000000"/>
                </a:solidFill>
                <a:latin typeface="Segoe UI"/>
                <a:ea typeface="STHupo" pitchFamily="2" charset="-122"/>
              </a:rPr>
              <a:t>Highly relevant for one segment</a:t>
            </a:r>
          </a:p>
          <a:p>
            <a:pPr marL="114281" indent="-114281" defTabSz="1218994">
              <a:spcAft>
                <a:spcPts val="800"/>
              </a:spcAft>
              <a:buFont typeface="Arial" panose="020B0604020202020204" pitchFamily="34" charset="0"/>
              <a:buChar char="•"/>
              <a:defRPr/>
            </a:pPr>
            <a:r>
              <a:rPr lang="da-DK" sz="1600" kern="0" dirty="0">
                <a:solidFill>
                  <a:srgbClr val="000000"/>
                </a:solidFill>
                <a:latin typeface="Segoe UI"/>
                <a:ea typeface="STHupo" pitchFamily="2" charset="-122"/>
              </a:rPr>
              <a:t>Relevance for aditional 5 segments</a:t>
            </a:r>
            <a:endParaRPr lang="da-DK" sz="1200" kern="0" dirty="0">
              <a:solidFill>
                <a:srgbClr val="000000"/>
              </a:solidFill>
              <a:latin typeface="Segoe UI"/>
              <a:ea typeface="STHupo" pitchFamily="2" charset="-122"/>
            </a:endParaRPr>
          </a:p>
        </p:txBody>
      </p:sp>
      <p:sp>
        <p:nvSpPr>
          <p:cNvPr id="55" name="Rectangle 54"/>
          <p:cNvSpPr/>
          <p:nvPr/>
        </p:nvSpPr>
        <p:spPr>
          <a:xfrm>
            <a:off x="3157022" y="3147652"/>
            <a:ext cx="2808045" cy="1110157"/>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218994">
              <a:lnSpc>
                <a:spcPts val="1733"/>
              </a:lnSpc>
              <a:defRPr/>
            </a:pPr>
            <a:r>
              <a:rPr lang="en-US" sz="1867" b="1" kern="0" cap="small" dirty="0">
                <a:solidFill>
                  <a:srgbClr val="000000"/>
                </a:solidFill>
                <a:latin typeface="Segoe UI"/>
                <a:ea typeface="STHupo" pitchFamily="2" charset="-122"/>
              </a:rPr>
              <a:t>Norway connects reasonably well with multiple needs</a:t>
            </a:r>
            <a:endParaRPr lang="da-DK" sz="1867" b="1" kern="0" cap="small" dirty="0">
              <a:solidFill>
                <a:srgbClr val="000000"/>
              </a:solidFill>
              <a:latin typeface="Segoe UI"/>
              <a:ea typeface="STHupo" pitchFamily="2" charset="-122"/>
            </a:endParaRPr>
          </a:p>
        </p:txBody>
      </p:sp>
      <p:sp>
        <p:nvSpPr>
          <p:cNvPr id="56" name="Oval 55"/>
          <p:cNvSpPr>
            <a:spLocks/>
          </p:cNvSpPr>
          <p:nvPr/>
        </p:nvSpPr>
        <p:spPr>
          <a:xfrm>
            <a:off x="4201110" y="2382579"/>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2</a:t>
            </a:r>
          </a:p>
        </p:txBody>
      </p:sp>
      <p:sp>
        <p:nvSpPr>
          <p:cNvPr id="57" name="Rounded Rectangle 56"/>
          <p:cNvSpPr/>
          <p:nvPr/>
        </p:nvSpPr>
        <p:spPr>
          <a:xfrm>
            <a:off x="6226614" y="2742467"/>
            <a:ext cx="2677439" cy="3364269"/>
          </a:xfrm>
          <a:prstGeom prst="roundRect">
            <a:avLst>
              <a:gd name="adj" fmla="val 6945"/>
            </a:avLst>
          </a:prstGeom>
          <a:noFill/>
          <a:ln w="31750" cap="flat" cmpd="sng" algn="ctr">
            <a:solidFill>
              <a:srgbClr val="D35C09"/>
            </a:solidFill>
            <a:prstDash val="solid"/>
          </a:ln>
          <a:effectLst/>
        </p:spPr>
        <p:txBody>
          <a:bodyPr wrap="square" lIns="95982" tIns="1679692" rIns="47992" bIns="95982" rtlCol="0" anchor="t"/>
          <a:lstStyle/>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Competitive destinations too are playing on multiple needs</a:t>
            </a:r>
          </a:p>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Nature is a highly competitive area</a:t>
            </a:r>
            <a:endParaRPr lang="da-DK" sz="1600" kern="0" dirty="0">
              <a:solidFill>
                <a:srgbClr val="000000"/>
              </a:solidFill>
              <a:latin typeface="Segoe UI"/>
              <a:ea typeface="STHupo" pitchFamily="2" charset="-122"/>
            </a:endParaRPr>
          </a:p>
        </p:txBody>
      </p:sp>
      <p:sp>
        <p:nvSpPr>
          <p:cNvPr id="58" name="Rectangle 57"/>
          <p:cNvSpPr/>
          <p:nvPr/>
        </p:nvSpPr>
        <p:spPr>
          <a:xfrm>
            <a:off x="6161311" y="3147652"/>
            <a:ext cx="2808045" cy="1110157"/>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218994">
              <a:lnSpc>
                <a:spcPts val="1733"/>
              </a:lnSpc>
              <a:defRPr/>
            </a:pPr>
            <a:r>
              <a:rPr lang="en-US" sz="1867" b="1" kern="0" cap="small" dirty="0">
                <a:solidFill>
                  <a:srgbClr val="000000"/>
                </a:solidFill>
                <a:latin typeface="Segoe UI"/>
                <a:ea typeface="STHupo" pitchFamily="2" charset="-122"/>
              </a:rPr>
              <a:t>It's the only way to stay competitive</a:t>
            </a:r>
            <a:endParaRPr lang="nb-NO" sz="1867" b="1" kern="0" cap="small" dirty="0">
              <a:solidFill>
                <a:srgbClr val="000000"/>
              </a:solidFill>
              <a:latin typeface="Segoe UI"/>
              <a:ea typeface="STHupo" pitchFamily="2" charset="-122"/>
            </a:endParaRPr>
          </a:p>
        </p:txBody>
      </p:sp>
      <p:sp>
        <p:nvSpPr>
          <p:cNvPr id="60" name="Oval 59"/>
          <p:cNvSpPr>
            <a:spLocks/>
          </p:cNvSpPr>
          <p:nvPr/>
        </p:nvSpPr>
        <p:spPr>
          <a:xfrm>
            <a:off x="1192455" y="2382579"/>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1</a:t>
            </a:r>
          </a:p>
        </p:txBody>
      </p:sp>
      <p:sp>
        <p:nvSpPr>
          <p:cNvPr id="24" name="Rounded Rectangle 56"/>
          <p:cNvSpPr/>
          <p:nvPr/>
        </p:nvSpPr>
        <p:spPr>
          <a:xfrm>
            <a:off x="9180337" y="2742467"/>
            <a:ext cx="2677439" cy="3364269"/>
          </a:xfrm>
          <a:prstGeom prst="roundRect">
            <a:avLst>
              <a:gd name="adj" fmla="val 6945"/>
            </a:avLst>
          </a:prstGeom>
          <a:noFill/>
          <a:ln w="31750" cap="flat" cmpd="sng" algn="ctr">
            <a:solidFill>
              <a:srgbClr val="D35C09"/>
            </a:solidFill>
            <a:prstDash val="solid"/>
          </a:ln>
          <a:effectLst/>
        </p:spPr>
        <p:txBody>
          <a:bodyPr wrap="square" lIns="95982" tIns="1679692" rIns="47992" bIns="95982" rtlCol="0" anchor="t"/>
          <a:lstStyle/>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Norway is already associated with a wide variety of holiday needs &amp; activities</a:t>
            </a:r>
          </a:p>
          <a:p>
            <a:pPr marL="228561" indent="-228561" defTabSz="1218994">
              <a:spcAft>
                <a:spcPts val="800"/>
              </a:spcAft>
              <a:buFont typeface="Arial" panose="020B0604020202020204" pitchFamily="34" charset="0"/>
              <a:buChar char="•"/>
              <a:defRPr/>
            </a:pPr>
            <a:r>
              <a:rPr lang="en-US" sz="1600" kern="0" dirty="0">
                <a:solidFill>
                  <a:srgbClr val="000000"/>
                </a:solidFill>
                <a:latin typeface="Segoe UI"/>
                <a:ea typeface="STHupo" pitchFamily="2" charset="-122"/>
              </a:rPr>
              <a:t>The whole of Norway, the whole year round</a:t>
            </a:r>
          </a:p>
          <a:p>
            <a:pPr defTabSz="1218994">
              <a:spcAft>
                <a:spcPts val="800"/>
              </a:spcAft>
              <a:defRPr/>
            </a:pPr>
            <a:endParaRPr lang="en-US" sz="1600" kern="0" dirty="0">
              <a:solidFill>
                <a:srgbClr val="000000"/>
              </a:solidFill>
              <a:latin typeface="Segoe UI"/>
              <a:ea typeface="STHupo" pitchFamily="2" charset="-122"/>
            </a:endParaRPr>
          </a:p>
        </p:txBody>
      </p:sp>
      <p:cxnSp>
        <p:nvCxnSpPr>
          <p:cNvPr id="33" name="Straight Connector 32"/>
          <p:cNvCxnSpPr>
            <a:stCxn id="24" idx="0"/>
            <a:endCxn id="26" idx="2"/>
          </p:cNvCxnSpPr>
          <p:nvPr/>
        </p:nvCxnSpPr>
        <p:spPr>
          <a:xfrm flipH="1" flipV="1">
            <a:off x="6040181" y="2142478"/>
            <a:ext cx="4478876" cy="599990"/>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9139414" y="3147652"/>
            <a:ext cx="2808045" cy="1110157"/>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218994">
              <a:lnSpc>
                <a:spcPts val="1733"/>
              </a:lnSpc>
              <a:defRPr/>
            </a:pPr>
            <a:r>
              <a:rPr lang="en-US" sz="1867" b="1" kern="0" cap="small" dirty="0">
                <a:solidFill>
                  <a:srgbClr val="000000"/>
                </a:solidFill>
                <a:latin typeface="Segoe UI"/>
                <a:ea typeface="STHupo" pitchFamily="2" charset="-122"/>
              </a:rPr>
              <a:t>Norway has a lot to offer</a:t>
            </a:r>
            <a:endParaRPr lang="nb-NO" sz="1867" b="1" kern="0" cap="small" dirty="0">
              <a:solidFill>
                <a:srgbClr val="000000"/>
              </a:solidFill>
              <a:latin typeface="Segoe UI"/>
              <a:ea typeface="STHupo" pitchFamily="2" charset="-122"/>
            </a:endParaRPr>
          </a:p>
        </p:txBody>
      </p:sp>
      <p:sp>
        <p:nvSpPr>
          <p:cNvPr id="35" name="Oval 34"/>
          <p:cNvSpPr>
            <a:spLocks/>
          </p:cNvSpPr>
          <p:nvPr/>
        </p:nvSpPr>
        <p:spPr>
          <a:xfrm>
            <a:off x="7199923" y="2382579"/>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3</a:t>
            </a:r>
          </a:p>
        </p:txBody>
      </p:sp>
      <p:sp>
        <p:nvSpPr>
          <p:cNvPr id="36" name="Oval 35"/>
          <p:cNvSpPr>
            <a:spLocks/>
          </p:cNvSpPr>
          <p:nvPr/>
        </p:nvSpPr>
        <p:spPr>
          <a:xfrm>
            <a:off x="10159123" y="2382579"/>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464"/>
            <a:ext cx="8421583" cy="368562"/>
          </a:xfrm>
        </p:spPr>
        <p:txBody>
          <a:bodyPr/>
          <a:lstStyle/>
          <a:p>
            <a:r>
              <a:rPr lang="en-US" dirty="0"/>
              <a:t>We have 9 decent size segments today (vs only 5 &gt;6% in 2011) </a:t>
            </a:r>
          </a:p>
        </p:txBody>
      </p:sp>
      <p:sp>
        <p:nvSpPr>
          <p:cNvPr id="4" name="Title 3"/>
          <p:cNvSpPr>
            <a:spLocks noGrp="1"/>
          </p:cNvSpPr>
          <p:nvPr>
            <p:ph type="title"/>
          </p:nvPr>
        </p:nvSpPr>
        <p:spPr>
          <a:xfrm>
            <a:off x="490896" y="489776"/>
            <a:ext cx="10936628" cy="502471"/>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1319400" y="162017"/>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8CD199A8-1838-4B92-B927-3626EF9C07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8499" y="2012668"/>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464"/>
            <a:ext cx="6212516" cy="368562"/>
          </a:xfrm>
        </p:spPr>
        <p:txBody>
          <a:bodyPr/>
          <a:lstStyle/>
          <a:p>
            <a:r>
              <a:rPr lang="en-US" dirty="0"/>
              <a:t>There are a lot of differences in size by market</a:t>
            </a:r>
          </a:p>
        </p:txBody>
      </p:sp>
      <p:sp>
        <p:nvSpPr>
          <p:cNvPr id="4" name="Title 3"/>
          <p:cNvSpPr>
            <a:spLocks noGrp="1"/>
          </p:cNvSpPr>
          <p:nvPr>
            <p:ph type="title"/>
          </p:nvPr>
        </p:nvSpPr>
        <p:spPr>
          <a:xfrm>
            <a:off x="490896" y="489776"/>
            <a:ext cx="10936628" cy="502471"/>
          </a:xfrm>
        </p:spPr>
        <p:txBody>
          <a:bodyPr/>
          <a:lstStyle/>
          <a:p>
            <a:r>
              <a:rPr lang="en-US" dirty="0"/>
              <a:t>We see a further fragmentation of holiday needs</a:t>
            </a:r>
          </a:p>
        </p:txBody>
      </p:sp>
      <p:grpSp>
        <p:nvGrpSpPr>
          <p:cNvPr id="163" name="Group 162"/>
          <p:cNvGrpSpPr/>
          <p:nvPr/>
        </p:nvGrpSpPr>
        <p:grpSpPr>
          <a:xfrm>
            <a:off x="218043" y="2057477"/>
            <a:ext cx="11625293" cy="3774480"/>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955"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5303" rIns="0"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5303" rIns="0"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en-US" sz="1451" dirty="0">
                    <a:solidFill>
                      <a:prstClr val="white"/>
                    </a:solidFill>
                    <a:latin typeface="Segoe UI"/>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9%</a:t>
                  </a: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1451" dirty="0">
                      <a:solidFill>
                        <a:prstClr val="white"/>
                      </a:solidFill>
                      <a:latin typeface="Segoe UI"/>
                    </a:rPr>
                    <a:t>9%</a:t>
                  </a:r>
                </a:p>
              </p:txBody>
            </p:sp>
          </p:grpSp>
        </p:grpSp>
      </p:grpSp>
      <p:sp>
        <p:nvSpPr>
          <p:cNvPr id="164" name="TextBox 163"/>
          <p:cNvSpPr txBox="1"/>
          <p:nvPr/>
        </p:nvSpPr>
        <p:spPr>
          <a:xfrm>
            <a:off x="3538058" y="1516340"/>
            <a:ext cx="4958399" cy="434504"/>
          </a:xfrm>
          <a:prstGeom prst="rect">
            <a:avLst/>
          </a:prstGeom>
          <a:noFill/>
        </p:spPr>
        <p:txBody>
          <a:bodyPr wrap="square" lIns="65303" tIns="32652" rIns="65303" bIns="32652" rtlCol="0">
            <a:spAutoFit/>
          </a:bodyPr>
          <a:lstStyle/>
          <a:p>
            <a:pPr algn="ctr" defTabSz="953984">
              <a:lnSpc>
                <a:spcPct val="110000"/>
              </a:lnSpc>
              <a:spcBef>
                <a:spcPts val="2177"/>
              </a:spcBef>
              <a:buClr>
                <a:srgbClr val="D2D3D2"/>
              </a:buClr>
              <a:defRPr/>
            </a:pPr>
            <a:r>
              <a:rPr lang="en-US" sz="2177" b="1" u="sng" dirty="0">
                <a:solidFill>
                  <a:srgbClr val="222223"/>
                </a:solidFill>
                <a:latin typeface="Segoe UI"/>
              </a:rPr>
              <a:t>TOP 3 (% overnight stays*)</a:t>
            </a:r>
          </a:p>
        </p:txBody>
      </p:sp>
      <p:sp>
        <p:nvSpPr>
          <p:cNvPr id="165" name="BaseLabel"/>
          <p:cNvSpPr txBox="1">
            <a:spLocks/>
          </p:cNvSpPr>
          <p:nvPr/>
        </p:nvSpPr>
        <p:spPr>
          <a:xfrm>
            <a:off x="6618486" y="6262194"/>
            <a:ext cx="5192539" cy="367027"/>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998"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1319400" y="162017"/>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506"/>
            <a:ext cx="10182237" cy="368479"/>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490896" y="489776"/>
            <a:ext cx="9642823" cy="502471"/>
          </a:xfrm>
        </p:spPr>
        <p:txBody>
          <a:bodyPr/>
          <a:lstStyle/>
          <a:p>
            <a:r>
              <a:rPr lang="en-US" dirty="0"/>
              <a:t>Norway connects well with multiple needs</a:t>
            </a:r>
          </a:p>
        </p:txBody>
      </p:sp>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nvPr>
        </p:nvGraphicFramePr>
        <p:xfrm>
          <a:off x="871149" y="1796234"/>
          <a:ext cx="10580323" cy="404925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352953" y="6225739"/>
            <a:ext cx="8425072" cy="342364"/>
          </a:xfrm>
          <a:prstGeom prst="rect">
            <a:avLst/>
          </a:prstGeom>
          <a:noFill/>
        </p:spPr>
        <p:txBody>
          <a:bodyPr wrap="square" lIns="65303" tIns="32652" rIns="65303" bIns="32652" rtlCol="0">
            <a:spAutoFit/>
          </a:bodyPr>
          <a:lstStyle/>
          <a:p>
            <a:pPr algn="r" defTabSz="953984">
              <a:lnSpc>
                <a:spcPct val="110000"/>
              </a:lnSpc>
              <a:spcBef>
                <a:spcPts val="2177"/>
              </a:spcBef>
              <a:buClr>
                <a:srgbClr val="D2D3D2"/>
              </a:buClr>
              <a:defRPr/>
            </a:pPr>
            <a:r>
              <a:rPr lang="en-US" sz="1633" i="1" dirty="0">
                <a:solidFill>
                  <a:srgbClr val="222223"/>
                </a:solidFill>
                <a:latin typeface="Segoe UI"/>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1319400"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2</a:t>
            </a:r>
          </a:p>
        </p:txBody>
      </p:sp>
      <p:sp>
        <p:nvSpPr>
          <p:cNvPr id="8" name="TextBox 7">
            <a:extLst>
              <a:ext uri="{FF2B5EF4-FFF2-40B4-BE49-F238E27FC236}">
                <a16:creationId xmlns:a16="http://schemas.microsoft.com/office/drawing/2014/main" id="{551643CB-B7A2-456B-8CC7-3FD08A5DCD0C}"/>
              </a:ext>
            </a:extLst>
          </p:cNvPr>
          <p:cNvSpPr txBox="1"/>
          <p:nvPr/>
        </p:nvSpPr>
        <p:spPr>
          <a:xfrm>
            <a:off x="4316777" y="5002732"/>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9" name="TextBox 8">
            <a:extLst>
              <a:ext uri="{FF2B5EF4-FFF2-40B4-BE49-F238E27FC236}">
                <a16:creationId xmlns:a16="http://schemas.microsoft.com/office/drawing/2014/main" id="{3DF2A7C7-5872-4F34-8A25-D2C65623DBA7}"/>
              </a:ext>
            </a:extLst>
          </p:cNvPr>
          <p:cNvSpPr txBox="1"/>
          <p:nvPr/>
        </p:nvSpPr>
        <p:spPr>
          <a:xfrm>
            <a:off x="2094694" y="5002732"/>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065" y="293019"/>
            <a:ext cx="5318895" cy="492411"/>
          </a:xfrm>
        </p:spPr>
        <p:txBody>
          <a:bodyPr/>
          <a:lstStyle/>
          <a:p>
            <a:r>
              <a:rPr lang="de-DE" dirty="0"/>
              <a:t>Censydiam in a nutshell</a:t>
            </a:r>
          </a:p>
        </p:txBody>
      </p:sp>
      <p:grpSp>
        <p:nvGrpSpPr>
          <p:cNvPr id="34" name="Group 33"/>
          <p:cNvGrpSpPr/>
          <p:nvPr/>
        </p:nvGrpSpPr>
        <p:grpSpPr>
          <a:xfrm>
            <a:off x="359091" y="1219355"/>
            <a:ext cx="4169454" cy="5278545"/>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7788"/>
                </a:solidFill>
                <a:effectLst/>
                <a:uLnTx/>
                <a:uFillTx/>
                <a:latin typeface="Segoe UI"/>
                <a:ea typeface="+mn-ea"/>
                <a:cs typeface="+mn-cs"/>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808062"/>
              </a:xfrm>
              <a:prstGeom prst="rect">
                <a:avLst/>
              </a:prstGeom>
              <a:ln>
                <a:noFill/>
              </a:ln>
            </p:spPr>
            <p:txBody>
              <a:bodyPr wrap="square">
                <a:spAutoFit/>
              </a:bodyPr>
              <a:lstStyle/>
              <a:p>
                <a:pPr marL="0" marR="0" lvl="0" indent="0" algn="l" defTabSz="121899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theories about the unconscious mind and the mechanisms of </a:t>
                </a:r>
                <a:r>
                  <a:rPr kumimoji="0" lang="en-US" sz="1600" b="1" i="0" u="none" strike="noStrike" kern="0" cap="none" spc="0" normalizeH="0" baseline="0" noProof="0" dirty="0">
                    <a:ln>
                      <a:noFill/>
                    </a:ln>
                    <a:solidFill>
                      <a:srgbClr val="E46C0A"/>
                    </a:solidFill>
                    <a:effectLst/>
                    <a:uLnTx/>
                    <a:uFillTx/>
                    <a:latin typeface="Segoe UI"/>
                    <a:ea typeface="+mn-ea"/>
                    <a:cs typeface="Arial" pitchFamily="34" charset="0"/>
                  </a:rPr>
                  <a:t>release</a:t>
                </a:r>
                <a:r>
                  <a:rPr kumimoji="0" lang="en-US" sz="1600" b="1"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a:t>
                </a:r>
                <a:r>
                  <a:rPr kumimoji="0" lang="en-US" sz="1600"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and </a:t>
                </a:r>
                <a:r>
                  <a:rPr kumimoji="0" lang="en-US" sz="1600" b="1" i="0" u="none" strike="noStrike" kern="0" cap="none" spc="0" normalizeH="0" baseline="0" noProof="0" dirty="0">
                    <a:ln>
                      <a:noFill/>
                    </a:ln>
                    <a:solidFill>
                      <a:srgbClr val="000000"/>
                    </a:solidFill>
                    <a:effectLst/>
                    <a:uLnTx/>
                    <a:uFillTx/>
                    <a:latin typeface="Segoe UI"/>
                    <a:ea typeface="+mn-ea"/>
                    <a:cs typeface="Arial" pitchFamily="34" charset="0"/>
                  </a:rPr>
                  <a:t>repression</a:t>
                </a: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8062"/>
              </a:xfrm>
              <a:prstGeom prst="rect">
                <a:avLst/>
              </a:prstGeom>
              <a:ln>
                <a:noFill/>
              </a:ln>
            </p:spPr>
            <p:txBody>
              <a:bodyPr wrap="square">
                <a:spAutoFit/>
              </a:bodyPr>
              <a:lstStyle/>
              <a:p>
                <a:pPr marL="0" marR="0" lvl="0" indent="0" algn="l" defTabSz="1218994"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The double mechanism for satisfaction:  a striving for </a:t>
                </a:r>
                <a:r>
                  <a:rPr kumimoji="0" lang="en-US" sz="1600" b="1" i="0" u="none" strike="noStrike" kern="0" cap="none" spc="0" normalizeH="0" baseline="0" noProof="0" dirty="0">
                    <a:ln>
                      <a:noFill/>
                    </a:ln>
                    <a:solidFill>
                      <a:srgbClr val="7030A0"/>
                    </a:solidFill>
                    <a:effectLst/>
                    <a:uLnTx/>
                    <a:uFillTx/>
                    <a:latin typeface="Segoe UI"/>
                    <a:ea typeface="+mn-ea"/>
                    <a:cs typeface="Arial" pitchFamily="34" charset="0"/>
                  </a:rPr>
                  <a:t>power</a:t>
                </a:r>
                <a:r>
                  <a:rPr kumimoji="0" lang="en-US" sz="1600"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&amp; superiority and for </a:t>
                </a:r>
                <a:r>
                  <a:rPr kumimoji="0" lang="en-US" sz="1600" b="1" i="0" u="none" strike="noStrike" kern="0" cap="none" spc="0" normalizeH="0" baseline="0" noProof="0" dirty="0">
                    <a:ln>
                      <a:noFill/>
                    </a:ln>
                    <a:solidFill>
                      <a:srgbClr val="D2D3D2">
                        <a:lumMod val="50000"/>
                      </a:srgbClr>
                    </a:solidFill>
                    <a:effectLst/>
                    <a:uLnTx/>
                    <a:uFillTx/>
                    <a:latin typeface="Segoe UI"/>
                    <a:ea typeface="+mn-ea"/>
                    <a:cs typeface="Arial" pitchFamily="34" charset="0"/>
                  </a:rPr>
                  <a:t>belonging</a:t>
                </a:r>
                <a:r>
                  <a:rPr kumimoji="0" lang="en-US" sz="1600"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&amp; community</a:t>
                </a:r>
              </a:p>
            </p:txBody>
          </p:sp>
        </p:grpSp>
      </p:grpSp>
      <p:grpSp>
        <p:nvGrpSpPr>
          <p:cNvPr id="55" name="Group 54"/>
          <p:cNvGrpSpPr/>
          <p:nvPr/>
        </p:nvGrpSpPr>
        <p:grpSpPr>
          <a:xfrm>
            <a:off x="4473595" y="1220055"/>
            <a:ext cx="3629224" cy="5278545"/>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7788"/>
                </a:solidFill>
                <a:effectLst/>
                <a:uLnTx/>
                <a:uFillTx/>
                <a:latin typeface="Segoe UI"/>
                <a:ea typeface="+mn-ea"/>
                <a:cs typeface="+mn-cs"/>
              </a:endParaRPr>
            </a:p>
          </p:txBody>
        </p:sp>
        <p:sp>
          <p:nvSpPr>
            <p:cNvPr id="57" name="Rectangle 56"/>
            <p:cNvSpPr/>
            <p:nvPr/>
          </p:nvSpPr>
          <p:spPr>
            <a:xfrm>
              <a:off x="6373055" y="2753228"/>
              <a:ext cx="2428045" cy="1744067"/>
            </a:xfrm>
            <a:prstGeom prst="rect">
              <a:avLst/>
            </a:prstGeom>
            <a:ln>
              <a:noFill/>
            </a:ln>
          </p:spPr>
          <p:txBody>
            <a:bodyPr wrap="square">
              <a:spAutoFit/>
            </a:bodyPr>
            <a:lstStyle/>
            <a:p>
              <a:pPr marL="0" marR="0" lvl="0" indent="0" algn="l" defTabSz="1218994" rtl="0" eaLnBrk="1" fontAlgn="auto" latinLnBrk="0" hangingPunct="1">
                <a:lnSpc>
                  <a:spcPct val="100000"/>
                </a:lnSpc>
                <a:spcBef>
                  <a:spcPts val="0"/>
                </a:spcBef>
                <a:spcAft>
                  <a:spcPts val="0"/>
                </a:spcAft>
                <a:buClrTx/>
                <a:buSzTx/>
                <a:buFontTx/>
                <a:buNone/>
                <a:tabLst/>
                <a:defRPr/>
              </a:pP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Each is deconstructed on key </a:t>
              </a:r>
              <a:r>
                <a:rPr kumimoji="0" lang="en-US" sz="1451" b="1" i="0" u="none" strike="noStrike" kern="0" cap="none" spc="0" normalizeH="0" baseline="0" noProof="0" dirty="0">
                  <a:ln>
                    <a:noFill/>
                  </a:ln>
                  <a:solidFill>
                    <a:srgbClr val="FF0000"/>
                  </a:solidFill>
                  <a:effectLst/>
                  <a:uLnTx/>
                  <a:uFillTx/>
                  <a:latin typeface="Segoe UI"/>
                  <a:ea typeface="+mn-ea"/>
                  <a:cs typeface="Arial" pitchFamily="34" charset="0"/>
                </a:rPr>
                <a:t>emotional</a:t>
              </a: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and </a:t>
              </a:r>
              <a:r>
                <a:rPr kumimoji="0" lang="en-US" sz="1451" b="1" i="0" u="none" strike="noStrike" kern="0" cap="none" spc="0" normalizeH="0" baseline="0" noProof="0" dirty="0">
                  <a:ln>
                    <a:noFill/>
                  </a:ln>
                  <a:solidFill>
                    <a:srgbClr val="FF0000"/>
                  </a:solidFill>
                  <a:effectLst/>
                  <a:uLnTx/>
                  <a:uFillTx/>
                  <a:latin typeface="Segoe UI"/>
                  <a:ea typeface="+mn-ea"/>
                  <a:cs typeface="Arial" pitchFamily="34" charset="0"/>
                </a:rPr>
                <a:t>functional</a:t>
              </a: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benefits, brands need deliver on in order to be relevant for consumers in various usage occasions/situations.</a:t>
              </a:r>
            </a:p>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endParaRPr>
            </a:p>
            <a:p>
              <a:pPr marL="0" marR="0" lvl="0" indent="0" algn="l" defTabSz="1218994" rtl="0" eaLnBrk="1" fontAlgn="auto" latinLnBrk="0" hangingPunct="1">
                <a:lnSpc>
                  <a:spcPct val="100000"/>
                </a:lnSpc>
                <a:spcBef>
                  <a:spcPts val="0"/>
                </a:spcBef>
                <a:spcAft>
                  <a:spcPts val="0"/>
                </a:spcAft>
                <a:buClrTx/>
                <a:buSzTx/>
                <a:buFontTx/>
                <a:buNone/>
                <a:tabLst/>
                <a:defRPr/>
              </a:pP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These benefits help build rich </a:t>
              </a:r>
              <a:r>
                <a:rPr kumimoji="0" lang="en-US" sz="1451" b="1" i="1" u="none" strike="noStrike" kern="0" cap="none" spc="0" normalizeH="0" baseline="0" noProof="0" dirty="0">
                  <a:ln>
                    <a:noFill/>
                  </a:ln>
                  <a:solidFill>
                    <a:srgbClr val="FF0000"/>
                  </a:solidFill>
                  <a:effectLst/>
                  <a:uLnTx/>
                  <a:uFillTx/>
                  <a:latin typeface="Segoe UI"/>
                  <a:ea typeface="+mn-ea"/>
                  <a:cs typeface="Arial" pitchFamily="34" charset="0"/>
                </a:rPr>
                <a:t>networks</a:t>
              </a: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and allow consumers to </a:t>
              </a:r>
              <a:r>
                <a:rPr kumimoji="0" lang="en-US" sz="1451" b="1" i="1" u="none" strike="noStrike" kern="0" cap="none" spc="0" normalizeH="0" baseline="0" noProof="0" dirty="0">
                  <a:ln>
                    <a:noFill/>
                  </a:ln>
                  <a:solidFill>
                    <a:srgbClr val="FF0000"/>
                  </a:solidFill>
                  <a:effectLst/>
                  <a:uLnTx/>
                  <a:uFillTx/>
                  <a:latin typeface="Segoe UI"/>
                  <a:ea typeface="+mn-ea"/>
                  <a:cs typeface="Arial" pitchFamily="34" charset="0"/>
                </a:rPr>
                <a:t>easily</a:t>
              </a: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 identify the </a:t>
              </a:r>
              <a:r>
                <a:rPr kumimoji="0" lang="en-US" sz="1451" b="1" i="1" u="none" strike="noStrike" kern="0" cap="none" spc="0" normalizeH="0" baseline="0" noProof="0" dirty="0">
                  <a:ln>
                    <a:noFill/>
                  </a:ln>
                  <a:solidFill>
                    <a:srgbClr val="FF0000"/>
                  </a:solidFill>
                  <a:effectLst/>
                  <a:uLnTx/>
                  <a:uFillTx/>
                  <a:latin typeface="Segoe UI"/>
                  <a:ea typeface="+mn-ea"/>
                  <a:cs typeface="Arial" pitchFamily="34" charset="0"/>
                </a:rPr>
                <a:t>best solutions </a:t>
              </a:r>
              <a:r>
                <a:rPr kumimoji="0" lang="en-US" sz="1451" b="0" i="0" u="none" strike="noStrike" kern="0" cap="none" spc="0" normalizeH="0" baseline="0" noProof="0" dirty="0">
                  <a:ln>
                    <a:noFill/>
                  </a:ln>
                  <a:solidFill>
                    <a:prstClr val="black">
                      <a:lumMod val="85000"/>
                      <a:lumOff val="15000"/>
                    </a:prstClr>
                  </a:solidFill>
                  <a:effectLst/>
                  <a:uLnTx/>
                  <a:uFillTx/>
                  <a:latin typeface="Segoe UI"/>
                  <a:ea typeface="+mn-ea"/>
                  <a:cs typeface="Arial" pitchFamily="34" charset="0"/>
                </a:rPr>
                <a:t>for their needs. </a:t>
              </a:r>
              <a:endParaRPr kumimoji="0" lang="en-US" sz="1451" b="0" i="0" u="none" strike="noStrike" kern="0" cap="none" spc="0" normalizeH="0" baseline="0" noProof="0" dirty="0">
                <a:ln>
                  <a:noFill/>
                </a:ln>
                <a:solidFill>
                  <a:sysClr val="windowText" lastClr="000000"/>
                </a:solidFill>
                <a:effectLst/>
                <a:uLnTx/>
                <a:uFillTx/>
                <a:latin typeface="Segoe UI"/>
                <a:ea typeface="+mn-ea"/>
                <a:cs typeface="+mn-cs"/>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659166" y="1458855"/>
            <a:ext cx="3004289" cy="237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8190496" y="1219355"/>
            <a:ext cx="3629224" cy="5278545"/>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23151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6688"/>
              <a:chOff x="3429088" y="837326"/>
              <a:chExt cx="2566468" cy="746688"/>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98" tIns="60949" rIns="121898" bIns="60949" numCol="1" anchor="t" anchorCtr="0" compatLnSpc="1">
                  <a:prstTxWarp prst="textNoShape">
                    <a:avLst/>
                  </a:prstTxWarp>
                </a:bodyPr>
                <a:lstStyle/>
                <a:p>
                  <a:pPr marL="0" marR="0" lvl="0" indent="0" algn="l" defTabSz="1231514"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1B365D"/>
                    </a:solidFill>
                    <a:effectLst/>
                    <a:uLnTx/>
                    <a:uFillTx/>
                    <a:latin typeface="Calibri"/>
                    <a:ea typeface="+mn-ea"/>
                    <a:cs typeface="+mn-cs"/>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98" tIns="60949" rIns="121898" bIns="60949" numCol="1" anchor="t" anchorCtr="0" compatLnSpc="1">
                  <a:prstTxWarp prst="textNoShape">
                    <a:avLst/>
                  </a:prstTxWarp>
                </a:bodyPr>
                <a:lstStyle/>
                <a:p>
                  <a:pPr marL="0" marR="0" lvl="0" indent="0" algn="l" defTabSz="1231514"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1B365D"/>
                    </a:solidFill>
                    <a:effectLst/>
                    <a:uLnTx/>
                    <a:uFillTx/>
                    <a:latin typeface="Calibri"/>
                    <a:ea typeface="+mn-ea"/>
                    <a:cs typeface="+mn-cs"/>
                  </a:endParaRPr>
                </a:p>
              </p:txBody>
            </p:sp>
          </p:grpSp>
          <p:sp>
            <p:nvSpPr>
              <p:cNvPr id="138" name="Rectangle 137"/>
              <p:cNvSpPr/>
              <p:nvPr/>
            </p:nvSpPr>
            <p:spPr>
              <a:xfrm>
                <a:off x="3789142" y="837326"/>
                <a:ext cx="2206414" cy="746688"/>
              </a:xfrm>
              <a:prstGeom prst="rect">
                <a:avLst/>
              </a:prstGeom>
            </p:spPr>
            <p:txBody>
              <a:bodyPr wrap="square">
                <a:spAutoFit/>
              </a:bodyPr>
              <a:lstStyle/>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1B365D"/>
                    </a:solidFill>
                    <a:effectLst/>
                    <a:uLnTx/>
                    <a:uFillTx/>
                    <a:latin typeface="Calibri"/>
                    <a:ea typeface="+mn-ea"/>
                    <a:cs typeface="Georgia"/>
                  </a:rPr>
                  <a:t>People first </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All decisions are made with fundamental consumer needs at the heart</a:t>
                </a:r>
              </a:p>
            </p:txBody>
          </p:sp>
        </p:grpSp>
        <p:grpSp>
          <p:nvGrpSpPr>
            <p:cNvPr id="125" name="Group 124"/>
            <p:cNvGrpSpPr/>
            <p:nvPr/>
          </p:nvGrpSpPr>
          <p:grpSpPr>
            <a:xfrm>
              <a:off x="3422241" y="1720805"/>
              <a:ext cx="2573315" cy="577331"/>
              <a:chOff x="3422241" y="1811890"/>
              <a:chExt cx="2573315" cy="577331"/>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21898" tIns="60949" rIns="121898" bIns="60949" numCol="1" anchor="t" anchorCtr="0" compatLnSpc="1">
                <a:prstTxWarp prst="textNoShape">
                  <a:avLst/>
                </a:prstTxWarp>
              </a:bodyPr>
              <a:lstStyle/>
              <a:p>
                <a:pPr marL="0" marR="0" lvl="0" indent="0" algn="l" defTabSz="1231514"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1B365D"/>
                  </a:solidFill>
                  <a:effectLst/>
                  <a:uLnTx/>
                  <a:uFillTx/>
                  <a:latin typeface="Calibri"/>
                  <a:ea typeface="+mn-ea"/>
                  <a:cs typeface="+mn-cs"/>
                </a:endParaRPr>
              </a:p>
            </p:txBody>
          </p:sp>
          <p:sp>
            <p:nvSpPr>
              <p:cNvPr id="136" name="Rectangle 135"/>
              <p:cNvSpPr/>
              <p:nvPr/>
            </p:nvSpPr>
            <p:spPr>
              <a:xfrm>
                <a:off x="3773738" y="1811890"/>
                <a:ext cx="2221818" cy="577331"/>
              </a:xfrm>
              <a:prstGeom prst="rect">
                <a:avLst/>
              </a:prstGeom>
            </p:spPr>
            <p:txBody>
              <a:bodyPr wrap="square">
                <a:spAutoFit/>
              </a:bodyPr>
              <a:lstStyle/>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1B365D"/>
                    </a:solidFill>
                    <a:effectLst/>
                    <a:uLnTx/>
                    <a:uFillTx/>
                    <a:latin typeface="Calibri"/>
                    <a:ea typeface="+mn-ea"/>
                    <a:cs typeface="Georgia"/>
                  </a:rPr>
                  <a:t>Universal currency</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Comparison possible across markets</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Common language </a:t>
                </a:r>
              </a:p>
            </p:txBody>
          </p:sp>
        </p:grpSp>
        <p:grpSp>
          <p:nvGrpSpPr>
            <p:cNvPr id="126" name="Group 125"/>
            <p:cNvGrpSpPr/>
            <p:nvPr/>
          </p:nvGrpSpPr>
          <p:grpSpPr>
            <a:xfrm>
              <a:off x="3422241" y="2435007"/>
              <a:ext cx="2579743" cy="577331"/>
              <a:chOff x="3422241" y="2671777"/>
              <a:chExt cx="2579743" cy="577331"/>
            </a:xfrm>
          </p:grpSpPr>
          <p:sp>
            <p:nvSpPr>
              <p:cNvPr id="133" name="Rectangle 132"/>
              <p:cNvSpPr/>
              <p:nvPr/>
            </p:nvSpPr>
            <p:spPr>
              <a:xfrm>
                <a:off x="3787869" y="2671777"/>
                <a:ext cx="2214115" cy="577331"/>
              </a:xfrm>
              <a:prstGeom prst="rect">
                <a:avLst/>
              </a:prstGeom>
            </p:spPr>
            <p:txBody>
              <a:bodyPr wrap="square">
                <a:spAutoFit/>
              </a:bodyPr>
              <a:lstStyle/>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1B365D"/>
                    </a:solidFill>
                    <a:effectLst/>
                    <a:uLnTx/>
                    <a:uFillTx/>
                    <a:latin typeface="Calibri"/>
                    <a:ea typeface="+mn-ea"/>
                    <a:cs typeface="Georgia"/>
                  </a:rPr>
                  <a:t>Customizable</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7331"/>
              <a:chOff x="3422241" y="3470521"/>
              <a:chExt cx="2569463" cy="577331"/>
            </a:xfrm>
          </p:grpSpPr>
          <p:pic>
            <p:nvPicPr>
              <p:cNvPr id="131" name="Picture 6" descr="http://www.uslacrosse.org/portals/1/images/icons/membership-validation-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7331"/>
              </a:xfrm>
              <a:prstGeom prst="rect">
                <a:avLst/>
              </a:prstGeom>
            </p:spPr>
            <p:txBody>
              <a:bodyPr wrap="square">
                <a:spAutoFit/>
              </a:bodyPr>
              <a:lstStyle/>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1B365D"/>
                    </a:solidFill>
                    <a:effectLst/>
                    <a:uLnTx/>
                    <a:uFillTx/>
                    <a:latin typeface="Calibri"/>
                    <a:ea typeface="+mn-ea"/>
                    <a:cs typeface="Georgia"/>
                  </a:rPr>
                  <a:t>Validated </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Over 30+ years experience across the globe &amp; scientific thesis</a:t>
                </a:r>
              </a:p>
            </p:txBody>
          </p:sp>
        </p:grpSp>
        <p:grpSp>
          <p:nvGrpSpPr>
            <p:cNvPr id="128" name="Group 127"/>
            <p:cNvGrpSpPr/>
            <p:nvPr/>
          </p:nvGrpSpPr>
          <p:grpSpPr>
            <a:xfrm>
              <a:off x="3449504" y="3863410"/>
              <a:ext cx="2542200" cy="577331"/>
              <a:chOff x="3449504" y="3863410"/>
              <a:chExt cx="2542200" cy="577331"/>
            </a:xfrm>
          </p:grpSpPr>
          <p:sp>
            <p:nvSpPr>
              <p:cNvPr id="129" name="Rectangle 128"/>
              <p:cNvSpPr/>
              <p:nvPr/>
            </p:nvSpPr>
            <p:spPr>
              <a:xfrm>
                <a:off x="3777589" y="3863410"/>
                <a:ext cx="2214115" cy="577331"/>
              </a:xfrm>
              <a:prstGeom prst="rect">
                <a:avLst/>
              </a:prstGeom>
            </p:spPr>
            <p:txBody>
              <a:bodyPr wrap="square">
                <a:spAutoFit/>
              </a:bodyPr>
              <a:lstStyle/>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1B365D"/>
                    </a:solidFill>
                    <a:effectLst/>
                    <a:uLnTx/>
                    <a:uFillTx/>
                    <a:latin typeface="Calibri"/>
                    <a:ea typeface="+mn-ea"/>
                    <a:cs typeface="Georgia"/>
                  </a:rPr>
                  <a:t>Comparison </a:t>
                </a:r>
              </a:p>
              <a:p>
                <a:pPr marL="0" marR="0" lvl="0" indent="0" algn="l" defTabSz="1231514"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1B365D"/>
                    </a:solidFill>
                    <a:effectLst/>
                    <a:uLnTx/>
                    <a:uFillTx/>
                    <a:latin typeface="Calibri"/>
                    <a:ea typeface="+mn-ea"/>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99510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490669" y="2027308"/>
          <a:ext cx="11161708" cy="383431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490896" y="1077464"/>
            <a:ext cx="4729866" cy="368562"/>
          </a:xfrm>
        </p:spPr>
        <p:txBody>
          <a:bodyPr/>
          <a:lstStyle/>
          <a:p>
            <a:r>
              <a:rPr lang="en-US" dirty="0"/>
              <a:t>Nature is a highly competitive area</a:t>
            </a:r>
          </a:p>
        </p:txBody>
      </p:sp>
      <p:sp>
        <p:nvSpPr>
          <p:cNvPr id="4" name="Title 3"/>
          <p:cNvSpPr>
            <a:spLocks noGrp="1"/>
          </p:cNvSpPr>
          <p:nvPr>
            <p:ph type="title"/>
          </p:nvPr>
        </p:nvSpPr>
        <p:spPr>
          <a:xfrm>
            <a:off x="490896" y="489776"/>
            <a:ext cx="10407754" cy="502471"/>
          </a:xfrm>
        </p:spPr>
        <p:txBody>
          <a:bodyPr/>
          <a:lstStyle/>
          <a:p>
            <a:r>
              <a:rPr lang="en-US" dirty="0"/>
              <a:t>Diversification is necessary to stay competitive</a:t>
            </a:r>
          </a:p>
        </p:txBody>
      </p:sp>
      <p:sp>
        <p:nvSpPr>
          <p:cNvPr id="10" name="TextBox 9"/>
          <p:cNvSpPr txBox="1"/>
          <p:nvPr/>
        </p:nvSpPr>
        <p:spPr>
          <a:xfrm>
            <a:off x="3352953" y="6225738"/>
            <a:ext cx="8425072" cy="342364"/>
          </a:xfrm>
          <a:prstGeom prst="rect">
            <a:avLst/>
          </a:prstGeom>
          <a:noFill/>
        </p:spPr>
        <p:txBody>
          <a:bodyPr wrap="square" lIns="65303" tIns="32652" rIns="65303" bIns="32652" rtlCol="0">
            <a:spAutoFit/>
          </a:bodyPr>
          <a:lstStyle/>
          <a:p>
            <a:pPr algn="r" defTabSz="953984">
              <a:lnSpc>
                <a:spcPct val="110000"/>
              </a:lnSpc>
              <a:spcBef>
                <a:spcPts val="2177"/>
              </a:spcBef>
              <a:buClr>
                <a:srgbClr val="D2D3D2"/>
              </a:buClr>
              <a:defRPr/>
            </a:pPr>
            <a:r>
              <a:rPr lang="en-US" sz="1633" i="1" dirty="0">
                <a:solidFill>
                  <a:srgbClr val="222223"/>
                </a:solidFill>
                <a:latin typeface="Segoe UI"/>
              </a:rPr>
              <a:t>Fit with Adventures in the World of Natural Beauty</a:t>
            </a:r>
          </a:p>
        </p:txBody>
      </p:sp>
      <p:sp>
        <p:nvSpPr>
          <p:cNvPr id="11" name="Rectangle 10"/>
          <p:cNvSpPr/>
          <p:nvPr/>
        </p:nvSpPr>
        <p:spPr bwMode="gray">
          <a:xfrm>
            <a:off x="8577804" y="3755553"/>
            <a:ext cx="2843331" cy="1954358"/>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r>
              <a:rPr lang="en-US" sz="2540" cap="all" dirty="0">
                <a:solidFill>
                  <a:prstClr val="white"/>
                </a:solidFill>
                <a:effectLst>
                  <a:outerShdw blurRad="38100" dist="38100" dir="2700000" algn="tl">
                    <a:srgbClr val="000000">
                      <a:alpha val="43137"/>
                    </a:srgbClr>
                  </a:outerShdw>
                </a:effectLst>
                <a:latin typeface="Segoe UI"/>
              </a:rPr>
              <a:t>ADVENTURES IN the world of natural beauty</a:t>
            </a:r>
            <a:endParaRPr lang="nb-NO" sz="2540" cap="all" dirty="0">
              <a:solidFill>
                <a:prstClr val="white"/>
              </a:solidFill>
              <a:effectLst>
                <a:outerShdw blurRad="38100" dist="38100" dir="2700000" algn="tl">
                  <a:srgbClr val="000000">
                    <a:alpha val="43137"/>
                  </a:srgbClr>
                </a:outerShdw>
              </a:effectLst>
              <a:latin typeface="Segoe UI"/>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1320851"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490896" y="1531244"/>
            <a:ext cx="7743684" cy="3834318"/>
          </a:xfrm>
          <a:prstGeom prst="rect">
            <a:avLst/>
          </a:prstGeom>
        </p:spPr>
      </p:pic>
      <p:sp>
        <p:nvSpPr>
          <p:cNvPr id="3" name="Text Placeholder 2"/>
          <p:cNvSpPr>
            <a:spLocks noGrp="1"/>
          </p:cNvSpPr>
          <p:nvPr>
            <p:ph type="body" sz="quarter" idx="14"/>
          </p:nvPr>
        </p:nvSpPr>
        <p:spPr>
          <a:xfrm>
            <a:off x="490896" y="1077464"/>
            <a:ext cx="7915034" cy="368562"/>
          </a:xfrm>
        </p:spPr>
        <p:txBody>
          <a:bodyPr/>
          <a:lstStyle/>
          <a:p>
            <a:r>
              <a:rPr lang="en-US" dirty="0"/>
              <a:t>Competitive destinations too are playing on multiple needs</a:t>
            </a:r>
          </a:p>
        </p:txBody>
      </p:sp>
      <p:sp>
        <p:nvSpPr>
          <p:cNvPr id="4" name="Title 3"/>
          <p:cNvSpPr>
            <a:spLocks noGrp="1"/>
          </p:cNvSpPr>
          <p:nvPr>
            <p:ph type="title"/>
          </p:nvPr>
        </p:nvSpPr>
        <p:spPr>
          <a:xfrm>
            <a:off x="490896" y="489776"/>
            <a:ext cx="10407754" cy="502471"/>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5719" y="2878718"/>
            <a:ext cx="6539950" cy="3241360"/>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1320851"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464"/>
            <a:ext cx="7915034" cy="368562"/>
          </a:xfrm>
        </p:spPr>
        <p:txBody>
          <a:bodyPr/>
          <a:lstStyle/>
          <a:p>
            <a:r>
              <a:rPr lang="en-US" dirty="0"/>
              <a:t>Competitive destinations too are playing on multiple needs</a:t>
            </a:r>
          </a:p>
        </p:txBody>
      </p:sp>
      <p:sp>
        <p:nvSpPr>
          <p:cNvPr id="4" name="Title 3"/>
          <p:cNvSpPr>
            <a:spLocks noGrp="1"/>
          </p:cNvSpPr>
          <p:nvPr>
            <p:ph type="title"/>
          </p:nvPr>
        </p:nvSpPr>
        <p:spPr>
          <a:xfrm>
            <a:off x="490896" y="489776"/>
            <a:ext cx="10407754" cy="502471"/>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423" y="1871273"/>
            <a:ext cx="3537402" cy="184950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818" y="1809228"/>
            <a:ext cx="7338165" cy="188541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528" y="4016796"/>
            <a:ext cx="7212471" cy="189738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3491" y="3990664"/>
            <a:ext cx="3537402" cy="1900159"/>
          </a:xfrm>
          <a:prstGeom prst="rect">
            <a:avLst/>
          </a:prstGeom>
        </p:spPr>
      </p:pic>
      <p:sp>
        <p:nvSpPr>
          <p:cNvPr id="11" name="AutoShape 2" descr="Image result for visit sweden logo"/>
          <p:cNvSpPr>
            <a:spLocks noChangeAspect="1" noChangeArrowheads="1"/>
          </p:cNvSpPr>
          <p:nvPr/>
        </p:nvSpPr>
        <p:spPr bwMode="auto">
          <a:xfrm>
            <a:off x="6116698" y="3525166"/>
            <a:ext cx="276451" cy="276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pPr defTabSz="953984">
              <a:defRPr/>
            </a:pPr>
            <a:endParaRPr lang="nl-BE" sz="1905">
              <a:solidFill>
                <a:srgbClr val="222223"/>
              </a:solidFill>
              <a:latin typeface="Segoe UI"/>
            </a:endParaRPr>
          </a:p>
        </p:txBody>
      </p:sp>
      <p:pic>
        <p:nvPicPr>
          <p:cNvPr id="12" name="Picture 11"/>
          <p:cNvPicPr>
            <a:picLocks noChangeAspect="1"/>
          </p:cNvPicPr>
          <p:nvPr/>
        </p:nvPicPr>
        <p:blipFill>
          <a:blip r:embed="rId7"/>
          <a:stretch>
            <a:fillRect/>
          </a:stretch>
        </p:blipFill>
        <p:spPr>
          <a:xfrm>
            <a:off x="5290910" y="3375324"/>
            <a:ext cx="1756494" cy="986926"/>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1320851"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464"/>
            <a:ext cx="8316489" cy="368562"/>
          </a:xfrm>
        </p:spPr>
        <p:txBody>
          <a:bodyPr/>
          <a:lstStyle/>
          <a:p>
            <a:r>
              <a:rPr lang="en-US" dirty="0"/>
              <a:t>Norway is used for a wide variety of holiday needs &amp; activities</a:t>
            </a:r>
          </a:p>
        </p:txBody>
      </p:sp>
      <p:sp>
        <p:nvSpPr>
          <p:cNvPr id="4" name="Title 3"/>
          <p:cNvSpPr>
            <a:spLocks noGrp="1"/>
          </p:cNvSpPr>
          <p:nvPr>
            <p:ph type="title"/>
          </p:nvPr>
        </p:nvSpPr>
        <p:spPr>
          <a:xfrm>
            <a:off x="490896" y="489776"/>
            <a:ext cx="5913545" cy="502471"/>
          </a:xfrm>
        </p:spPr>
        <p:txBody>
          <a:bodyPr/>
          <a:lstStyle/>
          <a:p>
            <a:r>
              <a:rPr lang="en-US" dirty="0"/>
              <a:t>Norway has a lot to offer</a:t>
            </a:r>
          </a:p>
        </p:txBody>
      </p:sp>
      <p:graphicFrame>
        <p:nvGraphicFramePr>
          <p:cNvPr id="7" name="Chart 6"/>
          <p:cNvGraphicFramePr/>
          <p:nvPr>
            <p:extLst/>
          </p:nvPr>
        </p:nvGraphicFramePr>
        <p:xfrm>
          <a:off x="490895" y="1600303"/>
          <a:ext cx="11182339" cy="47986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0145260" y="6398995"/>
            <a:ext cx="1786180" cy="250095"/>
          </a:xfrm>
          <a:prstGeom prst="rect">
            <a:avLst/>
          </a:prstGeom>
          <a:noFill/>
        </p:spPr>
        <p:txBody>
          <a:bodyPr wrap="none" lIns="65303" tIns="32652" rIns="65303" bIns="32652" rtlCol="0">
            <a:spAutoFit/>
          </a:bodyPr>
          <a:lstStyle/>
          <a:p>
            <a:pPr>
              <a:lnSpc>
                <a:spcPct val="110000"/>
              </a:lnSpc>
              <a:spcBef>
                <a:spcPts val="2177"/>
              </a:spcBef>
              <a:buClr>
                <a:schemeClr val="bg2"/>
              </a:buClr>
            </a:pPr>
            <a:r>
              <a:rPr lang="en-US" sz="1088" b="1" dirty="0"/>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1319400"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3115" y="4448390"/>
            <a:ext cx="2273698" cy="1510142"/>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8448" y="4349863"/>
            <a:ext cx="1158463" cy="1608669"/>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5139" y="2957942"/>
            <a:ext cx="2331937" cy="1748953"/>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1711" y="4337919"/>
            <a:ext cx="1081196" cy="1627869"/>
          </a:xfrm>
          <a:prstGeom prst="rect">
            <a:avLst/>
          </a:prstGeom>
        </p:spPr>
      </p:pic>
      <p:sp>
        <p:nvSpPr>
          <p:cNvPr id="3" name="Text Placeholder 2"/>
          <p:cNvSpPr>
            <a:spLocks noGrp="1"/>
          </p:cNvSpPr>
          <p:nvPr>
            <p:ph type="body" sz="quarter" idx="14"/>
          </p:nvPr>
        </p:nvSpPr>
        <p:spPr>
          <a:xfrm>
            <a:off x="490896" y="1077464"/>
            <a:ext cx="11288328" cy="368562"/>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490896" y="489776"/>
            <a:ext cx="5913545" cy="502471"/>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1670" y="1676697"/>
            <a:ext cx="1821126" cy="142969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5912" y="3106394"/>
            <a:ext cx="2152577" cy="142969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9671" y="4520676"/>
            <a:ext cx="3030985" cy="1439522"/>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12042" y="1683950"/>
            <a:ext cx="2148032" cy="142969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26401" y="3106393"/>
            <a:ext cx="2142101" cy="1429697"/>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90750" y="4507177"/>
            <a:ext cx="2187916" cy="1458610"/>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75468" y="3106394"/>
            <a:ext cx="2203866" cy="142969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8043" y="4536091"/>
            <a:ext cx="2152577" cy="1429697"/>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105851" y="1691203"/>
            <a:ext cx="2148486" cy="1429697"/>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6707" y="3106393"/>
            <a:ext cx="2428635" cy="1429697"/>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765884" y="3106394"/>
            <a:ext cx="951340" cy="1429697"/>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39744" y="1691203"/>
            <a:ext cx="1787121" cy="1429697"/>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377125" y="1676696"/>
            <a:ext cx="2144545" cy="142969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561325" y="1668990"/>
            <a:ext cx="956883" cy="142969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2451" y="1676697"/>
            <a:ext cx="2144675" cy="1429697"/>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747297" y="4536092"/>
            <a:ext cx="1995894" cy="142969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1319400" y="163468"/>
            <a:ext cx="719868" cy="71986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218994">
              <a:defRPr/>
            </a:pPr>
            <a:r>
              <a:rPr lang="en-GB" sz="3200"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31032" b="31032"/>
          <a:stretch>
            <a:fillRect/>
          </a:stretch>
        </p:blipFill>
        <p:spPr/>
      </p:pic>
      <p:sp>
        <p:nvSpPr>
          <p:cNvPr id="5" name="Title 4"/>
          <p:cNvSpPr>
            <a:spLocks noGrp="1"/>
          </p:cNvSpPr>
          <p:nvPr>
            <p:ph type="ctrTitle"/>
          </p:nvPr>
        </p:nvSpPr>
        <p:spPr>
          <a:xfrm>
            <a:off x="490896" y="3733900"/>
            <a:ext cx="5680744" cy="502471"/>
          </a:xfrm>
        </p:spPr>
        <p:txBody>
          <a:bodyPr/>
          <a:lstStyle/>
          <a:p>
            <a:r>
              <a:rPr lang="en-US" dirty="0"/>
              <a:t>Recommendations for US</a:t>
            </a:r>
          </a:p>
        </p:txBody>
      </p:sp>
      <p:sp>
        <p:nvSpPr>
          <p:cNvPr id="8" name="Text Placeholder 7"/>
          <p:cNvSpPr>
            <a:spLocks noGrp="1"/>
          </p:cNvSpPr>
          <p:nvPr>
            <p:ph type="body" sz="quarter" idx="12"/>
          </p:nvPr>
        </p:nvSpPr>
        <p:spPr>
          <a:xfrm>
            <a:off x="490896" y="4357071"/>
            <a:ext cx="4331241" cy="429990"/>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90895" y="1077506"/>
            <a:ext cx="7187591" cy="368479"/>
          </a:xfrm>
        </p:spPr>
        <p:txBody>
          <a:bodyPr/>
          <a:lstStyle/>
          <a:p>
            <a:r>
              <a:rPr lang="en-US" dirty="0"/>
              <a:t>Norway fails to meet some basic holiday expectations</a:t>
            </a:r>
            <a:endParaRPr lang="nb-NO" dirty="0"/>
          </a:p>
        </p:txBody>
      </p:sp>
      <p:sp>
        <p:nvSpPr>
          <p:cNvPr id="3" name="Title 2"/>
          <p:cNvSpPr>
            <a:spLocks noGrp="1"/>
          </p:cNvSpPr>
          <p:nvPr>
            <p:ph type="title"/>
          </p:nvPr>
        </p:nvSpPr>
        <p:spPr>
          <a:xfrm>
            <a:off x="490897" y="517715"/>
            <a:ext cx="10651729" cy="446597"/>
          </a:xfrm>
        </p:spPr>
        <p:txBody>
          <a:bodyPr/>
          <a:lstStyle/>
          <a:p>
            <a:r>
              <a:rPr lang="en-US" sz="2902" dirty="0"/>
              <a:t>Norway Needs to continue to work on Holiday basics</a:t>
            </a:r>
          </a:p>
        </p:txBody>
      </p:sp>
      <p:sp>
        <p:nvSpPr>
          <p:cNvPr id="4" name="Rectangle 3"/>
          <p:cNvSpPr/>
          <p:nvPr/>
        </p:nvSpPr>
        <p:spPr bwMode="gray">
          <a:xfrm>
            <a:off x="971057" y="2158195"/>
            <a:ext cx="2272332" cy="1371349"/>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Good value for money</a:t>
            </a:r>
          </a:p>
        </p:txBody>
      </p:sp>
      <p:sp>
        <p:nvSpPr>
          <p:cNvPr id="6" name="Rectangle 5"/>
          <p:cNvSpPr/>
          <p:nvPr/>
        </p:nvSpPr>
        <p:spPr bwMode="gray">
          <a:xfrm>
            <a:off x="3554692" y="3821038"/>
            <a:ext cx="2272332" cy="1371349"/>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Good local cuisine</a:t>
            </a:r>
          </a:p>
        </p:txBody>
      </p:sp>
      <p:sp>
        <p:nvSpPr>
          <p:cNvPr id="8" name="Rectangle 7"/>
          <p:cNvSpPr/>
          <p:nvPr/>
        </p:nvSpPr>
        <p:spPr bwMode="gray">
          <a:xfrm>
            <a:off x="971057" y="3821038"/>
            <a:ext cx="2272332" cy="1371349"/>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Social, friendly</a:t>
            </a:r>
          </a:p>
        </p:txBody>
      </p:sp>
      <p:sp>
        <p:nvSpPr>
          <p:cNvPr id="10" name="Rectangle 9"/>
          <p:cNvSpPr/>
          <p:nvPr/>
        </p:nvSpPr>
        <p:spPr bwMode="gray">
          <a:xfrm>
            <a:off x="6181460" y="3821038"/>
            <a:ext cx="2272332" cy="1371349"/>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Allows me to discover new and interesting places. Gives me rich experiences. Enriches my view on the world.</a:t>
            </a:r>
          </a:p>
        </p:txBody>
      </p:sp>
      <p:sp>
        <p:nvSpPr>
          <p:cNvPr id="11" name="Rectangle 10"/>
          <p:cNvSpPr/>
          <p:nvPr/>
        </p:nvSpPr>
        <p:spPr bwMode="gray">
          <a:xfrm>
            <a:off x="6199077" y="2164822"/>
            <a:ext cx="2272332" cy="1371349"/>
          </a:xfrm>
          <a:prstGeom prst="rect">
            <a:avLst/>
          </a:prstGeom>
          <a:solidFill>
            <a:srgbClr val="92D05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Interesting sights, rich cultural heritage or art.</a:t>
            </a:r>
          </a:p>
        </p:txBody>
      </p:sp>
      <p:sp>
        <p:nvSpPr>
          <p:cNvPr id="2" name="Rectangle 1"/>
          <p:cNvSpPr/>
          <p:nvPr/>
        </p:nvSpPr>
        <p:spPr bwMode="gray">
          <a:xfrm>
            <a:off x="805838" y="1992166"/>
            <a:ext cx="2627475" cy="3396153"/>
          </a:xfrm>
          <a:prstGeom prst="rect">
            <a:avLst/>
          </a:prstGeom>
          <a:noFill/>
          <a:ln w="285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nl-BE" sz="1814" dirty="0">
              <a:solidFill>
                <a:prstClr val="white"/>
              </a:solidFill>
              <a:latin typeface="Segoe UI"/>
            </a:endParaRPr>
          </a:p>
        </p:txBody>
      </p:sp>
      <p:pic>
        <p:nvPicPr>
          <p:cNvPr id="18" name="Picture 17" descr="Bilderesultat for US country button">
            <a:extLst>
              <a:ext uri="{FF2B5EF4-FFF2-40B4-BE49-F238E27FC236}">
                <a16:creationId xmlns:a16="http://schemas.microsoft.com/office/drawing/2014/main" id="{4A7D8703-1354-4577-B658-34CA0F9D5C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7ED4C4F-25D4-49A8-947B-C89A377F0F99}"/>
              </a:ext>
            </a:extLst>
          </p:cNvPr>
          <p:cNvSpPr/>
          <p:nvPr/>
        </p:nvSpPr>
        <p:spPr bwMode="gray">
          <a:xfrm>
            <a:off x="3433313" y="1992166"/>
            <a:ext cx="2627475" cy="3396153"/>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defTabSz="953984">
              <a:lnSpc>
                <a:spcPct val="110000"/>
              </a:lnSpc>
              <a:spcBef>
                <a:spcPts val="2177"/>
              </a:spcBef>
              <a:buClr>
                <a:srgbClr val="D2D3D2"/>
              </a:buClr>
              <a:defRPr/>
            </a:pPr>
            <a:endParaRPr lang="nl-BE" sz="1814" dirty="0">
              <a:solidFill>
                <a:prstClr val="white"/>
              </a:solidFill>
              <a:latin typeface="Segoe UI"/>
            </a:endParaRPr>
          </a:p>
        </p:txBody>
      </p:sp>
      <p:sp>
        <p:nvSpPr>
          <p:cNvPr id="9" name="Rectangle 8">
            <a:extLst>
              <a:ext uri="{FF2B5EF4-FFF2-40B4-BE49-F238E27FC236}">
                <a16:creationId xmlns:a16="http://schemas.microsoft.com/office/drawing/2014/main" id="{2A429815-ECE3-4899-B379-8FCD9FDD8701}"/>
              </a:ext>
            </a:extLst>
          </p:cNvPr>
          <p:cNvSpPr/>
          <p:nvPr/>
        </p:nvSpPr>
        <p:spPr bwMode="gray">
          <a:xfrm>
            <a:off x="3320929" y="2009419"/>
            <a:ext cx="216512" cy="335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1" name="Rectangle 20">
            <a:extLst>
              <a:ext uri="{FF2B5EF4-FFF2-40B4-BE49-F238E27FC236}">
                <a16:creationId xmlns:a16="http://schemas.microsoft.com/office/drawing/2014/main" id="{A29938F9-429D-46DE-AD3D-0CBAC5E6B84E}"/>
              </a:ext>
            </a:extLst>
          </p:cNvPr>
          <p:cNvSpPr/>
          <p:nvPr/>
        </p:nvSpPr>
        <p:spPr bwMode="gray">
          <a:xfrm rot="16200000">
            <a:off x="4636731" y="722122"/>
            <a:ext cx="216512" cy="263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2" name="Rectangle 21">
            <a:extLst>
              <a:ext uri="{FF2B5EF4-FFF2-40B4-BE49-F238E27FC236}">
                <a16:creationId xmlns:a16="http://schemas.microsoft.com/office/drawing/2014/main" id="{1A7829D8-1C13-4734-A967-CDA97D0D39AF}"/>
              </a:ext>
            </a:extLst>
          </p:cNvPr>
          <p:cNvSpPr/>
          <p:nvPr/>
        </p:nvSpPr>
        <p:spPr bwMode="gray">
          <a:xfrm>
            <a:off x="5896169" y="1929667"/>
            <a:ext cx="216512" cy="176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cxnSp>
        <p:nvCxnSpPr>
          <p:cNvPr id="26" name="Straight Connector 25">
            <a:extLst>
              <a:ext uri="{FF2B5EF4-FFF2-40B4-BE49-F238E27FC236}">
                <a16:creationId xmlns:a16="http://schemas.microsoft.com/office/drawing/2014/main" id="{4DC27598-85A9-4A63-BBA5-4FE43A2E6778}"/>
              </a:ext>
            </a:extLst>
          </p:cNvPr>
          <p:cNvCxnSpPr>
            <a:cxnSpLocks/>
          </p:cNvCxnSpPr>
          <p:nvPr/>
        </p:nvCxnSpPr>
        <p:spPr>
          <a:xfrm>
            <a:off x="3437811" y="2009419"/>
            <a:ext cx="12755" cy="1682687"/>
          </a:xfrm>
          <a:prstGeom prst="line">
            <a:avLst/>
          </a:prstGeom>
          <a:ln w="28575">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201204-A4B0-449F-9398-165351F7CD8E}"/>
              </a:ext>
            </a:extLst>
          </p:cNvPr>
          <p:cNvCxnSpPr>
            <a:cxnSpLocks/>
            <a:stCxn id="20" idx="3"/>
            <a:endCxn id="9" idx="3"/>
          </p:cNvCxnSpPr>
          <p:nvPr/>
        </p:nvCxnSpPr>
        <p:spPr>
          <a:xfrm flipH="1" flipV="1">
            <a:off x="3537441" y="3687525"/>
            <a:ext cx="2523347" cy="2718"/>
          </a:xfrm>
          <a:prstGeom prst="line">
            <a:avLst/>
          </a:prstGeom>
          <a:ln w="28575">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4ED2730-3BAE-494A-8F45-F8ECCCDA94A6}"/>
              </a:ext>
            </a:extLst>
          </p:cNvPr>
          <p:cNvSpPr/>
          <p:nvPr/>
        </p:nvSpPr>
        <p:spPr bwMode="gray">
          <a:xfrm>
            <a:off x="3705916" y="2164822"/>
            <a:ext cx="2272332" cy="1371349"/>
          </a:xfrm>
          <a:prstGeom prst="rect">
            <a:avLst/>
          </a:prstGeom>
          <a:solidFill>
            <a:srgbClr val="92D05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Friendly. Relaxed. Unique. Authentic. Explorative. People who like adventure.</a:t>
            </a:r>
          </a:p>
        </p:txBody>
      </p:sp>
      <p:sp>
        <p:nvSpPr>
          <p:cNvPr id="33" name="Rectangle 32">
            <a:extLst>
              <a:ext uri="{FF2B5EF4-FFF2-40B4-BE49-F238E27FC236}">
                <a16:creationId xmlns:a16="http://schemas.microsoft.com/office/drawing/2014/main" id="{E05DE725-5E54-4F52-A62E-9CDB6A90E0ED}"/>
              </a:ext>
            </a:extLst>
          </p:cNvPr>
          <p:cNvSpPr/>
          <p:nvPr/>
        </p:nvSpPr>
        <p:spPr bwMode="gray">
          <a:xfrm>
            <a:off x="8683827" y="2164822"/>
            <a:ext cx="2272332" cy="1371349"/>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Beautiful nature</a:t>
            </a:r>
          </a:p>
        </p:txBody>
      </p:sp>
      <p:sp>
        <p:nvSpPr>
          <p:cNvPr id="34" name="Rectangle 33">
            <a:extLst>
              <a:ext uri="{FF2B5EF4-FFF2-40B4-BE49-F238E27FC236}">
                <a16:creationId xmlns:a16="http://schemas.microsoft.com/office/drawing/2014/main" id="{E916CA81-B762-417F-A0AA-735A288AD72E}"/>
              </a:ext>
            </a:extLst>
          </p:cNvPr>
          <p:cNvSpPr/>
          <p:nvPr/>
        </p:nvSpPr>
        <p:spPr bwMode="gray">
          <a:xfrm>
            <a:off x="8683827" y="3814412"/>
            <a:ext cx="2272332" cy="1371349"/>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7" rIns="143974" bIns="71987" numCol="1" spcCol="0" rtlCol="0" fromWordArt="0" anchor="ctr" anchorCtr="0" forceAA="0" compatLnSpc="1">
            <a:prstTxWarp prst="textNoShape">
              <a:avLst/>
            </a:prstTxWarp>
            <a:noAutofit/>
          </a:bodyPr>
          <a:lstStyle/>
          <a:p>
            <a:pPr algn="ctr" defTabSz="914204">
              <a:lnSpc>
                <a:spcPct val="110000"/>
              </a:lnSpc>
              <a:spcBef>
                <a:spcPts val="2400"/>
              </a:spcBef>
              <a:buClr>
                <a:srgbClr val="D2D3D2"/>
              </a:buClr>
              <a:defRPr/>
            </a:pPr>
            <a:r>
              <a:rPr lang="en-US" sz="1600" dirty="0">
                <a:solidFill>
                  <a:prstClr val="white"/>
                </a:solidFill>
              </a:rPr>
              <a:t>People who like to explore and have new experience. People who are interested to learn more</a:t>
            </a:r>
          </a:p>
        </p:txBody>
      </p:sp>
    </p:spTree>
    <p:extLst>
      <p:ext uri="{BB962C8B-B14F-4D97-AF65-F5344CB8AC3E}">
        <p14:creationId xmlns:p14="http://schemas.microsoft.com/office/powerpoint/2010/main" val="3495136490"/>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105742"/>
            <a:ext cx="11145341" cy="312008"/>
          </a:xfrm>
        </p:spPr>
        <p:txBody>
          <a:bodyPr/>
          <a:lstStyle/>
          <a:p>
            <a:r>
              <a:rPr lang="en-US" sz="2000" dirty="0"/>
              <a:t>Highly relevant for two segments, and very decent relevance for additionally two segments</a:t>
            </a:r>
          </a:p>
        </p:txBody>
      </p:sp>
      <p:sp>
        <p:nvSpPr>
          <p:cNvPr id="4" name="Title 3"/>
          <p:cNvSpPr>
            <a:spLocks noGrp="1"/>
          </p:cNvSpPr>
          <p:nvPr>
            <p:ph type="title"/>
          </p:nvPr>
        </p:nvSpPr>
        <p:spPr>
          <a:xfrm>
            <a:off x="490895" y="510724"/>
            <a:ext cx="10706616" cy="460575"/>
          </a:xfrm>
        </p:spPr>
        <p:txBody>
          <a:bodyPr/>
          <a:lstStyle/>
          <a:p>
            <a:r>
              <a:rPr lang="en-US" sz="2993" dirty="0"/>
              <a:t>Norway connects well with multiple needs in the us</a:t>
            </a:r>
          </a:p>
        </p:txBody>
      </p:sp>
      <p:sp>
        <p:nvSpPr>
          <p:cNvPr id="6" name="TextBox 5"/>
          <p:cNvSpPr txBox="1"/>
          <p:nvPr/>
        </p:nvSpPr>
        <p:spPr>
          <a:xfrm>
            <a:off x="3418264" y="6286921"/>
            <a:ext cx="8033208" cy="342364"/>
          </a:xfrm>
          <a:prstGeom prst="rect">
            <a:avLst/>
          </a:prstGeom>
          <a:noFill/>
        </p:spPr>
        <p:txBody>
          <a:bodyPr wrap="square" lIns="65303" tIns="32652" rIns="65303" bIns="32652" rtlCol="0">
            <a:spAutoFit/>
          </a:bodyPr>
          <a:lstStyle/>
          <a:p>
            <a:pPr marL="0" marR="0" lvl="0" indent="0" algn="r" defTabSz="953984" rtl="0" eaLnBrk="1" fontAlgn="auto" latinLnBrk="0" hangingPunct="1">
              <a:lnSpc>
                <a:spcPct val="110000"/>
              </a:lnSpc>
              <a:spcBef>
                <a:spcPts val="2177"/>
              </a:spcBef>
              <a:spcAft>
                <a:spcPts val="0"/>
              </a:spcAft>
              <a:buClr>
                <a:srgbClr val="D2D3D2"/>
              </a:buClr>
              <a:buSzTx/>
              <a:buFontTx/>
              <a:buNone/>
              <a:tabLst/>
              <a:defRPr/>
            </a:pPr>
            <a:r>
              <a:rPr kumimoji="0" lang="en-US" sz="1633" b="0" i="1" u="none" strike="noStrike" kern="1200" cap="none" spc="0" normalizeH="0" baseline="0" noProof="0" dirty="0">
                <a:ln>
                  <a:noFill/>
                </a:ln>
                <a:solidFill>
                  <a:srgbClr val="222223"/>
                </a:solidFill>
                <a:effectLst/>
                <a:uLnTx/>
                <a:uFillTx/>
                <a:latin typeface="Segoe UI"/>
                <a:ea typeface="+mn-ea"/>
                <a:cs typeface="+mn-cs"/>
              </a:rPr>
              <a:t>Fit with segments in the US market</a:t>
            </a:r>
          </a:p>
        </p:txBody>
      </p:sp>
      <p:graphicFrame>
        <p:nvGraphicFramePr>
          <p:cNvPr id="11" name="Chart 10"/>
          <p:cNvGraphicFramePr/>
          <p:nvPr>
            <p:extLst>
              <p:ext uri="{D42A27DB-BD31-4B8C-83A1-F6EECF244321}">
                <p14:modId xmlns:p14="http://schemas.microsoft.com/office/powerpoint/2010/main" val="1215362473"/>
              </p:ext>
            </p:extLst>
          </p:nvPr>
        </p:nvGraphicFramePr>
        <p:xfrm>
          <a:off x="490896" y="2038730"/>
          <a:ext cx="10895266" cy="4203556"/>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6468766" y="5467461"/>
            <a:ext cx="1112101" cy="511102"/>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Broadening My Cultural Horizon</a:t>
            </a:r>
          </a:p>
        </p:txBody>
      </p:sp>
      <p:sp>
        <p:nvSpPr>
          <p:cNvPr id="21" name="Rectangle 20"/>
          <p:cNvSpPr/>
          <p:nvPr/>
        </p:nvSpPr>
        <p:spPr>
          <a:xfrm>
            <a:off x="8534655" y="5467461"/>
            <a:ext cx="1000649" cy="371512"/>
          </a:xfrm>
          <a:prstGeom prst="rect">
            <a:avLst/>
          </a:prstGeom>
        </p:spPr>
        <p:txBody>
          <a:bodyPr wrap="square">
            <a:spAutoFit/>
          </a:bodyPr>
          <a:lstStyle/>
          <a:p>
            <a:pPr lvl="0" algn="ctr" defTabSz="953984">
              <a:defRPr/>
            </a:pPr>
            <a:r>
              <a:rPr lang="en-US" sz="907" cap="all" dirty="0">
                <a:solidFill>
                  <a:srgbClr val="222223"/>
                </a:solidFill>
              </a:rPr>
              <a:t>EXTRAVAGANT INDULGENCE</a:t>
            </a:r>
            <a:endParaRPr kumimoji="0" lang="en-US" sz="907" b="0" i="0" u="none" strike="noStrike" kern="1200" cap="all" spc="0" normalizeH="0" baseline="0" noProof="0" dirty="0">
              <a:ln>
                <a:noFill/>
              </a:ln>
              <a:solidFill>
                <a:srgbClr val="222223"/>
              </a:solidFill>
              <a:effectLst/>
              <a:uLnTx/>
              <a:uFillTx/>
              <a:latin typeface="Segoe UI"/>
              <a:ea typeface="+mn-ea"/>
              <a:cs typeface="+mn-cs"/>
            </a:endParaRPr>
          </a:p>
        </p:txBody>
      </p:sp>
      <p:sp>
        <p:nvSpPr>
          <p:cNvPr id="22" name="Rectangle 21"/>
          <p:cNvSpPr/>
          <p:nvPr/>
        </p:nvSpPr>
        <p:spPr>
          <a:xfrm>
            <a:off x="2302059" y="5467461"/>
            <a:ext cx="1101839" cy="371512"/>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Social Immersion</a:t>
            </a:r>
          </a:p>
        </p:txBody>
      </p:sp>
      <p:cxnSp>
        <p:nvCxnSpPr>
          <p:cNvPr id="24" name="Straight Connector 23"/>
          <p:cNvCxnSpPr/>
          <p:nvPr/>
        </p:nvCxnSpPr>
        <p:spPr>
          <a:xfrm>
            <a:off x="1197702" y="4138751"/>
            <a:ext cx="9461600" cy="0"/>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197702"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399016" y="5467461"/>
            <a:ext cx="1059337" cy="231923"/>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Escape</a:t>
            </a:r>
          </a:p>
        </p:txBody>
      </p:sp>
      <p:sp>
        <p:nvSpPr>
          <p:cNvPr id="41" name="Rectangle 40"/>
          <p:cNvSpPr/>
          <p:nvPr/>
        </p:nvSpPr>
        <p:spPr>
          <a:xfrm>
            <a:off x="7467524" y="5467461"/>
            <a:ext cx="1044970" cy="650691"/>
          </a:xfrm>
          <a:prstGeom prst="rect">
            <a:avLst/>
          </a:prstGeom>
        </p:spPr>
        <p:txBody>
          <a:bodyPr wrap="square">
            <a:spAutoFit/>
          </a:bodyPr>
          <a:lstStyle/>
          <a:p>
            <a:pPr lvl="0" algn="ctr" defTabSz="953984">
              <a:defRPr/>
            </a:pPr>
            <a:r>
              <a:rPr lang="en-US" sz="907" cap="all" dirty="0">
                <a:solidFill>
                  <a:srgbClr val="222223"/>
                </a:solidFill>
              </a:rPr>
              <a:t>ADVENTURES IN </a:t>
            </a:r>
            <a:r>
              <a:rPr kumimoji="0" lang="en-US" sz="907" b="0" i="0" u="none" strike="noStrike" kern="1200" cap="all" spc="0" normalizeH="0" baseline="0" noProof="0" dirty="0">
                <a:ln>
                  <a:noFill/>
                </a:ln>
                <a:solidFill>
                  <a:srgbClr val="222223"/>
                </a:solidFill>
                <a:effectLst/>
                <a:uLnTx/>
                <a:uFillTx/>
                <a:latin typeface="Segoe UI"/>
                <a:ea typeface="+mn-ea"/>
                <a:cs typeface="+mn-cs"/>
              </a:rPr>
              <a:t>the World of Natural Beauty</a:t>
            </a:r>
          </a:p>
        </p:txBody>
      </p:sp>
      <p:sp>
        <p:nvSpPr>
          <p:cNvPr id="42" name="Rectangle 41"/>
          <p:cNvSpPr/>
          <p:nvPr/>
        </p:nvSpPr>
        <p:spPr>
          <a:xfrm>
            <a:off x="3345318" y="5467461"/>
            <a:ext cx="1017893" cy="371512"/>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Sharing &amp; Caring</a:t>
            </a:r>
          </a:p>
        </p:txBody>
      </p:sp>
      <p:sp>
        <p:nvSpPr>
          <p:cNvPr id="43" name="Rectangle 42"/>
          <p:cNvSpPr/>
          <p:nvPr/>
        </p:nvSpPr>
        <p:spPr>
          <a:xfrm>
            <a:off x="5413069" y="5467461"/>
            <a:ext cx="994026" cy="231923"/>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Control</a:t>
            </a:r>
          </a:p>
        </p:txBody>
      </p:sp>
      <p:sp>
        <p:nvSpPr>
          <p:cNvPr id="44" name="Rectangle 43"/>
          <p:cNvSpPr/>
          <p:nvPr/>
        </p:nvSpPr>
        <p:spPr>
          <a:xfrm>
            <a:off x="9557465" y="5467461"/>
            <a:ext cx="1044970" cy="231923"/>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Energy</a:t>
            </a:r>
          </a:p>
        </p:txBody>
      </p:sp>
      <p:sp>
        <p:nvSpPr>
          <p:cNvPr id="45" name="Rectangle 44"/>
          <p:cNvSpPr/>
          <p:nvPr/>
        </p:nvSpPr>
        <p:spPr>
          <a:xfrm>
            <a:off x="1197702" y="5467461"/>
            <a:ext cx="1044969" cy="371512"/>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907" b="0" i="0" u="none" strike="noStrike" kern="1200" cap="all" spc="0" normalizeH="0" baseline="0" noProof="0" dirty="0">
                <a:ln>
                  <a:noFill/>
                </a:ln>
                <a:solidFill>
                  <a:srgbClr val="222223"/>
                </a:solidFill>
                <a:effectLst/>
                <a:uLnTx/>
                <a:uFillTx/>
                <a:latin typeface="Segoe UI"/>
                <a:ea typeface="+mn-ea"/>
                <a:cs typeface="+mn-cs"/>
              </a:rPr>
              <a:t>Playful Liberation</a:t>
            </a:r>
          </a:p>
        </p:txBody>
      </p:sp>
      <p:cxnSp>
        <p:nvCxnSpPr>
          <p:cNvPr id="48" name="Straight Connector 47"/>
          <p:cNvCxnSpPr/>
          <p:nvPr/>
        </p:nvCxnSpPr>
        <p:spPr>
          <a:xfrm flipV="1">
            <a:off x="2313608"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54436"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396554"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421324"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473498"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467524"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512494"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557465"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0640666" y="2810042"/>
            <a:ext cx="0" cy="2589337"/>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2661892-F982-440F-BC61-6DC8BA71966D}"/>
              </a:ext>
            </a:extLst>
          </p:cNvPr>
          <p:cNvSpPr/>
          <p:nvPr/>
        </p:nvSpPr>
        <p:spPr bwMode="gray">
          <a:xfrm>
            <a:off x="7484502" y="3153465"/>
            <a:ext cx="1011014" cy="2753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9" name="Oval 28">
            <a:extLst>
              <a:ext uri="{FF2B5EF4-FFF2-40B4-BE49-F238E27FC236}">
                <a16:creationId xmlns:a16="http://schemas.microsoft.com/office/drawing/2014/main" id="{C98F6615-7EE0-49C2-A967-629C1EFF172F}"/>
              </a:ext>
            </a:extLst>
          </p:cNvPr>
          <p:cNvSpPr/>
          <p:nvPr/>
        </p:nvSpPr>
        <p:spPr bwMode="gray">
          <a:xfrm>
            <a:off x="6465005" y="2878124"/>
            <a:ext cx="1011014" cy="2753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0" name="Oval 29">
            <a:extLst>
              <a:ext uri="{FF2B5EF4-FFF2-40B4-BE49-F238E27FC236}">
                <a16:creationId xmlns:a16="http://schemas.microsoft.com/office/drawing/2014/main" id="{05FBB3A6-7607-4240-8D31-731CC7513CC5}"/>
              </a:ext>
            </a:extLst>
          </p:cNvPr>
          <p:cNvSpPr/>
          <p:nvPr/>
        </p:nvSpPr>
        <p:spPr bwMode="gray">
          <a:xfrm>
            <a:off x="2320486" y="3403594"/>
            <a:ext cx="1011014" cy="27534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1" name="Oval 30">
            <a:extLst>
              <a:ext uri="{FF2B5EF4-FFF2-40B4-BE49-F238E27FC236}">
                <a16:creationId xmlns:a16="http://schemas.microsoft.com/office/drawing/2014/main" id="{97308CB7-1C0C-4893-B4F2-6E56876F4D90}"/>
              </a:ext>
            </a:extLst>
          </p:cNvPr>
          <p:cNvSpPr/>
          <p:nvPr/>
        </p:nvSpPr>
        <p:spPr bwMode="gray">
          <a:xfrm>
            <a:off x="4410310" y="3309513"/>
            <a:ext cx="1011014" cy="27534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1015404044"/>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A4973B0-0E67-441C-B2D8-BEDF118AD751}"/>
              </a:ext>
            </a:extLst>
          </p:cNvPr>
          <p:cNvSpPr/>
          <p:nvPr/>
        </p:nvSpPr>
        <p:spPr bwMode="gray">
          <a:xfrm>
            <a:off x="6556792" y="4286725"/>
            <a:ext cx="4997796" cy="1354950"/>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Norway’s nature is a perfect place for US travelers to escape from their hectic daily life, pamper themselves and restore their sense of harmony and balance. A peaceful and harmonious place to revitalize themselves. </a:t>
            </a:r>
          </a:p>
        </p:txBody>
      </p:sp>
      <p:sp>
        <p:nvSpPr>
          <p:cNvPr id="5" name="Rectangle 4">
            <a:extLst>
              <a:ext uri="{FF2B5EF4-FFF2-40B4-BE49-F238E27FC236}">
                <a16:creationId xmlns:a16="http://schemas.microsoft.com/office/drawing/2014/main" id="{BA9B8501-30D4-4A8B-9FB9-FA967DD55D1B}"/>
              </a:ext>
            </a:extLst>
          </p:cNvPr>
          <p:cNvSpPr/>
          <p:nvPr/>
        </p:nvSpPr>
        <p:spPr bwMode="gray">
          <a:xfrm>
            <a:off x="6556792" y="2838093"/>
            <a:ext cx="4997796" cy="1354950"/>
          </a:xfrm>
          <a:prstGeom prst="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 name="Title 2"/>
          <p:cNvSpPr>
            <a:spLocks noGrp="1"/>
          </p:cNvSpPr>
          <p:nvPr>
            <p:ph type="title"/>
          </p:nvPr>
        </p:nvSpPr>
        <p:spPr>
          <a:xfrm>
            <a:off x="490896" y="489776"/>
            <a:ext cx="8917555" cy="502471"/>
          </a:xfrm>
        </p:spPr>
        <p:txBody>
          <a:bodyPr/>
          <a:lstStyle/>
          <a:p>
            <a:r>
              <a:rPr lang="en-US" dirty="0"/>
              <a:t>Looking at Norway’s current strengths</a:t>
            </a:r>
          </a:p>
        </p:txBody>
      </p:sp>
      <p:sp>
        <p:nvSpPr>
          <p:cNvPr id="4" name="Title 2"/>
          <p:cNvSpPr txBox="1">
            <a:spLocks/>
          </p:cNvSpPr>
          <p:nvPr/>
        </p:nvSpPr>
        <p:spPr bwMode="gray">
          <a:xfrm>
            <a:off x="490896" y="1059431"/>
            <a:ext cx="11420490" cy="502445"/>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3265" dirty="0"/>
              <a:t>And position different routes that can be explored</a:t>
            </a:r>
          </a:p>
        </p:txBody>
      </p:sp>
      <p:sp>
        <p:nvSpPr>
          <p:cNvPr id="2" name="TextBox 1"/>
          <p:cNvSpPr txBox="1"/>
          <p:nvPr/>
        </p:nvSpPr>
        <p:spPr>
          <a:xfrm>
            <a:off x="490897" y="2122788"/>
            <a:ext cx="3396153" cy="434504"/>
          </a:xfrm>
          <a:prstGeom prst="rect">
            <a:avLst/>
          </a:prstGeom>
          <a:noFill/>
        </p:spPr>
        <p:txBody>
          <a:bodyPr wrap="square" lIns="65303" tIns="32652" rIns="65303" bIns="32652" rtlCol="0">
            <a:spAutoFit/>
          </a:bodyPr>
          <a:lstStyle/>
          <a:p>
            <a:pPr algn="ctr">
              <a:lnSpc>
                <a:spcPct val="110000"/>
              </a:lnSpc>
              <a:spcBef>
                <a:spcPts val="2177"/>
              </a:spcBef>
              <a:buClr>
                <a:schemeClr val="bg2"/>
              </a:buClr>
            </a:pPr>
            <a:r>
              <a:rPr lang="nb-NO" sz="2177" b="1" dirty="0"/>
              <a:t>THE OBVIOUS TARGET</a:t>
            </a:r>
          </a:p>
        </p:txBody>
      </p:sp>
      <p:cxnSp>
        <p:nvCxnSpPr>
          <p:cNvPr id="9" name="Straight Connector 8"/>
          <p:cNvCxnSpPr/>
          <p:nvPr/>
        </p:nvCxnSpPr>
        <p:spPr>
          <a:xfrm>
            <a:off x="4296858" y="1926855"/>
            <a:ext cx="0" cy="4476592"/>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49439" y="2184279"/>
            <a:ext cx="6090258" cy="311522"/>
          </a:xfrm>
          <a:prstGeom prst="rect">
            <a:avLst/>
          </a:prstGeom>
          <a:noFill/>
        </p:spPr>
        <p:txBody>
          <a:bodyPr wrap="square" lIns="65303" tIns="32652" rIns="65303" bIns="32652" rtlCol="0">
            <a:spAutoFit/>
          </a:bodyPr>
          <a:lstStyle/>
          <a:p>
            <a:pPr algn="ctr">
              <a:lnSpc>
                <a:spcPct val="110000"/>
              </a:lnSpc>
              <a:spcBef>
                <a:spcPts val="2177"/>
              </a:spcBef>
              <a:buClr>
                <a:schemeClr val="bg2"/>
              </a:buClr>
            </a:pPr>
            <a:r>
              <a:rPr lang="en-US" sz="1451" b="1" dirty="0"/>
              <a:t>POSSIBLE ADDITIONS</a:t>
            </a:r>
          </a:p>
        </p:txBody>
      </p:sp>
      <p:sp>
        <p:nvSpPr>
          <p:cNvPr id="15" name="TextBox 14"/>
          <p:cNvSpPr txBox="1"/>
          <p:nvPr/>
        </p:nvSpPr>
        <p:spPr>
          <a:xfrm>
            <a:off x="6625087" y="2838092"/>
            <a:ext cx="4929501" cy="1354950"/>
          </a:xfrm>
          <a:prstGeom prst="rect">
            <a:avLst/>
          </a:prstGeom>
          <a:noFill/>
        </p:spPr>
        <p:txBody>
          <a:bodyPr wrap="square" lIns="65303" tIns="32652" rIns="65303" bIns="32652" rtlCol="0" anchor="ctr">
            <a:noAutofit/>
          </a:bodyPr>
          <a:lstStyle/>
          <a:p>
            <a:pPr>
              <a:lnSpc>
                <a:spcPct val="110000"/>
              </a:lnSpc>
              <a:spcBef>
                <a:spcPts val="2177"/>
              </a:spcBef>
              <a:buClr>
                <a:schemeClr val="bg2"/>
              </a:buClr>
            </a:pPr>
            <a:r>
              <a:rPr lang="en-US" sz="1400" dirty="0"/>
              <a:t>What should excite US travelers in addition to experiencing Norway's beautiful nature and culture, is meeting local people and immersion in local life. A sociable and friendly experience connecting with local people.</a:t>
            </a:r>
          </a:p>
        </p:txBody>
      </p:sp>
      <p:sp>
        <p:nvSpPr>
          <p:cNvPr id="18" name="Rectangle 17"/>
          <p:cNvSpPr/>
          <p:nvPr/>
        </p:nvSpPr>
        <p:spPr bwMode="gray">
          <a:xfrm>
            <a:off x="4665759" y="4290937"/>
            <a:ext cx="1891033" cy="1350738"/>
          </a:xfrm>
          <a:prstGeom prst="rect">
            <a:avLst/>
          </a:prstGeom>
          <a:blipFill>
            <a:blip r:embed="rId2" cstate="email">
              <a:extLs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2000" dirty="0">
                <a:solidFill>
                  <a:schemeClr val="bg1"/>
                </a:solidFill>
                <a:effectLst>
                  <a:outerShdw blurRad="38100" dist="38100" dir="2700000" algn="tl">
                    <a:srgbClr val="000000">
                      <a:alpha val="43137"/>
                    </a:srgbClr>
                  </a:outerShdw>
                </a:effectLst>
              </a:rPr>
              <a:t>ESCAPE</a:t>
            </a:r>
          </a:p>
        </p:txBody>
      </p:sp>
      <p:pic>
        <p:nvPicPr>
          <p:cNvPr id="16" name="Picture 15" descr="Bilderesultat for US country button">
            <a:extLst>
              <a:ext uri="{FF2B5EF4-FFF2-40B4-BE49-F238E27FC236}">
                <a16:creationId xmlns:a16="http://schemas.microsoft.com/office/drawing/2014/main" id="{A7C2304F-C14C-420D-9EB3-803CFDA2A4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380CE9-3C32-4FD2-9EED-570576FFD8FE}"/>
              </a:ext>
            </a:extLst>
          </p:cNvPr>
          <p:cNvSpPr/>
          <p:nvPr/>
        </p:nvSpPr>
        <p:spPr bwMode="gray">
          <a:xfrm>
            <a:off x="996782" y="4303333"/>
            <a:ext cx="2285618" cy="1632585"/>
          </a:xfrm>
          <a:prstGeom prst="rect">
            <a:avLst/>
          </a:prstGeom>
          <a: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BROADENING MY CULTURAL</a:t>
            </a:r>
            <a:b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b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HORIZON</a:t>
            </a:r>
          </a:p>
        </p:txBody>
      </p:sp>
      <p:sp>
        <p:nvSpPr>
          <p:cNvPr id="20" name="Rectangle 19">
            <a:extLst>
              <a:ext uri="{FF2B5EF4-FFF2-40B4-BE49-F238E27FC236}">
                <a16:creationId xmlns:a16="http://schemas.microsoft.com/office/drawing/2014/main" id="{0C0E28E4-4188-4E46-83AD-BEF4790D71A5}"/>
              </a:ext>
            </a:extLst>
          </p:cNvPr>
          <p:cNvSpPr/>
          <p:nvPr/>
        </p:nvSpPr>
        <p:spPr bwMode="gray">
          <a:xfrm>
            <a:off x="996782" y="2614020"/>
            <a:ext cx="2285618" cy="1632585"/>
          </a:xfrm>
          <a:prstGeom prst="rect">
            <a:avLst/>
          </a:prstGeom>
          <a: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lvl="0" algn="ctr" defTabSz="953984">
              <a:lnSpc>
                <a:spcPct val="110000"/>
              </a:lnSpc>
              <a:spcBef>
                <a:spcPts val="2177"/>
              </a:spcBef>
              <a:buClr>
                <a:srgbClr val="D2D3D2"/>
              </a:buClr>
              <a:defRPr/>
            </a:pPr>
            <a:r>
              <a:rPr lang="en-US" sz="2177" cap="all" dirty="0">
                <a:solidFill>
                  <a:prstClr val="white"/>
                </a:solidFill>
                <a:effectLst>
                  <a:outerShdw blurRad="38100" dist="38100" dir="2700000" algn="tl">
                    <a:srgbClr val="000000">
                      <a:alpha val="43137"/>
                    </a:srgbClr>
                  </a:outerShdw>
                </a:effectLst>
              </a:rPr>
              <a:t>ADVENTURES IN </a:t>
            </a:r>
            <a:r>
              <a:rPr kumimoji="0" lang="en-US" sz="2177"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world of natural beauty</a:t>
            </a:r>
            <a:endParaRPr kumimoji="0" lang="nb-NO" sz="2177"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21" name="Rectangle 20">
            <a:extLst>
              <a:ext uri="{FF2B5EF4-FFF2-40B4-BE49-F238E27FC236}">
                <a16:creationId xmlns:a16="http://schemas.microsoft.com/office/drawing/2014/main" id="{2FDC9152-E701-49C5-A95A-2F0F4100EB35}"/>
              </a:ext>
            </a:extLst>
          </p:cNvPr>
          <p:cNvSpPr/>
          <p:nvPr/>
        </p:nvSpPr>
        <p:spPr bwMode="gray">
          <a:xfrm>
            <a:off x="4659863" y="2838092"/>
            <a:ext cx="1896930" cy="1354950"/>
          </a:xfrm>
          <a:prstGeom prst="rect">
            <a:avLst/>
          </a:prstGeom>
          <a: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SOCIAL IMMERSION</a:t>
            </a:r>
          </a:p>
        </p:txBody>
      </p:sp>
    </p:spTree>
    <p:extLst>
      <p:ext uri="{BB962C8B-B14F-4D97-AF65-F5344CB8AC3E}">
        <p14:creationId xmlns:p14="http://schemas.microsoft.com/office/powerpoint/2010/main" val="4096826"/>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52732" y="163468"/>
            <a:ext cx="11886536" cy="6531064"/>
          </a:xfrm>
          <a:prstGeom prst="rect">
            <a:avLst/>
          </a:prstGeom>
        </p:spPr>
      </p:pic>
      <p:sp>
        <p:nvSpPr>
          <p:cNvPr id="10" name="Rectangle 9"/>
          <p:cNvSpPr/>
          <p:nvPr/>
        </p:nvSpPr>
        <p:spPr bwMode="gray">
          <a:xfrm>
            <a:off x="139356" y="163467"/>
            <a:ext cx="6857617" cy="6530338"/>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en-US"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Title 3"/>
          <p:cNvSpPr txBox="1">
            <a:spLocks/>
          </p:cNvSpPr>
          <p:nvPr/>
        </p:nvSpPr>
        <p:spPr bwMode="gray">
          <a:xfrm>
            <a:off x="479286" y="1172625"/>
            <a:ext cx="3081988" cy="558294"/>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3628" b="0" i="0" u="none" strike="noStrike" kern="1200" cap="all" spc="0" normalizeH="0" baseline="0" noProof="0" dirty="0">
                <a:ln>
                  <a:noFill/>
                </a:ln>
                <a:solidFill>
                  <a:prstClr val="white"/>
                </a:solidFill>
                <a:effectLst/>
                <a:uLnTx/>
                <a:uFillTx/>
                <a:latin typeface="Segoe UI"/>
                <a:ea typeface="+mn-ea"/>
                <a:cs typeface="+mn-cs"/>
              </a:rPr>
              <a:t>Questions?  </a:t>
            </a:r>
            <a:endParaRPr kumimoji="0" lang="nb-NO" sz="2540" b="0" i="1" u="none" strike="noStrike" kern="1200" cap="all"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1985751" y="2971826"/>
            <a:ext cx="3326522" cy="929870"/>
          </a:xfrm>
          <a:prstGeom prst="rect">
            <a:avLst/>
          </a:prstGeom>
          <a:noFill/>
          <a:ln w="6350">
            <a:noFill/>
          </a:ln>
        </p:spPr>
        <p:txBody>
          <a:bodyPr wrap="square"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kjetil.stromseth@ipsos.com</a:t>
            </a:r>
            <a:endParaRPr kumimoji="0" lang="en-GB"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endParaRP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Oslo</a:t>
            </a: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9285" y="2631634"/>
            <a:ext cx="1397044" cy="117557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58563" y="4731507"/>
            <a:ext cx="3326522" cy="929870"/>
          </a:xfrm>
          <a:prstGeom prst="rect">
            <a:avLst/>
          </a:prstGeom>
          <a:noFill/>
          <a:ln w="6350">
            <a:noFill/>
          </a:ln>
        </p:spPr>
        <p:txBody>
          <a:bodyPr wrap="square"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1814" b="1"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steven.naert@ipsos.com</a:t>
            </a:r>
            <a:endParaRPr kumimoji="0" lang="nb-NO"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endParaRP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Antwerpen</a:t>
            </a: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1814" b="0" i="0" u="none" strike="noStrike" kern="1200" cap="none" spc="0" normalizeH="0" baseline="0" noProof="0" dirty="0">
                <a:ln>
                  <a:noFill/>
                </a:ln>
                <a:solidFill>
                  <a:srgbClr val="007788"/>
                </a:solidFill>
                <a:effectLst/>
                <a:uLnTx/>
                <a:uFillTx/>
                <a:latin typeface="Segoe UI"/>
                <a:ea typeface="+mn-ea"/>
                <a:cs typeface="Calibri" panose="020F0502020204030204" pitchFamily="34" charset="0"/>
              </a:rPr>
              <a:t>+ 32 497 70 64 57</a:t>
            </a:r>
          </a:p>
        </p:txBody>
      </p:sp>
      <p:sp>
        <p:nvSpPr>
          <p:cNvPr id="18" name="TextBox 17"/>
          <p:cNvSpPr txBox="1"/>
          <p:nvPr/>
        </p:nvSpPr>
        <p:spPr>
          <a:xfrm>
            <a:off x="479287" y="1782581"/>
            <a:ext cx="3142537" cy="434504"/>
          </a:xfrm>
          <a:prstGeom prst="rect">
            <a:avLst/>
          </a:prstGeom>
          <a:solidFill>
            <a:schemeClr val="tx1"/>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nb-NO" sz="2177" b="1" i="0" u="none" strike="noStrike" kern="1200" cap="none" spc="0" normalizeH="0" baseline="0" noProof="0" dirty="0">
                <a:ln>
                  <a:noFill/>
                </a:ln>
                <a:solidFill>
                  <a:prstClr val="white"/>
                </a:solidFill>
                <a:effectLst/>
                <a:uLnTx/>
                <a:uFillTx/>
                <a:latin typeface="Segoe UI"/>
                <a:ea typeface="+mn-ea"/>
                <a:cs typeface="+mn-cs"/>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0605" y="240128"/>
            <a:ext cx="2149302" cy="742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90019" y="4427627"/>
            <a:ext cx="1175577" cy="1175577"/>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7770388" y="1773983"/>
            <a:ext cx="2114957" cy="1510025"/>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42" name="Rounded Rectangle 75"/>
          <p:cNvSpPr/>
          <p:nvPr/>
        </p:nvSpPr>
        <p:spPr>
          <a:xfrm>
            <a:off x="7407164" y="3052119"/>
            <a:ext cx="2803406" cy="3174229"/>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43" name="TextBox 42"/>
          <p:cNvSpPr txBox="1"/>
          <p:nvPr/>
        </p:nvSpPr>
        <p:spPr>
          <a:xfrm>
            <a:off x="7725903" y="1939677"/>
            <a:ext cx="2218196" cy="492251"/>
          </a:xfrm>
          <a:prstGeom prst="rect">
            <a:avLst/>
          </a:prstGeom>
          <a:noFill/>
        </p:spPr>
        <p:txBody>
          <a:bodyPr wrap="square" lIns="0" tIns="0" rIns="0" bIns="0" rtlCol="0">
            <a:spAutoFit/>
          </a:bodyPr>
          <a:lstStyle/>
          <a:p>
            <a:pPr marL="0" marR="0" lvl="0" indent="0" algn="ctr" defTabSz="1218994" rtl="0" eaLnBrk="1" fontAlgn="auto" latinLnBrk="0" hangingPunct="1">
              <a:lnSpc>
                <a:spcPct val="8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Associations </a:t>
            </a:r>
          </a:p>
          <a:p>
            <a:pPr marL="0" marR="0" lvl="0" indent="0" algn="ctr" defTabSz="1218994" rtl="0" eaLnBrk="1" fontAlgn="auto" latinLnBrk="0" hangingPunct="1">
              <a:lnSpc>
                <a:spcPct val="8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to the </a:t>
            </a:r>
          </a:p>
          <a:p>
            <a:pPr marL="0" marR="0" lvl="0" indent="0" algn="ctr" defTabSz="1218994" rtl="0" eaLnBrk="1" fontAlgn="auto" latinLnBrk="0" hangingPunct="1">
              <a:lnSpc>
                <a:spcPct val="8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brand</a:t>
            </a:r>
          </a:p>
        </p:txBody>
      </p:sp>
      <p:sp>
        <p:nvSpPr>
          <p:cNvPr id="3" name="Title 2"/>
          <p:cNvSpPr>
            <a:spLocks noGrp="1"/>
          </p:cNvSpPr>
          <p:nvPr>
            <p:ph type="title"/>
          </p:nvPr>
        </p:nvSpPr>
        <p:spPr>
          <a:xfrm>
            <a:off x="490896" y="489777"/>
            <a:ext cx="10119473" cy="502471"/>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490896" y="1077830"/>
            <a:ext cx="8562335" cy="502445"/>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Calibri"/>
                <a:ea typeface="+mn-ea"/>
                <a:cs typeface="+mn-cs"/>
              </a:rPr>
              <a:t>the brand needs to play on to be relevant</a:t>
            </a:r>
            <a:endParaRPr kumimoji="0" lang="nb-NO" sz="3265" b="0" i="0" u="none" strike="noStrike" kern="1200" cap="all" spc="0" normalizeH="0" baseline="0" noProof="0" dirty="0">
              <a:ln>
                <a:noFill/>
              </a:ln>
              <a:solidFill>
                <a:prstClr val="white"/>
              </a:solidFill>
              <a:effectLst/>
              <a:uLnTx/>
              <a:uFillTx/>
              <a:latin typeface="Segoe UI"/>
              <a:ea typeface="+mn-ea"/>
              <a:cs typeface="+mn-cs"/>
            </a:endParaRPr>
          </a:p>
        </p:txBody>
      </p:sp>
      <p:sp>
        <p:nvSpPr>
          <p:cNvPr id="5" name="Freeform 78"/>
          <p:cNvSpPr>
            <a:spLocks/>
          </p:cNvSpPr>
          <p:nvPr/>
        </p:nvSpPr>
        <p:spPr bwMode="auto">
          <a:xfrm>
            <a:off x="1658770" y="1773983"/>
            <a:ext cx="2114957" cy="1510025"/>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6" name="Rounded Rectangle 75"/>
          <p:cNvSpPr/>
          <p:nvPr/>
        </p:nvSpPr>
        <p:spPr>
          <a:xfrm>
            <a:off x="1295547" y="3052111"/>
            <a:ext cx="2803406" cy="3174229"/>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46" name="Abgerundetes Rechteck 26"/>
          <p:cNvSpPr/>
          <p:nvPr/>
        </p:nvSpPr>
        <p:spPr>
          <a:xfrm>
            <a:off x="7670658" y="4898330"/>
            <a:ext cx="2207594" cy="527903"/>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solidFill>
                <a:effectLst/>
                <a:uLnTx/>
                <a:uFillTx/>
                <a:latin typeface="Segoe UI"/>
                <a:ea typeface="+mn-ea"/>
                <a:cs typeface="+mn-cs"/>
              </a:rPr>
              <a:t>WHY do I go to </a:t>
            </a:r>
          </a:p>
          <a:p>
            <a:pPr marL="0" marR="0" lvl="0" indent="0" algn="ct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solidFill>
                <a:effectLst/>
                <a:uLnTx/>
                <a:uFillTx/>
                <a:latin typeface="Segoe UI"/>
                <a:ea typeface="+mn-ea"/>
                <a:cs typeface="+mn-cs"/>
              </a:rPr>
              <a:t>this destination?</a:t>
            </a:r>
          </a:p>
        </p:txBody>
      </p:sp>
      <p:sp>
        <p:nvSpPr>
          <p:cNvPr id="50" name="Right Arrow 71"/>
          <p:cNvSpPr/>
          <p:nvPr/>
        </p:nvSpPr>
        <p:spPr>
          <a:xfrm>
            <a:off x="6592299" y="5005343"/>
            <a:ext cx="719868" cy="335939"/>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Right Arrow 71"/>
          <p:cNvSpPr/>
          <p:nvPr/>
        </p:nvSpPr>
        <p:spPr>
          <a:xfrm>
            <a:off x="3887637" y="5005343"/>
            <a:ext cx="719868" cy="335939"/>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13" name="Abgerundetes Rechteck 22"/>
          <p:cNvSpPr/>
          <p:nvPr/>
        </p:nvSpPr>
        <p:spPr>
          <a:xfrm>
            <a:off x="4619134" y="4903408"/>
            <a:ext cx="2207594" cy="527903"/>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nb-NO" sz="1600" b="1" i="0" u="none" strike="noStrike" kern="0" cap="none" spc="0" normalizeH="0" baseline="0" noProof="0" dirty="0">
                <a:ln>
                  <a:noFill/>
                </a:ln>
                <a:solidFill>
                  <a:srgbClr val="FFFFFF"/>
                </a:solidFill>
                <a:effectLst/>
                <a:uLnTx/>
                <a:uFillTx/>
                <a:latin typeface="Segoe UI"/>
                <a:ea typeface="+mn-ea"/>
                <a:cs typeface="+mn-cs"/>
              </a:rPr>
              <a:t>EMOTIONAL BENEFITS</a:t>
            </a:r>
          </a:p>
        </p:txBody>
      </p:sp>
      <p:sp>
        <p:nvSpPr>
          <p:cNvPr id="17" name="Abgerundetes Rechteck 26"/>
          <p:cNvSpPr/>
          <p:nvPr/>
        </p:nvSpPr>
        <p:spPr>
          <a:xfrm>
            <a:off x="1525192" y="4898330"/>
            <a:ext cx="2207594" cy="52991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270" b="1" i="1" u="none" strike="noStrike" kern="0" cap="none" spc="0" normalizeH="0" baseline="0" noProof="0" dirty="0">
                <a:ln>
                  <a:noFill/>
                </a:ln>
                <a:solidFill>
                  <a:srgbClr val="FFFFFF"/>
                </a:solidFill>
                <a:effectLst/>
                <a:uLnTx/>
                <a:uFillTx/>
                <a:latin typeface="Segoe UI"/>
                <a:ea typeface="+mn-ea"/>
                <a:cs typeface="+mn-cs"/>
              </a:rPr>
              <a:t>WHY do people </a:t>
            </a:r>
            <a:br>
              <a:rPr kumimoji="0" lang="en-US" sz="1270" b="1" i="1" u="none" strike="noStrike" kern="0" cap="none" spc="0" normalizeH="0" baseline="0" noProof="0" dirty="0">
                <a:ln>
                  <a:noFill/>
                </a:ln>
                <a:solidFill>
                  <a:srgbClr val="FFFFFF"/>
                </a:solidFill>
                <a:effectLst/>
                <a:uLnTx/>
                <a:uFillTx/>
                <a:latin typeface="Segoe UI"/>
                <a:ea typeface="+mn-ea"/>
                <a:cs typeface="+mn-cs"/>
              </a:rPr>
            </a:br>
            <a:r>
              <a:rPr kumimoji="0" lang="en-US" sz="1270" b="1" i="1" u="none" strike="noStrike" kern="0" cap="none" spc="0" normalizeH="0" baseline="0" noProof="0" dirty="0">
                <a:ln>
                  <a:noFill/>
                </a:ln>
                <a:solidFill>
                  <a:srgbClr val="FFFFFF"/>
                </a:solidFill>
                <a:effectLst/>
                <a:uLnTx/>
                <a:uFillTx/>
                <a:latin typeface="Segoe UI"/>
                <a:ea typeface="+mn-ea"/>
                <a:cs typeface="+mn-cs"/>
              </a:rPr>
              <a:t>go on holiday? </a:t>
            </a:r>
          </a:p>
        </p:txBody>
      </p:sp>
      <p:grpSp>
        <p:nvGrpSpPr>
          <p:cNvPr id="19" name="Gruppieren 4"/>
          <p:cNvGrpSpPr/>
          <p:nvPr/>
        </p:nvGrpSpPr>
        <p:grpSpPr>
          <a:xfrm>
            <a:off x="4464282" y="4758817"/>
            <a:ext cx="335939" cy="335939"/>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45" name="Abgerundetes Rechteck 25"/>
          <p:cNvSpPr/>
          <p:nvPr/>
        </p:nvSpPr>
        <p:spPr>
          <a:xfrm>
            <a:off x="7670658" y="4144706"/>
            <a:ext cx="2207594" cy="527903"/>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solidFill>
                <a:effectLst/>
                <a:uLnTx/>
                <a:uFillTx/>
                <a:latin typeface="Segoe UI"/>
                <a:ea typeface="+mn-ea"/>
                <a:cs typeface="+mn-cs"/>
              </a:rPr>
              <a:t>WHO is the </a:t>
            </a:r>
            <a:br>
              <a:rPr kumimoji="0" lang="en-US" sz="1400" b="1" i="1" u="none" strike="noStrike" kern="0" cap="none" spc="0" normalizeH="0" baseline="0" noProof="0" dirty="0">
                <a:ln>
                  <a:noFill/>
                </a:ln>
                <a:solidFill>
                  <a:prstClr val="white"/>
                </a:solidFill>
                <a:effectLst/>
                <a:uLnTx/>
                <a:uFillTx/>
                <a:latin typeface="Segoe UI"/>
                <a:ea typeface="+mn-ea"/>
                <a:cs typeface="+mn-cs"/>
              </a:rPr>
            </a:br>
            <a:r>
              <a:rPr kumimoji="0" lang="en-US" sz="1400" b="1" i="1" u="none" strike="noStrike" kern="0" cap="none" spc="0" normalizeH="0" baseline="0" noProof="0" dirty="0">
                <a:ln>
                  <a:noFill/>
                </a:ln>
                <a:solidFill>
                  <a:prstClr val="white"/>
                </a:solidFill>
                <a:effectLst/>
                <a:uLnTx/>
                <a:uFillTx/>
                <a:latin typeface="Segoe UI"/>
                <a:ea typeface="+mn-ea"/>
                <a:cs typeface="+mn-cs"/>
              </a:rPr>
              <a:t>destination for?</a:t>
            </a:r>
          </a:p>
        </p:txBody>
      </p:sp>
      <p:sp>
        <p:nvSpPr>
          <p:cNvPr id="49" name="Right Arrow 70"/>
          <p:cNvSpPr/>
          <p:nvPr/>
        </p:nvSpPr>
        <p:spPr>
          <a:xfrm>
            <a:off x="6593790" y="4245737"/>
            <a:ext cx="719868" cy="335939"/>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ight Arrow 70"/>
          <p:cNvSpPr/>
          <p:nvPr/>
        </p:nvSpPr>
        <p:spPr>
          <a:xfrm>
            <a:off x="3889128" y="4245737"/>
            <a:ext cx="719868" cy="335939"/>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12" name="Abgerundetes Rechteck 21"/>
          <p:cNvSpPr/>
          <p:nvPr/>
        </p:nvSpPr>
        <p:spPr>
          <a:xfrm>
            <a:off x="4619134" y="4144706"/>
            <a:ext cx="2207594" cy="527903"/>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nb-NO" sz="1600" b="1" i="0" u="none" strike="noStrike" kern="0" cap="none" spc="0" normalizeH="0" baseline="0" noProof="0" dirty="0">
                <a:ln>
                  <a:noFill/>
                </a:ln>
                <a:solidFill>
                  <a:srgbClr val="FFFFFF"/>
                </a:solidFill>
                <a:effectLst/>
                <a:uLnTx/>
                <a:uFillTx/>
                <a:latin typeface="Segoe UI"/>
                <a:ea typeface="+mn-ea"/>
                <a:cs typeface="+mn-cs"/>
              </a:rPr>
              <a:t>SOCIAL </a:t>
            </a:r>
            <a:br>
              <a:rPr kumimoji="0" lang="nb-NO" sz="1600" b="1" i="0" u="none" strike="noStrike" kern="0" cap="none" spc="0" normalizeH="0" baseline="0" noProof="0" dirty="0">
                <a:ln>
                  <a:noFill/>
                </a:ln>
                <a:solidFill>
                  <a:srgbClr val="FFFFFF"/>
                </a:solidFill>
                <a:effectLst/>
                <a:uLnTx/>
                <a:uFillTx/>
                <a:latin typeface="Segoe UI"/>
                <a:ea typeface="+mn-ea"/>
                <a:cs typeface="+mn-cs"/>
              </a:rPr>
            </a:br>
            <a:r>
              <a:rPr kumimoji="0" lang="nb-NO" sz="1600" b="1" i="0" u="none" strike="noStrike" kern="0" cap="none" spc="0" normalizeH="0" baseline="0" noProof="0" dirty="0">
                <a:ln>
                  <a:noFill/>
                </a:ln>
                <a:solidFill>
                  <a:srgbClr val="FFFFFF"/>
                </a:solidFill>
                <a:effectLst/>
                <a:uLnTx/>
                <a:uFillTx/>
                <a:latin typeface="Segoe UI"/>
                <a:ea typeface="+mn-ea"/>
                <a:cs typeface="+mn-cs"/>
              </a:rPr>
              <a:t>IDENTITY</a:t>
            </a:r>
          </a:p>
        </p:txBody>
      </p:sp>
      <p:sp>
        <p:nvSpPr>
          <p:cNvPr id="16" name="Abgerundetes Rechteck 25"/>
          <p:cNvSpPr/>
          <p:nvPr/>
        </p:nvSpPr>
        <p:spPr>
          <a:xfrm>
            <a:off x="1525192" y="4141164"/>
            <a:ext cx="2207594" cy="52991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270" b="1" i="1" u="none" strike="noStrike" kern="0" cap="none" spc="0" normalizeH="0" baseline="0" noProof="0" dirty="0">
                <a:ln>
                  <a:noFill/>
                </a:ln>
                <a:solidFill>
                  <a:srgbClr val="FFFFFF"/>
                </a:solidFill>
                <a:effectLst/>
                <a:uLnTx/>
                <a:uFillTx/>
                <a:latin typeface="Segoe UI"/>
                <a:ea typeface="+mn-ea"/>
                <a:cs typeface="+mn-cs"/>
              </a:rPr>
              <a:t>HOW should a holiday reflect upon me?</a:t>
            </a:r>
          </a:p>
        </p:txBody>
      </p:sp>
      <p:grpSp>
        <p:nvGrpSpPr>
          <p:cNvPr id="22" name="Gruppieren 3"/>
          <p:cNvGrpSpPr/>
          <p:nvPr/>
        </p:nvGrpSpPr>
        <p:grpSpPr>
          <a:xfrm>
            <a:off x="4464282" y="4010680"/>
            <a:ext cx="335939" cy="335939"/>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44" name="Abgerundetes Rechteck 24"/>
          <p:cNvSpPr/>
          <p:nvPr/>
        </p:nvSpPr>
        <p:spPr>
          <a:xfrm>
            <a:off x="7670658" y="3383998"/>
            <a:ext cx="2207594" cy="527903"/>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400" b="1" i="1" u="none" strike="noStrike" kern="0" cap="none" spc="0" normalizeH="0" baseline="0" noProof="0" dirty="0">
                <a:ln>
                  <a:noFill/>
                </a:ln>
                <a:solidFill>
                  <a:prstClr val="white"/>
                </a:solidFill>
                <a:effectLst/>
                <a:uLnTx/>
                <a:uFillTx/>
                <a:latin typeface="Segoe UI"/>
                <a:ea typeface="+mn-ea"/>
                <a:cs typeface="+mn-cs"/>
              </a:rPr>
              <a:t>WHAT qualities does this destination have?</a:t>
            </a:r>
          </a:p>
        </p:txBody>
      </p:sp>
      <p:sp>
        <p:nvSpPr>
          <p:cNvPr id="48" name="Right Arrow 69"/>
          <p:cNvSpPr/>
          <p:nvPr/>
        </p:nvSpPr>
        <p:spPr>
          <a:xfrm>
            <a:off x="6592299" y="3479980"/>
            <a:ext cx="719868" cy="335939"/>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7" name="Right Arrow 69"/>
          <p:cNvSpPr/>
          <p:nvPr/>
        </p:nvSpPr>
        <p:spPr>
          <a:xfrm>
            <a:off x="3887637" y="3479980"/>
            <a:ext cx="719868" cy="335939"/>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11" name="Abgerundetes Rechteck 20"/>
          <p:cNvSpPr/>
          <p:nvPr/>
        </p:nvSpPr>
        <p:spPr>
          <a:xfrm>
            <a:off x="4619134" y="3386004"/>
            <a:ext cx="2207594" cy="527903"/>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nb-NO" sz="1600" b="1" i="0" u="none" strike="noStrike" kern="0" cap="none" spc="0" normalizeH="0" baseline="0" noProof="0" dirty="0">
                <a:ln>
                  <a:noFill/>
                </a:ln>
                <a:solidFill>
                  <a:srgbClr val="FFFFFF"/>
                </a:solidFill>
                <a:effectLst/>
                <a:uLnTx/>
                <a:uFillTx/>
                <a:latin typeface="Segoe UI"/>
                <a:ea typeface="+mn-ea"/>
                <a:cs typeface="+mn-cs"/>
              </a:rPr>
              <a:t>DESTINATION CHARACTERISTICS</a:t>
            </a:r>
          </a:p>
        </p:txBody>
      </p:sp>
      <p:sp>
        <p:nvSpPr>
          <p:cNvPr id="15" name="Abgerundetes Rechteck 24"/>
          <p:cNvSpPr/>
          <p:nvPr/>
        </p:nvSpPr>
        <p:spPr>
          <a:xfrm>
            <a:off x="1525192" y="3383999"/>
            <a:ext cx="2207594" cy="52991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270" b="1" i="1" u="none" strike="noStrike" kern="0" cap="none" spc="0" normalizeH="0" baseline="0" noProof="0" dirty="0">
                <a:ln>
                  <a:noFill/>
                </a:ln>
                <a:solidFill>
                  <a:srgbClr val="FFFFFF"/>
                </a:solidFill>
                <a:effectLst/>
                <a:uLnTx/>
                <a:uFillTx/>
                <a:latin typeface="Segoe UI"/>
                <a:ea typeface="+mn-ea"/>
                <a:cs typeface="+mn-cs"/>
              </a:rPr>
              <a:t>WHAT expectations  are related to destinations? </a:t>
            </a:r>
          </a:p>
        </p:txBody>
      </p:sp>
      <p:grpSp>
        <p:nvGrpSpPr>
          <p:cNvPr id="25" name="Gruppieren 2"/>
          <p:cNvGrpSpPr/>
          <p:nvPr/>
        </p:nvGrpSpPr>
        <p:grpSpPr>
          <a:xfrm>
            <a:off x="4464282" y="3235573"/>
            <a:ext cx="335939" cy="335939"/>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47" name="Abgerundetes Rechteck 27"/>
          <p:cNvSpPr/>
          <p:nvPr/>
        </p:nvSpPr>
        <p:spPr>
          <a:xfrm>
            <a:off x="7670658" y="5657504"/>
            <a:ext cx="2207594" cy="527903"/>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400" b="1" i="1" u="none" strike="noStrike" kern="0" cap="none" spc="0" normalizeH="0" baseline="0" noProof="0" dirty="0">
                <a:ln>
                  <a:noFill/>
                </a:ln>
                <a:solidFill>
                  <a:prstClr val="white"/>
                </a:solidFill>
                <a:effectLst/>
                <a:uLnTx/>
                <a:uFillTx/>
                <a:latin typeface="Segoe UI"/>
                <a:ea typeface="+mn-ea"/>
                <a:cs typeface="+mn-cs"/>
              </a:rPr>
              <a:t>WHAT does this destination stand for?</a:t>
            </a:r>
          </a:p>
        </p:txBody>
      </p:sp>
      <p:sp>
        <p:nvSpPr>
          <p:cNvPr id="51" name="Right Arrow 72"/>
          <p:cNvSpPr/>
          <p:nvPr/>
        </p:nvSpPr>
        <p:spPr>
          <a:xfrm>
            <a:off x="6593790" y="5744340"/>
            <a:ext cx="719868" cy="335939"/>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Right Arrow 72"/>
          <p:cNvSpPr/>
          <p:nvPr/>
        </p:nvSpPr>
        <p:spPr>
          <a:xfrm>
            <a:off x="3889128" y="5744340"/>
            <a:ext cx="719868" cy="335939"/>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14" name="Abgerundetes Rechteck 23"/>
          <p:cNvSpPr/>
          <p:nvPr/>
        </p:nvSpPr>
        <p:spPr>
          <a:xfrm>
            <a:off x="4619134" y="5650152"/>
            <a:ext cx="2207594" cy="527903"/>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nb-NO" sz="1600" b="1" i="0" u="none" strike="noStrike" kern="0" cap="none" spc="0" normalizeH="0" baseline="0" noProof="0" dirty="0">
                <a:ln>
                  <a:noFill/>
                </a:ln>
                <a:solidFill>
                  <a:srgbClr val="FFFFFF"/>
                </a:solidFill>
                <a:effectLst/>
                <a:uLnTx/>
                <a:uFillTx/>
                <a:latin typeface="Segoe UI"/>
                <a:ea typeface="+mn-ea"/>
                <a:cs typeface="+mn-cs"/>
              </a:rPr>
              <a:t>BRAND PERSONALITY</a:t>
            </a:r>
          </a:p>
        </p:txBody>
      </p:sp>
      <p:sp>
        <p:nvSpPr>
          <p:cNvPr id="18" name="Abgerundetes Rechteck 27"/>
          <p:cNvSpPr/>
          <p:nvPr/>
        </p:nvSpPr>
        <p:spPr>
          <a:xfrm>
            <a:off x="1525192" y="5655499"/>
            <a:ext cx="2207594" cy="52991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218994" rtl="0" eaLnBrk="1" fontAlgn="auto" latinLnBrk="0" hangingPunct="1">
              <a:lnSpc>
                <a:spcPct val="90000"/>
              </a:lnSpc>
              <a:spcBef>
                <a:spcPts val="667"/>
              </a:spcBef>
              <a:spcAft>
                <a:spcPts val="0"/>
              </a:spcAft>
              <a:buClrTx/>
              <a:buSzTx/>
              <a:buFontTx/>
              <a:buNone/>
              <a:tabLst/>
              <a:defRPr/>
            </a:pPr>
            <a:r>
              <a:rPr kumimoji="0" lang="en-US" sz="1270" b="1" i="1" u="none" strike="noStrike" kern="0" cap="none" spc="0" normalizeH="0" baseline="0" noProof="0" dirty="0">
                <a:ln>
                  <a:noFill/>
                </a:ln>
                <a:solidFill>
                  <a:srgbClr val="FFFFFF"/>
                </a:solidFill>
                <a:effectLst/>
                <a:uLnTx/>
                <a:uFillTx/>
                <a:latin typeface="Segoe UI"/>
                <a:ea typeface="+mn-ea"/>
                <a:cs typeface="+mn-cs"/>
              </a:rPr>
              <a:t>WHAT should the destination stand for? </a:t>
            </a:r>
          </a:p>
        </p:txBody>
      </p:sp>
      <p:grpSp>
        <p:nvGrpSpPr>
          <p:cNvPr id="28" name="Gruppieren 5"/>
          <p:cNvGrpSpPr/>
          <p:nvPr/>
        </p:nvGrpSpPr>
        <p:grpSpPr>
          <a:xfrm>
            <a:off x="4464282" y="5522438"/>
            <a:ext cx="335939" cy="335939"/>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grpSp>
      <p:sp>
        <p:nvSpPr>
          <p:cNvPr id="40" name="TextBox 39"/>
          <p:cNvSpPr txBox="1"/>
          <p:nvPr/>
        </p:nvSpPr>
        <p:spPr>
          <a:xfrm>
            <a:off x="1610543" y="1939677"/>
            <a:ext cx="2218196" cy="328167"/>
          </a:xfrm>
          <a:prstGeom prst="rect">
            <a:avLst/>
          </a:prstGeom>
          <a:noFill/>
        </p:spPr>
        <p:txBody>
          <a:bodyPr wrap="square" lIns="0" tIns="0" rIns="0" bIns="0" rtlCol="0">
            <a:spAutoFit/>
          </a:bodyPr>
          <a:lstStyle/>
          <a:p>
            <a:pPr marL="0" marR="0" lvl="0" indent="0" algn="ctr" defTabSz="1218994" rtl="0" eaLnBrk="1" fontAlgn="auto" latinLnBrk="0" hangingPunct="1">
              <a:lnSpc>
                <a:spcPct val="8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The ideal</a:t>
            </a:r>
          </a:p>
          <a:p>
            <a:pPr marL="0" marR="0" lvl="0" indent="0" algn="ctr" defTabSz="1218994" rtl="0" eaLnBrk="1" fontAlgn="auto" latinLnBrk="0" hangingPunct="1">
              <a:lnSpc>
                <a:spcPct val="8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holiday</a:t>
            </a:r>
          </a:p>
        </p:txBody>
      </p:sp>
      <p:sp>
        <p:nvSpPr>
          <p:cNvPr id="52" name="TextBox 51"/>
          <p:cNvSpPr txBox="1"/>
          <p:nvPr/>
        </p:nvSpPr>
        <p:spPr>
          <a:xfrm>
            <a:off x="4149062" y="2079506"/>
            <a:ext cx="3409562" cy="874085"/>
          </a:xfrm>
          <a:prstGeom prst="rect">
            <a:avLst/>
          </a:prstGeom>
          <a:noFill/>
        </p:spPr>
        <p:txBody>
          <a:bodyPr wrap="square" rtlCol="0">
            <a:sp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1270" b="1" i="0" u="none" strike="noStrike" kern="1200" cap="none" spc="0" normalizeH="0" baseline="0" noProof="0" dirty="0">
                <a:ln>
                  <a:noFill/>
                </a:ln>
                <a:solidFill>
                  <a:srgbClr val="222223"/>
                </a:solidFill>
                <a:effectLst/>
                <a:uLnTx/>
                <a:uFillTx/>
                <a:latin typeface="Calibri"/>
                <a:ea typeface="+mn-ea"/>
                <a:cs typeface="+mn-cs"/>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65" y="539711"/>
            <a:ext cx="11735231" cy="492443"/>
          </a:xfrm>
        </p:spPr>
        <p:txBody>
          <a:bodyPr/>
          <a:lstStyle/>
          <a:p>
            <a:r>
              <a:rPr lang="nb-NO" dirty="0"/>
              <a:t>From Censydiam hypothesis to global category frame</a:t>
            </a:r>
          </a:p>
        </p:txBody>
      </p:sp>
      <p:sp>
        <p:nvSpPr>
          <p:cNvPr id="4" name="TextBox 3"/>
          <p:cNvSpPr txBox="1"/>
          <p:nvPr/>
        </p:nvSpPr>
        <p:spPr>
          <a:xfrm>
            <a:off x="1246640" y="2100678"/>
            <a:ext cx="2411639" cy="903068"/>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467" b="0" i="0" u="none" strike="noStrike" kern="0" cap="none" spc="0" normalizeH="0" baseline="0" noProof="0" dirty="0">
                <a:ln>
                  <a:noFill/>
                </a:ln>
                <a:solidFill>
                  <a:sysClr val="windowText" lastClr="000000"/>
                </a:solidFill>
                <a:effectLst/>
                <a:uLnTx/>
                <a:uFillTx/>
                <a:latin typeface="Segoe UI"/>
                <a:ea typeface="+mn-ea"/>
                <a:cs typeface="+mn-cs"/>
              </a:rPr>
              <a:t>1. We start with the Censydiam model and explore it qualitatively in focus groups. </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6460" y="3367531"/>
            <a:ext cx="2266450" cy="215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13065" y="1101542"/>
            <a:ext cx="6305420" cy="279179"/>
          </a:xfrm>
          <a:prstGeom prst="rect">
            <a:avLst/>
          </a:prstGeom>
          <a:solidFill>
            <a:srgbClr val="000000"/>
          </a:solidFill>
        </p:spPr>
        <p:txBody>
          <a:bodyPr wrap="square" lIns="75116" tIns="0" rIns="75116"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814" b="0" i="0" u="none" strike="noStrike" kern="1200" cap="all" spc="0" normalizeH="0" baseline="0" noProof="0" dirty="0">
                <a:ln>
                  <a:noFill/>
                </a:ln>
                <a:solidFill>
                  <a:prstClr val="white"/>
                </a:solidFill>
                <a:effectLst/>
                <a:uLnTx/>
                <a:uFillTx/>
                <a:latin typeface="Segoe UI"/>
                <a:ea typeface="+mn-ea"/>
                <a:cs typeface="+mn-cs"/>
              </a:rPr>
              <a:t>We have conducted 1200 interviews in the market</a:t>
            </a:r>
          </a:p>
        </p:txBody>
      </p:sp>
      <p:sp>
        <p:nvSpPr>
          <p:cNvPr id="16" name="Title 1"/>
          <p:cNvSpPr txBox="1">
            <a:spLocks/>
          </p:cNvSpPr>
          <p:nvPr/>
        </p:nvSpPr>
        <p:spPr bwMode="gray">
          <a:xfrm>
            <a:off x="313064" y="1430527"/>
            <a:ext cx="10942476" cy="279179"/>
          </a:xfrm>
          <a:prstGeom prst="rect">
            <a:avLst/>
          </a:prstGeom>
          <a:solidFill>
            <a:srgbClr val="000000"/>
          </a:solidFill>
        </p:spPr>
        <p:txBody>
          <a:bodyPr wrap="square" lIns="75116" tIns="0" rIns="75116"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814" b="0" i="0" u="none" strike="noStrike" kern="1200" cap="all" spc="0" normalizeH="0" baseline="0" noProof="0" dirty="0">
                <a:ln>
                  <a:noFill/>
                </a:ln>
                <a:solidFill>
                  <a:prstClr val="white"/>
                </a:solidFill>
                <a:effectLst/>
                <a:uLnTx/>
                <a:uFillTx/>
                <a:latin typeface="Segoe UI"/>
                <a:ea typeface="+mn-ea"/>
                <a:cs typeface="+mn-cs"/>
              </a:rPr>
              <a:t>Each respondent has profiled 2 holiday occasions – so we have 2400 cases for analysis </a:t>
            </a:r>
          </a:p>
        </p:txBody>
      </p:sp>
      <p:grpSp>
        <p:nvGrpSpPr>
          <p:cNvPr id="8" name="Group 7"/>
          <p:cNvGrpSpPr/>
          <p:nvPr/>
        </p:nvGrpSpPr>
        <p:grpSpPr>
          <a:xfrm>
            <a:off x="3614196" y="2100678"/>
            <a:ext cx="4220957" cy="3343824"/>
            <a:chOff x="3983583" y="2316094"/>
            <a:chExt cx="4653800" cy="3686721"/>
          </a:xfrm>
        </p:grpSpPr>
        <p:sp>
          <p:nvSpPr>
            <p:cNvPr id="6" name="TextBox 5"/>
            <p:cNvSpPr txBox="1"/>
            <p:nvPr/>
          </p:nvSpPr>
          <p:spPr>
            <a:xfrm>
              <a:off x="4717068" y="2316094"/>
              <a:ext cx="3530754" cy="995674"/>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467" b="0" i="0" u="none" strike="noStrike" kern="0" cap="none" spc="0" normalizeH="0" baseline="0" noProof="0" dirty="0">
                  <a:ln>
                    <a:noFill/>
                  </a:ln>
                  <a:solidFill>
                    <a:sysClr val="windowText" lastClr="000000"/>
                  </a:solidFill>
                  <a:effectLst/>
                  <a:uLnTx/>
                  <a:uFillTx/>
                  <a:latin typeface="Segoe UI"/>
                  <a:ea typeface="+mn-ea"/>
                  <a:cs typeface="+mn-cs"/>
                </a:rPr>
                <a:t>2. The qualitative part then creates a hypothesis on how the Censydiam frame looks like within the holiday category.</a:t>
              </a:r>
            </a:p>
          </p:txBody>
        </p:sp>
        <p:pic>
          <p:nvPicPr>
            <p:cNvPr id="3" name="Picture 2"/>
            <p:cNvPicPr>
              <a:picLocks noChangeAspect="1"/>
            </p:cNvPicPr>
            <p:nvPr/>
          </p:nvPicPr>
          <p:blipFill>
            <a:blip r:embed="rId3"/>
            <a:stretch>
              <a:fillRect/>
            </a:stretch>
          </p:blipFill>
          <p:spPr>
            <a:xfrm>
              <a:off x="3983583" y="3742575"/>
              <a:ext cx="4653800" cy="2260240"/>
            </a:xfrm>
            <a:prstGeom prst="rect">
              <a:avLst/>
            </a:prstGeom>
          </p:spPr>
        </p:pic>
      </p:grpSp>
      <p:grpSp>
        <p:nvGrpSpPr>
          <p:cNvPr id="9" name="Group 8"/>
          <p:cNvGrpSpPr/>
          <p:nvPr/>
        </p:nvGrpSpPr>
        <p:grpSpPr>
          <a:xfrm>
            <a:off x="8238946" y="2100678"/>
            <a:ext cx="3268137" cy="4045481"/>
            <a:chOff x="9082584" y="2316094"/>
            <a:chExt cx="3603272" cy="4460330"/>
          </a:xfrm>
        </p:grpSpPr>
        <p:sp>
          <p:nvSpPr>
            <p:cNvPr id="7" name="TextBox 6"/>
            <p:cNvSpPr txBox="1"/>
            <p:nvPr/>
          </p:nvSpPr>
          <p:spPr>
            <a:xfrm>
              <a:off x="9155102" y="2316094"/>
              <a:ext cx="3530754" cy="995674"/>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467" b="0" i="0" u="none" strike="noStrike" kern="0" cap="none" spc="0" normalizeH="0" baseline="0" noProof="0" dirty="0">
                  <a:ln>
                    <a:noFill/>
                  </a:ln>
                  <a:solidFill>
                    <a:sysClr val="windowText" lastClr="000000"/>
                  </a:solidFill>
                  <a:effectLst/>
                  <a:uLnTx/>
                  <a:uFillTx/>
                  <a:latin typeface="Segoe UI"/>
                  <a:ea typeface="+mn-ea"/>
                  <a:cs typeface="+mn-cs"/>
                </a:rPr>
                <a:t>3. At this stage this hypothesis have been tested quantitativly in several markets to create one global segmentation model.</a:t>
              </a:r>
            </a:p>
          </p:txBody>
        </p:sp>
        <p:pic>
          <p:nvPicPr>
            <p:cNvPr id="5" name="Picture 4"/>
            <p:cNvPicPr>
              <a:picLocks noChangeAspect="1"/>
            </p:cNvPicPr>
            <p:nvPr/>
          </p:nvPicPr>
          <p:blipFill>
            <a:blip r:embed="rId4"/>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9295" y="2264966"/>
            <a:ext cx="1552558" cy="112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13065" y="350776"/>
            <a:ext cx="11388148" cy="376898"/>
          </a:xfrm>
        </p:spPr>
        <p:txBody>
          <a:bodyPr/>
          <a:lstStyle/>
          <a:p>
            <a:r>
              <a:rPr lang="en-GB" sz="2449" dirty="0"/>
              <a:t>The same person, but different situations and different motivations</a:t>
            </a:r>
            <a:endParaRPr lang="nb-NO" sz="2449" dirty="0"/>
          </a:p>
        </p:txBody>
      </p:sp>
      <p:sp>
        <p:nvSpPr>
          <p:cNvPr id="4" name="TextBox 3"/>
          <p:cNvSpPr txBox="1"/>
          <p:nvPr/>
        </p:nvSpPr>
        <p:spPr>
          <a:xfrm>
            <a:off x="313065" y="811959"/>
            <a:ext cx="11269028" cy="985398"/>
          </a:xfrm>
          <a:prstGeom prst="rect">
            <a:avLst/>
          </a:prstGeom>
          <a:noFill/>
        </p:spPr>
        <p:txBody>
          <a:bodyPr wrap="square"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451" b="0" i="0" u="none" strike="noStrike" kern="1200" cap="none" spc="0" normalizeH="0" baseline="0" noProof="0" dirty="0">
                <a:ln>
                  <a:noFill/>
                </a:ln>
                <a:solidFill>
                  <a:srgbClr val="222223"/>
                </a:solidFill>
                <a:effectLst/>
                <a:uLnTx/>
                <a:uFillTx/>
                <a:latin typeface="Segoe UI"/>
                <a:ea typeface="+mn-ea"/>
                <a:cs typeface="+mn-cs"/>
              </a:rPr>
              <a:t>As consumers, we often have different needs depending on the situation. This also applies to holidays. A weekend getaway with a partner has to fulfil different needs than a skiing weekend with friends. This report is, therefore, based on </a:t>
            </a:r>
            <a:r>
              <a:rPr kumimoji="0" lang="en-US" sz="1451" b="1" i="0" u="none" strike="noStrike" kern="1200" cap="none" spc="0" normalizeH="0" baseline="0" noProof="0" dirty="0">
                <a:ln>
                  <a:noFill/>
                </a:ln>
                <a:solidFill>
                  <a:srgbClr val="222223"/>
                </a:solidFill>
                <a:effectLst/>
                <a:uLnTx/>
                <a:uFillTx/>
                <a:latin typeface="Segoe UI"/>
                <a:ea typeface="+mn-ea"/>
                <a:cs typeface="+mn-cs"/>
              </a:rPr>
              <a:t>different occasions </a:t>
            </a:r>
            <a:r>
              <a:rPr kumimoji="0" lang="en-US" sz="1451" b="0" i="0" u="none" strike="noStrike" kern="1200" cap="none" spc="0" normalizeH="0" baseline="0" noProof="0" dirty="0">
                <a:ln>
                  <a:noFill/>
                </a:ln>
                <a:solidFill>
                  <a:srgbClr val="222223"/>
                </a:solidFill>
                <a:effectLst/>
                <a:uLnTx/>
                <a:uFillTx/>
                <a:latin typeface="Segoe UI"/>
                <a:ea typeface="+mn-ea"/>
                <a:cs typeface="+mn-cs"/>
              </a:rPr>
              <a:t>– by occasion we mean </a:t>
            </a:r>
            <a:r>
              <a:rPr kumimoji="0" lang="en-US" sz="1451" b="1" i="0" u="none" strike="noStrike" kern="1200" cap="none" spc="0" normalizeH="0" baseline="0" noProof="0" dirty="0">
                <a:ln>
                  <a:noFill/>
                </a:ln>
                <a:solidFill>
                  <a:srgbClr val="222223"/>
                </a:solidFill>
                <a:effectLst/>
                <a:uLnTx/>
                <a:uFillTx/>
                <a:latin typeface="Segoe UI"/>
                <a:ea typeface="+mn-ea"/>
                <a:cs typeface="+mn-cs"/>
              </a:rPr>
              <a:t>different holidays</a:t>
            </a:r>
            <a:r>
              <a:rPr kumimoji="0" lang="en-US" sz="1451" b="0" i="0" u="none" strike="noStrike" kern="1200" cap="none" spc="0" normalizeH="0" baseline="0" noProof="0" dirty="0">
                <a:ln>
                  <a:noFill/>
                </a:ln>
                <a:solidFill>
                  <a:srgbClr val="222223"/>
                </a:solidFill>
                <a:effectLst/>
                <a:uLnTx/>
                <a:uFillTx/>
                <a:latin typeface="Segoe UI"/>
                <a:ea typeface="+mn-ea"/>
                <a:cs typeface="+mn-cs"/>
              </a:rPr>
              <a:t>. Each respondent has told us what the ideal holiday look like on </a:t>
            </a:r>
            <a:r>
              <a:rPr kumimoji="0" lang="en-US" sz="1451" b="1" i="0" u="none" strike="noStrike" kern="1200" cap="none" spc="0" normalizeH="0" baseline="0" noProof="0" dirty="0">
                <a:ln>
                  <a:noFill/>
                </a:ln>
                <a:solidFill>
                  <a:srgbClr val="222223"/>
                </a:solidFill>
                <a:effectLst/>
                <a:uLnTx/>
                <a:uFillTx/>
                <a:latin typeface="Segoe UI"/>
                <a:ea typeface="+mn-ea"/>
                <a:cs typeface="+mn-cs"/>
              </a:rPr>
              <a:t>two different holiday occasions</a:t>
            </a:r>
            <a:r>
              <a:rPr kumimoji="0" lang="en-US" sz="1451" b="0" i="0" u="none" strike="noStrike" kern="1200" cap="none" spc="0" normalizeH="0" baseline="0" noProof="0" dirty="0">
                <a:ln>
                  <a:noFill/>
                </a:ln>
                <a:solidFill>
                  <a:srgbClr val="222223"/>
                </a:solidFill>
                <a:effectLst/>
                <a:uLnTx/>
                <a:uFillTx/>
                <a:latin typeface="Segoe UI"/>
                <a:ea typeface="+mn-ea"/>
                <a:cs typeface="+mn-cs"/>
              </a:rPr>
              <a:t>.</a:t>
            </a:r>
            <a:endParaRPr kumimoji="0" lang="nb-NO" sz="1451" b="0" i="0" u="none" strike="noStrike" kern="1200" cap="none" spc="0" normalizeH="0" baseline="0" noProof="0" dirty="0">
              <a:ln>
                <a:noFill/>
              </a:ln>
              <a:solidFill>
                <a:srgbClr val="222223"/>
              </a:solidFill>
              <a:effectLst/>
              <a:uLnTx/>
              <a:uFillTx/>
              <a:latin typeface="Segoe UI"/>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7159" y="3618968"/>
            <a:ext cx="1897557" cy="1904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8458" y="1786870"/>
            <a:ext cx="1897557" cy="1937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9482" y="4293680"/>
            <a:ext cx="1904146" cy="1943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5074" y="1929973"/>
            <a:ext cx="1920618" cy="1920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5605399" y="2256527"/>
            <a:ext cx="1968667" cy="194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09845" y="3146229"/>
            <a:ext cx="1963087" cy="1963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1869727" y="3956657"/>
            <a:ext cx="1968667" cy="1968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7432177" y="1798609"/>
            <a:ext cx="1850251" cy="194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13980" y="3735220"/>
            <a:ext cx="1943678" cy="193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413250" y="5249640"/>
            <a:ext cx="2209804" cy="1261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252828" y="1929974"/>
            <a:ext cx="1368163" cy="1368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443006" y="5199014"/>
            <a:ext cx="1925281" cy="1362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4237" y="3495935"/>
            <a:ext cx="1392575" cy="1040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91094" y="4753681"/>
            <a:ext cx="1318108" cy="1171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787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61197" y="258540"/>
            <a:ext cx="9688130" cy="369332"/>
          </a:xfrm>
          <a:prstGeom prst="rect">
            <a:avLst/>
          </a:prstGeom>
          <a:solidFill>
            <a:srgbClr val="D35C09"/>
          </a:solidFill>
        </p:spPr>
        <p:txBody>
          <a:bodyPr wrap="square" lIns="110405" tIns="0" rIns="110405"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953754"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FFFFFF"/>
                </a:solidFill>
                <a:effectLst/>
                <a:uLnTx/>
                <a:uFillTx/>
                <a:latin typeface="Segoe UI"/>
                <a:ea typeface="+mn-ea"/>
                <a:cs typeface="+mn-cs"/>
              </a:rPr>
              <a:t>Questionnaire structure in the quantitative interview</a:t>
            </a:r>
            <a:endParaRPr kumimoji="0" lang="nb-NO" sz="2400" b="0" i="0" u="none" strike="noStrike" kern="1200" cap="all" spc="0" normalizeH="0" baseline="0" noProof="0" dirty="0">
              <a:ln>
                <a:noFill/>
              </a:ln>
              <a:solidFill>
                <a:srgbClr val="FFFFFF"/>
              </a:solidFill>
              <a:effectLst/>
              <a:uLnTx/>
              <a:uFillTx/>
              <a:latin typeface="Segoe UI"/>
              <a:ea typeface="+mn-ea"/>
              <a:cs typeface="+mn-cs"/>
            </a:endParaRPr>
          </a:p>
        </p:txBody>
      </p:sp>
      <p:sp>
        <p:nvSpPr>
          <p:cNvPr id="7" name="Rounded Rectangle 6"/>
          <p:cNvSpPr/>
          <p:nvPr/>
        </p:nvSpPr>
        <p:spPr bwMode="gray">
          <a:xfrm>
            <a:off x="348664" y="2136852"/>
            <a:ext cx="3359383" cy="94533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2" spcCol="0" rtlCol="0" fromWordArt="0" anchor="t" anchorCtr="0" forceAA="0" compatLnSpc="1">
            <a:prstTxWarp prst="textNoShape">
              <a:avLst/>
            </a:prstTxWarp>
            <a:noAutofit/>
          </a:bodyPr>
          <a:lstStyle/>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Gender </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Age </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Income</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Etc.</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Have been abroad for holiday last 3 years</a:t>
            </a:r>
            <a:r>
              <a:rPr kumimoji="0" lang="nb-NO" sz="1067" b="0" i="0" u="none" strike="noStrike" kern="1200" cap="none" spc="0" normalizeH="0" baseline="0" noProof="0" dirty="0">
                <a:ln>
                  <a:noFill/>
                </a:ln>
                <a:solidFill>
                  <a:srgbClr val="000000"/>
                </a:solidFill>
                <a:effectLst/>
                <a:uLnTx/>
                <a:uFillTx/>
                <a:latin typeface="Segoe UI"/>
                <a:ea typeface="+mn-ea"/>
                <a:cs typeface="+mn-cs"/>
              </a:rPr>
              <a:t>. </a:t>
            </a:r>
          </a:p>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endParaRPr kumimoji="0" lang="nb-NO" sz="1067"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Rounded Rectangle 5"/>
          <p:cNvSpPr/>
          <p:nvPr/>
        </p:nvSpPr>
        <p:spPr bwMode="gray">
          <a:xfrm>
            <a:off x="348664" y="1409512"/>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1: Demographics </a:t>
            </a:r>
            <a:br>
              <a:rPr kumimoji="0" lang="en-US" sz="1633" b="1" i="0" u="none" strike="noStrike" kern="1200" cap="none" spc="0" normalizeH="0" baseline="0" noProof="0" dirty="0">
                <a:ln>
                  <a:noFill/>
                </a:ln>
                <a:solidFill>
                  <a:prstClr val="white"/>
                </a:solidFill>
                <a:effectLst/>
                <a:uLnTx/>
                <a:uFillTx/>
                <a:latin typeface="Segoe UI"/>
                <a:ea typeface="+mn-ea"/>
                <a:cs typeface="+mn-cs"/>
              </a:rPr>
            </a:br>
            <a:r>
              <a:rPr kumimoji="0" lang="en-US" sz="1633" b="1" i="0" u="none" strike="noStrike" kern="1200" cap="none" spc="0" normalizeH="0" baseline="0" noProof="0" dirty="0">
                <a:ln>
                  <a:noFill/>
                </a:ln>
                <a:solidFill>
                  <a:prstClr val="white"/>
                </a:solidFill>
                <a:effectLst/>
                <a:uLnTx/>
                <a:uFillTx/>
                <a:latin typeface="Segoe UI"/>
                <a:ea typeface="+mn-ea"/>
                <a:cs typeface="+mn-cs"/>
              </a:rPr>
              <a:t>and Screener</a:t>
            </a:r>
          </a:p>
        </p:txBody>
      </p:sp>
      <p:sp>
        <p:nvSpPr>
          <p:cNvPr id="8" name="Rounded Rectangle 7"/>
          <p:cNvSpPr/>
          <p:nvPr/>
        </p:nvSpPr>
        <p:spPr bwMode="gray">
          <a:xfrm>
            <a:off x="4426577" y="2136852"/>
            <a:ext cx="3359383" cy="94533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t" anchorCtr="0" forceAA="0" compatLnSpc="1">
            <a:prstTxWarp prst="textNoShape">
              <a:avLst/>
            </a:prstTxWarp>
            <a:noAutofit/>
          </a:bodyPr>
          <a:lstStyle/>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How often do you go on holiday abroad?</a:t>
            </a:r>
          </a:p>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Where did you go the last 5 holidays ? </a:t>
            </a:r>
          </a:p>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Time of year, duration and type of holiday</a:t>
            </a:r>
          </a:p>
        </p:txBody>
      </p:sp>
      <p:sp>
        <p:nvSpPr>
          <p:cNvPr id="9" name="Rounded Rectangle 8"/>
          <p:cNvSpPr/>
          <p:nvPr/>
        </p:nvSpPr>
        <p:spPr bwMode="gray">
          <a:xfrm>
            <a:off x="4426577" y="1409512"/>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2: Category use</a:t>
            </a:r>
          </a:p>
        </p:txBody>
      </p:sp>
      <p:sp>
        <p:nvSpPr>
          <p:cNvPr id="10" name="TextBox 9"/>
          <p:cNvSpPr txBox="1"/>
          <p:nvPr/>
        </p:nvSpPr>
        <p:spPr>
          <a:xfrm>
            <a:off x="261196" y="681796"/>
            <a:ext cx="9622821" cy="372808"/>
          </a:xfrm>
          <a:prstGeom prst="rect">
            <a:avLst/>
          </a:prstGeom>
          <a:solidFill>
            <a:schemeClr val="tx1"/>
          </a:solidFill>
        </p:spPr>
        <p:txBody>
          <a:bodyPr wrap="square" lIns="65292" tIns="32646" rIns="65292" bIns="32646" rtlCol="0">
            <a:spAutoFit/>
          </a:bodyPr>
          <a:lstStyle/>
          <a:p>
            <a:pPr marL="0" marR="0" lvl="0" indent="0" algn="l" defTabSz="829160" rtl="0" eaLnBrk="1" fontAlgn="auto" latinLnBrk="0" hangingPunct="1">
              <a:lnSpc>
                <a:spcPct val="110000"/>
              </a:lnSpc>
              <a:spcBef>
                <a:spcPts val="2176"/>
              </a:spcBef>
              <a:spcAft>
                <a:spcPts val="0"/>
              </a:spcAft>
              <a:buClr>
                <a:srgbClr val="222223"/>
              </a:buClr>
              <a:buSzTx/>
              <a:buFontTx/>
              <a:buNone/>
              <a:tabLst/>
              <a:defRPr/>
            </a:pPr>
            <a:r>
              <a:rPr kumimoji="0" lang="nb-NO" sz="1813" b="1" i="0" u="none" strike="noStrike" kern="0" cap="none" spc="0" normalizeH="0" baseline="0" noProof="0" dirty="0">
                <a:ln>
                  <a:noFill/>
                </a:ln>
                <a:solidFill>
                  <a:prstClr val="white"/>
                </a:solidFill>
                <a:effectLst/>
                <a:uLnTx/>
                <a:uFillTx/>
                <a:latin typeface="Segoe UI"/>
                <a:ea typeface="+mn-ea"/>
                <a:cs typeface="+mn-cs"/>
              </a:rPr>
              <a:t> </a:t>
            </a:r>
            <a:r>
              <a:rPr kumimoji="0" lang="en-US" sz="1813" b="1" i="0" u="none" strike="noStrike" kern="0" cap="none" spc="0" normalizeH="0" baseline="0" noProof="0" dirty="0">
                <a:ln>
                  <a:noFill/>
                </a:ln>
                <a:solidFill>
                  <a:prstClr val="white"/>
                </a:solidFill>
                <a:effectLst/>
                <a:uLnTx/>
                <a:uFillTx/>
                <a:latin typeface="Segoe UI"/>
                <a:ea typeface="+mn-ea"/>
                <a:cs typeface="+mn-cs"/>
              </a:rPr>
              <a:t>The model shows the structure of the interview the individual respondent was through</a:t>
            </a:r>
            <a:endParaRPr kumimoji="0" lang="nb-NO" sz="1813" b="0" i="0" u="none" strike="noStrike" kern="0" cap="none" spc="0" normalizeH="0" baseline="0" noProof="0" dirty="0">
              <a:ln>
                <a:noFill/>
              </a:ln>
              <a:solidFill>
                <a:prstClr val="white"/>
              </a:solidFill>
              <a:effectLst/>
              <a:uLnTx/>
              <a:uFillTx/>
              <a:latin typeface="Segoe UI"/>
              <a:ea typeface="+mn-ea"/>
              <a:cs typeface="+mn-cs"/>
            </a:endParaRPr>
          </a:p>
        </p:txBody>
      </p:sp>
      <p:sp>
        <p:nvSpPr>
          <p:cNvPr id="11" name="Rounded Rectangle 10"/>
          <p:cNvSpPr/>
          <p:nvPr/>
        </p:nvSpPr>
        <p:spPr bwMode="gray">
          <a:xfrm>
            <a:off x="8504490" y="2136852"/>
            <a:ext cx="3359383" cy="94533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t" anchorCtr="0" forceAA="0" compatLnSpc="1">
            <a:prstTxWarp prst="textNoShape">
              <a:avLst/>
            </a:prstTxWarp>
            <a:noAutofit/>
          </a:bodyPr>
          <a:lstStyle/>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What destinations do you know of?</a:t>
            </a:r>
          </a:p>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How many times have you been on holiday to the following countries?</a:t>
            </a:r>
          </a:p>
        </p:txBody>
      </p:sp>
      <p:sp>
        <p:nvSpPr>
          <p:cNvPr id="12" name="Rounded Rectangle 11"/>
          <p:cNvSpPr/>
          <p:nvPr/>
        </p:nvSpPr>
        <p:spPr bwMode="gray">
          <a:xfrm>
            <a:off x="8504490" y="1409512"/>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3: Awareness &amp; usage</a:t>
            </a:r>
          </a:p>
        </p:txBody>
      </p:sp>
      <p:sp>
        <p:nvSpPr>
          <p:cNvPr id="15" name="Rounded Rectangle 14"/>
          <p:cNvSpPr/>
          <p:nvPr/>
        </p:nvSpPr>
        <p:spPr bwMode="gray">
          <a:xfrm>
            <a:off x="348664" y="4146788"/>
            <a:ext cx="3359383" cy="1764015"/>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2" spcCol="0" rtlCol="0" fromWordArt="0" anchor="t" anchorCtr="0" forceAA="0" compatLnSpc="1">
            <a:prstTxWarp prst="textNoShape">
              <a:avLst/>
            </a:prstTxWarp>
            <a:noAutofit/>
          </a:bodyPr>
          <a:lstStyle/>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Type of holiday</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Destination</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Duration</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Who were you with?</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Spending</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Accommodation</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Transport </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Segoe UI"/>
              <a:ea typeface="+mn-ea"/>
              <a:cs typeface="+mn-cs"/>
            </a:endParaRP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Segoe UI"/>
              <a:ea typeface="+mn-ea"/>
              <a:cs typeface="+mn-cs"/>
            </a:endParaRP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Information sources</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Influencers</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Activities</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Consideration set (what destinations would you consider).</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Segoe UI"/>
              <a:ea typeface="+mn-ea"/>
              <a:cs typeface="+mn-cs"/>
            </a:endParaRP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 name="Rounded Rectangle 15"/>
          <p:cNvSpPr/>
          <p:nvPr/>
        </p:nvSpPr>
        <p:spPr bwMode="gray">
          <a:xfrm>
            <a:off x="348664" y="3419449"/>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4: Profiling of two holiday occasions</a:t>
            </a:r>
          </a:p>
        </p:txBody>
      </p:sp>
      <p:sp>
        <p:nvSpPr>
          <p:cNvPr id="17" name="Rounded Rectangle 16"/>
          <p:cNvSpPr/>
          <p:nvPr/>
        </p:nvSpPr>
        <p:spPr bwMode="gray">
          <a:xfrm>
            <a:off x="4426577" y="4146790"/>
            <a:ext cx="3359383" cy="1764014"/>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5982" rIns="0" bIns="95982" numCol="1" spcCol="0" rtlCol="0" fromWordArt="0" anchor="t" anchorCtr="0" forceAA="0" compatLnSpc="1">
            <a:prstTxWarp prst="textNoShape">
              <a:avLst/>
            </a:prstTxWarp>
            <a:noAutofit/>
          </a:bodyPr>
          <a:lstStyle/>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Emotional benefits</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Functional benefits</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Personality</a:t>
            </a:r>
          </a:p>
          <a:p>
            <a:pPr marL="228561" marR="0" lvl="0" indent="-228561" algn="l" defTabSz="1232169"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Social identity</a:t>
            </a:r>
          </a:p>
        </p:txBody>
      </p:sp>
      <p:sp>
        <p:nvSpPr>
          <p:cNvPr id="18" name="Rounded Rectangle 17"/>
          <p:cNvSpPr/>
          <p:nvPr/>
        </p:nvSpPr>
        <p:spPr bwMode="gray">
          <a:xfrm>
            <a:off x="4426577" y="3419449"/>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5: Profiling of 2 holiday occasions</a:t>
            </a:r>
          </a:p>
        </p:txBody>
      </p:sp>
      <p:sp>
        <p:nvSpPr>
          <p:cNvPr id="19" name="Rounded Rectangle 18"/>
          <p:cNvSpPr/>
          <p:nvPr/>
        </p:nvSpPr>
        <p:spPr bwMode="gray">
          <a:xfrm>
            <a:off x="8504490" y="4146789"/>
            <a:ext cx="3359383" cy="1764015"/>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t" anchorCtr="0" forceAA="0" compatLnSpc="1">
            <a:prstTxWarp prst="textNoShape">
              <a:avLst/>
            </a:prstTxWarp>
            <a:noAutofit/>
          </a:bodyPr>
          <a:lstStyle/>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Please choose the statements that you think are appropriate for each destination. </a:t>
            </a:r>
          </a:p>
          <a:p>
            <a:pPr marL="0" marR="0" lvl="0" indent="0" algn="l" defTabSz="1232169" rtl="0" eaLnBrk="1" fontAlgn="auto" latinLnBrk="0" hangingPunct="1">
              <a:lnSpc>
                <a:spcPct val="110000"/>
              </a:lnSpc>
              <a:spcBef>
                <a:spcPts val="0"/>
              </a:spcBef>
              <a:spcAft>
                <a:spcPts val="0"/>
              </a:spcAft>
              <a:buClr>
                <a:srgbClr val="222223"/>
              </a:buClr>
              <a:buSzTx/>
              <a:buFontTx/>
              <a:buNone/>
              <a:tabLst/>
              <a:defRPr/>
            </a:pPr>
            <a:r>
              <a:rPr kumimoji="0" lang="en-US" sz="1067" b="0" i="0" u="none" strike="noStrike" kern="1200" cap="none" spc="0" normalizeH="0" baseline="0" noProof="0" dirty="0">
                <a:ln>
                  <a:noFill/>
                </a:ln>
                <a:solidFill>
                  <a:srgbClr val="000000"/>
                </a:solidFill>
                <a:effectLst/>
                <a:uLnTx/>
                <a:uFillTx/>
                <a:latin typeface="Segoe UI"/>
                <a:ea typeface="+mn-ea"/>
                <a:cs typeface="+mn-cs"/>
              </a:rPr>
              <a:t>We use the same statements as in section 5.</a:t>
            </a:r>
            <a:endParaRPr kumimoji="0" lang="nb-NO" sz="1067"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Rounded Rectangle 19"/>
          <p:cNvSpPr/>
          <p:nvPr/>
        </p:nvSpPr>
        <p:spPr bwMode="gray">
          <a:xfrm>
            <a:off x="8504490" y="3419449"/>
            <a:ext cx="3359383" cy="7273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1965" tIns="95982" rIns="191965" bIns="95982" numCol="1" spcCol="0" rtlCol="0" fromWordArt="0" anchor="ctr" anchorCtr="0" forceAA="0" compatLnSpc="1">
            <a:prstTxWarp prst="textNoShape">
              <a:avLst/>
            </a:prstTxWarp>
            <a:noAutofit/>
          </a:bodyPr>
          <a:lstStyle/>
          <a:p>
            <a:pPr marL="0" marR="0" lvl="0" indent="0" algn="ctr" defTabSz="1232169" rtl="0" eaLnBrk="1" fontAlgn="auto" latinLnBrk="0" hangingPunct="1">
              <a:lnSpc>
                <a:spcPct val="110000"/>
              </a:lnSpc>
              <a:spcBef>
                <a:spcPts val="3200"/>
              </a:spcBef>
              <a:spcAft>
                <a:spcPts val="0"/>
              </a:spcAft>
              <a:buClr>
                <a:srgbClr val="222223"/>
              </a:buClr>
              <a:buSzTx/>
              <a:buFontTx/>
              <a:buNone/>
              <a:tabLst/>
              <a:defRPr/>
            </a:pPr>
            <a:r>
              <a:rPr kumimoji="0" lang="en-US" sz="1633" b="1" i="0" u="none" strike="noStrike" kern="1200" cap="none" spc="0" normalizeH="0" baseline="0" noProof="0" dirty="0">
                <a:ln>
                  <a:noFill/>
                </a:ln>
                <a:solidFill>
                  <a:prstClr val="white"/>
                </a:solidFill>
                <a:effectLst/>
                <a:uLnTx/>
                <a:uFillTx/>
                <a:latin typeface="Segoe UI"/>
                <a:ea typeface="+mn-ea"/>
                <a:cs typeface="+mn-cs"/>
              </a:rPr>
              <a:t>Section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61199" y="258540"/>
            <a:ext cx="9688128" cy="369332"/>
          </a:xfrm>
          <a:prstGeom prst="rect">
            <a:avLst/>
          </a:prstGeom>
          <a:solidFill>
            <a:srgbClr val="D35C09"/>
          </a:solidFill>
        </p:spPr>
        <p:txBody>
          <a:bodyPr wrap="square" lIns="110405" tIns="0" rIns="110405"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953754"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FFFFFF"/>
                </a:solidFill>
                <a:effectLst/>
                <a:uLnTx/>
                <a:uFillTx/>
                <a:latin typeface="Segoe UI"/>
                <a:ea typeface="+mn-ea"/>
                <a:cs typeface="+mn-cs"/>
              </a:rPr>
              <a:t>How does the needs come alive in the actual interview?</a:t>
            </a:r>
            <a:endParaRPr kumimoji="0" lang="nb-NO" sz="2400" b="0" i="0" u="none" strike="noStrike" kern="1200" cap="all" spc="0" normalizeH="0" baseline="0" noProof="0" dirty="0">
              <a:ln>
                <a:noFill/>
              </a:ln>
              <a:solidFill>
                <a:srgbClr val="FFFFFF"/>
              </a:solidFill>
              <a:effectLst/>
              <a:uLnTx/>
              <a:uFillTx/>
              <a:latin typeface="Segoe UI"/>
              <a:ea typeface="+mn-ea"/>
              <a:cs typeface="+mn-cs"/>
            </a:endParaRPr>
          </a:p>
        </p:txBody>
      </p:sp>
      <p:sp>
        <p:nvSpPr>
          <p:cNvPr id="3" name="TextBox 2"/>
          <p:cNvSpPr txBox="1"/>
          <p:nvPr/>
        </p:nvSpPr>
        <p:spPr>
          <a:xfrm>
            <a:off x="261197" y="681796"/>
            <a:ext cx="6300004" cy="372808"/>
          </a:xfrm>
          <a:prstGeom prst="rect">
            <a:avLst/>
          </a:prstGeom>
          <a:solidFill>
            <a:schemeClr val="tx1"/>
          </a:solidFill>
        </p:spPr>
        <p:txBody>
          <a:bodyPr wrap="square" lIns="65292" tIns="32646" rIns="65292" bIns="32646" rtlCol="0">
            <a:spAutoFit/>
          </a:bodyPr>
          <a:lstStyle/>
          <a:p>
            <a:pPr marL="0" marR="0" lvl="0" indent="0" algn="l" defTabSz="829160" rtl="0" eaLnBrk="1" fontAlgn="auto" latinLnBrk="0" hangingPunct="1">
              <a:lnSpc>
                <a:spcPct val="110000"/>
              </a:lnSpc>
              <a:spcBef>
                <a:spcPts val="2176"/>
              </a:spcBef>
              <a:spcAft>
                <a:spcPts val="0"/>
              </a:spcAft>
              <a:buClr>
                <a:srgbClr val="222223"/>
              </a:buClr>
              <a:buSzTx/>
              <a:buFontTx/>
              <a:buNone/>
              <a:tabLst/>
              <a:defRPr/>
            </a:pPr>
            <a:r>
              <a:rPr kumimoji="0" lang="nb-NO" sz="1813" b="1" i="0" u="none" strike="noStrike" kern="0" cap="none" spc="0" normalizeH="0" baseline="0" noProof="0" dirty="0">
                <a:ln>
                  <a:noFill/>
                </a:ln>
                <a:solidFill>
                  <a:prstClr val="white"/>
                </a:solidFill>
                <a:effectLst/>
                <a:uLnTx/>
                <a:uFillTx/>
                <a:latin typeface="Segoe UI"/>
                <a:ea typeface="+mn-ea"/>
                <a:cs typeface="+mn-cs"/>
              </a:rPr>
              <a:t> </a:t>
            </a:r>
            <a:r>
              <a:rPr kumimoji="0" lang="en-US" sz="1813" b="1" i="0" u="none" strike="noStrike" kern="0" cap="none" spc="0" normalizeH="0" baseline="0" noProof="0" dirty="0">
                <a:ln>
                  <a:noFill/>
                </a:ln>
                <a:solidFill>
                  <a:prstClr val="white"/>
                </a:solidFill>
                <a:effectLst/>
                <a:uLnTx/>
                <a:uFillTx/>
                <a:latin typeface="Segoe UI"/>
                <a:ea typeface="+mn-ea"/>
                <a:cs typeface="+mn-cs"/>
              </a:rPr>
              <a:t>The needs are formulated as statements on 4 levels</a:t>
            </a:r>
            <a:endParaRPr kumimoji="0" lang="nb-NO" sz="1813" b="0" i="0" u="none" strike="noStrike" kern="0" cap="none" spc="0" normalizeH="0" baseline="0" noProof="0" dirty="0">
              <a:ln>
                <a:noFill/>
              </a:ln>
              <a:solidFill>
                <a:prstClr val="white"/>
              </a:solidFill>
              <a:effectLst/>
              <a:uLnTx/>
              <a:uFillTx/>
              <a:latin typeface="Segoe UI"/>
              <a:ea typeface="+mn-ea"/>
              <a:cs typeface="+mn-cs"/>
            </a:endParaRPr>
          </a:p>
        </p:txBody>
      </p:sp>
      <p:grpSp>
        <p:nvGrpSpPr>
          <p:cNvPr id="15" name="Group 14"/>
          <p:cNvGrpSpPr/>
          <p:nvPr/>
        </p:nvGrpSpPr>
        <p:grpSpPr>
          <a:xfrm>
            <a:off x="208688" y="1236029"/>
            <a:ext cx="2660639" cy="527903"/>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246" rtl="0" eaLnBrk="1" fontAlgn="auto" latinLnBrk="0" hangingPunct="1">
                <a:lnSpc>
                  <a:spcPct val="90000"/>
                </a:lnSpc>
                <a:spcBef>
                  <a:spcPts val="500"/>
                </a:spcBef>
                <a:spcAft>
                  <a:spcPts val="0"/>
                </a:spcAft>
                <a:buClrTx/>
                <a:buSzTx/>
                <a:buFontTx/>
                <a:buNone/>
                <a:tabLst/>
                <a:defRPr/>
              </a:pPr>
              <a:r>
                <a:rPr kumimoji="0" lang="en-US" sz="1799" b="1" i="0" u="none" strike="noStrike" kern="0" cap="none" spc="0" normalizeH="0" baseline="0" noProof="0" dirty="0">
                  <a:ln>
                    <a:noFill/>
                  </a:ln>
                  <a:solidFill>
                    <a:srgbClr val="FFFFFF"/>
                  </a:solidFill>
                  <a:effectLst/>
                  <a:uLnTx/>
                  <a:uFillTx/>
                  <a:latin typeface="Calibri"/>
                  <a:ea typeface="+mn-ea"/>
                  <a:cs typeface="+mn-cs"/>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Calibri"/>
                  <a:ea typeface="+mn-ea"/>
                  <a:cs typeface="+mn-cs"/>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0" name="Group 9"/>
          <p:cNvGrpSpPr/>
          <p:nvPr/>
        </p:nvGrpSpPr>
        <p:grpSpPr>
          <a:xfrm>
            <a:off x="9239631" y="1236029"/>
            <a:ext cx="2670838" cy="527903"/>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246" rtl="0" eaLnBrk="1" fontAlgn="auto" latinLnBrk="0" hangingPunct="1">
                <a:lnSpc>
                  <a:spcPct val="90000"/>
                </a:lnSpc>
                <a:spcBef>
                  <a:spcPts val="500"/>
                </a:spcBef>
                <a:spcAft>
                  <a:spcPts val="0"/>
                </a:spcAft>
                <a:buClrTx/>
                <a:buSzTx/>
                <a:buFontTx/>
                <a:buNone/>
                <a:tabLst/>
                <a:defRPr/>
              </a:pPr>
              <a:r>
                <a:rPr kumimoji="0" lang="en-US" sz="1799" b="1" i="0" u="none" strike="noStrike" kern="0" cap="none" spc="0" normalizeH="0" baseline="0" noProof="0" dirty="0">
                  <a:ln>
                    <a:noFill/>
                  </a:ln>
                  <a:solidFill>
                    <a:srgbClr val="FFFFFF"/>
                  </a:solidFill>
                  <a:effectLst/>
                  <a:uLnTx/>
                  <a:uFillTx/>
                  <a:latin typeface="Calibri"/>
                  <a:ea typeface="+mn-ea"/>
                  <a:cs typeface="+mn-cs"/>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Calibr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4" name="Group 13"/>
          <p:cNvGrpSpPr/>
          <p:nvPr/>
        </p:nvGrpSpPr>
        <p:grpSpPr>
          <a:xfrm>
            <a:off x="3148200" y="1236029"/>
            <a:ext cx="2668638" cy="527903"/>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246" rtl="0" eaLnBrk="1" fontAlgn="auto" latinLnBrk="0" hangingPunct="1">
                <a:lnSpc>
                  <a:spcPct val="90000"/>
                </a:lnSpc>
                <a:spcBef>
                  <a:spcPts val="500"/>
                </a:spcBef>
                <a:spcAft>
                  <a:spcPts val="0"/>
                </a:spcAft>
                <a:buClrTx/>
                <a:buSzTx/>
                <a:buFontTx/>
                <a:buNone/>
                <a:tabLst/>
                <a:defRPr/>
              </a:pPr>
              <a:r>
                <a:rPr kumimoji="0" lang="en-US" sz="1799" b="1" i="0" u="none" strike="noStrike" kern="0" cap="none" spc="0" normalizeH="0" baseline="0" noProof="0" dirty="0">
                  <a:ln>
                    <a:noFill/>
                  </a:ln>
                  <a:solidFill>
                    <a:srgbClr val="FFFFFF"/>
                  </a:solidFill>
                  <a:effectLst/>
                  <a:uLnTx/>
                  <a:uFillTx/>
                  <a:latin typeface="Calibri"/>
                  <a:ea typeface="+mn-ea"/>
                  <a:cs typeface="+mn-cs"/>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Calibr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3" name="Group 12"/>
          <p:cNvGrpSpPr/>
          <p:nvPr/>
        </p:nvGrpSpPr>
        <p:grpSpPr>
          <a:xfrm>
            <a:off x="6310245" y="1236029"/>
            <a:ext cx="2650515" cy="527903"/>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246" rtl="0" eaLnBrk="1" fontAlgn="auto" latinLnBrk="0" hangingPunct="1">
                <a:lnSpc>
                  <a:spcPct val="90000"/>
                </a:lnSpc>
                <a:spcBef>
                  <a:spcPts val="500"/>
                </a:spcBef>
                <a:spcAft>
                  <a:spcPts val="0"/>
                </a:spcAft>
                <a:buClrTx/>
                <a:buSzTx/>
                <a:buFontTx/>
                <a:buNone/>
                <a:tabLst/>
                <a:defRPr/>
              </a:pPr>
              <a:r>
                <a:rPr kumimoji="0" lang="en-US" sz="1799" b="1" i="0" u="none" strike="noStrike" kern="0" cap="none" spc="0" normalizeH="0" baseline="0" noProof="0" dirty="0">
                  <a:ln>
                    <a:noFill/>
                  </a:ln>
                  <a:solidFill>
                    <a:srgbClr val="FFFFFF"/>
                  </a:solidFill>
                  <a:effectLst/>
                  <a:uLnTx/>
                  <a:uFillTx/>
                  <a:latin typeface="Calibri"/>
                  <a:ea typeface="+mn-ea"/>
                  <a:cs typeface="+mn-cs"/>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914246" rtl="0" eaLnBrk="1" fontAlgn="auto" latinLnBrk="0" hangingPunct="1">
                  <a:lnSpc>
                    <a:spcPct val="100000"/>
                  </a:lnSpc>
                  <a:spcBef>
                    <a:spcPts val="0"/>
                  </a:spcBef>
                  <a:spcAft>
                    <a:spcPts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91423" tIns="45711" rIns="91423" bIns="45711" numCol="1" anchor="t" anchorCtr="0" compatLnSpc="1">
                  <a:prstTxWarp prst="textNoShape">
                    <a:avLst/>
                  </a:prstTxWarp>
                </a:bodyPr>
                <a:lstStyle/>
                <a:p>
                  <a:pPr marL="0" marR="0" lvl="0" indent="0" algn="l" defTabSz="91424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1F497D"/>
                    </a:solidFill>
                    <a:effectLst/>
                    <a:uLnTx/>
                    <a:uFillTx/>
                    <a:latin typeface="Calibri"/>
                    <a:ea typeface="+mn-ea"/>
                    <a:cs typeface="+mn-cs"/>
                  </a:endParaRPr>
                </a:p>
              </p:txBody>
            </p:sp>
          </p:grpSp>
        </p:grpSp>
      </p:grpSp>
      <p:sp>
        <p:nvSpPr>
          <p:cNvPr id="17" name="TextBox 16"/>
          <p:cNvSpPr txBox="1"/>
          <p:nvPr/>
        </p:nvSpPr>
        <p:spPr>
          <a:xfrm>
            <a:off x="261199" y="2571748"/>
            <a:ext cx="2608129" cy="3235601"/>
          </a:xfrm>
          <a:prstGeom prst="rect">
            <a:avLst/>
          </a:prstGeom>
          <a:noFill/>
          <a:ln>
            <a:solidFill>
              <a:schemeClr val="bg1">
                <a:lumMod val="85000"/>
              </a:schemeClr>
            </a:solidFill>
          </a:ln>
        </p:spPr>
        <p:txBody>
          <a:bodyPr wrap="square" lIns="95982" tIns="47992" rIns="95982" bIns="47992" rtlCol="0">
            <a:spAutoFit/>
          </a:bodyPr>
          <a:lstStyle/>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Helps me to enjoy life to the fullest</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Makes me feel completely liberated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Makes me feel full of energy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immerse myself in the local life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Helps me to meet new people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share good times with others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Creates precious moments of togetherness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intensify the relationship with my loved one(s)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spoil my loved ones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pamper myself</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Helps me to escape from my hectic daily life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Restores my sense of harmony and balance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keep everything under control</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Helps me avoid too much surprises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Gives me a safe feeling</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broaden my horizon</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broaden my knowledge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Enriches my view on the world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indulge myself with a bit of luxury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Makes me feel on top of the world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Makes me stand out from the crowd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discover new and interesting places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Gives me rich experiences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Gives me new inspiration</a:t>
            </a:r>
          </a:p>
        </p:txBody>
      </p:sp>
      <p:sp>
        <p:nvSpPr>
          <p:cNvPr id="54" name="TextBox 53"/>
          <p:cNvSpPr txBox="1"/>
          <p:nvPr/>
        </p:nvSpPr>
        <p:spPr>
          <a:xfrm>
            <a:off x="3155193" y="2571748"/>
            <a:ext cx="3155051" cy="4114431"/>
          </a:xfrm>
          <a:prstGeom prst="rect">
            <a:avLst/>
          </a:prstGeom>
          <a:noFill/>
          <a:ln>
            <a:solidFill>
              <a:schemeClr val="bg1">
                <a:lumMod val="85000"/>
              </a:schemeClr>
            </a:solidFill>
          </a:ln>
        </p:spPr>
        <p:txBody>
          <a:bodyPr wrap="square" lIns="95982" tIns="47992" rIns="95982" bIns="47992" rtlCol="0">
            <a:spAutoFit/>
          </a:bodyPr>
          <a:lstStyle/>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be physical active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Allows me to live close to nature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a variety of accommodation offers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a variety of different restaurant offers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activities for kids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beautiful nature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environmentally friendly offers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few language barriers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friendly people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beaches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local cuisine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medical care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opportunities to meet local people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service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good shopping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guaranteed sunshine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interesting culture &amp; art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interesting sights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lots of organized trips and excursions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places to go out partying</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quiet environments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rich cultural heritage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romantic spots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Has unspoiled nature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easy to travel around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easy to travel to</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not for just anybody, is exclusive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not ruined by tourism</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not too warm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Is well organized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Offers a wide range of possible activities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Good value for money</a:t>
            </a:r>
          </a:p>
        </p:txBody>
      </p:sp>
      <p:sp>
        <p:nvSpPr>
          <p:cNvPr id="55" name="TextBox 54"/>
          <p:cNvSpPr txBox="1"/>
          <p:nvPr/>
        </p:nvSpPr>
        <p:spPr>
          <a:xfrm>
            <a:off x="6671777" y="2571748"/>
            <a:ext cx="2269032" cy="3110054"/>
          </a:xfrm>
          <a:prstGeom prst="rect">
            <a:avLst/>
          </a:prstGeom>
          <a:noFill/>
          <a:ln>
            <a:solidFill>
              <a:schemeClr val="bg1">
                <a:lumMod val="85000"/>
              </a:schemeClr>
            </a:solidFill>
          </a:ln>
        </p:spPr>
        <p:txBody>
          <a:bodyPr wrap="square" lIns="95982" tIns="47992" rIns="95982" bIns="47992" rtlCol="0">
            <a:spAutoFit/>
          </a:bodyPr>
          <a:lstStyle/>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Active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Playful</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Fresh</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Open-minded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Sociable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Outgoing</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Caring</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Friendly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Cozy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Harmonious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Peaceful</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Relaxed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Practical</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Structured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Predictable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Authentic</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Unique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Cultivated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Extravagant</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Superior</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Classy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Explorative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Adventurous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Daring</a:t>
            </a:r>
          </a:p>
        </p:txBody>
      </p:sp>
      <p:sp>
        <p:nvSpPr>
          <p:cNvPr id="56" name="TextBox 55"/>
          <p:cNvSpPr txBox="1"/>
          <p:nvPr/>
        </p:nvSpPr>
        <p:spPr>
          <a:xfrm>
            <a:off x="9302340" y="2571749"/>
            <a:ext cx="2608129" cy="4114431"/>
          </a:xfrm>
          <a:prstGeom prst="rect">
            <a:avLst/>
          </a:prstGeom>
          <a:noFill/>
          <a:ln>
            <a:solidFill>
              <a:schemeClr val="bg1">
                <a:lumMod val="85000"/>
              </a:schemeClr>
            </a:solidFill>
          </a:ln>
        </p:spPr>
        <p:txBody>
          <a:bodyPr wrap="square" lIns="95982" tIns="47992" rIns="95982" bIns="47992" rtlCol="0">
            <a:spAutoFit/>
          </a:bodyPr>
          <a:lstStyle/>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 to have as much fun as possible in life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that like to do things spontaneously, impulsively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likes to party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are always looking to connect with others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enjoy spending time with friends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have an active and busy social life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for whom family comes first above all</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enjoy taking care of others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have strong family values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 to escape from the demands of life and relax and unwind</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needs time for themselves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 to revitalize themselves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make rational choices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prefer the familiar over the unknown</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avoid risk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are interested to learn more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 to make a different choice </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that like to do things the unconventional way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 the best and are willing to pay for it</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like to have the best things, value high quality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is sophisticated and classy</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like to explore and have new experiences</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like adventure</a:t>
            </a:r>
          </a:p>
          <a:p>
            <a:pPr marL="116398" marR="0" lvl="0" indent="-116398" algn="l" defTabSz="1232169"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816" b="0" i="0" u="none" strike="noStrike" kern="1200" cap="none" spc="0" normalizeH="0" baseline="0" noProof="0" dirty="0">
                <a:ln>
                  <a:noFill/>
                </a:ln>
                <a:solidFill>
                  <a:srgbClr val="222223"/>
                </a:solidFill>
                <a:effectLst/>
                <a:uLnTx/>
                <a:uFillTx/>
                <a:latin typeface="Segoe UI"/>
                <a:ea typeface="+mn-ea"/>
                <a:cs typeface="+mn-cs"/>
              </a:rPr>
              <a:t>People who wants a life changing experience</a:t>
            </a:r>
          </a:p>
        </p:txBody>
      </p:sp>
      <p:sp>
        <p:nvSpPr>
          <p:cNvPr id="20" name="TextBox 19"/>
          <p:cNvSpPr txBox="1"/>
          <p:nvPr/>
        </p:nvSpPr>
        <p:spPr>
          <a:xfrm>
            <a:off x="261201" y="1881665"/>
            <a:ext cx="2608129" cy="588338"/>
          </a:xfrm>
          <a:prstGeom prst="rect">
            <a:avLst/>
          </a:prstGeom>
          <a:noFill/>
          <a:ln>
            <a:solidFill>
              <a:schemeClr val="bg1">
                <a:lumMod val="85000"/>
              </a:schemeClr>
            </a:solidFill>
          </a:ln>
        </p:spPr>
        <p:txBody>
          <a:bodyPr wrap="square" lIns="95982" tIns="47992" rIns="95982" bIns="47992" rtlCol="0">
            <a:spAutoFit/>
          </a:bodyPr>
          <a:lstStyle/>
          <a:p>
            <a:pPr marL="0" marR="0" lvl="0" indent="0" algn="l" defTabSz="1232169" rtl="0" eaLnBrk="1" fontAlgn="auto" latinLnBrk="0" hangingPunct="1">
              <a:lnSpc>
                <a:spcPct val="110000"/>
              </a:lnSpc>
              <a:spcBef>
                <a:spcPts val="3200"/>
              </a:spcBef>
              <a:spcAft>
                <a:spcPts val="0"/>
              </a:spcAft>
              <a:buClr>
                <a:srgbClr val="222223"/>
              </a:buClr>
              <a:buSzTx/>
              <a:buFontTx/>
              <a:buNone/>
              <a:tabLst/>
              <a:defRPr/>
            </a:pPr>
            <a:r>
              <a:rPr kumimoji="0" lang="en-US" sz="726" b="0" i="0" u="none" strike="noStrike" kern="1200" cap="none" spc="0" normalizeH="0" baseline="0" noProof="0" dirty="0">
                <a:ln>
                  <a:noFill/>
                </a:ln>
                <a:solidFill>
                  <a:srgbClr val="222223"/>
                </a:solidFill>
                <a:effectLst/>
                <a:uLnTx/>
                <a:uFillTx/>
                <a:latin typeface="Segoe UI"/>
                <a:ea typeface="+mn-ea"/>
                <a:cs typeface="+mn-cs"/>
              </a:rPr>
              <a:t>Imagine that you would go on a similar holiday in the future (with the same people, the same destination, the same time, etc.), please tick the feelings and needs the ideal holiday experience should meet for this occasion</a:t>
            </a:r>
            <a:endParaRPr kumimoji="0" lang="nb-NO" sz="72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7" name="TextBox 56"/>
          <p:cNvSpPr txBox="1"/>
          <p:nvPr/>
        </p:nvSpPr>
        <p:spPr>
          <a:xfrm>
            <a:off x="3155192" y="1881666"/>
            <a:ext cx="3166417" cy="412777"/>
          </a:xfrm>
          <a:prstGeom prst="rect">
            <a:avLst/>
          </a:prstGeom>
          <a:noFill/>
          <a:ln>
            <a:solidFill>
              <a:schemeClr val="bg1">
                <a:lumMod val="85000"/>
              </a:schemeClr>
            </a:solidFill>
          </a:ln>
        </p:spPr>
        <p:txBody>
          <a:bodyPr wrap="square" lIns="95982" tIns="47992" rIns="95982" bIns="47992" rtlCol="0">
            <a:spAutoFit/>
          </a:bodyPr>
          <a:lstStyle/>
          <a:p>
            <a:pPr marL="0" marR="0" lvl="0" indent="0" algn="l" defTabSz="1232169" rtl="0" eaLnBrk="1" fontAlgn="auto" latinLnBrk="0" hangingPunct="1">
              <a:lnSpc>
                <a:spcPct val="110000"/>
              </a:lnSpc>
              <a:spcBef>
                <a:spcPts val="3200"/>
              </a:spcBef>
              <a:spcAft>
                <a:spcPts val="0"/>
              </a:spcAft>
              <a:buClr>
                <a:srgbClr val="222223"/>
              </a:buClr>
              <a:buSzTx/>
              <a:buFontTx/>
              <a:buNone/>
              <a:tabLst/>
              <a:defRPr/>
            </a:pPr>
            <a:r>
              <a:rPr kumimoji="0" lang="en-US" sz="933" b="0" i="0" u="none" strike="noStrike" kern="1200" cap="none" spc="0" normalizeH="0" baseline="0" noProof="0" dirty="0">
                <a:ln>
                  <a:noFill/>
                </a:ln>
                <a:solidFill>
                  <a:srgbClr val="222223"/>
                </a:solidFill>
                <a:effectLst/>
                <a:uLnTx/>
                <a:uFillTx/>
                <a:latin typeface="Segoe UI"/>
                <a:ea typeface="+mn-ea"/>
                <a:cs typeface="+mn-cs"/>
              </a:rPr>
              <a:t>Which are the qualities and characteristics the holiday experience would ideally need to have for this occasion?</a:t>
            </a:r>
            <a:endParaRPr kumimoji="0" lang="nb-NO" sz="933" b="0" i="0" u="none" strike="noStrike" kern="1200" cap="none" spc="0" normalizeH="0" baseline="0" noProof="0" dirty="0">
              <a:ln>
                <a:noFill/>
              </a:ln>
              <a:solidFill>
                <a:srgbClr val="222223"/>
              </a:solidFill>
              <a:effectLst/>
              <a:uLnTx/>
              <a:uFillTx/>
              <a:latin typeface="Segoe UI"/>
              <a:ea typeface="+mn-ea"/>
              <a:cs typeface="+mn-cs"/>
            </a:endParaRPr>
          </a:p>
        </p:txBody>
      </p:sp>
      <p:sp>
        <p:nvSpPr>
          <p:cNvPr id="58" name="TextBox 57"/>
          <p:cNvSpPr txBox="1"/>
          <p:nvPr/>
        </p:nvSpPr>
        <p:spPr>
          <a:xfrm>
            <a:off x="6671777" y="1881665"/>
            <a:ext cx="2269032" cy="570705"/>
          </a:xfrm>
          <a:prstGeom prst="rect">
            <a:avLst/>
          </a:prstGeom>
          <a:noFill/>
          <a:ln>
            <a:solidFill>
              <a:schemeClr val="bg1">
                <a:lumMod val="85000"/>
              </a:schemeClr>
            </a:solidFill>
          </a:ln>
        </p:spPr>
        <p:txBody>
          <a:bodyPr wrap="square" lIns="95982" tIns="47992" rIns="95982" bIns="47992" rtlCol="0">
            <a:spAutoFit/>
          </a:bodyPr>
          <a:lstStyle/>
          <a:p>
            <a:pPr marL="0" marR="0" lvl="0" indent="0" algn="l" defTabSz="1232169" rtl="0" eaLnBrk="1" fontAlgn="auto" latinLnBrk="0" hangingPunct="1">
              <a:lnSpc>
                <a:spcPct val="110000"/>
              </a:lnSpc>
              <a:spcBef>
                <a:spcPts val="3200"/>
              </a:spcBef>
              <a:spcAft>
                <a:spcPts val="0"/>
              </a:spcAft>
              <a:buClr>
                <a:srgbClr val="222223"/>
              </a:buClr>
              <a:buSzTx/>
              <a:buFontTx/>
              <a:buNone/>
              <a:tabLst/>
              <a:defRPr/>
            </a:pPr>
            <a:r>
              <a:rPr kumimoji="0" lang="en-US" sz="933" b="0" i="0" u="none" strike="noStrike" kern="1200" cap="none" spc="0" normalizeH="0" baseline="0" noProof="0" dirty="0">
                <a:ln>
                  <a:noFill/>
                </a:ln>
                <a:solidFill>
                  <a:srgbClr val="222223"/>
                </a:solidFill>
                <a:effectLst/>
                <a:uLnTx/>
                <a:uFillTx/>
                <a:latin typeface="Segoe UI"/>
                <a:ea typeface="+mn-ea"/>
                <a:cs typeface="+mn-cs"/>
              </a:rPr>
              <a:t>Please tick the words that fit the character of your IDEAL future holiday experience for this occasion</a:t>
            </a:r>
            <a:endParaRPr kumimoji="0" lang="nb-NO" sz="933" b="0" i="0" u="none" strike="noStrike" kern="1200" cap="none" spc="0" normalizeH="0" baseline="0" noProof="0" dirty="0">
              <a:ln>
                <a:noFill/>
              </a:ln>
              <a:solidFill>
                <a:srgbClr val="222223"/>
              </a:solidFill>
              <a:effectLst/>
              <a:uLnTx/>
              <a:uFillTx/>
              <a:latin typeface="Segoe UI"/>
              <a:ea typeface="+mn-ea"/>
              <a:cs typeface="+mn-cs"/>
            </a:endParaRPr>
          </a:p>
        </p:txBody>
      </p:sp>
      <p:sp>
        <p:nvSpPr>
          <p:cNvPr id="59" name="TextBox 58"/>
          <p:cNvSpPr txBox="1"/>
          <p:nvPr/>
        </p:nvSpPr>
        <p:spPr>
          <a:xfrm>
            <a:off x="9309373" y="1881665"/>
            <a:ext cx="2601097" cy="570705"/>
          </a:xfrm>
          <a:prstGeom prst="rect">
            <a:avLst/>
          </a:prstGeom>
          <a:noFill/>
          <a:ln>
            <a:solidFill>
              <a:schemeClr val="bg1">
                <a:lumMod val="85000"/>
              </a:schemeClr>
            </a:solidFill>
          </a:ln>
        </p:spPr>
        <p:txBody>
          <a:bodyPr wrap="square" lIns="95982" tIns="47992" rIns="95982" bIns="47992" rtlCol="0">
            <a:spAutoFit/>
          </a:bodyPr>
          <a:lstStyle/>
          <a:p>
            <a:pPr marL="0" marR="0" lvl="0" indent="0" algn="l" defTabSz="1232169" rtl="0" eaLnBrk="1" fontAlgn="auto" latinLnBrk="0" hangingPunct="1">
              <a:lnSpc>
                <a:spcPct val="110000"/>
              </a:lnSpc>
              <a:spcBef>
                <a:spcPts val="3200"/>
              </a:spcBef>
              <a:spcAft>
                <a:spcPts val="0"/>
              </a:spcAft>
              <a:buClr>
                <a:srgbClr val="222223"/>
              </a:buClr>
              <a:buSzTx/>
              <a:buFontTx/>
              <a:buNone/>
              <a:tabLst/>
              <a:defRPr/>
            </a:pPr>
            <a:r>
              <a:rPr kumimoji="0" lang="en-US" sz="933" b="0" i="0" u="none" strike="noStrike" kern="1200" cap="none" spc="0" normalizeH="0" baseline="0" noProof="0" dirty="0">
                <a:ln>
                  <a:noFill/>
                </a:ln>
                <a:solidFill>
                  <a:srgbClr val="222223"/>
                </a:solidFill>
                <a:effectLst/>
                <a:uLnTx/>
                <a:uFillTx/>
                <a:latin typeface="Segoe UI"/>
                <a:ea typeface="+mn-ea"/>
                <a:cs typeface="+mn-cs"/>
              </a:rPr>
              <a:t>Which of the following types of people would you expect to look for the same holiday experience as you?</a:t>
            </a:r>
            <a:endParaRPr kumimoji="0" lang="nb-NO" sz="933" b="0" i="0" u="none" strike="noStrike" kern="1200" cap="none" spc="0" normalizeH="0" baseline="0" noProof="0" dirty="0">
              <a:ln>
                <a:noFill/>
              </a:ln>
              <a:solidFill>
                <a:srgbClr val="222223"/>
              </a:solidFill>
              <a:effectLst/>
              <a:uLnTx/>
              <a:uFillTx/>
              <a:latin typeface="Segoe UI"/>
              <a:ea typeface="+mn-ea"/>
              <a:cs typeface="+mn-cs"/>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63468"/>
            <a:ext cx="11886536" cy="6534329"/>
          </a:xfrm>
          <a:prstGeom prst="rect">
            <a:avLst/>
          </a:prstGeom>
        </p:spPr>
      </p:pic>
      <p:sp>
        <p:nvSpPr>
          <p:cNvPr id="2" name="Title 1"/>
          <p:cNvSpPr>
            <a:spLocks noGrp="1"/>
          </p:cNvSpPr>
          <p:nvPr>
            <p:ph type="title"/>
          </p:nvPr>
        </p:nvSpPr>
        <p:spPr>
          <a:xfrm>
            <a:off x="6161311" y="3102447"/>
            <a:ext cx="4919709" cy="492411"/>
          </a:xfrm>
        </p:spPr>
        <p:txBody>
          <a:bodyPr/>
          <a:lstStyle/>
          <a:p>
            <a:r>
              <a:rPr lang="en-US" dirty="0"/>
              <a:t>And now the results…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6"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1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26" y="490284"/>
            <a:ext cx="3528753" cy="502445"/>
          </a:xfrm>
        </p:spPr>
        <p:txBody>
          <a:bodyPr/>
          <a:lstStyle/>
          <a:p>
            <a:r>
              <a:rPr lang="nb-NO" dirty="0"/>
              <a:t>Sample N = 2158</a:t>
            </a:r>
          </a:p>
        </p:txBody>
      </p:sp>
      <p:sp>
        <p:nvSpPr>
          <p:cNvPr id="3" name="Text Placeholder 2"/>
          <p:cNvSpPr>
            <a:spLocks noGrp="1"/>
          </p:cNvSpPr>
          <p:nvPr>
            <p:ph type="body" sz="quarter" idx="14"/>
          </p:nvPr>
        </p:nvSpPr>
        <p:spPr>
          <a:xfrm>
            <a:off x="491926" y="1078249"/>
            <a:ext cx="9260798" cy="368412"/>
          </a:xfrm>
        </p:spPr>
        <p:txBody>
          <a:bodyPr/>
          <a:lstStyle/>
          <a:p>
            <a:r>
              <a:rPr lang="en-US" dirty="0"/>
              <a:t>People that have been abroad for holiday last 3 years. Natural fall out.</a:t>
            </a:r>
          </a:p>
        </p:txBody>
      </p:sp>
      <p:grpSp>
        <p:nvGrpSpPr>
          <p:cNvPr id="4" name="Group 3"/>
          <p:cNvGrpSpPr/>
          <p:nvPr/>
        </p:nvGrpSpPr>
        <p:grpSpPr>
          <a:xfrm>
            <a:off x="2635173" y="2690386"/>
            <a:ext cx="521887" cy="1468261"/>
            <a:chOff x="4991401" y="4028582"/>
            <a:chExt cx="391559" cy="1101600"/>
          </a:xfrm>
        </p:grpSpPr>
        <p:grpSp>
          <p:nvGrpSpPr>
            <p:cNvPr id="5" name="Group 4"/>
            <p:cNvGrpSpPr>
              <a:grpSpLocks noChangeAspect="1"/>
            </p:cNvGrpSpPr>
            <p:nvPr/>
          </p:nvGrpSpPr>
          <p:grpSpPr>
            <a:xfrm>
              <a:off x="4991401" y="4028582"/>
              <a:ext cx="391559" cy="1101600"/>
              <a:chOff x="3175" y="2628901"/>
              <a:chExt cx="1020763" cy="2871787"/>
            </a:xfrm>
            <a:solidFill>
              <a:sysClr val="window" lastClr="FFFFFF"/>
            </a:solidFill>
          </p:grpSpPr>
          <p:sp>
            <p:nvSpPr>
              <p:cNvPr id="7"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75" tIns="60938" rIns="121875" bIns="60938" numCol="1" anchor="t" anchorCtr="0" compatLnSpc="1">
                <a:prstTxWarp prst="textNoShape">
                  <a:avLst/>
                </a:prstTxWarp>
              </a:bodyPr>
              <a:lstStyle/>
              <a:p>
                <a:pPr defTabSz="1218733">
                  <a:defRPr/>
                </a:pPr>
                <a:endParaRPr lang="en-GB" sz="2400" kern="0" dirty="0">
                  <a:solidFill>
                    <a:sysClr val="windowText" lastClr="000000"/>
                  </a:solidFill>
                  <a:latin typeface="Calibri Light"/>
                </a:endParaRPr>
              </a:p>
            </p:txBody>
          </p:sp>
          <p:sp>
            <p:nvSpPr>
              <p:cNvPr id="8"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75" tIns="60938" rIns="121875" bIns="60938" numCol="1" anchor="t" anchorCtr="0" compatLnSpc="1">
                <a:prstTxWarp prst="textNoShape">
                  <a:avLst/>
                </a:prstTxWarp>
              </a:bodyPr>
              <a:lstStyle/>
              <a:p>
                <a:pPr defTabSz="1218733">
                  <a:defRPr/>
                </a:pPr>
                <a:endParaRPr lang="en-GB" sz="2400" kern="0" dirty="0">
                  <a:solidFill>
                    <a:sysClr val="windowText" lastClr="000000"/>
                  </a:solidFill>
                  <a:latin typeface="Calibri Light"/>
                </a:endParaRPr>
              </a:p>
            </p:txBody>
          </p:sp>
        </p:grpSp>
        <p:sp>
          <p:nvSpPr>
            <p:cNvPr id="6" name="TextBox 5"/>
            <p:cNvSpPr txBox="1"/>
            <p:nvPr/>
          </p:nvSpPr>
          <p:spPr>
            <a:xfrm rot="16200000">
              <a:off x="4984580" y="4366222"/>
              <a:ext cx="390293" cy="215571"/>
            </a:xfrm>
            <a:prstGeom prst="rect">
              <a:avLst/>
            </a:prstGeom>
          </p:spPr>
          <p:txBody>
            <a:bodyPr vert="horz" wrap="square" lIns="0" tIns="0" rIns="0" bIns="0" rtlCol="0">
              <a:spAutoFit/>
            </a:bodyPr>
            <a:lstStyle/>
            <a:p>
              <a:pPr marL="6349" algn="ctr" defTabSz="1218733">
                <a:defRPr/>
              </a:pPr>
              <a:r>
                <a:rPr lang="da-DK" sz="1867" kern="0" dirty="0">
                  <a:solidFill>
                    <a:srgbClr val="222223">
                      <a:lumMod val="75000"/>
                      <a:lumOff val="25000"/>
                    </a:srgbClr>
                  </a:solidFill>
                  <a:latin typeface="Arial Rounded MT Bold"/>
                </a:rPr>
                <a:t>70</a:t>
              </a:r>
              <a:r>
                <a:rPr lang="da-DK" sz="1332" b="1" kern="0" dirty="0">
                  <a:solidFill>
                    <a:srgbClr val="222223">
                      <a:lumMod val="75000"/>
                      <a:lumOff val="25000"/>
                    </a:srgbClr>
                  </a:solidFill>
                  <a:latin typeface="Arial Rounded MT Bold"/>
                </a:rPr>
                <a:t>%</a:t>
              </a:r>
              <a:endParaRPr lang="da-DK" sz="1600" b="1" kern="0" dirty="0">
                <a:solidFill>
                  <a:srgbClr val="222223">
                    <a:lumMod val="75000"/>
                    <a:lumOff val="25000"/>
                  </a:srgbClr>
                </a:solidFill>
                <a:latin typeface="Arial Rounded MT Bold"/>
              </a:endParaRPr>
            </a:p>
          </p:txBody>
        </p:sp>
      </p:grpSp>
      <p:grpSp>
        <p:nvGrpSpPr>
          <p:cNvPr id="9" name="Group 8"/>
          <p:cNvGrpSpPr/>
          <p:nvPr/>
        </p:nvGrpSpPr>
        <p:grpSpPr>
          <a:xfrm>
            <a:off x="1874770" y="2687164"/>
            <a:ext cx="621548" cy="1470199"/>
            <a:chOff x="4492810" y="4027127"/>
            <a:chExt cx="466332" cy="1103055"/>
          </a:xfrm>
        </p:grpSpPr>
        <p:grpSp>
          <p:nvGrpSpPr>
            <p:cNvPr id="10" name="Group 9"/>
            <p:cNvGrpSpPr>
              <a:grpSpLocks noChangeAspect="1"/>
            </p:cNvGrpSpPr>
            <p:nvPr/>
          </p:nvGrpSpPr>
          <p:grpSpPr>
            <a:xfrm>
              <a:off x="4492810" y="4027127"/>
              <a:ext cx="466332" cy="1103055"/>
              <a:chOff x="5246688" y="2962276"/>
              <a:chExt cx="1073150" cy="2538412"/>
            </a:xfrm>
            <a:solidFill>
              <a:sysClr val="window" lastClr="FFFFFF"/>
            </a:solidFill>
          </p:grpSpPr>
          <p:sp>
            <p:nvSpPr>
              <p:cNvPr id="12"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75" tIns="60938" rIns="121875" bIns="60938" numCol="1" anchor="t" anchorCtr="0" compatLnSpc="1">
                <a:prstTxWarp prst="textNoShape">
                  <a:avLst/>
                </a:prstTxWarp>
              </a:bodyPr>
              <a:lstStyle/>
              <a:p>
                <a:pPr defTabSz="1218733">
                  <a:defRPr/>
                </a:pPr>
                <a:endParaRPr lang="en-GB" sz="2400" kern="0" dirty="0">
                  <a:solidFill>
                    <a:sysClr val="windowText" lastClr="000000"/>
                  </a:solidFill>
                  <a:latin typeface="Calibri Light"/>
                </a:endParaRPr>
              </a:p>
            </p:txBody>
          </p:sp>
          <p:sp>
            <p:nvSpPr>
              <p:cNvPr id="13"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75" tIns="60938" rIns="121875" bIns="60938" numCol="1" anchor="t" anchorCtr="0" compatLnSpc="1">
                <a:prstTxWarp prst="textNoShape">
                  <a:avLst/>
                </a:prstTxWarp>
              </a:bodyPr>
              <a:lstStyle/>
              <a:p>
                <a:pPr defTabSz="1218733">
                  <a:defRPr/>
                </a:pPr>
                <a:endParaRPr lang="en-GB" sz="2400" kern="0" dirty="0">
                  <a:solidFill>
                    <a:sysClr val="windowText" lastClr="000000"/>
                  </a:solidFill>
                  <a:latin typeface="Calibri Light"/>
                </a:endParaRPr>
              </a:p>
            </p:txBody>
          </p:sp>
        </p:grpSp>
        <p:sp>
          <p:nvSpPr>
            <p:cNvPr id="11" name="TextBox 10"/>
            <p:cNvSpPr txBox="1"/>
            <p:nvPr/>
          </p:nvSpPr>
          <p:spPr>
            <a:xfrm rot="16200000">
              <a:off x="4517888" y="4381390"/>
              <a:ext cx="398019" cy="215571"/>
            </a:xfrm>
            <a:prstGeom prst="rect">
              <a:avLst/>
            </a:prstGeom>
          </p:spPr>
          <p:txBody>
            <a:bodyPr vert="horz" wrap="square" lIns="0" tIns="0" rIns="0" bIns="0" rtlCol="0">
              <a:spAutoFit/>
            </a:bodyPr>
            <a:lstStyle/>
            <a:p>
              <a:pPr marL="6349" algn="ctr" defTabSz="1218733">
                <a:defRPr/>
              </a:pPr>
              <a:r>
                <a:rPr lang="da-DK" sz="1867" kern="0" dirty="0">
                  <a:solidFill>
                    <a:srgbClr val="222223">
                      <a:lumMod val="75000"/>
                      <a:lumOff val="25000"/>
                    </a:srgbClr>
                  </a:solidFill>
                  <a:latin typeface="Arial Rounded MT Bold"/>
                </a:rPr>
                <a:t>30</a:t>
              </a:r>
              <a:r>
                <a:rPr lang="da-DK" sz="1332" b="1" kern="0" dirty="0">
                  <a:solidFill>
                    <a:srgbClr val="222223">
                      <a:lumMod val="75000"/>
                      <a:lumOff val="25000"/>
                    </a:srgbClr>
                  </a:solidFill>
                  <a:latin typeface="Arial Rounded MT Bold"/>
                </a:rPr>
                <a:t>%</a:t>
              </a:r>
              <a:endParaRPr lang="da-DK" sz="1600" b="1" kern="0" dirty="0">
                <a:solidFill>
                  <a:srgbClr val="222223">
                    <a:lumMod val="75000"/>
                    <a:lumOff val="25000"/>
                  </a:srgbClr>
                </a:solidFill>
                <a:latin typeface="Arial Rounded MT Bold"/>
              </a:endParaRPr>
            </a:p>
          </p:txBody>
        </p:sp>
      </p:grpSp>
      <p:graphicFrame>
        <p:nvGraphicFramePr>
          <p:cNvPr id="14" name="Chart 13"/>
          <p:cNvGraphicFramePr/>
          <p:nvPr>
            <p:extLst>
              <p:ext uri="{D42A27DB-BD31-4B8C-83A1-F6EECF244321}">
                <p14:modId xmlns:p14="http://schemas.microsoft.com/office/powerpoint/2010/main" val="3995994387"/>
              </p:ext>
            </p:extLst>
          </p:nvPr>
        </p:nvGraphicFramePr>
        <p:xfrm>
          <a:off x="3941146" y="2711728"/>
          <a:ext cx="3003737" cy="14331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3931247698"/>
              </p:ext>
            </p:extLst>
          </p:nvPr>
        </p:nvGraphicFramePr>
        <p:xfrm>
          <a:off x="7336674" y="2719287"/>
          <a:ext cx="3722022" cy="1433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4099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732" y="161087"/>
            <a:ext cx="5975384" cy="6535638"/>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045701" y="161087"/>
            <a:ext cx="5993567" cy="6535638"/>
          </a:xfrm>
          <a:prstGeom prst="rect">
            <a:avLst/>
          </a:prstGeom>
        </p:spPr>
      </p:pic>
      <p:sp>
        <p:nvSpPr>
          <p:cNvPr id="2" name="Title 1"/>
          <p:cNvSpPr>
            <a:spLocks noGrp="1"/>
          </p:cNvSpPr>
          <p:nvPr>
            <p:ph type="title"/>
          </p:nvPr>
        </p:nvSpPr>
        <p:spPr>
          <a:xfrm>
            <a:off x="561888" y="2071486"/>
            <a:ext cx="1830152" cy="502471"/>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7766502" y="1485015"/>
            <a:ext cx="3699079" cy="368479"/>
          </a:xfrm>
        </p:spPr>
        <p:txBody>
          <a:bodyPr/>
          <a:lstStyle/>
          <a:p>
            <a:r>
              <a:rPr lang="nb-NO" dirty="0"/>
              <a:t>Potential needs and drivers</a:t>
            </a:r>
          </a:p>
        </p:txBody>
      </p:sp>
      <p:sp>
        <p:nvSpPr>
          <p:cNvPr id="6" name="TextBox 5"/>
          <p:cNvSpPr txBox="1"/>
          <p:nvPr/>
        </p:nvSpPr>
        <p:spPr>
          <a:xfrm>
            <a:off x="544596" y="294090"/>
            <a:ext cx="849038" cy="1294163"/>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1200" cap="none" spc="0" normalizeH="0" baseline="0" noProof="0" dirty="0">
                <a:ln>
                  <a:noFill/>
                </a:ln>
                <a:solidFill>
                  <a:prstClr val="white"/>
                </a:solidFill>
                <a:effectLst/>
                <a:uLnTx/>
                <a:uFillTx/>
                <a:latin typeface="Segoe UI"/>
                <a:ea typeface="+mn-ea"/>
                <a:cs typeface="+mn-cs"/>
              </a:rPr>
              <a:t>2</a:t>
            </a:r>
          </a:p>
        </p:txBody>
      </p:sp>
      <p:sp>
        <p:nvSpPr>
          <p:cNvPr id="7" name="Title 1"/>
          <p:cNvSpPr txBox="1">
            <a:spLocks/>
          </p:cNvSpPr>
          <p:nvPr/>
        </p:nvSpPr>
        <p:spPr bwMode="gray">
          <a:xfrm>
            <a:off x="561888" y="1511998"/>
            <a:ext cx="2080560" cy="502445"/>
          </a:xfrm>
          <a:prstGeom prst="rect">
            <a:avLst/>
          </a:prstGeom>
          <a:solidFill>
            <a:srgbClr val="D35C09"/>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3265" b="0" i="0" u="none" strike="noStrike" kern="1200" cap="all" spc="0" normalizeH="0" baseline="0" noProof="0" dirty="0">
                <a:ln>
                  <a:noFill/>
                </a:ln>
                <a:solidFill>
                  <a:prstClr val="white"/>
                </a:solidFill>
                <a:effectLst/>
                <a:uLnTx/>
                <a:uFillTx/>
                <a:latin typeface="Segoe UI"/>
                <a:ea typeface="+mn-ea"/>
                <a:cs typeface="+mn-cs"/>
              </a:rPr>
              <a:t>The ideal</a:t>
            </a:r>
          </a:p>
        </p:txBody>
      </p:sp>
      <p:sp>
        <p:nvSpPr>
          <p:cNvPr id="9" name="Title 1"/>
          <p:cNvSpPr txBox="1">
            <a:spLocks/>
          </p:cNvSpPr>
          <p:nvPr/>
        </p:nvSpPr>
        <p:spPr bwMode="gray">
          <a:xfrm>
            <a:off x="561888" y="2631000"/>
            <a:ext cx="2415204" cy="502445"/>
          </a:xfrm>
          <a:prstGeom prst="rect">
            <a:avLst/>
          </a:prstGeom>
          <a:solidFill>
            <a:srgbClr val="D35C09"/>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3265" b="0" i="0" u="none" strike="noStrike" kern="1200" cap="all" spc="0" normalizeH="0" baseline="0" noProof="0" dirty="0">
                <a:ln>
                  <a:noFill/>
                </a:ln>
                <a:solidFill>
                  <a:prstClr val="white"/>
                </a:solidFill>
                <a:effectLst/>
                <a:uLnTx/>
                <a:uFillTx/>
                <a:latin typeface="Segoe UI"/>
                <a:ea typeface="+mn-ea"/>
                <a:cs typeface="+mn-cs"/>
              </a:rPr>
              <a:t>experience</a:t>
            </a:r>
          </a:p>
        </p:txBody>
      </p:sp>
      <p:sp>
        <p:nvSpPr>
          <p:cNvPr id="10" name="Text Placeholder 3"/>
          <p:cNvSpPr txBox="1">
            <a:spLocks/>
          </p:cNvSpPr>
          <p:nvPr/>
        </p:nvSpPr>
        <p:spPr bwMode="gray">
          <a:xfrm rot="885790">
            <a:off x="7695908" y="1681075"/>
            <a:ext cx="2271250"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nb-NO" sz="2177" b="1" i="0" u="none" strike="noStrike" kern="1200" cap="none" spc="0" normalizeH="0" baseline="0" noProof="0" dirty="0">
                <a:ln>
                  <a:noFill/>
                </a:ln>
                <a:solidFill>
                  <a:prstClr val="white"/>
                </a:solidFill>
                <a:effectLst/>
                <a:uLnTx/>
                <a:uFillTx/>
                <a:latin typeface="Segoe UI"/>
                <a:ea typeface="+mn-ea"/>
                <a:cs typeface="+mn-cs"/>
              </a:rPr>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7487572" y="2501840"/>
            <a:ext cx="3917287" cy="214995"/>
          </a:xfrm>
          <a:prstGeom prst="rect">
            <a:avLst/>
          </a:prstGeom>
          <a:noFill/>
        </p:spPr>
        <p:txBody>
          <a:bodyPr vert="horz" wrap="squar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US" sz="1270" b="1" i="0" u="none" strike="noStrike" kern="1200" cap="none" spc="0" normalizeH="0" baseline="0" noProof="0" dirty="0">
                <a:ln>
                  <a:noFill/>
                </a:ln>
                <a:solidFill>
                  <a:srgbClr val="222223"/>
                </a:solidFill>
                <a:effectLst/>
                <a:uLnTx/>
                <a:uFillTx/>
                <a:latin typeface="Segoe UI"/>
                <a:ea typeface="+mn-ea"/>
                <a:cs typeface="+mn-cs"/>
              </a:rPr>
              <a:t>Main drivers in the market</a:t>
            </a:r>
          </a:p>
        </p:txBody>
      </p:sp>
      <p:sp>
        <p:nvSpPr>
          <p:cNvPr id="15" name="Text Placeholder 3"/>
          <p:cNvSpPr txBox="1">
            <a:spLocks/>
          </p:cNvSpPr>
          <p:nvPr/>
        </p:nvSpPr>
        <p:spPr bwMode="gray">
          <a:xfrm>
            <a:off x="561888" y="3428958"/>
            <a:ext cx="5138252"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US" sz="2177" b="1" i="0" u="none" strike="noStrike" kern="1200" cap="none" spc="0" normalizeH="0" baseline="0" noProof="0" dirty="0">
                <a:ln>
                  <a:noFill/>
                </a:ln>
                <a:solidFill>
                  <a:prstClr val="white"/>
                </a:solidFill>
                <a:effectLst/>
                <a:uLnTx/>
                <a:uFillTx/>
                <a:latin typeface="Segoe UI"/>
                <a:ea typeface="+mn-ea"/>
                <a:cs typeface="+mn-cs"/>
              </a:rPr>
              <a:t>Category needs in the total US market</a:t>
            </a:r>
          </a:p>
        </p:txBody>
      </p:sp>
    </p:spTree>
    <p:extLst>
      <p:ext uri="{BB962C8B-B14F-4D97-AF65-F5344CB8AC3E}">
        <p14:creationId xmlns:p14="http://schemas.microsoft.com/office/powerpoint/2010/main" val="2291306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52732" y="162704"/>
            <a:ext cx="11886536" cy="6531154"/>
          </a:xfrm>
        </p:spPr>
      </p:pic>
      <p:sp>
        <p:nvSpPr>
          <p:cNvPr id="12" name="Text Placeholder 11"/>
          <p:cNvSpPr>
            <a:spLocks noGrp="1"/>
          </p:cNvSpPr>
          <p:nvPr>
            <p:ph type="body" sz="quarter" idx="14"/>
          </p:nvPr>
        </p:nvSpPr>
        <p:spPr>
          <a:xfrm>
            <a:off x="413840" y="1869101"/>
            <a:ext cx="3748957" cy="502445"/>
          </a:xfrm>
        </p:spPr>
        <p:txBody>
          <a:bodyPr/>
          <a:lstStyle/>
          <a:p>
            <a:r>
              <a:rPr lang="nb-NO" sz="3265" dirty="0"/>
              <a:t>2) The ideal holiday</a:t>
            </a:r>
          </a:p>
        </p:txBody>
      </p:sp>
      <p:sp>
        <p:nvSpPr>
          <p:cNvPr id="13" name="Text Placeholder 12"/>
          <p:cNvSpPr>
            <a:spLocks noGrp="1"/>
          </p:cNvSpPr>
          <p:nvPr>
            <p:ph type="body" sz="quarter" idx="15"/>
          </p:nvPr>
        </p:nvSpPr>
        <p:spPr>
          <a:xfrm>
            <a:off x="414492" y="2514664"/>
            <a:ext cx="2440906" cy="502445"/>
          </a:xfrm>
        </p:spPr>
        <p:txBody>
          <a:bodyPr/>
          <a:lstStyle/>
          <a:p>
            <a:r>
              <a:rPr lang="nb-NO" sz="3265" dirty="0"/>
              <a:t>3) Segments</a:t>
            </a:r>
          </a:p>
        </p:txBody>
      </p:sp>
      <p:sp>
        <p:nvSpPr>
          <p:cNvPr id="14" name="Text Placeholder 13"/>
          <p:cNvSpPr>
            <a:spLocks noGrp="1"/>
          </p:cNvSpPr>
          <p:nvPr>
            <p:ph type="body" sz="quarter" idx="16"/>
          </p:nvPr>
        </p:nvSpPr>
        <p:spPr>
          <a:xfrm>
            <a:off x="413975" y="685966"/>
            <a:ext cx="2092734" cy="502445"/>
          </a:xfrm>
        </p:spPr>
        <p:txBody>
          <a:bodyPr/>
          <a:lstStyle/>
          <a:p>
            <a:r>
              <a:rPr lang="nb-NO" sz="3265" b="1" dirty="0"/>
              <a:t>CONTENT</a:t>
            </a:r>
          </a:p>
        </p:txBody>
      </p:sp>
      <p:sp>
        <p:nvSpPr>
          <p:cNvPr id="17" name="Text Placeholder 11"/>
          <p:cNvSpPr txBox="1">
            <a:spLocks/>
          </p:cNvSpPr>
          <p:nvPr/>
        </p:nvSpPr>
        <p:spPr bwMode="gray">
          <a:xfrm>
            <a:off x="4248047" y="1869101"/>
            <a:ext cx="946207"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19</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259" y="6056364"/>
            <a:ext cx="445856" cy="359169"/>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871149"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14492" y="3113876"/>
            <a:ext cx="4530971" cy="502445"/>
          </a:xfrm>
          <a:prstGeom prst="rect">
            <a:avLst/>
          </a:prstGeom>
          <a:solidFill>
            <a:schemeClr val="accent3"/>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4) Brand profile Norway</a:t>
            </a:r>
          </a:p>
        </p:txBody>
      </p:sp>
      <p:sp>
        <p:nvSpPr>
          <p:cNvPr id="19" name="Text Placeholder 12"/>
          <p:cNvSpPr txBox="1">
            <a:spLocks/>
          </p:cNvSpPr>
          <p:nvPr/>
        </p:nvSpPr>
        <p:spPr bwMode="gray">
          <a:xfrm>
            <a:off x="414492" y="3709932"/>
            <a:ext cx="5528295" cy="502445"/>
          </a:xfrm>
          <a:prstGeom prst="rect">
            <a:avLst/>
          </a:prstGeom>
          <a:solidFill>
            <a:schemeClr val="accent3"/>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5)The competetive landscape</a:t>
            </a:r>
          </a:p>
        </p:txBody>
      </p:sp>
      <p:sp>
        <p:nvSpPr>
          <p:cNvPr id="21" name="Text Placeholder 11"/>
          <p:cNvSpPr txBox="1">
            <a:spLocks/>
          </p:cNvSpPr>
          <p:nvPr/>
        </p:nvSpPr>
        <p:spPr bwMode="gray">
          <a:xfrm>
            <a:off x="2964921" y="2514664"/>
            <a:ext cx="946207"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34</a:t>
            </a:r>
          </a:p>
        </p:txBody>
      </p:sp>
      <p:sp>
        <p:nvSpPr>
          <p:cNvPr id="22" name="Text Placeholder 11"/>
          <p:cNvSpPr txBox="1">
            <a:spLocks/>
          </p:cNvSpPr>
          <p:nvPr/>
        </p:nvSpPr>
        <p:spPr bwMode="gray">
          <a:xfrm>
            <a:off x="5064125" y="3113876"/>
            <a:ext cx="946207"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95</a:t>
            </a:r>
          </a:p>
        </p:txBody>
      </p:sp>
      <p:sp>
        <p:nvSpPr>
          <p:cNvPr id="23" name="Text Placeholder 11"/>
          <p:cNvSpPr txBox="1">
            <a:spLocks/>
          </p:cNvSpPr>
          <p:nvPr/>
        </p:nvSpPr>
        <p:spPr bwMode="gray">
          <a:xfrm>
            <a:off x="6161919" y="3709932"/>
            <a:ext cx="1172231"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101</a:t>
            </a:r>
          </a:p>
        </p:txBody>
      </p:sp>
      <p:sp>
        <p:nvSpPr>
          <p:cNvPr id="25" name="Text Placeholder 10"/>
          <p:cNvSpPr txBox="1">
            <a:spLocks/>
          </p:cNvSpPr>
          <p:nvPr/>
        </p:nvSpPr>
        <p:spPr bwMode="gray">
          <a:xfrm>
            <a:off x="414627" y="1253784"/>
            <a:ext cx="4836696" cy="502445"/>
          </a:xfrm>
          <a:prstGeom prst="rect">
            <a:avLst/>
          </a:prstGeom>
          <a:solidFill>
            <a:schemeClr val="accent3"/>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1) The philosophy behind</a:t>
            </a:r>
          </a:p>
        </p:txBody>
      </p:sp>
      <p:sp>
        <p:nvSpPr>
          <p:cNvPr id="26" name="Text Placeholder 11"/>
          <p:cNvSpPr txBox="1">
            <a:spLocks/>
          </p:cNvSpPr>
          <p:nvPr/>
        </p:nvSpPr>
        <p:spPr bwMode="gray">
          <a:xfrm>
            <a:off x="5391130" y="1253784"/>
            <a:ext cx="720184"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6</a:t>
            </a:r>
          </a:p>
        </p:txBody>
      </p:sp>
      <p:sp>
        <p:nvSpPr>
          <p:cNvPr id="29" name="Text Placeholder 12"/>
          <p:cNvSpPr txBox="1">
            <a:spLocks/>
          </p:cNvSpPr>
          <p:nvPr/>
        </p:nvSpPr>
        <p:spPr bwMode="gray">
          <a:xfrm>
            <a:off x="414492" y="4343362"/>
            <a:ext cx="5152936" cy="502445"/>
          </a:xfrm>
          <a:prstGeom prst="rect">
            <a:avLst/>
          </a:prstGeom>
          <a:solidFill>
            <a:schemeClr val="accent3"/>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defTabSz="953984">
              <a:spcBef>
                <a:spcPts val="272"/>
              </a:spcBef>
              <a:spcAft>
                <a:spcPts val="272"/>
              </a:spcAft>
              <a:buClr>
                <a:srgbClr val="222223"/>
              </a:buClr>
              <a:defRPr/>
            </a:pPr>
            <a:r>
              <a:rPr kumimoji="0" lang="en-US" sz="3265" b="0" i="0" u="none" strike="noStrike" kern="1200" cap="none" spc="0" normalizeH="0" baseline="0" noProof="0" dirty="0">
                <a:ln>
                  <a:noFill/>
                </a:ln>
                <a:solidFill>
                  <a:prstClr val="white"/>
                </a:solidFill>
                <a:effectLst/>
                <a:uLnTx/>
                <a:uFillTx/>
                <a:latin typeface="Segoe UI"/>
                <a:ea typeface="+mn-ea"/>
                <a:cs typeface="+mn-cs"/>
              </a:rPr>
              <a:t>6) </a:t>
            </a:r>
            <a:r>
              <a:rPr lang="en-US" sz="3200" dirty="0"/>
              <a:t>Global recommendations</a:t>
            </a:r>
            <a:endParaRPr kumimoji="0" lang="en-US" sz="3265" b="0" i="0" u="none" strike="noStrike" kern="1200" cap="none" spc="0" normalizeH="0" baseline="0" noProof="0" dirty="0">
              <a:ln>
                <a:noFill/>
              </a:ln>
              <a:solidFill>
                <a:prstClr val="white"/>
              </a:solidFill>
              <a:effectLst/>
              <a:uLnTx/>
              <a:uFillTx/>
              <a:latin typeface="Segoe UI"/>
              <a:ea typeface="+mn-ea"/>
              <a:cs typeface="+mn-cs"/>
            </a:endParaRPr>
          </a:p>
        </p:txBody>
      </p:sp>
      <p:sp>
        <p:nvSpPr>
          <p:cNvPr id="30" name="Text Placeholder 11"/>
          <p:cNvSpPr txBox="1">
            <a:spLocks/>
          </p:cNvSpPr>
          <p:nvPr/>
        </p:nvSpPr>
        <p:spPr bwMode="gray">
          <a:xfrm>
            <a:off x="5681385" y="4343362"/>
            <a:ext cx="1172231" cy="502445"/>
          </a:xfrm>
          <a:prstGeom prst="rect">
            <a:avLst/>
          </a:prstGeom>
          <a:solidFill>
            <a:schemeClr val="tx1"/>
          </a:solidFill>
        </p:spPr>
        <p:txBody>
          <a:bodyPr vert="horz" wrap="none" lIns="65303" tIns="0" rIns="65303"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953984" rtl="0" eaLnBrk="1" fontAlgn="auto" latinLnBrk="0" hangingPunct="1">
              <a:lnSpc>
                <a:spcPct val="100000"/>
              </a:lnSpc>
              <a:spcBef>
                <a:spcPts val="272"/>
              </a:spcBef>
              <a:spcAft>
                <a:spcPts val="272"/>
              </a:spcAft>
              <a:buClr>
                <a:srgbClr val="222223"/>
              </a:buClr>
              <a:buSzTx/>
              <a:buFontTx/>
              <a:buNone/>
              <a:tabLst/>
              <a:defRPr/>
            </a:pPr>
            <a:r>
              <a:rPr kumimoji="0" lang="nb-NO" sz="3265" b="0" i="0" u="none" strike="noStrike" kern="1200" cap="none" spc="0" normalizeH="0" baseline="0" noProof="0" dirty="0">
                <a:ln>
                  <a:noFill/>
                </a:ln>
                <a:solidFill>
                  <a:prstClr val="white"/>
                </a:solidFill>
                <a:effectLst/>
                <a:uLnTx/>
                <a:uFillTx/>
                <a:latin typeface="Segoe UI"/>
                <a:ea typeface="+mn-ea"/>
                <a:cs typeface="+mn-cs"/>
              </a:rPr>
              <a:t>p 104</a:t>
            </a:r>
          </a:p>
        </p:txBody>
      </p:sp>
      <p:sp>
        <p:nvSpPr>
          <p:cNvPr id="20" name="Text Placeholder 12">
            <a:extLst>
              <a:ext uri="{FF2B5EF4-FFF2-40B4-BE49-F238E27FC236}">
                <a16:creationId xmlns:a16="http://schemas.microsoft.com/office/drawing/2014/main" id="{B1396CBD-795C-43B0-BB57-815B02D0A7A2}"/>
              </a:ext>
            </a:extLst>
          </p:cNvPr>
          <p:cNvSpPr txBox="1">
            <a:spLocks/>
          </p:cNvSpPr>
          <p:nvPr/>
        </p:nvSpPr>
        <p:spPr bwMode="gray">
          <a:xfrm>
            <a:off x="455761" y="4975066"/>
            <a:ext cx="6631156"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7) Recommendations for the US</a:t>
            </a:r>
          </a:p>
        </p:txBody>
      </p:sp>
      <p:sp>
        <p:nvSpPr>
          <p:cNvPr id="24" name="Text Placeholder 11">
            <a:extLst>
              <a:ext uri="{FF2B5EF4-FFF2-40B4-BE49-F238E27FC236}">
                <a16:creationId xmlns:a16="http://schemas.microsoft.com/office/drawing/2014/main" id="{DBAE6A66-72C8-42C9-8DC8-2D04D3673C27}"/>
              </a:ext>
            </a:extLst>
          </p:cNvPr>
          <p:cNvSpPr txBox="1">
            <a:spLocks/>
          </p:cNvSpPr>
          <p:nvPr/>
        </p:nvSpPr>
        <p:spPr bwMode="gray">
          <a:xfrm>
            <a:off x="7209587" y="5000842"/>
            <a:ext cx="1185756" cy="502445"/>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265" dirty="0">
                <a:solidFill>
                  <a:prstClr val="white"/>
                </a:solidFill>
                <a:latin typeface="Segoe UI"/>
              </a:rPr>
              <a:t>p 115</a:t>
            </a:r>
          </a:p>
        </p:txBody>
      </p:sp>
    </p:spTree>
    <p:extLst>
      <p:ext uri="{BB962C8B-B14F-4D97-AF65-F5344CB8AC3E}">
        <p14:creationId xmlns:p14="http://schemas.microsoft.com/office/powerpoint/2010/main" val="1970033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a:extLst>
              <a:ext uri="{28A0092B-C50C-407E-A947-70E740481C1C}">
                <a14:useLocalDpi xmlns:a14="http://schemas.microsoft.com/office/drawing/2010/main" val="0"/>
              </a:ext>
            </a:extLst>
          </a:blip>
          <a:srcRect l="227" t="10447" r="1843" b="9204"/>
          <a:stretch/>
        </p:blipFill>
        <p:spPr>
          <a:xfrm>
            <a:off x="152732" y="163468"/>
            <a:ext cx="11885215" cy="6530338"/>
          </a:xfrm>
          <a:prstGeom prst="rect">
            <a:avLst/>
          </a:prstGeom>
        </p:spPr>
      </p:pic>
      <p:sp>
        <p:nvSpPr>
          <p:cNvPr id="10" name="Rectangle 9"/>
          <p:cNvSpPr/>
          <p:nvPr/>
        </p:nvSpPr>
        <p:spPr bwMode="gray">
          <a:xfrm>
            <a:off x="805839" y="1926855"/>
            <a:ext cx="9665974" cy="4179882"/>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l-BE"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3" name="Text Placeholder 2"/>
          <p:cNvSpPr>
            <a:spLocks noGrp="1"/>
          </p:cNvSpPr>
          <p:nvPr>
            <p:ph type="body" sz="quarter" idx="14"/>
          </p:nvPr>
        </p:nvSpPr>
        <p:spPr>
          <a:xfrm>
            <a:off x="490896" y="1077506"/>
            <a:ext cx="4198759" cy="368479"/>
          </a:xfrm>
        </p:spPr>
        <p:txBody>
          <a:bodyPr/>
          <a:lstStyle/>
          <a:p>
            <a:r>
              <a:rPr lang="en-US" dirty="0"/>
              <a:t>WHY do people go on holiday?</a:t>
            </a:r>
          </a:p>
        </p:txBody>
      </p:sp>
      <p:sp>
        <p:nvSpPr>
          <p:cNvPr id="4" name="Title 3"/>
          <p:cNvSpPr>
            <a:spLocks noGrp="1"/>
          </p:cNvSpPr>
          <p:nvPr>
            <p:ph type="title"/>
          </p:nvPr>
        </p:nvSpPr>
        <p:spPr>
          <a:xfrm>
            <a:off x="490896" y="489776"/>
            <a:ext cx="4315813" cy="502471"/>
          </a:xfrm>
        </p:spPr>
        <p:txBody>
          <a:bodyPr/>
          <a:lstStyle/>
          <a:p>
            <a:r>
              <a:rPr lang="en-US" dirty="0"/>
              <a:t>Emotional Benefits</a:t>
            </a:r>
          </a:p>
        </p:txBody>
      </p:sp>
      <p:graphicFrame>
        <p:nvGraphicFramePr>
          <p:cNvPr id="6" name="EB_Chart"/>
          <p:cNvGraphicFramePr/>
          <p:nvPr>
            <p:extLst/>
          </p:nvPr>
        </p:nvGraphicFramePr>
        <p:xfrm>
          <a:off x="490896" y="1796234"/>
          <a:ext cx="11025887" cy="4441123"/>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0962185" y="489776"/>
            <a:ext cx="717369" cy="717369"/>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12" name="Text Box 5"/>
          <p:cNvSpPr txBox="1">
            <a:spLocks noChangeArrowheads="1"/>
          </p:cNvSpPr>
          <p:nvPr/>
        </p:nvSpPr>
        <p:spPr bwMode="auto">
          <a:xfrm>
            <a:off x="283353" y="6198529"/>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b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13" name="Freeform 54"/>
          <p:cNvSpPr>
            <a:spLocks noEditPoints="1"/>
          </p:cNvSpPr>
          <p:nvPr/>
        </p:nvSpPr>
        <p:spPr bwMode="auto">
          <a:xfrm>
            <a:off x="352425" y="6347209"/>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15" name="Picture 14" descr="Bilderesultat for US country butt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85360"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535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52732" y="163468"/>
            <a:ext cx="11885215" cy="6530338"/>
          </a:xfrm>
          <a:prstGeom prst="rect">
            <a:avLst/>
          </a:prstGeom>
        </p:spPr>
      </p:pic>
      <p:sp>
        <p:nvSpPr>
          <p:cNvPr id="3" name="Text Placeholder 2"/>
          <p:cNvSpPr>
            <a:spLocks noGrp="1"/>
          </p:cNvSpPr>
          <p:nvPr>
            <p:ph type="body" sz="quarter" idx="14"/>
          </p:nvPr>
        </p:nvSpPr>
        <p:spPr>
          <a:xfrm>
            <a:off x="485702" y="1113451"/>
            <a:ext cx="9402941" cy="368562"/>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490896" y="489776"/>
            <a:ext cx="7470565" cy="502471"/>
          </a:xfrm>
        </p:spPr>
        <p:txBody>
          <a:bodyPr/>
          <a:lstStyle/>
          <a:p>
            <a:r>
              <a:rPr lang="en-US" dirty="0"/>
              <a:t>Ideal destination characteristics</a:t>
            </a:r>
          </a:p>
        </p:txBody>
      </p:sp>
      <p:graphicFrame>
        <p:nvGraphicFramePr>
          <p:cNvPr id="5" name="FC_Chart"/>
          <p:cNvGraphicFramePr/>
          <p:nvPr>
            <p:extLst/>
          </p:nvPr>
        </p:nvGraphicFramePr>
        <p:xfrm>
          <a:off x="-173821" y="1603217"/>
          <a:ext cx="11559983" cy="4830073"/>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0993017" y="489776"/>
            <a:ext cx="717369" cy="717369"/>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11" name="Text Box 5"/>
          <p:cNvSpPr txBox="1">
            <a:spLocks noChangeArrowheads="1"/>
          </p:cNvSpPr>
          <p:nvPr/>
        </p:nvSpPr>
        <p:spPr bwMode="auto">
          <a:xfrm>
            <a:off x="283353" y="6198529"/>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b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12" name="Freeform 54"/>
          <p:cNvSpPr>
            <a:spLocks noEditPoints="1"/>
          </p:cNvSpPr>
          <p:nvPr/>
        </p:nvSpPr>
        <p:spPr bwMode="auto">
          <a:xfrm>
            <a:off x="352425" y="6347209"/>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13" name="Picture 12"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5360"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21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053" y="163468"/>
            <a:ext cx="11885215" cy="6531064"/>
          </a:xfrm>
          <a:prstGeom prst="rect">
            <a:avLst/>
          </a:prstGeom>
        </p:spPr>
      </p:pic>
      <p:sp>
        <p:nvSpPr>
          <p:cNvPr id="8" name="Rectangle 7"/>
          <p:cNvSpPr/>
          <p:nvPr/>
        </p:nvSpPr>
        <p:spPr bwMode="gray">
          <a:xfrm>
            <a:off x="740528" y="1796234"/>
            <a:ext cx="9992527" cy="4179881"/>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l-BE"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3" name="Text Placeholder 2"/>
          <p:cNvSpPr>
            <a:spLocks noGrp="1"/>
          </p:cNvSpPr>
          <p:nvPr>
            <p:ph type="body" sz="quarter" idx="14"/>
          </p:nvPr>
        </p:nvSpPr>
        <p:spPr>
          <a:xfrm>
            <a:off x="490896" y="1077464"/>
            <a:ext cx="5386969" cy="368562"/>
          </a:xfrm>
        </p:spPr>
        <p:txBody>
          <a:bodyPr/>
          <a:lstStyle/>
          <a:p>
            <a:r>
              <a:rPr lang="en-US" dirty="0"/>
              <a:t>WHAT should the destination stand for?</a:t>
            </a:r>
          </a:p>
        </p:txBody>
      </p:sp>
      <p:sp>
        <p:nvSpPr>
          <p:cNvPr id="4" name="Title 3"/>
          <p:cNvSpPr>
            <a:spLocks noGrp="1"/>
          </p:cNvSpPr>
          <p:nvPr>
            <p:ph type="title"/>
          </p:nvPr>
        </p:nvSpPr>
        <p:spPr>
          <a:xfrm>
            <a:off x="490896" y="489776"/>
            <a:ext cx="5419913" cy="502471"/>
          </a:xfrm>
        </p:spPr>
        <p:txBody>
          <a:bodyPr/>
          <a:lstStyle/>
          <a:p>
            <a:r>
              <a:rPr lang="en-US" dirty="0"/>
              <a:t>Ideal brand Personality</a:t>
            </a:r>
          </a:p>
        </p:txBody>
      </p:sp>
      <p:graphicFrame>
        <p:nvGraphicFramePr>
          <p:cNvPr id="5" name="P_Chart"/>
          <p:cNvGraphicFramePr/>
          <p:nvPr>
            <p:extLst/>
          </p:nvPr>
        </p:nvGraphicFramePr>
        <p:xfrm>
          <a:off x="-435064" y="1796234"/>
          <a:ext cx="10123149" cy="437581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0922659" y="489776"/>
            <a:ext cx="717369" cy="717369"/>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grpSp>
      <p:sp>
        <p:nvSpPr>
          <p:cNvPr id="22" name="Text Box 5"/>
          <p:cNvSpPr txBox="1">
            <a:spLocks noChangeArrowheads="1"/>
          </p:cNvSpPr>
          <p:nvPr/>
        </p:nvSpPr>
        <p:spPr bwMode="auto">
          <a:xfrm>
            <a:off x="283353" y="6198529"/>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23" name="Freeform 54"/>
          <p:cNvSpPr>
            <a:spLocks noEditPoints="1"/>
          </p:cNvSpPr>
          <p:nvPr/>
        </p:nvSpPr>
        <p:spPr bwMode="auto">
          <a:xfrm>
            <a:off x="352425" y="6347209"/>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24" name="Picture 23"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5360"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37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731" y="163468"/>
            <a:ext cx="11885215" cy="6531065"/>
          </a:xfrm>
          <a:prstGeom prst="rect">
            <a:avLst/>
          </a:prstGeom>
        </p:spPr>
      </p:pic>
      <p:sp>
        <p:nvSpPr>
          <p:cNvPr id="8" name="Rectangle 7"/>
          <p:cNvSpPr/>
          <p:nvPr/>
        </p:nvSpPr>
        <p:spPr bwMode="gray">
          <a:xfrm>
            <a:off x="871149" y="1975416"/>
            <a:ext cx="9796596" cy="4000699"/>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l-BE"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3" name="Text Placeholder 2"/>
          <p:cNvSpPr>
            <a:spLocks noGrp="1"/>
          </p:cNvSpPr>
          <p:nvPr>
            <p:ph type="body" sz="quarter" idx="14"/>
          </p:nvPr>
        </p:nvSpPr>
        <p:spPr>
          <a:xfrm>
            <a:off x="491601" y="1077464"/>
            <a:ext cx="5365040" cy="368562"/>
          </a:xfrm>
        </p:spPr>
        <p:txBody>
          <a:bodyPr/>
          <a:lstStyle/>
          <a:p>
            <a:r>
              <a:rPr lang="en-US" dirty="0"/>
              <a:t>HOW should a holiday reflect upon me?</a:t>
            </a:r>
          </a:p>
        </p:txBody>
      </p:sp>
      <p:sp>
        <p:nvSpPr>
          <p:cNvPr id="4" name="Title 3"/>
          <p:cNvSpPr>
            <a:spLocks noGrp="1"/>
          </p:cNvSpPr>
          <p:nvPr>
            <p:ph type="title"/>
          </p:nvPr>
        </p:nvSpPr>
        <p:spPr>
          <a:xfrm>
            <a:off x="490896" y="489776"/>
            <a:ext cx="4565014" cy="502471"/>
          </a:xfrm>
        </p:spPr>
        <p:txBody>
          <a:bodyPr/>
          <a:lstStyle/>
          <a:p>
            <a:r>
              <a:rPr lang="en-US" dirty="0"/>
              <a:t>Ideal Social Identity</a:t>
            </a:r>
          </a:p>
        </p:txBody>
      </p:sp>
      <p:graphicFrame>
        <p:nvGraphicFramePr>
          <p:cNvPr id="5" name="SI_Chart"/>
          <p:cNvGraphicFramePr/>
          <p:nvPr>
            <p:extLst/>
          </p:nvPr>
        </p:nvGraphicFramePr>
        <p:xfrm>
          <a:off x="570099" y="2188097"/>
          <a:ext cx="10906876" cy="3788017"/>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0935676" y="489776"/>
            <a:ext cx="717369" cy="717369"/>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nb-NO"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14" name="Text Box 5"/>
          <p:cNvSpPr txBox="1">
            <a:spLocks noChangeArrowheads="1"/>
          </p:cNvSpPr>
          <p:nvPr/>
        </p:nvSpPr>
        <p:spPr bwMode="auto">
          <a:xfrm>
            <a:off x="283353" y="6198529"/>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br>
            <a:r>
              <a:rPr kumimoji="0" lang="en-ZA" sz="968" b="1" i="0" u="none" strike="noStrike" kern="1200" cap="none" spc="0" normalizeH="0" baseline="0" noProof="0" dirty="0">
                <a:ln>
                  <a:noFill/>
                </a:ln>
                <a:solidFill>
                  <a:prstClr val="white"/>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15" name="Freeform 54"/>
          <p:cNvSpPr>
            <a:spLocks noEditPoints="1"/>
          </p:cNvSpPr>
          <p:nvPr/>
        </p:nvSpPr>
        <p:spPr bwMode="auto">
          <a:xfrm>
            <a:off x="352425" y="6347209"/>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16" name="Picture 15"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3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0" y="1"/>
            <a:ext cx="12192000" cy="6708618"/>
          </a:xfrm>
        </p:spPr>
      </p:pic>
      <p:sp>
        <p:nvSpPr>
          <p:cNvPr id="5" name="Subtitle 4"/>
          <p:cNvSpPr>
            <a:spLocks noGrp="1"/>
          </p:cNvSpPr>
          <p:nvPr>
            <p:ph type="subTitle" idx="1"/>
          </p:nvPr>
        </p:nvSpPr>
        <p:spPr>
          <a:xfrm>
            <a:off x="490896" y="3494310"/>
            <a:ext cx="3020601" cy="474505"/>
          </a:xfrm>
        </p:spPr>
        <p:txBody>
          <a:bodyPr/>
          <a:lstStyle/>
          <a:p>
            <a:r>
              <a:rPr lang="en-US" dirty="0"/>
              <a:t>Segments &amp; needs</a:t>
            </a:r>
          </a:p>
        </p:txBody>
      </p:sp>
      <p:sp>
        <p:nvSpPr>
          <p:cNvPr id="8" name="Text Placeholder 7"/>
          <p:cNvSpPr>
            <a:spLocks noGrp="1"/>
          </p:cNvSpPr>
          <p:nvPr>
            <p:ph type="body" sz="quarter" idx="13"/>
          </p:nvPr>
        </p:nvSpPr>
        <p:spPr>
          <a:xfrm>
            <a:off x="490896" y="2140970"/>
            <a:ext cx="4108029" cy="614142"/>
          </a:xfrm>
        </p:spPr>
        <p:txBody>
          <a:bodyPr/>
          <a:lstStyle/>
          <a:p>
            <a:r>
              <a:rPr lang="en-US" dirty="0"/>
              <a:t>Differences on</a:t>
            </a:r>
          </a:p>
        </p:txBody>
      </p:sp>
      <p:sp>
        <p:nvSpPr>
          <p:cNvPr id="9" name="Text Placeholder 8"/>
          <p:cNvSpPr>
            <a:spLocks noGrp="1"/>
          </p:cNvSpPr>
          <p:nvPr>
            <p:ph type="body" sz="quarter" idx="16"/>
          </p:nvPr>
        </p:nvSpPr>
        <p:spPr>
          <a:xfrm>
            <a:off x="490896" y="1482703"/>
            <a:ext cx="1079636" cy="614142"/>
          </a:xfrm>
        </p:spPr>
        <p:txBody>
          <a:bodyPr/>
          <a:lstStyle/>
          <a:p>
            <a:r>
              <a:rPr lang="en-US" dirty="0"/>
              <a:t>Age</a:t>
            </a:r>
          </a:p>
        </p:txBody>
      </p:sp>
      <p:sp>
        <p:nvSpPr>
          <p:cNvPr id="2" name="Rectangle 1">
            <a:extLst>
              <a:ext uri="{FF2B5EF4-FFF2-40B4-BE49-F238E27FC236}">
                <a16:creationId xmlns:a16="http://schemas.microsoft.com/office/drawing/2014/main" id="{E84DDADE-DB0B-4A03-AEFE-0E4336811898}"/>
              </a:ext>
            </a:extLst>
          </p:cNvPr>
          <p:cNvSpPr/>
          <p:nvPr/>
        </p:nvSpPr>
        <p:spPr bwMode="gray">
          <a:xfrm>
            <a:off x="490896" y="4708013"/>
            <a:ext cx="8148119" cy="1587757"/>
          </a:xfrm>
          <a:prstGeom prst="rect">
            <a:avLst/>
          </a:prstGeom>
          <a:solidFill>
            <a:srgbClr val="B2B2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000" b="1" dirty="0"/>
              <a:t>This section explores significant </a:t>
            </a:r>
            <a:r>
              <a:rPr lang="en-US" sz="2000" b="1" u="sng" dirty="0"/>
              <a:t>differences</a:t>
            </a:r>
            <a:r>
              <a:rPr lang="en-US" sz="2000" b="1" dirty="0"/>
              <a:t> in needs and segments among two age groups</a:t>
            </a:r>
            <a:r>
              <a:rPr lang="nb-NO" sz="2000" b="1" dirty="0">
                <a:solidFill>
                  <a:schemeClr val="bg1"/>
                </a:solidFill>
              </a:rPr>
              <a:t>, </a:t>
            </a:r>
            <a:r>
              <a:rPr lang="en-US" sz="2000" b="1" dirty="0"/>
              <a:t>above and below 40 years*. The analysis is based on over and under indexing on segment drivers.</a:t>
            </a:r>
          </a:p>
        </p:txBody>
      </p:sp>
      <p:sp>
        <p:nvSpPr>
          <p:cNvPr id="10" name="TextBox 9">
            <a:extLst>
              <a:ext uri="{FF2B5EF4-FFF2-40B4-BE49-F238E27FC236}">
                <a16:creationId xmlns:a16="http://schemas.microsoft.com/office/drawing/2014/main" id="{5994ECE8-15C6-4712-87B3-3D9AE6F31CD7}"/>
              </a:ext>
            </a:extLst>
          </p:cNvPr>
          <p:cNvSpPr txBox="1"/>
          <p:nvPr/>
        </p:nvSpPr>
        <p:spPr>
          <a:xfrm>
            <a:off x="9874509" y="5895041"/>
            <a:ext cx="1929425" cy="694062"/>
          </a:xfrm>
          <a:prstGeom prst="rect">
            <a:avLst/>
          </a:prstGeom>
          <a:noFill/>
        </p:spPr>
        <p:txBody>
          <a:bodyPr wrap="none" lIns="65303" tIns="32652" rIns="65303" bIns="32652" rtlCol="0">
            <a:spAutoFit/>
          </a:bodyPr>
          <a:lstStyle/>
          <a:p>
            <a:pPr>
              <a:lnSpc>
                <a:spcPct val="110000"/>
              </a:lnSpc>
              <a:buClr>
                <a:schemeClr val="bg2"/>
              </a:buClr>
            </a:pPr>
            <a:r>
              <a:rPr lang="en-US" sz="1270" b="1" i="1" dirty="0">
                <a:solidFill>
                  <a:schemeClr val="bg1"/>
                </a:solidFill>
                <a:effectLst>
                  <a:outerShdw blurRad="38100" dist="38100" dir="2700000" algn="tl">
                    <a:srgbClr val="000000">
                      <a:alpha val="43137"/>
                    </a:srgbClr>
                  </a:outerShdw>
                </a:effectLst>
              </a:rPr>
              <a:t>* </a:t>
            </a:r>
            <a:br>
              <a:rPr lang="en-US" sz="1270" b="1" i="1" dirty="0">
                <a:solidFill>
                  <a:schemeClr val="bg1"/>
                </a:solidFill>
                <a:effectLst>
                  <a:outerShdw blurRad="38100" dist="38100" dir="2700000" algn="tl">
                    <a:srgbClr val="000000">
                      <a:alpha val="43137"/>
                    </a:srgbClr>
                  </a:outerShdw>
                </a:effectLst>
              </a:rPr>
            </a:br>
            <a:r>
              <a:rPr lang="en-US" sz="1270" b="1" i="1" dirty="0">
                <a:solidFill>
                  <a:schemeClr val="bg1"/>
                </a:solidFill>
                <a:effectLst>
                  <a:outerShdw blurRad="38100" dist="38100" dir="2700000" algn="tl">
                    <a:srgbClr val="000000">
                      <a:alpha val="43137"/>
                    </a:srgbClr>
                  </a:outerShdw>
                </a:effectLst>
              </a:rPr>
              <a:t>Below 40 = 18-39 years</a:t>
            </a:r>
          </a:p>
          <a:p>
            <a:pPr>
              <a:lnSpc>
                <a:spcPct val="110000"/>
              </a:lnSpc>
              <a:buClr>
                <a:schemeClr val="bg2"/>
              </a:buClr>
            </a:pPr>
            <a:r>
              <a:rPr lang="en-US" sz="1270" b="1" i="1" dirty="0">
                <a:solidFill>
                  <a:schemeClr val="bg1"/>
                </a:solidFill>
                <a:effectLst>
                  <a:outerShdw blurRad="38100" dist="38100" dir="2700000" algn="tl">
                    <a:srgbClr val="000000">
                      <a:alpha val="43137"/>
                    </a:srgbClr>
                  </a:outerShdw>
                </a:effectLst>
              </a:rPr>
              <a:t>Above 40 = 40+</a:t>
            </a:r>
          </a:p>
        </p:txBody>
      </p:sp>
    </p:spTree>
    <p:extLst>
      <p:ext uri="{BB962C8B-B14F-4D97-AF65-F5344CB8AC3E}">
        <p14:creationId xmlns:p14="http://schemas.microsoft.com/office/powerpoint/2010/main" val="27120103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2B90C66-588A-40F5-B9C8-EF188D73DDF8}"/>
              </a:ext>
            </a:extLst>
          </p:cNvPr>
          <p:cNvGrpSpPr/>
          <p:nvPr/>
        </p:nvGrpSpPr>
        <p:grpSpPr>
          <a:xfrm>
            <a:off x="392870" y="3058753"/>
            <a:ext cx="1932218" cy="1684150"/>
            <a:chOff x="431922" y="3372416"/>
            <a:chExt cx="2130360" cy="1856853"/>
          </a:xfrm>
        </p:grpSpPr>
        <p:pic>
          <p:nvPicPr>
            <p:cNvPr id="34" name="Picture 33">
              <a:extLst>
                <a:ext uri="{FF2B5EF4-FFF2-40B4-BE49-F238E27FC236}">
                  <a16:creationId xmlns:a16="http://schemas.microsoft.com/office/drawing/2014/main" id="{F3274B04-FDB4-4F2C-A22A-7864F3837550}"/>
                </a:ext>
              </a:extLst>
            </p:cNvPr>
            <p:cNvPicPr>
              <a:picLocks noChangeAspect="1"/>
            </p:cNvPicPr>
            <p:nvPr/>
          </p:nvPicPr>
          <p:blipFill>
            <a:blip r:embed="rId2"/>
            <a:stretch>
              <a:fillRect/>
            </a:stretch>
          </p:blipFill>
          <p:spPr>
            <a:xfrm>
              <a:off x="431922" y="3372416"/>
              <a:ext cx="2130360" cy="1856853"/>
            </a:xfrm>
            <a:prstGeom prst="rect">
              <a:avLst/>
            </a:prstGeom>
          </p:spPr>
        </p:pic>
        <p:sp>
          <p:nvSpPr>
            <p:cNvPr id="35" name="Oval 34">
              <a:extLst>
                <a:ext uri="{FF2B5EF4-FFF2-40B4-BE49-F238E27FC236}">
                  <a16:creationId xmlns:a16="http://schemas.microsoft.com/office/drawing/2014/main" id="{F36A76B4-6648-4409-B733-012A6D591E1D}"/>
                </a:ext>
              </a:extLst>
            </p:cNvPr>
            <p:cNvSpPr/>
            <p:nvPr/>
          </p:nvSpPr>
          <p:spPr bwMode="gray">
            <a:xfrm>
              <a:off x="780702" y="372346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6" name="Oval 35">
              <a:extLst>
                <a:ext uri="{FF2B5EF4-FFF2-40B4-BE49-F238E27FC236}">
                  <a16:creationId xmlns:a16="http://schemas.microsoft.com/office/drawing/2014/main" id="{93DB7844-B7C1-40E1-8DF2-6D99E734583F}"/>
                </a:ext>
              </a:extLst>
            </p:cNvPr>
            <p:cNvSpPr/>
            <p:nvPr/>
          </p:nvSpPr>
          <p:spPr bwMode="gray">
            <a:xfrm>
              <a:off x="1377495" y="3477577"/>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7" name="Oval 36">
              <a:extLst>
                <a:ext uri="{FF2B5EF4-FFF2-40B4-BE49-F238E27FC236}">
                  <a16:creationId xmlns:a16="http://schemas.microsoft.com/office/drawing/2014/main" id="{FDC80C54-5A65-4025-ADF7-7F881E5F33BA}"/>
                </a:ext>
              </a:extLst>
            </p:cNvPr>
            <p:cNvSpPr/>
            <p:nvPr/>
          </p:nvSpPr>
          <p:spPr bwMode="gray">
            <a:xfrm>
              <a:off x="1905343" y="3723469"/>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8" name="Oval 37">
              <a:extLst>
                <a:ext uri="{FF2B5EF4-FFF2-40B4-BE49-F238E27FC236}">
                  <a16:creationId xmlns:a16="http://schemas.microsoft.com/office/drawing/2014/main" id="{6CD178B9-7E24-42E7-9F4B-26EE7567F28A}"/>
                </a:ext>
              </a:extLst>
            </p:cNvPr>
            <p:cNvSpPr/>
            <p:nvPr/>
          </p:nvSpPr>
          <p:spPr bwMode="gray">
            <a:xfrm>
              <a:off x="2199161" y="4171437"/>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9" name="Oval 38">
              <a:extLst>
                <a:ext uri="{FF2B5EF4-FFF2-40B4-BE49-F238E27FC236}">
                  <a16:creationId xmlns:a16="http://schemas.microsoft.com/office/drawing/2014/main" id="{723923D1-0395-4F43-9326-FADDDD892B4D}"/>
                </a:ext>
              </a:extLst>
            </p:cNvPr>
            <p:cNvSpPr/>
            <p:nvPr/>
          </p:nvSpPr>
          <p:spPr bwMode="gray">
            <a:xfrm>
              <a:off x="2030791" y="4710367"/>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40" name="Oval 39">
              <a:extLst>
                <a:ext uri="{FF2B5EF4-FFF2-40B4-BE49-F238E27FC236}">
                  <a16:creationId xmlns:a16="http://schemas.microsoft.com/office/drawing/2014/main" id="{9AD5C408-FE67-406B-8E2A-6EF13490A10D}"/>
                </a:ext>
              </a:extLst>
            </p:cNvPr>
            <p:cNvSpPr/>
            <p:nvPr/>
          </p:nvSpPr>
          <p:spPr bwMode="gray">
            <a:xfrm>
              <a:off x="1377495" y="4913810"/>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43" name="Oval 42">
              <a:extLst>
                <a:ext uri="{FF2B5EF4-FFF2-40B4-BE49-F238E27FC236}">
                  <a16:creationId xmlns:a16="http://schemas.microsoft.com/office/drawing/2014/main" id="{68414472-DDC3-4D8D-97FE-9E718DF9382D}"/>
                </a:ext>
              </a:extLst>
            </p:cNvPr>
            <p:cNvSpPr/>
            <p:nvPr/>
          </p:nvSpPr>
          <p:spPr bwMode="gray">
            <a:xfrm>
              <a:off x="924565" y="4823839"/>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45" name="Oval 44">
              <a:extLst>
                <a:ext uri="{FF2B5EF4-FFF2-40B4-BE49-F238E27FC236}">
                  <a16:creationId xmlns:a16="http://schemas.microsoft.com/office/drawing/2014/main" id="{BC8ED849-8116-4015-88A6-A22CDF6B1855}"/>
                </a:ext>
              </a:extLst>
            </p:cNvPr>
            <p:cNvSpPr/>
            <p:nvPr/>
          </p:nvSpPr>
          <p:spPr bwMode="gray">
            <a:xfrm>
              <a:off x="594915" y="454767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47" name="Oval 46">
              <a:extLst>
                <a:ext uri="{FF2B5EF4-FFF2-40B4-BE49-F238E27FC236}">
                  <a16:creationId xmlns:a16="http://schemas.microsoft.com/office/drawing/2014/main" id="{5ADC9355-350A-41BB-8100-582D52A2C895}"/>
                </a:ext>
              </a:extLst>
            </p:cNvPr>
            <p:cNvSpPr/>
            <p:nvPr/>
          </p:nvSpPr>
          <p:spPr bwMode="gray">
            <a:xfrm>
              <a:off x="482068" y="4134022"/>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grpSp>
      <p:grpSp>
        <p:nvGrpSpPr>
          <p:cNvPr id="50" name="Group 49">
            <a:extLst>
              <a:ext uri="{FF2B5EF4-FFF2-40B4-BE49-F238E27FC236}">
                <a16:creationId xmlns:a16="http://schemas.microsoft.com/office/drawing/2014/main" id="{FCD60FCF-BC9B-4499-AA86-E92E9771FD1D}"/>
              </a:ext>
            </a:extLst>
          </p:cNvPr>
          <p:cNvGrpSpPr/>
          <p:nvPr/>
        </p:nvGrpSpPr>
        <p:grpSpPr>
          <a:xfrm>
            <a:off x="9492154" y="3058753"/>
            <a:ext cx="1932218" cy="1684150"/>
            <a:chOff x="10464304" y="3372416"/>
            <a:chExt cx="2130360" cy="1856853"/>
          </a:xfrm>
        </p:grpSpPr>
        <p:pic>
          <p:nvPicPr>
            <p:cNvPr id="52" name="Picture 51">
              <a:extLst>
                <a:ext uri="{FF2B5EF4-FFF2-40B4-BE49-F238E27FC236}">
                  <a16:creationId xmlns:a16="http://schemas.microsoft.com/office/drawing/2014/main" id="{05DAB917-A660-48D3-809B-4BA7056F8173}"/>
                </a:ext>
              </a:extLst>
            </p:cNvPr>
            <p:cNvPicPr>
              <a:picLocks noChangeAspect="1"/>
            </p:cNvPicPr>
            <p:nvPr/>
          </p:nvPicPr>
          <p:blipFill>
            <a:blip r:embed="rId2"/>
            <a:stretch>
              <a:fillRect/>
            </a:stretch>
          </p:blipFill>
          <p:spPr>
            <a:xfrm>
              <a:off x="10464304" y="3372416"/>
              <a:ext cx="2130360" cy="1856853"/>
            </a:xfrm>
            <a:prstGeom prst="rect">
              <a:avLst/>
            </a:prstGeom>
          </p:spPr>
        </p:pic>
        <p:sp>
          <p:nvSpPr>
            <p:cNvPr id="53" name="Oval 52">
              <a:extLst>
                <a:ext uri="{FF2B5EF4-FFF2-40B4-BE49-F238E27FC236}">
                  <a16:creationId xmlns:a16="http://schemas.microsoft.com/office/drawing/2014/main" id="{8291F93E-C7DB-4C74-9FCD-CB1A05FAC5B7}"/>
                </a:ext>
              </a:extLst>
            </p:cNvPr>
            <p:cNvSpPr/>
            <p:nvPr/>
          </p:nvSpPr>
          <p:spPr bwMode="gray">
            <a:xfrm>
              <a:off x="10810887" y="372305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4" name="Oval 53">
              <a:extLst>
                <a:ext uri="{FF2B5EF4-FFF2-40B4-BE49-F238E27FC236}">
                  <a16:creationId xmlns:a16="http://schemas.microsoft.com/office/drawing/2014/main" id="{60F7C118-EDD2-4B6C-9F8F-9A30F5C50E27}"/>
                </a:ext>
              </a:extLst>
            </p:cNvPr>
            <p:cNvSpPr/>
            <p:nvPr/>
          </p:nvSpPr>
          <p:spPr bwMode="gray">
            <a:xfrm>
              <a:off x="11386414" y="3482483"/>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5" name="Oval 54">
              <a:extLst>
                <a:ext uri="{FF2B5EF4-FFF2-40B4-BE49-F238E27FC236}">
                  <a16:creationId xmlns:a16="http://schemas.microsoft.com/office/drawing/2014/main" id="{A3762605-A802-4204-9A1B-71564EE3E6A9}"/>
                </a:ext>
              </a:extLst>
            </p:cNvPr>
            <p:cNvSpPr/>
            <p:nvPr/>
          </p:nvSpPr>
          <p:spPr bwMode="gray">
            <a:xfrm>
              <a:off x="11930211" y="3739008"/>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6" name="Oval 55">
              <a:extLst>
                <a:ext uri="{FF2B5EF4-FFF2-40B4-BE49-F238E27FC236}">
                  <a16:creationId xmlns:a16="http://schemas.microsoft.com/office/drawing/2014/main" id="{3EA228AF-0DA0-4B59-9DA6-84F17B097147}"/>
                </a:ext>
              </a:extLst>
            </p:cNvPr>
            <p:cNvSpPr/>
            <p:nvPr/>
          </p:nvSpPr>
          <p:spPr bwMode="gray">
            <a:xfrm>
              <a:off x="12224029" y="4181660"/>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7" name="Oval 56">
              <a:extLst>
                <a:ext uri="{FF2B5EF4-FFF2-40B4-BE49-F238E27FC236}">
                  <a16:creationId xmlns:a16="http://schemas.microsoft.com/office/drawing/2014/main" id="{9AE8CEB5-442A-43DB-BF45-473EDD5DFB88}"/>
                </a:ext>
              </a:extLst>
            </p:cNvPr>
            <p:cNvSpPr/>
            <p:nvPr/>
          </p:nvSpPr>
          <p:spPr bwMode="gray">
            <a:xfrm>
              <a:off x="12034394" y="4731222"/>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8" name="Oval 57">
              <a:extLst>
                <a:ext uri="{FF2B5EF4-FFF2-40B4-BE49-F238E27FC236}">
                  <a16:creationId xmlns:a16="http://schemas.microsoft.com/office/drawing/2014/main" id="{09EAD224-4FA0-4BBC-BB12-C75D442B57B0}"/>
                </a:ext>
              </a:extLst>
            </p:cNvPr>
            <p:cNvSpPr/>
            <p:nvPr/>
          </p:nvSpPr>
          <p:spPr bwMode="gray">
            <a:xfrm>
              <a:off x="11412996" y="4913401"/>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59" name="Oval 58">
              <a:extLst>
                <a:ext uri="{FF2B5EF4-FFF2-40B4-BE49-F238E27FC236}">
                  <a16:creationId xmlns:a16="http://schemas.microsoft.com/office/drawing/2014/main" id="{6B30367E-4090-411A-9F6F-E81E71EF1AF1}"/>
                </a:ext>
              </a:extLst>
            </p:cNvPr>
            <p:cNvSpPr/>
            <p:nvPr/>
          </p:nvSpPr>
          <p:spPr bwMode="gray">
            <a:xfrm>
              <a:off x="10949434" y="4828745"/>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60" name="Oval 59">
              <a:extLst>
                <a:ext uri="{FF2B5EF4-FFF2-40B4-BE49-F238E27FC236}">
                  <a16:creationId xmlns:a16="http://schemas.microsoft.com/office/drawing/2014/main" id="{C32E915F-5DEC-4442-A13E-B1E92087AA81}"/>
                </a:ext>
              </a:extLst>
            </p:cNvPr>
            <p:cNvSpPr/>
            <p:nvPr/>
          </p:nvSpPr>
          <p:spPr bwMode="gray">
            <a:xfrm>
              <a:off x="10641049" y="454726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61" name="Oval 60">
              <a:extLst>
                <a:ext uri="{FF2B5EF4-FFF2-40B4-BE49-F238E27FC236}">
                  <a16:creationId xmlns:a16="http://schemas.microsoft.com/office/drawing/2014/main" id="{87B05B81-727C-424B-AD63-E687515EE249}"/>
                </a:ext>
              </a:extLst>
            </p:cNvPr>
            <p:cNvSpPr/>
            <p:nvPr/>
          </p:nvSpPr>
          <p:spPr bwMode="gray">
            <a:xfrm>
              <a:off x="10522885" y="4149561"/>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grpSp>
      <p:sp>
        <p:nvSpPr>
          <p:cNvPr id="5" name="Rectangle 4">
            <a:extLst>
              <a:ext uri="{FF2B5EF4-FFF2-40B4-BE49-F238E27FC236}">
                <a16:creationId xmlns:a16="http://schemas.microsoft.com/office/drawing/2014/main" id="{46BD9EFA-97E4-4D05-B7F0-7A9983674088}"/>
              </a:ext>
            </a:extLst>
          </p:cNvPr>
          <p:cNvSpPr/>
          <p:nvPr/>
        </p:nvSpPr>
        <p:spPr bwMode="gray">
          <a:xfrm>
            <a:off x="4313268" y="3712631"/>
            <a:ext cx="1469326" cy="1044854"/>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51" dirty="0">
                <a:solidFill>
                  <a:schemeClr val="tx1"/>
                </a:solidFill>
              </a:rPr>
              <a:t>117</a:t>
            </a:r>
          </a:p>
        </p:txBody>
      </p:sp>
      <p:sp>
        <p:nvSpPr>
          <p:cNvPr id="4" name="Text Placeholder 3">
            <a:extLst>
              <a:ext uri="{FF2B5EF4-FFF2-40B4-BE49-F238E27FC236}">
                <a16:creationId xmlns:a16="http://schemas.microsoft.com/office/drawing/2014/main" id="{74E4A2A9-224F-43E0-9680-3ED1BB3518B9}"/>
              </a:ext>
            </a:extLst>
          </p:cNvPr>
          <p:cNvSpPr>
            <a:spLocks noGrp="1"/>
          </p:cNvSpPr>
          <p:nvPr>
            <p:ph type="body" sz="quarter" idx="14"/>
          </p:nvPr>
        </p:nvSpPr>
        <p:spPr>
          <a:xfrm>
            <a:off x="490896" y="1148573"/>
            <a:ext cx="11285059" cy="226344"/>
          </a:xfrm>
        </p:spPr>
        <p:txBody>
          <a:bodyPr/>
          <a:lstStyle/>
          <a:p>
            <a:r>
              <a:rPr lang="en-US" sz="1451" dirty="0"/>
              <a:t>There is a duality in the youngest ages group whereas the oldest age group is more into cultural, social and natural exploration </a:t>
            </a:r>
          </a:p>
        </p:txBody>
      </p:sp>
      <p:sp>
        <p:nvSpPr>
          <p:cNvPr id="2" name="Title 1"/>
          <p:cNvSpPr>
            <a:spLocks noGrp="1"/>
          </p:cNvSpPr>
          <p:nvPr>
            <p:ph type="title"/>
          </p:nvPr>
        </p:nvSpPr>
        <p:spPr>
          <a:xfrm>
            <a:off x="490896" y="489776"/>
            <a:ext cx="3645785" cy="502471"/>
          </a:xfrm>
        </p:spPr>
        <p:txBody>
          <a:bodyPr>
            <a:normAutofit/>
          </a:bodyPr>
          <a:lstStyle/>
          <a:p>
            <a:r>
              <a:rPr lang="en-GB" sz="2540" dirty="0"/>
              <a:t>Segment differences</a:t>
            </a:r>
          </a:p>
        </p:txBody>
      </p:sp>
      <p:sp>
        <p:nvSpPr>
          <p:cNvPr id="41" name="Rectangle 40">
            <a:extLst>
              <a:ext uri="{FF2B5EF4-FFF2-40B4-BE49-F238E27FC236}">
                <a16:creationId xmlns:a16="http://schemas.microsoft.com/office/drawing/2014/main" id="{980B90DA-C64E-465F-A732-BC9D3E8FB4D5}"/>
              </a:ext>
            </a:extLst>
          </p:cNvPr>
          <p:cNvSpPr/>
          <p:nvPr/>
        </p:nvSpPr>
        <p:spPr bwMode="gray">
          <a:xfrm>
            <a:off x="2783673" y="3712631"/>
            <a:ext cx="1469326" cy="1044854"/>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00" dirty="0">
                <a:solidFill>
                  <a:schemeClr val="bg1"/>
                </a:solidFill>
                <a:effectLst>
                  <a:outerShdw blurRad="38100" dist="38100" dir="2700000" algn="tl">
                    <a:srgbClr val="000000">
                      <a:alpha val="43137"/>
                    </a:srgbClr>
                  </a:outerShdw>
                </a:effectLst>
              </a:rPr>
              <a:t>PLAYFUL LIBERATON</a:t>
            </a:r>
          </a:p>
        </p:txBody>
      </p:sp>
      <p:sp>
        <p:nvSpPr>
          <p:cNvPr id="42" name="Rectangle 41">
            <a:extLst>
              <a:ext uri="{FF2B5EF4-FFF2-40B4-BE49-F238E27FC236}">
                <a16:creationId xmlns:a16="http://schemas.microsoft.com/office/drawing/2014/main" id="{C44E0A30-ED16-470A-976F-02B9369F0046}"/>
              </a:ext>
            </a:extLst>
          </p:cNvPr>
          <p:cNvSpPr/>
          <p:nvPr/>
        </p:nvSpPr>
        <p:spPr bwMode="gray">
          <a:xfrm>
            <a:off x="2768954" y="4848014"/>
            <a:ext cx="1469326" cy="1044854"/>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00" dirty="0">
                <a:solidFill>
                  <a:schemeClr val="bg1"/>
                </a:solidFill>
                <a:effectLst>
                  <a:outerShdw blurRad="38100" dist="38100" dir="2700000" algn="tl">
                    <a:srgbClr val="000000">
                      <a:alpha val="43137"/>
                    </a:srgbClr>
                  </a:outerShdw>
                </a:effectLst>
              </a:rPr>
              <a:t>EXTRAVAGANT INDULGENCE</a:t>
            </a:r>
          </a:p>
        </p:txBody>
      </p:sp>
      <p:sp>
        <p:nvSpPr>
          <p:cNvPr id="44" name="Rectangle 43">
            <a:extLst>
              <a:ext uri="{FF2B5EF4-FFF2-40B4-BE49-F238E27FC236}">
                <a16:creationId xmlns:a16="http://schemas.microsoft.com/office/drawing/2014/main" id="{3B980E17-E820-41BF-B648-0149C612C25C}"/>
              </a:ext>
            </a:extLst>
          </p:cNvPr>
          <p:cNvSpPr/>
          <p:nvPr/>
        </p:nvSpPr>
        <p:spPr bwMode="gray">
          <a:xfrm>
            <a:off x="4313268" y="4848015"/>
            <a:ext cx="1469326" cy="104485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51" dirty="0">
                <a:solidFill>
                  <a:schemeClr val="tx1"/>
                </a:solidFill>
              </a:rPr>
              <a:t>114</a:t>
            </a:r>
          </a:p>
        </p:txBody>
      </p:sp>
      <p:sp>
        <p:nvSpPr>
          <p:cNvPr id="46" name="Rectangle 45">
            <a:extLst>
              <a:ext uri="{FF2B5EF4-FFF2-40B4-BE49-F238E27FC236}">
                <a16:creationId xmlns:a16="http://schemas.microsoft.com/office/drawing/2014/main" id="{880511F2-0254-4E86-B411-5621AA12CC61}"/>
              </a:ext>
            </a:extLst>
          </p:cNvPr>
          <p:cNvSpPr/>
          <p:nvPr/>
        </p:nvSpPr>
        <p:spPr bwMode="gray">
          <a:xfrm>
            <a:off x="5981884" y="3712633"/>
            <a:ext cx="1469326" cy="1044854"/>
          </a:xfrm>
          <a:prstGeom prst="rect">
            <a:avLst/>
          </a:prstGeom>
          <a: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00" dirty="0">
                <a:solidFill>
                  <a:schemeClr val="bg1"/>
                </a:solidFill>
                <a:effectLst>
                  <a:outerShdw blurRad="38100" dist="38100" dir="2700000" algn="tl">
                    <a:srgbClr val="000000">
                      <a:alpha val="43137"/>
                    </a:srgbClr>
                  </a:outerShdw>
                </a:effectLst>
              </a:rPr>
              <a:t>SOCIAL IMMERSION</a:t>
            </a:r>
          </a:p>
        </p:txBody>
      </p:sp>
      <p:sp>
        <p:nvSpPr>
          <p:cNvPr id="48" name="Rectangle 47">
            <a:extLst>
              <a:ext uri="{FF2B5EF4-FFF2-40B4-BE49-F238E27FC236}">
                <a16:creationId xmlns:a16="http://schemas.microsoft.com/office/drawing/2014/main" id="{277B4C5B-3EC0-4BEA-8B31-C2CC0A428068}"/>
              </a:ext>
            </a:extLst>
          </p:cNvPr>
          <p:cNvSpPr/>
          <p:nvPr/>
        </p:nvSpPr>
        <p:spPr bwMode="gray">
          <a:xfrm>
            <a:off x="5981884" y="2586000"/>
            <a:ext cx="1469326" cy="1044854"/>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00" dirty="0">
                <a:solidFill>
                  <a:schemeClr val="bg1"/>
                </a:solidFill>
                <a:effectLst>
                  <a:outerShdw blurRad="38100" dist="38100" dir="2700000" algn="tl">
                    <a:srgbClr val="000000">
                      <a:alpha val="43137"/>
                    </a:srgbClr>
                  </a:outerShdw>
                </a:effectLst>
              </a:rPr>
              <a:t>BROADENING MY CULTURAL</a:t>
            </a:r>
            <a:br>
              <a:rPr lang="nb-NO" sz="1400" dirty="0">
                <a:solidFill>
                  <a:schemeClr val="bg1"/>
                </a:solidFill>
                <a:effectLst>
                  <a:outerShdw blurRad="38100" dist="38100" dir="2700000" algn="tl">
                    <a:srgbClr val="000000">
                      <a:alpha val="43137"/>
                    </a:srgbClr>
                  </a:outerShdw>
                </a:effectLst>
              </a:rPr>
            </a:br>
            <a:r>
              <a:rPr lang="nb-NO" sz="1400" dirty="0">
                <a:solidFill>
                  <a:schemeClr val="bg1"/>
                </a:solidFill>
                <a:effectLst>
                  <a:outerShdw blurRad="38100" dist="38100" dir="2700000" algn="tl">
                    <a:srgbClr val="000000">
                      <a:alpha val="43137"/>
                    </a:srgbClr>
                  </a:outerShdw>
                </a:effectLst>
              </a:rPr>
              <a:t>HORIZON</a:t>
            </a:r>
          </a:p>
        </p:txBody>
      </p:sp>
      <p:sp>
        <p:nvSpPr>
          <p:cNvPr id="49" name="Rectangle 48">
            <a:extLst>
              <a:ext uri="{FF2B5EF4-FFF2-40B4-BE49-F238E27FC236}">
                <a16:creationId xmlns:a16="http://schemas.microsoft.com/office/drawing/2014/main" id="{39B92863-E719-4153-9B10-F65B9740195E}"/>
              </a:ext>
            </a:extLst>
          </p:cNvPr>
          <p:cNvSpPr/>
          <p:nvPr/>
        </p:nvSpPr>
        <p:spPr bwMode="gray">
          <a:xfrm>
            <a:off x="7526222" y="3710927"/>
            <a:ext cx="1469326" cy="104485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51" dirty="0">
                <a:solidFill>
                  <a:schemeClr val="tx1"/>
                </a:solidFill>
              </a:rPr>
              <a:t>145</a:t>
            </a:r>
          </a:p>
        </p:txBody>
      </p:sp>
      <p:sp>
        <p:nvSpPr>
          <p:cNvPr id="51" name="Rectangle 50">
            <a:extLst>
              <a:ext uri="{FF2B5EF4-FFF2-40B4-BE49-F238E27FC236}">
                <a16:creationId xmlns:a16="http://schemas.microsoft.com/office/drawing/2014/main" id="{664F86E9-0CAA-44BF-82BD-F60535BC9F4E}"/>
              </a:ext>
            </a:extLst>
          </p:cNvPr>
          <p:cNvSpPr/>
          <p:nvPr/>
        </p:nvSpPr>
        <p:spPr bwMode="gray">
          <a:xfrm>
            <a:off x="7526222" y="2584796"/>
            <a:ext cx="1469326" cy="104485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51" dirty="0">
                <a:solidFill>
                  <a:schemeClr val="tx1"/>
                </a:solidFill>
              </a:rPr>
              <a:t>198</a:t>
            </a:r>
          </a:p>
        </p:txBody>
      </p:sp>
      <p:sp>
        <p:nvSpPr>
          <p:cNvPr id="6" name="TextBox 5">
            <a:extLst>
              <a:ext uri="{FF2B5EF4-FFF2-40B4-BE49-F238E27FC236}">
                <a16:creationId xmlns:a16="http://schemas.microsoft.com/office/drawing/2014/main" id="{59029286-0358-4202-A9FB-6CE5C2F7A51A}"/>
              </a:ext>
            </a:extLst>
          </p:cNvPr>
          <p:cNvSpPr txBox="1"/>
          <p:nvPr/>
        </p:nvSpPr>
        <p:spPr>
          <a:xfrm>
            <a:off x="10537123" y="6450887"/>
            <a:ext cx="1508861" cy="235668"/>
          </a:xfrm>
          <a:prstGeom prst="rect">
            <a:avLst/>
          </a:prstGeom>
          <a:noFill/>
        </p:spPr>
        <p:txBody>
          <a:bodyPr wrap="none" lIns="65303" tIns="32652" rIns="65303" bIns="32652" rtlCol="0">
            <a:spAutoFit/>
          </a:bodyPr>
          <a:lstStyle/>
          <a:p>
            <a:pPr>
              <a:lnSpc>
                <a:spcPct val="110000"/>
              </a:lnSpc>
              <a:spcBef>
                <a:spcPts val="2177"/>
              </a:spcBef>
              <a:buClr>
                <a:schemeClr val="bg2"/>
              </a:buClr>
            </a:pPr>
            <a:r>
              <a:rPr lang="en-US" sz="1088" b="1" i="1" dirty="0"/>
              <a:t>Numbers are indexes</a:t>
            </a:r>
          </a:p>
        </p:txBody>
      </p:sp>
      <p:sp>
        <p:nvSpPr>
          <p:cNvPr id="19" name="Rectangle 18">
            <a:extLst>
              <a:ext uri="{FF2B5EF4-FFF2-40B4-BE49-F238E27FC236}">
                <a16:creationId xmlns:a16="http://schemas.microsoft.com/office/drawing/2014/main" id="{3E4F413C-5BD8-43E7-A6CF-5B1DFFAA5D34}"/>
              </a:ext>
            </a:extLst>
          </p:cNvPr>
          <p:cNvSpPr/>
          <p:nvPr/>
        </p:nvSpPr>
        <p:spPr bwMode="gray">
          <a:xfrm>
            <a:off x="2787938" y="2586000"/>
            <a:ext cx="1469326" cy="1044854"/>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00" dirty="0">
                <a:solidFill>
                  <a:schemeClr val="bg1"/>
                </a:solidFill>
                <a:effectLst>
                  <a:outerShdw blurRad="38100" dist="38100" dir="2700000" algn="tl">
                    <a:srgbClr val="000000">
                      <a:alpha val="43137"/>
                    </a:srgbClr>
                  </a:outerShdw>
                </a:effectLst>
              </a:rPr>
              <a:t>CONTROL</a:t>
            </a:r>
          </a:p>
        </p:txBody>
      </p:sp>
      <p:sp>
        <p:nvSpPr>
          <p:cNvPr id="20" name="Rectangle 19">
            <a:extLst>
              <a:ext uri="{FF2B5EF4-FFF2-40B4-BE49-F238E27FC236}">
                <a16:creationId xmlns:a16="http://schemas.microsoft.com/office/drawing/2014/main" id="{C4A1C1E7-CFDE-4BAE-A87B-063C38348095}"/>
              </a:ext>
            </a:extLst>
          </p:cNvPr>
          <p:cNvSpPr/>
          <p:nvPr/>
        </p:nvSpPr>
        <p:spPr bwMode="gray">
          <a:xfrm>
            <a:off x="4313268" y="2586000"/>
            <a:ext cx="1469326" cy="104485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1451" dirty="0">
                <a:solidFill>
                  <a:schemeClr val="tx1"/>
                </a:solidFill>
              </a:rPr>
              <a:t>119</a:t>
            </a:r>
          </a:p>
        </p:txBody>
      </p:sp>
      <p:sp>
        <p:nvSpPr>
          <p:cNvPr id="21" name="Rectangle 20">
            <a:extLst>
              <a:ext uri="{FF2B5EF4-FFF2-40B4-BE49-F238E27FC236}">
                <a16:creationId xmlns:a16="http://schemas.microsoft.com/office/drawing/2014/main" id="{567EAC67-9A57-4556-823D-4245A2B3AA3B}"/>
              </a:ext>
            </a:extLst>
          </p:cNvPr>
          <p:cNvSpPr/>
          <p:nvPr/>
        </p:nvSpPr>
        <p:spPr bwMode="gray">
          <a:xfrm>
            <a:off x="5981884" y="4848017"/>
            <a:ext cx="1469326" cy="1044854"/>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en-US" sz="1400" cap="all" dirty="0">
                <a:solidFill>
                  <a:schemeClr val="bg1"/>
                </a:solidFill>
                <a:effectLst>
                  <a:outerShdw blurRad="38100" dist="38100" dir="2700000" algn="tl">
                    <a:srgbClr val="000000">
                      <a:alpha val="43137"/>
                    </a:srgbClr>
                  </a:outerShdw>
                </a:effectLst>
              </a:rPr>
              <a:t>Exploring the world of natural beauty</a:t>
            </a:r>
            <a:endParaRPr lang="nb-NO" sz="1400" cap="all" dirty="0">
              <a:solidFill>
                <a:schemeClr val="bg1"/>
              </a:solidFill>
              <a:effectLst>
                <a:outerShdw blurRad="38100" dist="38100" dir="2700000" algn="tl">
                  <a:srgbClr val="000000">
                    <a:alpha val="43137"/>
                  </a:srgbClr>
                </a:outerShdw>
              </a:effectLst>
            </a:endParaRPr>
          </a:p>
        </p:txBody>
      </p:sp>
      <p:sp>
        <p:nvSpPr>
          <p:cNvPr id="22" name="Rectangle 21">
            <a:extLst>
              <a:ext uri="{FF2B5EF4-FFF2-40B4-BE49-F238E27FC236}">
                <a16:creationId xmlns:a16="http://schemas.microsoft.com/office/drawing/2014/main" id="{4A7B4052-CF0C-47FC-957C-6F77083F891B}"/>
              </a:ext>
            </a:extLst>
          </p:cNvPr>
          <p:cNvSpPr/>
          <p:nvPr/>
        </p:nvSpPr>
        <p:spPr bwMode="gray">
          <a:xfrm>
            <a:off x="7526222" y="4846812"/>
            <a:ext cx="1469326" cy="10448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en-US" sz="1451" cap="all" dirty="0">
                <a:solidFill>
                  <a:schemeClr val="tx1"/>
                </a:solidFill>
              </a:rPr>
              <a:t>133</a:t>
            </a:r>
            <a:endParaRPr lang="nb-NO" sz="1451" cap="all" dirty="0">
              <a:solidFill>
                <a:schemeClr val="tx1"/>
              </a:solidFill>
            </a:endParaRPr>
          </a:p>
        </p:txBody>
      </p:sp>
      <p:sp>
        <p:nvSpPr>
          <p:cNvPr id="24" name="Rectangle 23">
            <a:extLst>
              <a:ext uri="{FF2B5EF4-FFF2-40B4-BE49-F238E27FC236}">
                <a16:creationId xmlns:a16="http://schemas.microsoft.com/office/drawing/2014/main" id="{ADF1740C-60C7-40C0-8DB2-4421ABA31F69}"/>
              </a:ext>
            </a:extLst>
          </p:cNvPr>
          <p:cNvSpPr/>
          <p:nvPr/>
        </p:nvSpPr>
        <p:spPr bwMode="gray">
          <a:xfrm>
            <a:off x="2787937" y="2006186"/>
            <a:ext cx="3000638" cy="522485"/>
          </a:xfrm>
          <a:prstGeom prst="rect">
            <a:avLst/>
          </a:prstGeom>
          <a:solidFill>
            <a:srgbClr val="418FAB"/>
          </a:solidFill>
          <a:ln w="28575">
            <a:solidFill>
              <a:srgbClr val="418FAB"/>
            </a:solidFill>
          </a:ln>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BELOW 40</a:t>
            </a:r>
          </a:p>
        </p:txBody>
      </p:sp>
      <p:sp>
        <p:nvSpPr>
          <p:cNvPr id="25" name="Rectangle 24">
            <a:extLst>
              <a:ext uri="{FF2B5EF4-FFF2-40B4-BE49-F238E27FC236}">
                <a16:creationId xmlns:a16="http://schemas.microsoft.com/office/drawing/2014/main" id="{5960BD5B-926F-43C1-AF55-DA24222D45BB}"/>
              </a:ext>
            </a:extLst>
          </p:cNvPr>
          <p:cNvSpPr/>
          <p:nvPr/>
        </p:nvSpPr>
        <p:spPr bwMode="gray">
          <a:xfrm>
            <a:off x="5981885" y="2003165"/>
            <a:ext cx="3028436" cy="522485"/>
          </a:xfrm>
          <a:prstGeom prst="rect">
            <a:avLst/>
          </a:prstGeom>
          <a:solidFill>
            <a:srgbClr val="E87722"/>
          </a:solidFill>
          <a:ln w="28575">
            <a:solidFill>
              <a:srgbClr val="E87722"/>
            </a:solidFill>
          </a:ln>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Above 40</a:t>
            </a:r>
          </a:p>
        </p:txBody>
      </p:sp>
      <p:sp>
        <p:nvSpPr>
          <p:cNvPr id="28" name="Oval 27">
            <a:extLst>
              <a:ext uri="{FF2B5EF4-FFF2-40B4-BE49-F238E27FC236}">
                <a16:creationId xmlns:a16="http://schemas.microsoft.com/office/drawing/2014/main" id="{4EF03631-4F5E-4F83-B63E-047707AD435D}"/>
              </a:ext>
            </a:extLst>
          </p:cNvPr>
          <p:cNvSpPr/>
          <p:nvPr/>
        </p:nvSpPr>
        <p:spPr bwMode="gray">
          <a:xfrm rot="2989237">
            <a:off x="9478455" y="4114579"/>
            <a:ext cx="923303" cy="56388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 name="Oval 2">
            <a:extLst>
              <a:ext uri="{FF2B5EF4-FFF2-40B4-BE49-F238E27FC236}">
                <a16:creationId xmlns:a16="http://schemas.microsoft.com/office/drawing/2014/main" id="{F350F070-85B6-43E0-9DF8-678380A80193}"/>
              </a:ext>
            </a:extLst>
          </p:cNvPr>
          <p:cNvSpPr/>
          <p:nvPr/>
        </p:nvSpPr>
        <p:spPr bwMode="gray">
          <a:xfrm>
            <a:off x="10693205" y="3233068"/>
            <a:ext cx="522485" cy="52248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0" name="Oval 29">
            <a:extLst>
              <a:ext uri="{FF2B5EF4-FFF2-40B4-BE49-F238E27FC236}">
                <a16:creationId xmlns:a16="http://schemas.microsoft.com/office/drawing/2014/main" id="{7E6F3EEA-CFAC-40CA-BCDB-CE41564C6BA7}"/>
              </a:ext>
            </a:extLst>
          </p:cNvPr>
          <p:cNvSpPr/>
          <p:nvPr/>
        </p:nvSpPr>
        <p:spPr bwMode="gray">
          <a:xfrm>
            <a:off x="1101783" y="2971826"/>
            <a:ext cx="522485" cy="52248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2" name="Oval 31">
            <a:extLst>
              <a:ext uri="{FF2B5EF4-FFF2-40B4-BE49-F238E27FC236}">
                <a16:creationId xmlns:a16="http://schemas.microsoft.com/office/drawing/2014/main" id="{7091290C-9B3B-457F-8AC1-04E771E1A896}"/>
              </a:ext>
            </a:extLst>
          </p:cNvPr>
          <p:cNvSpPr/>
          <p:nvPr/>
        </p:nvSpPr>
        <p:spPr bwMode="gray">
          <a:xfrm>
            <a:off x="1101783" y="4307344"/>
            <a:ext cx="522485" cy="52248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sp>
        <p:nvSpPr>
          <p:cNvPr id="33" name="Oval 32">
            <a:extLst>
              <a:ext uri="{FF2B5EF4-FFF2-40B4-BE49-F238E27FC236}">
                <a16:creationId xmlns:a16="http://schemas.microsoft.com/office/drawing/2014/main" id="{DD2AC835-901C-4CA1-8341-8EA36101801D}"/>
              </a:ext>
            </a:extLst>
          </p:cNvPr>
          <p:cNvSpPr/>
          <p:nvPr/>
        </p:nvSpPr>
        <p:spPr bwMode="gray">
          <a:xfrm>
            <a:off x="337849" y="3600661"/>
            <a:ext cx="522485" cy="52248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endParaRPr lang="nb-NO" sz="1814" dirty="0">
              <a:solidFill>
                <a:schemeClr val="bg1"/>
              </a:solidFill>
            </a:endParaRPr>
          </a:p>
        </p:txBody>
      </p:sp>
      <p:pic>
        <p:nvPicPr>
          <p:cNvPr id="29" name="Picture 28" descr="Bilderesultat for US country button">
            <a:extLst>
              <a:ext uri="{FF2B5EF4-FFF2-40B4-BE49-F238E27FC236}">
                <a16:creationId xmlns:a16="http://schemas.microsoft.com/office/drawing/2014/main" id="{CC3DB597-8E56-49EA-AA79-279967D4DCB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550121" y="310933"/>
            <a:ext cx="380365" cy="35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22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490896" y="545574"/>
            <a:ext cx="7790625" cy="390876"/>
          </a:xfrm>
        </p:spPr>
        <p:txBody>
          <a:bodyPr/>
          <a:lstStyle/>
          <a:p>
            <a:r>
              <a:rPr lang="en-US" sz="2540" dirty="0"/>
              <a:t>Emotional benefits and destination features</a:t>
            </a:r>
          </a:p>
        </p:txBody>
      </p:sp>
      <p:graphicFrame>
        <p:nvGraphicFramePr>
          <p:cNvPr id="7" name="EB_Chart">
            <a:extLst>
              <a:ext uri="{FF2B5EF4-FFF2-40B4-BE49-F238E27FC236}">
                <a16:creationId xmlns:a16="http://schemas.microsoft.com/office/drawing/2014/main" id="{87CA5137-0D84-4DA8-8901-DC7BD473E4E3}"/>
              </a:ext>
            </a:extLst>
          </p:cNvPr>
          <p:cNvGraphicFramePr/>
          <p:nvPr>
            <p:extLst/>
          </p:nvPr>
        </p:nvGraphicFramePr>
        <p:xfrm>
          <a:off x="1386460" y="2802305"/>
          <a:ext cx="4757434" cy="1620554"/>
        </p:xfrm>
        <a:graphic>
          <a:graphicData uri="http://schemas.openxmlformats.org/drawingml/2006/chart">
            <c:chart xmlns:c="http://schemas.openxmlformats.org/drawingml/2006/chart" xmlns:r="http://schemas.openxmlformats.org/officeDocument/2006/relationships" r:id="rId2"/>
          </a:graphicData>
        </a:graphic>
      </p:graphicFrame>
      <p:sp>
        <p:nvSpPr>
          <p:cNvPr id="8" name="EB_ChartHeader">
            <a:extLst>
              <a:ext uri="{FF2B5EF4-FFF2-40B4-BE49-F238E27FC236}">
                <a16:creationId xmlns:a16="http://schemas.microsoft.com/office/drawing/2014/main" id="{182C1428-C157-4287-820D-DCB184F7A5E0}"/>
              </a:ext>
            </a:extLst>
          </p:cNvPr>
          <p:cNvSpPr/>
          <p:nvPr/>
        </p:nvSpPr>
        <p:spPr>
          <a:xfrm>
            <a:off x="2875020" y="2406543"/>
            <a:ext cx="2653090" cy="21073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Emotional Benefits</a:t>
            </a:r>
          </a:p>
        </p:txBody>
      </p:sp>
      <p:grpSp>
        <p:nvGrpSpPr>
          <p:cNvPr id="9" name="Gruppieren 4">
            <a:extLst>
              <a:ext uri="{FF2B5EF4-FFF2-40B4-BE49-F238E27FC236}">
                <a16:creationId xmlns:a16="http://schemas.microsoft.com/office/drawing/2014/main" id="{41A25535-CDEC-4FE2-A4A8-4A2FB11D5C05}"/>
              </a:ext>
            </a:extLst>
          </p:cNvPr>
          <p:cNvGrpSpPr>
            <a:grpSpLocks noChangeAspect="1"/>
          </p:cNvGrpSpPr>
          <p:nvPr/>
        </p:nvGrpSpPr>
        <p:grpSpPr>
          <a:xfrm>
            <a:off x="2817230" y="2340125"/>
            <a:ext cx="326680" cy="326680"/>
            <a:chOff x="-1042867" y="4019487"/>
            <a:chExt cx="612000" cy="612000"/>
          </a:xfrm>
        </p:grpSpPr>
        <p:sp>
          <p:nvSpPr>
            <p:cNvPr id="10" name="Oval 210">
              <a:extLst>
                <a:ext uri="{FF2B5EF4-FFF2-40B4-BE49-F238E27FC236}">
                  <a16:creationId xmlns:a16="http://schemas.microsoft.com/office/drawing/2014/main" id="{F2995A51-F291-48C1-AB63-8C830AD14D60}"/>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11" name="Freeform 41">
              <a:extLst>
                <a:ext uri="{FF2B5EF4-FFF2-40B4-BE49-F238E27FC236}">
                  <a16:creationId xmlns:a16="http://schemas.microsoft.com/office/drawing/2014/main" id="{6C0C568C-8975-44D4-BD3A-2F2A0625122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sp>
        <p:nvSpPr>
          <p:cNvPr id="12" name="FC_ChartHeader">
            <a:extLst>
              <a:ext uri="{FF2B5EF4-FFF2-40B4-BE49-F238E27FC236}">
                <a16:creationId xmlns:a16="http://schemas.microsoft.com/office/drawing/2014/main" id="{1B5E3FCA-24B3-49EF-BC2B-20526475E8A6}"/>
              </a:ext>
            </a:extLst>
          </p:cNvPr>
          <p:cNvSpPr/>
          <p:nvPr/>
        </p:nvSpPr>
        <p:spPr>
          <a:xfrm>
            <a:off x="2817230" y="4584630"/>
            <a:ext cx="2653090" cy="21073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algn="ctr" defTabSz="1061088">
              <a:lnSpc>
                <a:spcPct val="90000"/>
              </a:lnSpc>
              <a:spcBef>
                <a:spcPts val="349"/>
              </a:spcBef>
            </a:pPr>
            <a:r>
              <a:rPr lang="en-US" sz="1117" b="1" dirty="0">
                <a:solidFill>
                  <a:srgbClr val="FFFFFF"/>
                </a:solidFill>
                <a:latin typeface="Segoe UI"/>
              </a:rPr>
              <a:t>Destination features</a:t>
            </a:r>
          </a:p>
        </p:txBody>
      </p:sp>
      <p:graphicFrame>
        <p:nvGraphicFramePr>
          <p:cNvPr id="13" name="FC_Chart">
            <a:extLst>
              <a:ext uri="{FF2B5EF4-FFF2-40B4-BE49-F238E27FC236}">
                <a16:creationId xmlns:a16="http://schemas.microsoft.com/office/drawing/2014/main" id="{80333998-9277-4457-9AAB-425E97612488}"/>
              </a:ext>
            </a:extLst>
          </p:cNvPr>
          <p:cNvGraphicFramePr/>
          <p:nvPr>
            <p:extLst/>
          </p:nvPr>
        </p:nvGraphicFramePr>
        <p:xfrm>
          <a:off x="1785499" y="4925381"/>
          <a:ext cx="3970865" cy="1620554"/>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a:extLst>
              <a:ext uri="{FF2B5EF4-FFF2-40B4-BE49-F238E27FC236}">
                <a16:creationId xmlns:a16="http://schemas.microsoft.com/office/drawing/2014/main" id="{6A962441-4E60-4E3E-9B7E-77B26C80852A}"/>
              </a:ext>
            </a:extLst>
          </p:cNvPr>
          <p:cNvGrpSpPr>
            <a:grpSpLocks noChangeAspect="1"/>
          </p:cNvGrpSpPr>
          <p:nvPr/>
        </p:nvGrpSpPr>
        <p:grpSpPr>
          <a:xfrm>
            <a:off x="2790780" y="4525628"/>
            <a:ext cx="326680" cy="326680"/>
            <a:chOff x="-1042867" y="2764795"/>
            <a:chExt cx="612000" cy="612000"/>
          </a:xfrm>
        </p:grpSpPr>
        <p:sp>
          <p:nvSpPr>
            <p:cNvPr id="15" name="Oval 210">
              <a:extLst>
                <a:ext uri="{FF2B5EF4-FFF2-40B4-BE49-F238E27FC236}">
                  <a16:creationId xmlns:a16="http://schemas.microsoft.com/office/drawing/2014/main" id="{0545E903-DCDE-410A-9D61-6575BF22F20D}"/>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16" name="Freeform 62">
              <a:extLst>
                <a:ext uri="{FF2B5EF4-FFF2-40B4-BE49-F238E27FC236}">
                  <a16:creationId xmlns:a16="http://schemas.microsoft.com/office/drawing/2014/main" id="{CF566882-B60C-47C3-B426-F8D1B98FC0F6}"/>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sp>
        <p:nvSpPr>
          <p:cNvPr id="17" name="Rectangle 16">
            <a:extLst>
              <a:ext uri="{FF2B5EF4-FFF2-40B4-BE49-F238E27FC236}">
                <a16:creationId xmlns:a16="http://schemas.microsoft.com/office/drawing/2014/main" id="{A34D67E3-BBCF-4341-B2F1-D5337DEE33F9}"/>
              </a:ext>
            </a:extLst>
          </p:cNvPr>
          <p:cNvSpPr/>
          <p:nvPr/>
        </p:nvSpPr>
        <p:spPr bwMode="gray">
          <a:xfrm>
            <a:off x="2079396" y="1682140"/>
            <a:ext cx="3646077" cy="522485"/>
          </a:xfrm>
          <a:prstGeom prst="rect">
            <a:avLst/>
          </a:prstGeom>
          <a:solidFill>
            <a:srgbClr val="418FAB"/>
          </a:solidFill>
          <a:ln w="28575">
            <a:solidFill>
              <a:srgbClr val="418FAB"/>
            </a:solidFill>
          </a:ln>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6630247" y="1682140"/>
            <a:ext cx="3747483" cy="522485"/>
          </a:xfrm>
          <a:prstGeom prst="rect">
            <a:avLst/>
          </a:prstGeom>
          <a:solidFill>
            <a:srgbClr val="E87722"/>
          </a:solidFill>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Above 40</a:t>
            </a:r>
          </a:p>
        </p:txBody>
      </p:sp>
      <p:sp>
        <p:nvSpPr>
          <p:cNvPr id="24" name="FC_ChartHeader">
            <a:extLst>
              <a:ext uri="{FF2B5EF4-FFF2-40B4-BE49-F238E27FC236}">
                <a16:creationId xmlns:a16="http://schemas.microsoft.com/office/drawing/2014/main" id="{E98D61D0-8CD6-4FED-843A-9CE1ED902F60}"/>
              </a:ext>
            </a:extLst>
          </p:cNvPr>
          <p:cNvSpPr/>
          <p:nvPr/>
        </p:nvSpPr>
        <p:spPr>
          <a:xfrm>
            <a:off x="7175626" y="4584630"/>
            <a:ext cx="2653090" cy="21073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algn="ctr" defTabSz="1061088">
              <a:lnSpc>
                <a:spcPct val="90000"/>
              </a:lnSpc>
              <a:spcBef>
                <a:spcPts val="349"/>
              </a:spcBef>
            </a:pPr>
            <a:r>
              <a:rPr lang="en-US" sz="1117" b="1" dirty="0">
                <a:solidFill>
                  <a:srgbClr val="FFFFFF"/>
                </a:solidFill>
                <a:latin typeface="Segoe UI"/>
              </a:rPr>
              <a:t>Destination features</a:t>
            </a:r>
          </a:p>
        </p:txBody>
      </p:sp>
      <p:graphicFrame>
        <p:nvGraphicFramePr>
          <p:cNvPr id="25" name="FC_Chart">
            <a:extLst>
              <a:ext uri="{FF2B5EF4-FFF2-40B4-BE49-F238E27FC236}">
                <a16:creationId xmlns:a16="http://schemas.microsoft.com/office/drawing/2014/main" id="{A883F959-D759-4B37-812F-04767E7B8B15}"/>
              </a:ext>
            </a:extLst>
          </p:cNvPr>
          <p:cNvGraphicFramePr/>
          <p:nvPr>
            <p:extLst/>
          </p:nvPr>
        </p:nvGraphicFramePr>
        <p:xfrm>
          <a:off x="5733290" y="4925381"/>
          <a:ext cx="4644440" cy="1620554"/>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uppieren 2">
            <a:extLst>
              <a:ext uri="{FF2B5EF4-FFF2-40B4-BE49-F238E27FC236}">
                <a16:creationId xmlns:a16="http://schemas.microsoft.com/office/drawing/2014/main" id="{99C06C97-F8D0-4867-885E-7DEF3A21C9E4}"/>
              </a:ext>
            </a:extLst>
          </p:cNvPr>
          <p:cNvGrpSpPr>
            <a:grpSpLocks noChangeAspect="1"/>
          </p:cNvGrpSpPr>
          <p:nvPr/>
        </p:nvGrpSpPr>
        <p:grpSpPr>
          <a:xfrm>
            <a:off x="7149176" y="4525628"/>
            <a:ext cx="326680" cy="326680"/>
            <a:chOff x="-1042867" y="2764795"/>
            <a:chExt cx="612000" cy="612000"/>
          </a:xfrm>
        </p:grpSpPr>
        <p:sp>
          <p:nvSpPr>
            <p:cNvPr id="27" name="Oval 210">
              <a:extLst>
                <a:ext uri="{FF2B5EF4-FFF2-40B4-BE49-F238E27FC236}">
                  <a16:creationId xmlns:a16="http://schemas.microsoft.com/office/drawing/2014/main" id="{A94474E0-3E92-4C67-97D7-D6D0A8209CB1}"/>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28" name="Freeform 62">
              <a:extLst>
                <a:ext uri="{FF2B5EF4-FFF2-40B4-BE49-F238E27FC236}">
                  <a16:creationId xmlns:a16="http://schemas.microsoft.com/office/drawing/2014/main" id="{EA776A60-556E-44C9-BD0D-CF073B0391D5}"/>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sp>
        <p:nvSpPr>
          <p:cNvPr id="29" name="TextBox 28">
            <a:extLst>
              <a:ext uri="{FF2B5EF4-FFF2-40B4-BE49-F238E27FC236}">
                <a16:creationId xmlns:a16="http://schemas.microsoft.com/office/drawing/2014/main" id="{3C109645-ECA8-485D-84D3-4176F45A1016}"/>
              </a:ext>
            </a:extLst>
          </p:cNvPr>
          <p:cNvSpPr txBox="1"/>
          <p:nvPr/>
        </p:nvSpPr>
        <p:spPr>
          <a:xfrm>
            <a:off x="10537123" y="6450887"/>
            <a:ext cx="1508861" cy="235668"/>
          </a:xfrm>
          <a:prstGeom prst="rect">
            <a:avLst/>
          </a:prstGeom>
          <a:noFill/>
        </p:spPr>
        <p:txBody>
          <a:bodyPr wrap="none" lIns="65303" tIns="32652" rIns="65303" bIns="32652" rtlCol="0">
            <a:spAutoFit/>
          </a:bodyPr>
          <a:lstStyle/>
          <a:p>
            <a:pPr>
              <a:lnSpc>
                <a:spcPct val="110000"/>
              </a:lnSpc>
              <a:spcBef>
                <a:spcPts val="2177"/>
              </a:spcBef>
              <a:buClr>
                <a:schemeClr val="bg2"/>
              </a:buClr>
            </a:pPr>
            <a:r>
              <a:rPr lang="en-US" sz="1088" b="1" i="1" dirty="0"/>
              <a:t>Numbers are indexes</a:t>
            </a:r>
          </a:p>
        </p:txBody>
      </p:sp>
      <p:graphicFrame>
        <p:nvGraphicFramePr>
          <p:cNvPr id="30" name="EB_Chart">
            <a:extLst>
              <a:ext uri="{FF2B5EF4-FFF2-40B4-BE49-F238E27FC236}">
                <a16:creationId xmlns:a16="http://schemas.microsoft.com/office/drawing/2014/main" id="{A4D12AE4-ADA5-44AA-AC81-95269D4D7865}"/>
              </a:ext>
            </a:extLst>
          </p:cNvPr>
          <p:cNvGraphicFramePr/>
          <p:nvPr>
            <p:extLst/>
          </p:nvPr>
        </p:nvGraphicFramePr>
        <p:xfrm>
          <a:off x="5363380" y="2802305"/>
          <a:ext cx="5431877" cy="1620554"/>
        </p:xfrm>
        <a:graphic>
          <a:graphicData uri="http://schemas.openxmlformats.org/drawingml/2006/chart">
            <c:chart xmlns:c="http://schemas.openxmlformats.org/drawingml/2006/chart" xmlns:r="http://schemas.openxmlformats.org/officeDocument/2006/relationships" r:id="rId5"/>
          </a:graphicData>
        </a:graphic>
      </p:graphicFrame>
      <p:sp>
        <p:nvSpPr>
          <p:cNvPr id="31" name="EB_ChartHeader">
            <a:extLst>
              <a:ext uri="{FF2B5EF4-FFF2-40B4-BE49-F238E27FC236}">
                <a16:creationId xmlns:a16="http://schemas.microsoft.com/office/drawing/2014/main" id="{F4B86657-4080-46F2-8732-277A2074C5B3}"/>
              </a:ext>
            </a:extLst>
          </p:cNvPr>
          <p:cNvSpPr/>
          <p:nvPr/>
        </p:nvSpPr>
        <p:spPr>
          <a:xfrm>
            <a:off x="7214033" y="2415828"/>
            <a:ext cx="2653090" cy="21073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Emotional Benefits</a:t>
            </a:r>
          </a:p>
        </p:txBody>
      </p:sp>
      <p:grpSp>
        <p:nvGrpSpPr>
          <p:cNvPr id="32" name="Gruppieren 4">
            <a:extLst>
              <a:ext uri="{FF2B5EF4-FFF2-40B4-BE49-F238E27FC236}">
                <a16:creationId xmlns:a16="http://schemas.microsoft.com/office/drawing/2014/main" id="{3B84BD24-5F18-4369-846D-92B106ABCF52}"/>
              </a:ext>
            </a:extLst>
          </p:cNvPr>
          <p:cNvGrpSpPr>
            <a:grpSpLocks noChangeAspect="1"/>
          </p:cNvGrpSpPr>
          <p:nvPr/>
        </p:nvGrpSpPr>
        <p:grpSpPr>
          <a:xfrm>
            <a:off x="7156242" y="2349410"/>
            <a:ext cx="326680" cy="326680"/>
            <a:chOff x="-1042867" y="4019487"/>
            <a:chExt cx="612000" cy="612000"/>
          </a:xfrm>
        </p:grpSpPr>
        <p:sp>
          <p:nvSpPr>
            <p:cNvPr id="33" name="Oval 210">
              <a:extLst>
                <a:ext uri="{FF2B5EF4-FFF2-40B4-BE49-F238E27FC236}">
                  <a16:creationId xmlns:a16="http://schemas.microsoft.com/office/drawing/2014/main" id="{4D644375-4D5A-48EA-BC2F-45F9BFF77F4A}"/>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34" name="Freeform 41">
              <a:extLst>
                <a:ext uri="{FF2B5EF4-FFF2-40B4-BE49-F238E27FC236}">
                  <a16:creationId xmlns:a16="http://schemas.microsoft.com/office/drawing/2014/main" id="{977E2D2A-0C86-4FB2-A9D0-4D17ADD3989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pic>
        <p:nvPicPr>
          <p:cNvPr id="35" name="Picture 34" descr="Bilderesultat for US country button">
            <a:extLst>
              <a:ext uri="{FF2B5EF4-FFF2-40B4-BE49-F238E27FC236}">
                <a16:creationId xmlns:a16="http://schemas.microsoft.com/office/drawing/2014/main" id="{55FF2865-AE79-49CF-8AAF-AF98701AC4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0121" y="310933"/>
            <a:ext cx="380365" cy="35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796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490896" y="545574"/>
            <a:ext cx="5532122" cy="390876"/>
          </a:xfrm>
        </p:spPr>
        <p:txBody>
          <a:bodyPr/>
          <a:lstStyle/>
          <a:p>
            <a:r>
              <a:rPr lang="en-US" sz="2540" dirty="0"/>
              <a:t>Personality and social identity</a:t>
            </a:r>
          </a:p>
        </p:txBody>
      </p:sp>
      <p:sp>
        <p:nvSpPr>
          <p:cNvPr id="17" name="Rectangle 16">
            <a:extLst>
              <a:ext uri="{FF2B5EF4-FFF2-40B4-BE49-F238E27FC236}">
                <a16:creationId xmlns:a16="http://schemas.microsoft.com/office/drawing/2014/main" id="{A34D67E3-BBCF-4341-B2F1-D5337DEE33F9}"/>
              </a:ext>
            </a:extLst>
          </p:cNvPr>
          <p:cNvSpPr/>
          <p:nvPr/>
        </p:nvSpPr>
        <p:spPr bwMode="gray">
          <a:xfrm>
            <a:off x="2079396" y="1682140"/>
            <a:ext cx="3646077" cy="522485"/>
          </a:xfrm>
          <a:prstGeom prst="rect">
            <a:avLst/>
          </a:prstGeom>
          <a:solidFill>
            <a:srgbClr val="418FAB"/>
          </a:solidFill>
          <a:ln w="28575">
            <a:solidFill>
              <a:srgbClr val="418FAB"/>
            </a:solidFill>
          </a:ln>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6630247" y="1682140"/>
            <a:ext cx="3747483" cy="522485"/>
          </a:xfrm>
          <a:prstGeom prst="rect">
            <a:avLst/>
          </a:prstGeom>
          <a:solidFill>
            <a:srgbClr val="E87722"/>
          </a:solidFill>
        </p:spPr>
        <p:txBody>
          <a:bodyPr vert="horz" lIns="66624" tIns="0" rIns="22208" bIns="0" rtlCol="0" anchor="ctr">
            <a:noAutofit/>
          </a:bodyPr>
          <a:lstStyle/>
          <a:p>
            <a:pPr algn="ctr" defTabSz="1231514">
              <a:lnSpc>
                <a:spcPct val="80000"/>
              </a:lnSpc>
              <a:spcBef>
                <a:spcPts val="1087"/>
              </a:spcBef>
              <a:spcAft>
                <a:spcPts val="400"/>
              </a:spcAft>
            </a:pPr>
            <a:r>
              <a:rPr lang="en-GB" sz="1814" b="1" cap="all" dirty="0">
                <a:solidFill>
                  <a:schemeClr val="bg1"/>
                </a:solidFill>
              </a:rPr>
              <a:t>Above 40</a:t>
            </a:r>
          </a:p>
        </p:txBody>
      </p:sp>
      <p:sp>
        <p:nvSpPr>
          <p:cNvPr id="29" name="TextBox 28">
            <a:extLst>
              <a:ext uri="{FF2B5EF4-FFF2-40B4-BE49-F238E27FC236}">
                <a16:creationId xmlns:a16="http://schemas.microsoft.com/office/drawing/2014/main" id="{3C109645-ECA8-485D-84D3-4176F45A1016}"/>
              </a:ext>
            </a:extLst>
          </p:cNvPr>
          <p:cNvSpPr txBox="1"/>
          <p:nvPr/>
        </p:nvSpPr>
        <p:spPr>
          <a:xfrm>
            <a:off x="10537123" y="6450887"/>
            <a:ext cx="1508861" cy="235668"/>
          </a:xfrm>
          <a:prstGeom prst="rect">
            <a:avLst/>
          </a:prstGeom>
          <a:noFill/>
        </p:spPr>
        <p:txBody>
          <a:bodyPr wrap="none" lIns="65303" tIns="32652" rIns="65303" bIns="32652" rtlCol="0">
            <a:spAutoFit/>
          </a:bodyPr>
          <a:lstStyle/>
          <a:p>
            <a:pPr>
              <a:lnSpc>
                <a:spcPct val="110000"/>
              </a:lnSpc>
              <a:spcBef>
                <a:spcPts val="2177"/>
              </a:spcBef>
              <a:buClr>
                <a:schemeClr val="bg2"/>
              </a:buClr>
            </a:pPr>
            <a:r>
              <a:rPr lang="en-US" sz="1088" b="1" i="1" dirty="0"/>
              <a:t>Numbers are indexes</a:t>
            </a:r>
          </a:p>
        </p:txBody>
      </p:sp>
      <p:graphicFrame>
        <p:nvGraphicFramePr>
          <p:cNvPr id="35" name="SI_Chart">
            <a:extLst>
              <a:ext uri="{FF2B5EF4-FFF2-40B4-BE49-F238E27FC236}">
                <a16:creationId xmlns:a16="http://schemas.microsoft.com/office/drawing/2014/main" id="{E5F35D76-B774-4A96-8C35-ED23346BA6B9}"/>
              </a:ext>
            </a:extLst>
          </p:cNvPr>
          <p:cNvGraphicFramePr/>
          <p:nvPr>
            <p:extLst/>
          </p:nvPr>
        </p:nvGraphicFramePr>
        <p:xfrm>
          <a:off x="871149" y="5048377"/>
          <a:ext cx="5224851" cy="1620554"/>
        </p:xfrm>
        <a:graphic>
          <a:graphicData uri="http://schemas.openxmlformats.org/drawingml/2006/chart">
            <c:chart xmlns:c="http://schemas.openxmlformats.org/drawingml/2006/chart" xmlns:r="http://schemas.openxmlformats.org/officeDocument/2006/relationships" r:id="rId2"/>
          </a:graphicData>
        </a:graphic>
      </p:graphicFrame>
      <p:sp>
        <p:nvSpPr>
          <p:cNvPr id="36" name="P_ChartHeader">
            <a:extLst>
              <a:ext uri="{FF2B5EF4-FFF2-40B4-BE49-F238E27FC236}">
                <a16:creationId xmlns:a16="http://schemas.microsoft.com/office/drawing/2014/main" id="{0F3D960F-A194-4A1F-B697-7BE166F5F22A}"/>
              </a:ext>
            </a:extLst>
          </p:cNvPr>
          <p:cNvSpPr/>
          <p:nvPr/>
        </p:nvSpPr>
        <p:spPr>
          <a:xfrm>
            <a:off x="2494670" y="2468273"/>
            <a:ext cx="2653090" cy="21073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Personality</a:t>
            </a:r>
          </a:p>
        </p:txBody>
      </p:sp>
      <p:sp>
        <p:nvSpPr>
          <p:cNvPr id="37" name="SI_ChartHeader">
            <a:extLst>
              <a:ext uri="{FF2B5EF4-FFF2-40B4-BE49-F238E27FC236}">
                <a16:creationId xmlns:a16="http://schemas.microsoft.com/office/drawing/2014/main" id="{D05ADD70-5202-4B2E-B899-8542F2338E11}"/>
              </a:ext>
            </a:extLst>
          </p:cNvPr>
          <p:cNvSpPr/>
          <p:nvPr/>
        </p:nvSpPr>
        <p:spPr>
          <a:xfrm>
            <a:off x="2482831" y="4694105"/>
            <a:ext cx="2653090" cy="21073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Social Identity</a:t>
            </a:r>
          </a:p>
        </p:txBody>
      </p:sp>
      <p:graphicFrame>
        <p:nvGraphicFramePr>
          <p:cNvPr id="38" name="P_Chart">
            <a:extLst>
              <a:ext uri="{FF2B5EF4-FFF2-40B4-BE49-F238E27FC236}">
                <a16:creationId xmlns:a16="http://schemas.microsoft.com/office/drawing/2014/main" id="{46BF1CEC-3691-4561-A011-720DE39ACA6E}"/>
              </a:ext>
            </a:extLst>
          </p:cNvPr>
          <p:cNvGraphicFramePr/>
          <p:nvPr>
            <p:extLst/>
          </p:nvPr>
        </p:nvGraphicFramePr>
        <p:xfrm>
          <a:off x="1904271" y="2870271"/>
          <a:ext cx="3226110" cy="1620735"/>
        </p:xfrm>
        <a:graphic>
          <a:graphicData uri="http://schemas.openxmlformats.org/drawingml/2006/chart">
            <c:chart xmlns:c="http://schemas.openxmlformats.org/drawingml/2006/chart" xmlns:r="http://schemas.openxmlformats.org/officeDocument/2006/relationships" r:id="rId3"/>
          </a:graphicData>
        </a:graphic>
      </p:graphicFrame>
      <p:grpSp>
        <p:nvGrpSpPr>
          <p:cNvPr id="39" name="Gruppieren 3">
            <a:extLst>
              <a:ext uri="{FF2B5EF4-FFF2-40B4-BE49-F238E27FC236}">
                <a16:creationId xmlns:a16="http://schemas.microsoft.com/office/drawing/2014/main" id="{8B78DF6A-99FD-47DC-8EDA-331DECC35738}"/>
              </a:ext>
            </a:extLst>
          </p:cNvPr>
          <p:cNvGrpSpPr>
            <a:grpSpLocks noChangeAspect="1"/>
          </p:cNvGrpSpPr>
          <p:nvPr/>
        </p:nvGrpSpPr>
        <p:grpSpPr>
          <a:xfrm>
            <a:off x="2456982" y="4626372"/>
            <a:ext cx="326680" cy="326680"/>
            <a:chOff x="-1042867" y="3392141"/>
            <a:chExt cx="612000" cy="612000"/>
          </a:xfrm>
        </p:grpSpPr>
        <p:sp>
          <p:nvSpPr>
            <p:cNvPr id="40" name="Oval 210">
              <a:extLst>
                <a:ext uri="{FF2B5EF4-FFF2-40B4-BE49-F238E27FC236}">
                  <a16:creationId xmlns:a16="http://schemas.microsoft.com/office/drawing/2014/main" id="{04D08266-7505-4BFC-A8B3-1FCB4D70C0C6}"/>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41" name="Freeform 79">
              <a:extLst>
                <a:ext uri="{FF2B5EF4-FFF2-40B4-BE49-F238E27FC236}">
                  <a16:creationId xmlns:a16="http://schemas.microsoft.com/office/drawing/2014/main" id="{320FE6D5-C8EE-41BD-A64D-B17D793BB395}"/>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grpSp>
        <p:nvGrpSpPr>
          <p:cNvPr id="42" name="Group 41">
            <a:extLst>
              <a:ext uri="{FF2B5EF4-FFF2-40B4-BE49-F238E27FC236}">
                <a16:creationId xmlns:a16="http://schemas.microsoft.com/office/drawing/2014/main" id="{E81F82EC-BFA1-44CC-B511-6D7C41DB8E1D}"/>
              </a:ext>
            </a:extLst>
          </p:cNvPr>
          <p:cNvGrpSpPr/>
          <p:nvPr/>
        </p:nvGrpSpPr>
        <p:grpSpPr>
          <a:xfrm>
            <a:off x="2436879" y="2410053"/>
            <a:ext cx="326680" cy="326680"/>
            <a:chOff x="4453663" y="4849050"/>
            <a:chExt cx="468000" cy="468000"/>
          </a:xfrm>
        </p:grpSpPr>
        <p:sp>
          <p:nvSpPr>
            <p:cNvPr id="43" name="Oval 210">
              <a:extLst>
                <a:ext uri="{FF2B5EF4-FFF2-40B4-BE49-F238E27FC236}">
                  <a16:creationId xmlns:a16="http://schemas.microsoft.com/office/drawing/2014/main" id="{94F59E42-08C9-4829-90D7-5E272A54ED04}"/>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256" b="1" dirty="0">
                <a:solidFill>
                  <a:schemeClr val="bg1"/>
                </a:solidFill>
              </a:endParaRPr>
            </a:p>
          </p:txBody>
        </p:sp>
        <p:grpSp>
          <p:nvGrpSpPr>
            <p:cNvPr id="44" name="Gruppieren 59">
              <a:extLst>
                <a:ext uri="{FF2B5EF4-FFF2-40B4-BE49-F238E27FC236}">
                  <a16:creationId xmlns:a16="http://schemas.microsoft.com/office/drawing/2014/main" id="{FD48CF63-6C5B-4E70-8A86-A35BA8391B1B}"/>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45" name="Freeform 7">
                <a:extLst>
                  <a:ext uri="{FF2B5EF4-FFF2-40B4-BE49-F238E27FC236}">
                    <a16:creationId xmlns:a16="http://schemas.microsoft.com/office/drawing/2014/main" id="{C290BC5B-65D8-4205-BF15-4C5BCA3DE8E9}"/>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46" name="Freeform 8">
                <a:extLst>
                  <a:ext uri="{FF2B5EF4-FFF2-40B4-BE49-F238E27FC236}">
                    <a16:creationId xmlns:a16="http://schemas.microsoft.com/office/drawing/2014/main" id="{438D88FE-F83E-447D-8737-15762C072876}"/>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47" name="Freeform 9">
                <a:extLst>
                  <a:ext uri="{FF2B5EF4-FFF2-40B4-BE49-F238E27FC236}">
                    <a16:creationId xmlns:a16="http://schemas.microsoft.com/office/drawing/2014/main" id="{A28A3F16-2C1B-4CFB-A340-2050AA7EF166}"/>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48" name="Freeform 10">
                <a:extLst>
                  <a:ext uri="{FF2B5EF4-FFF2-40B4-BE49-F238E27FC236}">
                    <a16:creationId xmlns:a16="http://schemas.microsoft.com/office/drawing/2014/main" id="{015E415A-F955-4C24-8C25-0FB2CA78A1B1}"/>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49" name="Freeform 11">
                <a:extLst>
                  <a:ext uri="{FF2B5EF4-FFF2-40B4-BE49-F238E27FC236}">
                    <a16:creationId xmlns:a16="http://schemas.microsoft.com/office/drawing/2014/main" id="{B95ABB52-9C93-46A0-8FC7-6798A2706C76}"/>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50" name="Freeform 12">
                <a:extLst>
                  <a:ext uri="{FF2B5EF4-FFF2-40B4-BE49-F238E27FC236}">
                    <a16:creationId xmlns:a16="http://schemas.microsoft.com/office/drawing/2014/main" id="{2038077C-E03A-47FD-933D-2459DC57EF72}"/>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51" name="Freeform 13">
                <a:extLst>
                  <a:ext uri="{FF2B5EF4-FFF2-40B4-BE49-F238E27FC236}">
                    <a16:creationId xmlns:a16="http://schemas.microsoft.com/office/drawing/2014/main" id="{1D903752-CFD3-460A-ACFC-D649AA79A867}"/>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52" name="Freeform 14">
                <a:extLst>
                  <a:ext uri="{FF2B5EF4-FFF2-40B4-BE49-F238E27FC236}">
                    <a16:creationId xmlns:a16="http://schemas.microsoft.com/office/drawing/2014/main" id="{691E1A48-50F4-4CE0-80E2-920A45F03246}"/>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grpSp>
      </p:grpSp>
      <p:sp>
        <p:nvSpPr>
          <p:cNvPr id="53" name="P_ChartHeader">
            <a:extLst>
              <a:ext uri="{FF2B5EF4-FFF2-40B4-BE49-F238E27FC236}">
                <a16:creationId xmlns:a16="http://schemas.microsoft.com/office/drawing/2014/main" id="{0E5C3986-619B-43AA-9F97-578F5C6FD0B1}"/>
              </a:ext>
            </a:extLst>
          </p:cNvPr>
          <p:cNvSpPr/>
          <p:nvPr/>
        </p:nvSpPr>
        <p:spPr>
          <a:xfrm>
            <a:off x="7339505" y="2468273"/>
            <a:ext cx="2653090" cy="21073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Personality</a:t>
            </a:r>
          </a:p>
        </p:txBody>
      </p:sp>
      <p:graphicFrame>
        <p:nvGraphicFramePr>
          <p:cNvPr id="54" name="P_Chart">
            <a:extLst>
              <a:ext uri="{FF2B5EF4-FFF2-40B4-BE49-F238E27FC236}">
                <a16:creationId xmlns:a16="http://schemas.microsoft.com/office/drawing/2014/main" id="{7C77AF71-3BEF-453A-84D6-DE30FE232665}"/>
              </a:ext>
            </a:extLst>
          </p:cNvPr>
          <p:cNvGraphicFramePr/>
          <p:nvPr>
            <p:extLst/>
          </p:nvPr>
        </p:nvGraphicFramePr>
        <p:xfrm>
          <a:off x="6749107" y="2870271"/>
          <a:ext cx="3226110" cy="1620735"/>
        </p:xfrm>
        <a:graphic>
          <a:graphicData uri="http://schemas.openxmlformats.org/drawingml/2006/chart">
            <c:chart xmlns:c="http://schemas.openxmlformats.org/drawingml/2006/chart" xmlns:r="http://schemas.openxmlformats.org/officeDocument/2006/relationships" r:id="rId4"/>
          </a:graphicData>
        </a:graphic>
      </p:graphicFrame>
      <p:grpSp>
        <p:nvGrpSpPr>
          <p:cNvPr id="55" name="Group 54">
            <a:extLst>
              <a:ext uri="{FF2B5EF4-FFF2-40B4-BE49-F238E27FC236}">
                <a16:creationId xmlns:a16="http://schemas.microsoft.com/office/drawing/2014/main" id="{3E984B6B-8D9D-4795-BD64-45C049B955A2}"/>
              </a:ext>
            </a:extLst>
          </p:cNvPr>
          <p:cNvGrpSpPr/>
          <p:nvPr/>
        </p:nvGrpSpPr>
        <p:grpSpPr>
          <a:xfrm>
            <a:off x="7281714" y="2410053"/>
            <a:ext cx="326680" cy="326680"/>
            <a:chOff x="4453663" y="4849050"/>
            <a:chExt cx="468000" cy="468000"/>
          </a:xfrm>
        </p:grpSpPr>
        <p:sp>
          <p:nvSpPr>
            <p:cNvPr id="56" name="Oval 210">
              <a:extLst>
                <a:ext uri="{FF2B5EF4-FFF2-40B4-BE49-F238E27FC236}">
                  <a16:creationId xmlns:a16="http://schemas.microsoft.com/office/drawing/2014/main" id="{C3021B71-C930-4C7B-ADE9-336DA7791F6B}"/>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256" b="1" dirty="0">
                <a:solidFill>
                  <a:schemeClr val="bg1"/>
                </a:solidFill>
              </a:endParaRPr>
            </a:p>
          </p:txBody>
        </p:sp>
        <p:grpSp>
          <p:nvGrpSpPr>
            <p:cNvPr id="57" name="Gruppieren 59">
              <a:extLst>
                <a:ext uri="{FF2B5EF4-FFF2-40B4-BE49-F238E27FC236}">
                  <a16:creationId xmlns:a16="http://schemas.microsoft.com/office/drawing/2014/main" id="{063EF368-E3A2-4D8D-92E9-A2C18247AB60}"/>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58" name="Freeform 7">
                <a:extLst>
                  <a:ext uri="{FF2B5EF4-FFF2-40B4-BE49-F238E27FC236}">
                    <a16:creationId xmlns:a16="http://schemas.microsoft.com/office/drawing/2014/main" id="{2AA29873-C68F-4FDE-B007-FEDCAF91A9FD}"/>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59" name="Freeform 8">
                <a:extLst>
                  <a:ext uri="{FF2B5EF4-FFF2-40B4-BE49-F238E27FC236}">
                    <a16:creationId xmlns:a16="http://schemas.microsoft.com/office/drawing/2014/main" id="{6C00137E-2D60-4634-AC63-C2321901CC34}"/>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0" name="Freeform 9">
                <a:extLst>
                  <a:ext uri="{FF2B5EF4-FFF2-40B4-BE49-F238E27FC236}">
                    <a16:creationId xmlns:a16="http://schemas.microsoft.com/office/drawing/2014/main" id="{F3F6283E-9EAC-4675-A00A-9ED1E40EE48D}"/>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1" name="Freeform 10">
                <a:extLst>
                  <a:ext uri="{FF2B5EF4-FFF2-40B4-BE49-F238E27FC236}">
                    <a16:creationId xmlns:a16="http://schemas.microsoft.com/office/drawing/2014/main" id="{2E134D99-F0D1-42B1-8D7E-099B3DE0EA69}"/>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2" name="Freeform 11">
                <a:extLst>
                  <a:ext uri="{FF2B5EF4-FFF2-40B4-BE49-F238E27FC236}">
                    <a16:creationId xmlns:a16="http://schemas.microsoft.com/office/drawing/2014/main" id="{4954AECC-D6CD-4519-8773-C60664157EB5}"/>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3" name="Freeform 12">
                <a:extLst>
                  <a:ext uri="{FF2B5EF4-FFF2-40B4-BE49-F238E27FC236}">
                    <a16:creationId xmlns:a16="http://schemas.microsoft.com/office/drawing/2014/main" id="{D1E37046-642A-4727-903F-70F461A04491}"/>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4" name="Freeform 13">
                <a:extLst>
                  <a:ext uri="{FF2B5EF4-FFF2-40B4-BE49-F238E27FC236}">
                    <a16:creationId xmlns:a16="http://schemas.microsoft.com/office/drawing/2014/main" id="{B80466E8-421E-4CD8-86D4-F3B692972CD6}"/>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sp>
            <p:nvSpPr>
              <p:cNvPr id="65" name="Freeform 14">
                <a:extLst>
                  <a:ext uri="{FF2B5EF4-FFF2-40B4-BE49-F238E27FC236}">
                    <a16:creationId xmlns:a16="http://schemas.microsoft.com/office/drawing/2014/main" id="{2A49DEDA-9545-47CE-819B-19DD0F44E8BB}"/>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endParaRPr lang="en-US" sz="1256" dirty="0"/>
              </a:p>
            </p:txBody>
          </p:sp>
        </p:grpSp>
      </p:grpSp>
      <p:graphicFrame>
        <p:nvGraphicFramePr>
          <p:cNvPr id="66" name="SI_Chart">
            <a:extLst>
              <a:ext uri="{FF2B5EF4-FFF2-40B4-BE49-F238E27FC236}">
                <a16:creationId xmlns:a16="http://schemas.microsoft.com/office/drawing/2014/main" id="{6AB483E5-6B2D-4641-8A66-64F1B6F30428}"/>
              </a:ext>
            </a:extLst>
          </p:cNvPr>
          <p:cNvGraphicFramePr/>
          <p:nvPr>
            <p:extLst/>
          </p:nvPr>
        </p:nvGraphicFramePr>
        <p:xfrm>
          <a:off x="5725472" y="5048377"/>
          <a:ext cx="5224851" cy="1620554"/>
        </p:xfrm>
        <a:graphic>
          <a:graphicData uri="http://schemas.openxmlformats.org/drawingml/2006/chart">
            <c:chart xmlns:c="http://schemas.openxmlformats.org/drawingml/2006/chart" xmlns:r="http://schemas.openxmlformats.org/officeDocument/2006/relationships" r:id="rId5"/>
          </a:graphicData>
        </a:graphic>
      </p:graphicFrame>
      <p:sp>
        <p:nvSpPr>
          <p:cNvPr id="67" name="SI_ChartHeader">
            <a:extLst>
              <a:ext uri="{FF2B5EF4-FFF2-40B4-BE49-F238E27FC236}">
                <a16:creationId xmlns:a16="http://schemas.microsoft.com/office/drawing/2014/main" id="{34BEEC4E-EABE-4C78-9614-30CBF38BA7B0}"/>
              </a:ext>
            </a:extLst>
          </p:cNvPr>
          <p:cNvSpPr/>
          <p:nvPr/>
        </p:nvSpPr>
        <p:spPr>
          <a:xfrm>
            <a:off x="7337154" y="4694105"/>
            <a:ext cx="2653090" cy="21073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algn="ctr" defTabSz="1061088">
              <a:lnSpc>
                <a:spcPct val="90000"/>
              </a:lnSpc>
              <a:spcBef>
                <a:spcPts val="349"/>
              </a:spcBef>
            </a:pPr>
            <a:r>
              <a:rPr lang="en-US" sz="1117" b="1" dirty="0">
                <a:solidFill>
                  <a:srgbClr val="FFFFFF"/>
                </a:solidFill>
                <a:latin typeface="Segoe UI"/>
              </a:rPr>
              <a:t>Social Identity</a:t>
            </a:r>
          </a:p>
        </p:txBody>
      </p:sp>
      <p:grpSp>
        <p:nvGrpSpPr>
          <p:cNvPr id="68" name="Gruppieren 3">
            <a:extLst>
              <a:ext uri="{FF2B5EF4-FFF2-40B4-BE49-F238E27FC236}">
                <a16:creationId xmlns:a16="http://schemas.microsoft.com/office/drawing/2014/main" id="{D8B2833C-E125-4B2D-9E2A-52AD79E4BAB9}"/>
              </a:ext>
            </a:extLst>
          </p:cNvPr>
          <p:cNvGrpSpPr>
            <a:grpSpLocks noChangeAspect="1"/>
          </p:cNvGrpSpPr>
          <p:nvPr/>
        </p:nvGrpSpPr>
        <p:grpSpPr>
          <a:xfrm>
            <a:off x="7311305" y="4626372"/>
            <a:ext cx="326680" cy="326680"/>
            <a:chOff x="-1042867" y="3392141"/>
            <a:chExt cx="612000" cy="612000"/>
          </a:xfrm>
        </p:grpSpPr>
        <p:sp>
          <p:nvSpPr>
            <p:cNvPr id="69" name="Oval 210">
              <a:extLst>
                <a:ext uri="{FF2B5EF4-FFF2-40B4-BE49-F238E27FC236}">
                  <a16:creationId xmlns:a16="http://schemas.microsoft.com/office/drawing/2014/main" id="{0B221E7F-13C9-49A1-B525-A689352953EC}"/>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061088"/>
              <a:endParaRPr lang="en-GB" sz="2094" b="1" dirty="0">
                <a:solidFill>
                  <a:prstClr val="white"/>
                </a:solidFill>
                <a:latin typeface="Segoe UI"/>
              </a:endParaRPr>
            </a:p>
          </p:txBody>
        </p:sp>
        <p:sp>
          <p:nvSpPr>
            <p:cNvPr id="70" name="Freeform 79">
              <a:extLst>
                <a:ext uri="{FF2B5EF4-FFF2-40B4-BE49-F238E27FC236}">
                  <a16:creationId xmlns:a16="http://schemas.microsoft.com/office/drawing/2014/main" id="{C64C4822-BADB-4F0D-82F5-848E0FB3E0C3}"/>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defTabSz="1061088"/>
              <a:endParaRPr lang="en-GB" sz="2094" dirty="0">
                <a:solidFill>
                  <a:srgbClr val="1F497D"/>
                </a:solidFill>
                <a:latin typeface="Segoe UI"/>
              </a:endParaRPr>
            </a:p>
          </p:txBody>
        </p:sp>
      </p:grpSp>
      <p:pic>
        <p:nvPicPr>
          <p:cNvPr id="71" name="Picture 70" descr="Bilderesultat for US country button">
            <a:extLst>
              <a:ext uri="{FF2B5EF4-FFF2-40B4-BE49-F238E27FC236}">
                <a16:creationId xmlns:a16="http://schemas.microsoft.com/office/drawing/2014/main" id="{1B5A4B46-A724-4400-ACD0-6C66569D25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0121" y="310933"/>
            <a:ext cx="380365" cy="35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7838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02" b="1102"/>
          <a:stretch>
            <a:fillRect/>
          </a:stretch>
        </p:blipFill>
        <p:spPr/>
      </p:pic>
      <p:sp>
        <p:nvSpPr>
          <p:cNvPr id="5" name="Subtitle 4"/>
          <p:cNvSpPr>
            <a:spLocks noGrp="1"/>
          </p:cNvSpPr>
          <p:nvPr>
            <p:ph type="subTitle" idx="1"/>
          </p:nvPr>
        </p:nvSpPr>
        <p:spPr>
          <a:xfrm>
            <a:off x="490896" y="3494310"/>
            <a:ext cx="4073581" cy="474505"/>
          </a:xfrm>
        </p:spPr>
        <p:txBody>
          <a:bodyPr/>
          <a:lstStyle/>
          <a:p>
            <a:r>
              <a:rPr lang="en-US" dirty="0"/>
              <a:t>With whom, how, when…</a:t>
            </a:r>
          </a:p>
        </p:txBody>
      </p:sp>
      <p:sp>
        <p:nvSpPr>
          <p:cNvPr id="8" name="Text Placeholder 7"/>
          <p:cNvSpPr>
            <a:spLocks noGrp="1"/>
          </p:cNvSpPr>
          <p:nvPr>
            <p:ph type="body" sz="quarter" idx="13"/>
          </p:nvPr>
        </p:nvSpPr>
        <p:spPr>
          <a:xfrm>
            <a:off x="490896" y="2140975"/>
            <a:ext cx="2495765" cy="614131"/>
          </a:xfrm>
        </p:spPr>
        <p:txBody>
          <a:bodyPr/>
          <a:lstStyle/>
          <a:p>
            <a:r>
              <a:rPr lang="en-US" dirty="0"/>
              <a:t>behavior</a:t>
            </a:r>
          </a:p>
        </p:txBody>
      </p:sp>
      <p:sp>
        <p:nvSpPr>
          <p:cNvPr id="9" name="Text Placeholder 8"/>
          <p:cNvSpPr>
            <a:spLocks noGrp="1"/>
          </p:cNvSpPr>
          <p:nvPr>
            <p:ph type="body" sz="quarter" idx="16"/>
          </p:nvPr>
        </p:nvSpPr>
        <p:spPr>
          <a:xfrm>
            <a:off x="490896" y="1482708"/>
            <a:ext cx="2584629" cy="614131"/>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5" y="489776"/>
            <a:ext cx="5305287" cy="502471"/>
          </a:xfrm>
        </p:spPr>
        <p:txBody>
          <a:bodyPr/>
          <a:lstStyle/>
          <a:p>
            <a:r>
              <a:rPr lang="en-US" dirty="0"/>
              <a:t>WHEN, WHO, HOW, where</a:t>
            </a:r>
          </a:p>
        </p:txBody>
      </p:sp>
      <p:sp>
        <p:nvSpPr>
          <p:cNvPr id="4" name="Text Placeholder 3"/>
          <p:cNvSpPr>
            <a:spLocks noGrp="1"/>
          </p:cNvSpPr>
          <p:nvPr>
            <p:ph type="body" sz="quarter" idx="14"/>
          </p:nvPr>
        </p:nvSpPr>
        <p:spPr>
          <a:xfrm>
            <a:off x="490896" y="1077817"/>
            <a:ext cx="4817718" cy="368479"/>
          </a:xfrm>
        </p:spPr>
        <p:txBody>
          <a:bodyPr/>
          <a:lstStyle/>
          <a:p>
            <a:r>
              <a:rPr lang="en-US" dirty="0"/>
              <a:t>Highlights on US category behavior</a:t>
            </a:r>
          </a:p>
        </p:txBody>
      </p:sp>
      <p:graphicFrame>
        <p:nvGraphicFramePr>
          <p:cNvPr id="5" name="Chart 4"/>
          <p:cNvGraphicFramePr/>
          <p:nvPr>
            <p:extLst/>
          </p:nvPr>
        </p:nvGraphicFramePr>
        <p:xfrm>
          <a:off x="740528" y="2215926"/>
          <a:ext cx="3498315" cy="8082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47154" y="2122787"/>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222223">
                    <a:lumMod val="75000"/>
                    <a:lumOff val="25000"/>
                  </a:srgbClr>
                </a:solidFill>
                <a:effectLst/>
                <a:uLnTx/>
                <a:uFillTx/>
                <a:latin typeface="Segoe UI"/>
                <a:ea typeface="+mn-ea"/>
                <a:cs typeface="Calibri"/>
              </a:rPr>
              <a:t>WHEN</a:t>
            </a:r>
          </a:p>
        </p:txBody>
      </p:sp>
      <p:cxnSp>
        <p:nvCxnSpPr>
          <p:cNvPr id="7" name="Straight Connector 6"/>
          <p:cNvCxnSpPr/>
          <p:nvPr/>
        </p:nvCxnSpPr>
        <p:spPr>
          <a:xfrm>
            <a:off x="4350634" y="2003275"/>
            <a:ext cx="0" cy="443001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40528" y="3828186"/>
            <a:ext cx="10841566" cy="37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0528" y="1989712"/>
            <a:ext cx="10841566" cy="135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29320" y="3233069"/>
            <a:ext cx="2528371" cy="434248"/>
          </a:xfrm>
          <a:prstGeom prst="rect">
            <a:avLst/>
          </a:prstGeom>
          <a:noFill/>
        </p:spPr>
        <p:txBody>
          <a:bodyPr wrap="none" lIns="65303" tIns="32652" rIns="65303" bIns="32652" rtlCol="0">
            <a:spAutoFit/>
          </a:bodyPr>
          <a:lstStyle/>
          <a:p>
            <a:pPr marL="0" marR="0" lvl="0" indent="0" algn="ctr" defTabSz="953984" rtl="0" eaLnBrk="1" fontAlgn="auto" latinLnBrk="0" hangingPunct="1">
              <a:lnSpc>
                <a:spcPct val="110000"/>
              </a:lnSpc>
              <a:spcBef>
                <a:spcPts val="0"/>
              </a:spcBef>
              <a:spcAft>
                <a:spcPts val="0"/>
              </a:spcAft>
              <a:buClr>
                <a:srgbClr val="D2D3D2"/>
              </a:buClr>
              <a:buSzTx/>
              <a:buFontTx/>
              <a:buNone/>
              <a:tabLst/>
              <a:defRPr/>
            </a:pPr>
            <a:r>
              <a:rPr kumimoji="0" lang="en-US" sz="1088" b="0" i="1" u="none" strike="noStrike" kern="1200" cap="none" spc="0" normalizeH="0" baseline="0" noProof="0" dirty="0">
                <a:ln>
                  <a:noFill/>
                </a:ln>
                <a:solidFill>
                  <a:srgbClr val="222223"/>
                </a:solidFill>
                <a:effectLst/>
                <a:uLnTx/>
                <a:uFillTx/>
                <a:latin typeface="Segoe UI"/>
                <a:ea typeface="+mn-ea"/>
                <a:cs typeface="+mn-cs"/>
              </a:rPr>
              <a:t>People travel all year long</a:t>
            </a:r>
          </a:p>
          <a:p>
            <a:pPr marL="0" marR="0" lvl="0" indent="0" algn="ctr" defTabSz="953984" rtl="0" eaLnBrk="1" fontAlgn="auto" latinLnBrk="0" hangingPunct="1">
              <a:lnSpc>
                <a:spcPct val="110000"/>
              </a:lnSpc>
              <a:spcBef>
                <a:spcPts val="0"/>
              </a:spcBef>
              <a:spcAft>
                <a:spcPts val="0"/>
              </a:spcAft>
              <a:buClr>
                <a:srgbClr val="D2D3D2"/>
              </a:buClr>
              <a:buSzTx/>
              <a:buFontTx/>
              <a:buNone/>
              <a:tabLst/>
              <a:defRPr/>
            </a:pPr>
            <a:r>
              <a:rPr kumimoji="0" lang="en-US" sz="1088" b="0" i="1" u="none" strike="noStrike" kern="1200" cap="none" spc="0" normalizeH="0" baseline="0" noProof="0" dirty="0">
                <a:ln>
                  <a:noFill/>
                </a:ln>
                <a:solidFill>
                  <a:srgbClr val="222223"/>
                </a:solidFill>
                <a:effectLst/>
                <a:uLnTx/>
                <a:uFillTx/>
                <a:latin typeface="Segoe UI"/>
                <a:ea typeface="+mn-ea"/>
                <a:cs typeface="+mn-cs"/>
              </a:rPr>
              <a:t>- Off course some peaks in summertime</a:t>
            </a:r>
          </a:p>
        </p:txBody>
      </p:sp>
      <p:sp>
        <p:nvSpPr>
          <p:cNvPr id="13" name="TextBox 12"/>
          <p:cNvSpPr txBox="1"/>
          <p:nvPr/>
        </p:nvSpPr>
        <p:spPr>
          <a:xfrm>
            <a:off x="4350634" y="2122787"/>
            <a:ext cx="1810677" cy="304860"/>
          </a:xfrm>
          <a:prstGeom prst="rect">
            <a:avLst/>
          </a:prstGeom>
        </p:spPr>
        <p:txBody>
          <a:bodyPr vert="horz" wrap="square" lIns="0" tIns="0" rIns="0" bIns="0" rtlCol="0">
            <a:normAutofit/>
          </a:bodyPr>
          <a:lstStyle/>
          <a:p>
            <a:pPr marL="4319" marR="0" lvl="0" indent="0" algn="ctr"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Segoe UI"/>
                <a:ea typeface="+mn-ea"/>
                <a:cs typeface="Calibri"/>
              </a:rPr>
              <a:t>WITH WHOM</a:t>
            </a:r>
          </a:p>
        </p:txBody>
      </p:sp>
      <p:sp>
        <p:nvSpPr>
          <p:cNvPr id="14" name="Title 1"/>
          <p:cNvSpPr txBox="1">
            <a:spLocks/>
          </p:cNvSpPr>
          <p:nvPr/>
        </p:nvSpPr>
        <p:spPr>
          <a:xfrm>
            <a:off x="4633715" y="2653479"/>
            <a:ext cx="1152806" cy="429926"/>
          </a:xfrm>
          <a:prstGeom prst="rect">
            <a:avLst/>
          </a:prstGeom>
        </p:spPr>
        <p:txBody>
          <a:bodyPr vert="horz" wrap="square" lIns="0" tIns="0" rIns="0" bIns="0" rtlCol="0" anchor="t">
            <a:spAutoFit/>
          </a:bodyPr>
          <a:lstStyle/>
          <a:p>
            <a:pPr marL="0" marR="0" lvl="0" indent="0" algn="ctr" defTabSz="945885" rtl="0" eaLnBrk="1" fontAlgn="auto" latinLnBrk="0" hangingPunct="1">
              <a:lnSpc>
                <a:spcPct val="70000"/>
              </a:lnSpc>
              <a:spcBef>
                <a:spcPct val="0"/>
              </a:spcBef>
              <a:spcAft>
                <a:spcPts val="0"/>
              </a:spcAft>
              <a:buClrTx/>
              <a:buSzTx/>
              <a:buFontTx/>
              <a:buNone/>
              <a:tabLst/>
              <a:defRPr/>
            </a:pPr>
            <a:r>
              <a:rPr kumimoji="0" lang="en-GB" sz="3991" b="1" i="0" u="none" strike="noStrike" kern="0" cap="none" spc="-135" normalizeH="0" baseline="0" noProof="0" dirty="0">
                <a:ln>
                  <a:noFill/>
                </a:ln>
                <a:solidFill>
                  <a:srgbClr val="007788"/>
                </a:solidFill>
                <a:effectLst/>
                <a:uLnTx/>
                <a:uFillTx/>
                <a:latin typeface="Segoe UI"/>
                <a:ea typeface="+mn-ea"/>
                <a:cs typeface="+mn-cs"/>
              </a:rPr>
              <a:t>66</a:t>
            </a:r>
            <a:r>
              <a:rPr kumimoji="0" lang="en-GB" sz="1814" b="1" i="0" u="none" strike="noStrike" kern="0" cap="none" spc="-135" normalizeH="0" baseline="0" noProof="0" dirty="0">
                <a:ln>
                  <a:noFill/>
                </a:ln>
                <a:solidFill>
                  <a:srgbClr val="007788"/>
                </a:solidFill>
                <a:effectLst/>
                <a:uLnTx/>
                <a:uFillTx/>
                <a:latin typeface="Segoe UI"/>
                <a:ea typeface="+mn-ea"/>
                <a:cs typeface="+mn-cs"/>
              </a:rPr>
              <a:t> </a:t>
            </a:r>
            <a:r>
              <a:rPr kumimoji="0" lang="en-GB" sz="1633" b="1" i="0" u="none" strike="noStrike" kern="0" cap="none" spc="-135" normalizeH="0" baseline="0" noProof="0" dirty="0">
                <a:ln>
                  <a:noFill/>
                </a:ln>
                <a:solidFill>
                  <a:srgbClr val="007788"/>
                </a:solidFill>
                <a:effectLst/>
                <a:uLnTx/>
                <a:uFillTx/>
                <a:latin typeface="Segoe UI"/>
                <a:ea typeface="+mn-ea"/>
                <a:cs typeface="+mn-cs"/>
              </a:rPr>
              <a:t>%</a:t>
            </a:r>
            <a:endParaRPr kumimoji="0" lang="en-GB" sz="3991" b="1" i="0" u="none" strike="noStrike" kern="0" cap="none" spc="-135" normalizeH="0" baseline="0" noProof="0" dirty="0">
              <a:ln>
                <a:noFill/>
              </a:ln>
              <a:solidFill>
                <a:srgbClr val="007788"/>
              </a:solidFill>
              <a:effectLst/>
              <a:uLnTx/>
              <a:uFillTx/>
              <a:latin typeface="Segoe UI"/>
              <a:ea typeface="+mn-ea"/>
              <a:cs typeface="+mn-cs"/>
            </a:endParaRPr>
          </a:p>
        </p:txBody>
      </p:sp>
      <p:cxnSp>
        <p:nvCxnSpPr>
          <p:cNvPr id="15" name="Straight Connector 14"/>
          <p:cNvCxnSpPr/>
          <p:nvPr/>
        </p:nvCxnSpPr>
        <p:spPr>
          <a:xfrm>
            <a:off x="6161311" y="2003274"/>
            <a:ext cx="0" cy="18286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350634" y="3233069"/>
            <a:ext cx="1810677" cy="259751"/>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nb-NO" sz="1088" b="0" i="1" u="none" strike="noStrike" kern="1200" cap="none" spc="0" normalizeH="0" baseline="0" noProof="0" dirty="0">
                <a:ln>
                  <a:noFill/>
                </a:ln>
                <a:solidFill>
                  <a:srgbClr val="007788"/>
                </a:solidFill>
                <a:effectLst/>
                <a:uLnTx/>
                <a:uFillTx/>
                <a:latin typeface="Segoe UI"/>
                <a:ea typeface="+mn-ea"/>
                <a:cs typeface="+mn-cs"/>
              </a:rPr>
              <a:t>Spouse/partner</a:t>
            </a:r>
          </a:p>
        </p:txBody>
      </p:sp>
      <p:sp>
        <p:nvSpPr>
          <p:cNvPr id="21" name="Title 1"/>
          <p:cNvSpPr txBox="1">
            <a:spLocks/>
          </p:cNvSpPr>
          <p:nvPr/>
        </p:nvSpPr>
        <p:spPr>
          <a:xfrm>
            <a:off x="6442161" y="2653479"/>
            <a:ext cx="1152806" cy="429926"/>
          </a:xfrm>
          <a:prstGeom prst="rect">
            <a:avLst/>
          </a:prstGeom>
        </p:spPr>
        <p:txBody>
          <a:bodyPr vert="horz" wrap="square" lIns="0" tIns="0" rIns="0" bIns="0" rtlCol="0" anchor="t">
            <a:spAutoFit/>
          </a:bodyPr>
          <a:lstStyle/>
          <a:p>
            <a:pPr marL="0" marR="0" lvl="0" indent="0" algn="ctr" defTabSz="945885" rtl="0" eaLnBrk="1" fontAlgn="auto" latinLnBrk="0" hangingPunct="1">
              <a:lnSpc>
                <a:spcPct val="70000"/>
              </a:lnSpc>
              <a:spcBef>
                <a:spcPct val="0"/>
              </a:spcBef>
              <a:spcAft>
                <a:spcPts val="0"/>
              </a:spcAft>
              <a:buClrTx/>
              <a:buSzTx/>
              <a:buFontTx/>
              <a:buNone/>
              <a:tabLst/>
              <a:defRPr/>
            </a:pPr>
            <a:r>
              <a:rPr kumimoji="0" lang="en-GB" sz="3991" b="1" i="0" u="none" strike="noStrike" kern="0" cap="none" spc="-135" normalizeH="0" baseline="0" noProof="0" dirty="0">
                <a:ln>
                  <a:noFill/>
                </a:ln>
                <a:solidFill>
                  <a:srgbClr val="E87722"/>
                </a:solidFill>
                <a:effectLst/>
                <a:uLnTx/>
                <a:uFillTx/>
                <a:latin typeface="Segoe UI"/>
                <a:ea typeface="+mn-ea"/>
                <a:cs typeface="+mn-cs"/>
              </a:rPr>
              <a:t>42</a:t>
            </a:r>
            <a:r>
              <a:rPr kumimoji="0" lang="en-GB" sz="1814" b="1" i="0" u="none" strike="noStrike" kern="0" cap="none" spc="-135" normalizeH="0" baseline="0" noProof="0" dirty="0">
                <a:ln>
                  <a:noFill/>
                </a:ln>
                <a:solidFill>
                  <a:srgbClr val="E87722"/>
                </a:solidFill>
                <a:effectLst/>
                <a:uLnTx/>
                <a:uFillTx/>
                <a:latin typeface="Segoe UI"/>
                <a:ea typeface="+mn-ea"/>
                <a:cs typeface="+mn-cs"/>
              </a:rPr>
              <a:t> </a:t>
            </a:r>
            <a:r>
              <a:rPr kumimoji="0" lang="en-GB" sz="1633" b="1" i="0" u="none" strike="noStrike" kern="0" cap="none" spc="-135" normalizeH="0" baseline="0" noProof="0" dirty="0">
                <a:ln>
                  <a:noFill/>
                </a:ln>
                <a:solidFill>
                  <a:srgbClr val="E87722"/>
                </a:solidFill>
                <a:effectLst/>
                <a:uLnTx/>
                <a:uFillTx/>
                <a:latin typeface="Segoe UI"/>
                <a:ea typeface="+mn-ea"/>
                <a:cs typeface="+mn-cs"/>
              </a:rPr>
              <a:t>%</a:t>
            </a:r>
            <a:endParaRPr kumimoji="0" lang="en-GB" sz="3991" b="1" i="0" u="none" strike="noStrike" kern="0" cap="none" spc="-135" normalizeH="0" baseline="0" noProof="0" dirty="0">
              <a:ln>
                <a:noFill/>
              </a:ln>
              <a:solidFill>
                <a:srgbClr val="E87722"/>
              </a:solidFill>
              <a:effectLst/>
              <a:uLnTx/>
              <a:uFillTx/>
              <a:latin typeface="Segoe UI"/>
              <a:ea typeface="+mn-ea"/>
              <a:cs typeface="+mn-cs"/>
            </a:endParaRPr>
          </a:p>
        </p:txBody>
      </p:sp>
      <p:sp>
        <p:nvSpPr>
          <p:cNvPr id="22" name="TextBox 21"/>
          <p:cNvSpPr txBox="1"/>
          <p:nvPr/>
        </p:nvSpPr>
        <p:spPr>
          <a:xfrm>
            <a:off x="6161312" y="2122787"/>
            <a:ext cx="1632765" cy="304860"/>
          </a:xfrm>
          <a:prstGeom prst="rect">
            <a:avLst/>
          </a:prstGeom>
        </p:spPr>
        <p:txBody>
          <a:bodyPr vert="horz" wrap="square" lIns="0" tIns="0" rIns="0" bIns="0" rtlCol="0">
            <a:normAutofit/>
          </a:bodyPr>
          <a:lstStyle/>
          <a:p>
            <a:pPr marL="4319" marR="0" lvl="0" indent="0" algn="ctr"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E87722"/>
                </a:solidFill>
                <a:effectLst/>
                <a:uLnTx/>
                <a:uFillTx/>
                <a:latin typeface="Segoe UI"/>
                <a:ea typeface="+mn-ea"/>
                <a:cs typeface="Calibri"/>
              </a:rPr>
              <a:t>HOW</a:t>
            </a:r>
          </a:p>
        </p:txBody>
      </p:sp>
      <p:cxnSp>
        <p:nvCxnSpPr>
          <p:cNvPr id="23" name="Straight Connector 22"/>
          <p:cNvCxnSpPr/>
          <p:nvPr/>
        </p:nvCxnSpPr>
        <p:spPr>
          <a:xfrm>
            <a:off x="7794077" y="2003274"/>
            <a:ext cx="0" cy="18286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02181" y="3091805"/>
            <a:ext cx="1632766" cy="762003"/>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1088" b="0" i="1" u="none" strike="noStrike" kern="1200" cap="none" spc="0" normalizeH="0" baseline="0" noProof="0" dirty="0">
                <a:ln>
                  <a:noFill/>
                </a:ln>
                <a:solidFill>
                  <a:srgbClr val="E87722"/>
                </a:solidFill>
                <a:effectLst/>
                <a:uLnTx/>
                <a:uFillTx/>
                <a:latin typeface="Segoe UI"/>
                <a:ea typeface="+mn-ea"/>
                <a:cs typeface="+mn-cs"/>
              </a:rPr>
              <a:t>I/we organized the trip myself/ourselves and travelled independently</a:t>
            </a:r>
          </a:p>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1088" b="0" i="1" u="none" strike="noStrike" kern="1200" cap="none" spc="0" normalizeH="0" baseline="0" noProof="0" dirty="0">
              <a:ln>
                <a:noFill/>
              </a:ln>
              <a:solidFill>
                <a:srgbClr val="E87722"/>
              </a:solidFill>
              <a:effectLst/>
              <a:uLnTx/>
              <a:uFillTx/>
              <a:latin typeface="Segoe UI"/>
              <a:ea typeface="+mn-ea"/>
              <a:cs typeface="+mn-cs"/>
            </a:endParaRPr>
          </a:p>
        </p:txBody>
      </p:sp>
      <p:sp>
        <p:nvSpPr>
          <p:cNvPr id="25" name="TextBox 24"/>
          <p:cNvSpPr txBox="1"/>
          <p:nvPr/>
        </p:nvSpPr>
        <p:spPr>
          <a:xfrm>
            <a:off x="7794078" y="2122787"/>
            <a:ext cx="1959318" cy="304860"/>
          </a:xfrm>
          <a:prstGeom prst="rect">
            <a:avLst/>
          </a:prstGeom>
        </p:spPr>
        <p:txBody>
          <a:bodyPr vert="horz" wrap="square" lIns="0" tIns="0" rIns="0" bIns="0" rtlCol="0">
            <a:normAutofit/>
          </a:bodyPr>
          <a:lstStyle/>
          <a:p>
            <a:pPr marL="4319" marR="0" lvl="0" indent="0" algn="ctr"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C00000"/>
                </a:solidFill>
                <a:effectLst/>
                <a:uLnTx/>
                <a:uFillTx/>
                <a:latin typeface="Segoe UI"/>
                <a:ea typeface="+mn-ea"/>
                <a:cs typeface="Calibri"/>
              </a:rPr>
              <a:t>TYPE OF ACCOMODATION</a:t>
            </a:r>
          </a:p>
        </p:txBody>
      </p:sp>
      <p:cxnSp>
        <p:nvCxnSpPr>
          <p:cNvPr id="26" name="Straight Connector 25"/>
          <p:cNvCxnSpPr/>
          <p:nvPr/>
        </p:nvCxnSpPr>
        <p:spPr>
          <a:xfrm>
            <a:off x="9761744" y="2003274"/>
            <a:ext cx="0" cy="18286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7802425" y="2653479"/>
            <a:ext cx="1959319" cy="429926"/>
          </a:xfrm>
          <a:prstGeom prst="rect">
            <a:avLst/>
          </a:prstGeom>
        </p:spPr>
        <p:txBody>
          <a:bodyPr vert="horz" wrap="square" lIns="0" tIns="0" rIns="0" bIns="0" rtlCol="0" anchor="t">
            <a:spAutoFit/>
          </a:bodyPr>
          <a:lstStyle/>
          <a:p>
            <a:pPr marL="0" marR="0" lvl="0" indent="0" algn="ctr" defTabSz="945885" rtl="0" eaLnBrk="1" fontAlgn="auto" latinLnBrk="0" hangingPunct="1">
              <a:lnSpc>
                <a:spcPct val="70000"/>
              </a:lnSpc>
              <a:spcBef>
                <a:spcPct val="0"/>
              </a:spcBef>
              <a:spcAft>
                <a:spcPts val="0"/>
              </a:spcAft>
              <a:buClrTx/>
              <a:buSzTx/>
              <a:buFontTx/>
              <a:buNone/>
              <a:tabLst/>
              <a:defRPr/>
            </a:pPr>
            <a:r>
              <a:rPr kumimoji="0" lang="en-GB" sz="3991" b="1" i="0" u="none" strike="noStrike" kern="0" cap="none" spc="-135" normalizeH="0" baseline="0" noProof="0" dirty="0">
                <a:ln>
                  <a:noFill/>
                </a:ln>
                <a:solidFill>
                  <a:srgbClr val="C00000"/>
                </a:solidFill>
                <a:effectLst/>
                <a:uLnTx/>
                <a:uFillTx/>
                <a:latin typeface="Segoe UI"/>
                <a:ea typeface="+mn-ea"/>
                <a:cs typeface="+mn-cs"/>
              </a:rPr>
              <a:t>93</a:t>
            </a:r>
            <a:r>
              <a:rPr kumimoji="0" lang="en-GB" sz="1814" b="1" i="0" u="none" strike="noStrike" kern="0" cap="none" spc="-135" normalizeH="0" baseline="0" noProof="0" dirty="0">
                <a:ln>
                  <a:noFill/>
                </a:ln>
                <a:solidFill>
                  <a:srgbClr val="C00000"/>
                </a:solidFill>
                <a:effectLst/>
                <a:uLnTx/>
                <a:uFillTx/>
                <a:latin typeface="Segoe UI"/>
                <a:ea typeface="+mn-ea"/>
                <a:cs typeface="+mn-cs"/>
              </a:rPr>
              <a:t> </a:t>
            </a:r>
            <a:r>
              <a:rPr kumimoji="0" lang="en-GB" sz="1633" b="1" i="0" u="none" strike="noStrike" kern="0" cap="none" spc="-135" normalizeH="0" baseline="0" noProof="0" dirty="0">
                <a:ln>
                  <a:noFill/>
                </a:ln>
                <a:solidFill>
                  <a:srgbClr val="C00000"/>
                </a:solidFill>
                <a:effectLst/>
                <a:uLnTx/>
                <a:uFillTx/>
                <a:latin typeface="Segoe UI"/>
                <a:ea typeface="+mn-ea"/>
                <a:cs typeface="+mn-cs"/>
              </a:rPr>
              <a:t>%</a:t>
            </a:r>
            <a:endParaRPr kumimoji="0" lang="en-GB" sz="3991" b="1" i="0" u="none" strike="noStrike" kern="0" cap="none" spc="-135" normalizeH="0" baseline="0" noProof="0" dirty="0">
              <a:ln>
                <a:noFill/>
              </a:ln>
              <a:solidFill>
                <a:srgbClr val="C00000"/>
              </a:solidFill>
              <a:effectLst/>
              <a:uLnTx/>
              <a:uFillTx/>
              <a:latin typeface="Segoe UI"/>
              <a:ea typeface="+mn-ea"/>
              <a:cs typeface="+mn-cs"/>
            </a:endParaRPr>
          </a:p>
        </p:txBody>
      </p:sp>
      <p:sp>
        <p:nvSpPr>
          <p:cNvPr id="28" name="Rectangle 27"/>
          <p:cNvSpPr/>
          <p:nvPr/>
        </p:nvSpPr>
        <p:spPr>
          <a:xfrm>
            <a:off x="7802425" y="3233068"/>
            <a:ext cx="1959319" cy="427168"/>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1088" b="0" i="1" u="none" strike="noStrike" kern="1200" cap="none" spc="0" normalizeH="0" baseline="0" noProof="0" dirty="0">
                <a:ln>
                  <a:noFill/>
                </a:ln>
                <a:solidFill>
                  <a:srgbClr val="C00000"/>
                </a:solidFill>
                <a:effectLst/>
                <a:uLnTx/>
                <a:uFillTx/>
                <a:latin typeface="Segoe UI"/>
                <a:ea typeface="+mn-ea"/>
                <a:cs typeface="+mn-cs"/>
              </a:rPr>
              <a:t>Lived at a hotel, in most cases a medium standard hotel</a:t>
            </a:r>
            <a:endParaRPr kumimoji="0" lang="nb-NO" sz="1088" b="0" i="1" u="none" strike="noStrike" kern="1200" cap="none" spc="0" normalizeH="0" baseline="0" noProof="0" dirty="0">
              <a:ln>
                <a:noFill/>
              </a:ln>
              <a:solidFill>
                <a:srgbClr val="C00000"/>
              </a:solidFill>
              <a:effectLst/>
              <a:uLnTx/>
              <a:uFillTx/>
              <a:latin typeface="Segoe UI"/>
              <a:ea typeface="+mn-ea"/>
              <a:cs typeface="+mn-cs"/>
            </a:endParaRPr>
          </a:p>
        </p:txBody>
      </p:sp>
      <p:cxnSp>
        <p:nvCxnSpPr>
          <p:cNvPr id="31" name="Straight Connector 30"/>
          <p:cNvCxnSpPr/>
          <p:nvPr/>
        </p:nvCxnSpPr>
        <p:spPr>
          <a:xfrm>
            <a:off x="11578971" y="2003275"/>
            <a:ext cx="0" cy="443001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70093" y="2122787"/>
            <a:ext cx="1808878" cy="304860"/>
          </a:xfrm>
          <a:prstGeom prst="rect">
            <a:avLst/>
          </a:prstGeom>
        </p:spPr>
        <p:txBody>
          <a:bodyPr vert="horz" wrap="square" lIns="0" tIns="0" rIns="0" bIns="0" rtlCol="0">
            <a:normAutofit/>
          </a:bodyPr>
          <a:lstStyle/>
          <a:p>
            <a:pPr marL="4319" marR="0" lvl="0" indent="0" algn="ctr"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418FAB"/>
                </a:solidFill>
                <a:effectLst/>
                <a:uLnTx/>
                <a:uFillTx/>
                <a:latin typeface="Segoe UI"/>
                <a:ea typeface="+mn-ea"/>
                <a:cs typeface="Calibri"/>
              </a:rPr>
              <a:t>TRANSPORTATION</a:t>
            </a:r>
          </a:p>
        </p:txBody>
      </p:sp>
      <p:sp>
        <p:nvSpPr>
          <p:cNvPr id="33" name="Rectangle 32"/>
          <p:cNvSpPr/>
          <p:nvPr/>
        </p:nvSpPr>
        <p:spPr>
          <a:xfrm>
            <a:off x="9753396" y="3233069"/>
            <a:ext cx="1825575" cy="259751"/>
          </a:xfrm>
          <a:prstGeom prst="rect">
            <a:avLst/>
          </a:prstGeom>
        </p:spPr>
        <p:txBody>
          <a:bodyPr wrap="square">
            <a:sp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r>
              <a:rPr kumimoji="0" lang="en-US" sz="1088" b="0" i="1" u="none" strike="noStrike" kern="1200" cap="none" spc="0" normalizeH="0" baseline="0" noProof="0" dirty="0">
                <a:ln>
                  <a:noFill/>
                </a:ln>
                <a:solidFill>
                  <a:srgbClr val="418FAB"/>
                </a:solidFill>
                <a:effectLst/>
                <a:uLnTx/>
                <a:uFillTx/>
                <a:latin typeface="Segoe UI"/>
                <a:ea typeface="+mn-ea"/>
                <a:cs typeface="+mn-cs"/>
              </a:rPr>
              <a:t>Travels by plane</a:t>
            </a:r>
            <a:endParaRPr kumimoji="0" lang="nb-NO" sz="1088" b="0" i="1" u="none" strike="noStrike" kern="1200" cap="none" spc="0" normalizeH="0" baseline="0" noProof="0" dirty="0">
              <a:ln>
                <a:noFill/>
              </a:ln>
              <a:solidFill>
                <a:srgbClr val="418FAB"/>
              </a:solidFill>
              <a:effectLst/>
              <a:uLnTx/>
              <a:uFillTx/>
              <a:latin typeface="Segoe UI"/>
              <a:ea typeface="+mn-ea"/>
              <a:cs typeface="+mn-cs"/>
            </a:endParaRPr>
          </a:p>
        </p:txBody>
      </p:sp>
      <p:sp>
        <p:nvSpPr>
          <p:cNvPr id="34" name="Title 1"/>
          <p:cNvSpPr txBox="1">
            <a:spLocks/>
          </p:cNvSpPr>
          <p:nvPr/>
        </p:nvSpPr>
        <p:spPr>
          <a:xfrm>
            <a:off x="9761744" y="2653479"/>
            <a:ext cx="1817227" cy="429926"/>
          </a:xfrm>
          <a:prstGeom prst="rect">
            <a:avLst/>
          </a:prstGeom>
        </p:spPr>
        <p:txBody>
          <a:bodyPr vert="horz" wrap="square" lIns="0" tIns="0" rIns="0" bIns="0" rtlCol="0" anchor="t">
            <a:spAutoFit/>
          </a:bodyPr>
          <a:lstStyle/>
          <a:p>
            <a:pPr marL="0" marR="0" lvl="0" indent="0" algn="ctr" defTabSz="945885" rtl="0" eaLnBrk="1" fontAlgn="auto" latinLnBrk="0" hangingPunct="1">
              <a:lnSpc>
                <a:spcPct val="70000"/>
              </a:lnSpc>
              <a:spcBef>
                <a:spcPct val="0"/>
              </a:spcBef>
              <a:spcAft>
                <a:spcPts val="0"/>
              </a:spcAft>
              <a:buClrTx/>
              <a:buSzTx/>
              <a:buFontTx/>
              <a:buNone/>
              <a:tabLst/>
              <a:defRPr/>
            </a:pPr>
            <a:r>
              <a:rPr kumimoji="0" lang="en-GB" sz="3991" b="1" i="0" u="none" strike="noStrike" kern="0" cap="none" spc="-135" normalizeH="0" baseline="0" noProof="0" dirty="0">
                <a:ln>
                  <a:noFill/>
                </a:ln>
                <a:solidFill>
                  <a:srgbClr val="418FAB"/>
                </a:solidFill>
                <a:effectLst/>
                <a:uLnTx/>
                <a:uFillTx/>
                <a:latin typeface="Segoe UI"/>
                <a:ea typeface="+mn-ea"/>
                <a:cs typeface="+mn-cs"/>
              </a:rPr>
              <a:t>67</a:t>
            </a:r>
            <a:r>
              <a:rPr kumimoji="0" lang="en-GB" sz="1814" b="1" i="0" u="none" strike="noStrike" kern="0" cap="none" spc="-135" normalizeH="0" baseline="0" noProof="0" dirty="0">
                <a:ln>
                  <a:noFill/>
                </a:ln>
                <a:solidFill>
                  <a:srgbClr val="418FAB"/>
                </a:solidFill>
                <a:effectLst/>
                <a:uLnTx/>
                <a:uFillTx/>
                <a:latin typeface="Segoe UI"/>
                <a:ea typeface="+mn-ea"/>
                <a:cs typeface="+mn-cs"/>
              </a:rPr>
              <a:t> </a:t>
            </a:r>
            <a:r>
              <a:rPr kumimoji="0" lang="en-GB" sz="1633" b="1" i="0" u="none" strike="noStrike" kern="0" cap="none" spc="-135" normalizeH="0" baseline="0" noProof="0" dirty="0">
                <a:ln>
                  <a:noFill/>
                </a:ln>
                <a:solidFill>
                  <a:srgbClr val="418FAB"/>
                </a:solidFill>
                <a:effectLst/>
                <a:uLnTx/>
                <a:uFillTx/>
                <a:latin typeface="Segoe UI"/>
                <a:ea typeface="+mn-ea"/>
                <a:cs typeface="+mn-cs"/>
              </a:rPr>
              <a:t>%</a:t>
            </a:r>
            <a:endParaRPr kumimoji="0" lang="en-GB" sz="3991" b="1" i="0" u="none" strike="noStrike" kern="0" cap="none" spc="-135" normalizeH="0" baseline="0" noProof="0" dirty="0">
              <a:ln>
                <a:noFill/>
              </a:ln>
              <a:solidFill>
                <a:srgbClr val="418FAB"/>
              </a:solidFill>
              <a:effectLst/>
              <a:uLnTx/>
              <a:uFillTx/>
              <a:latin typeface="Segoe UI"/>
              <a:ea typeface="+mn-ea"/>
              <a:cs typeface="+mn-cs"/>
            </a:endParaRPr>
          </a:p>
        </p:txBody>
      </p:sp>
      <p:cxnSp>
        <p:nvCxnSpPr>
          <p:cNvPr id="35" name="Straight Connector 34"/>
          <p:cNvCxnSpPr/>
          <p:nvPr/>
        </p:nvCxnSpPr>
        <p:spPr>
          <a:xfrm>
            <a:off x="740528" y="2003274"/>
            <a:ext cx="0" cy="18286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63234" y="3947699"/>
            <a:ext cx="3526774"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D35C09">
                    <a:lumMod val="75000"/>
                  </a:srgbClr>
                </a:solidFill>
                <a:effectLst/>
                <a:uLnTx/>
                <a:uFillTx/>
                <a:latin typeface="Segoe UI"/>
                <a:ea typeface="+mn-ea"/>
                <a:cs typeface="Calibri"/>
              </a:rPr>
              <a:t>TRANSPORTATION DURING THE HOLIDAY</a:t>
            </a:r>
          </a:p>
        </p:txBody>
      </p:sp>
      <p:cxnSp>
        <p:nvCxnSpPr>
          <p:cNvPr id="37" name="Straight Connector 36"/>
          <p:cNvCxnSpPr/>
          <p:nvPr/>
        </p:nvCxnSpPr>
        <p:spPr>
          <a:xfrm>
            <a:off x="4350634" y="6433289"/>
            <a:ext cx="723146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Chart 38"/>
          <p:cNvGraphicFramePr/>
          <p:nvPr>
            <p:extLst/>
          </p:nvPr>
        </p:nvGraphicFramePr>
        <p:xfrm>
          <a:off x="7388109" y="3992670"/>
          <a:ext cx="4151936" cy="21985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799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54711" y="163468"/>
            <a:ext cx="11879689" cy="6533949"/>
          </a:xfrm>
          <a:prstGeom prst="rect">
            <a:avLst/>
          </a:prstGeom>
        </p:spPr>
      </p:pic>
      <p:sp>
        <p:nvSpPr>
          <p:cNvPr id="3" name="Content Placeholder 2"/>
          <p:cNvSpPr>
            <a:spLocks noGrp="1"/>
          </p:cNvSpPr>
          <p:nvPr>
            <p:ph sz="quarter" idx="10"/>
          </p:nvPr>
        </p:nvSpPr>
        <p:spPr>
          <a:xfrm>
            <a:off x="8381872" y="359400"/>
            <a:ext cx="3526774" cy="6204510"/>
          </a:xfrm>
          <a:solidFill>
            <a:srgbClr val="FFFFFF">
              <a:alpha val="60000"/>
            </a:srgbClr>
          </a:solidFill>
        </p:spPr>
        <p:txBody>
          <a:bodyPr vert="horz" lIns="163258" tIns="163258" rIns="163258" bIns="163258" rtlCol="0" anchor="ctr">
            <a:noAutofit/>
          </a:bodyPr>
          <a:lstStyle/>
          <a:p>
            <a:pPr marL="0" indent="0">
              <a:spcAft>
                <a:spcPts val="2177"/>
              </a:spcAft>
              <a:buNone/>
            </a:pPr>
            <a:r>
              <a:rPr lang="en-US" sz="1633" dirty="0"/>
              <a:t>The vision is </a:t>
            </a:r>
            <a:r>
              <a:rPr lang="en-US" sz="1633" b="1" dirty="0">
                <a:solidFill>
                  <a:srgbClr val="D35C09"/>
                </a:solidFill>
              </a:rPr>
              <a:t>«we give local ideas global opportunities»</a:t>
            </a:r>
          </a:p>
          <a:p>
            <a:pPr marL="0" indent="0">
              <a:spcAft>
                <a:spcPts val="2177"/>
              </a:spcAft>
              <a:buNone/>
            </a:pPr>
            <a:r>
              <a:rPr lang="en-US" sz="1633" dirty="0"/>
              <a:t>Norway has </a:t>
            </a:r>
            <a:r>
              <a:rPr lang="en-US" sz="1633" b="1" dirty="0">
                <a:solidFill>
                  <a:srgbClr val="D35C09"/>
                </a:solidFill>
              </a:rPr>
              <a:t>unique advantages </a:t>
            </a:r>
            <a:r>
              <a:rPr lang="en-US" sz="1633" dirty="0"/>
              <a:t>both in terms of natural resources and modern infrastructure that provides a great number of possibilities for tourists.</a:t>
            </a:r>
          </a:p>
          <a:p>
            <a:pPr marL="0" indent="0">
              <a:spcAft>
                <a:spcPts val="2177"/>
              </a:spcAft>
              <a:buNone/>
            </a:pPr>
            <a:r>
              <a:rPr lang="en-US" sz="1633" dirty="0"/>
              <a:t>Innovation Norway manages not only one brand but the sum of all the brands that make up the destination Norway. </a:t>
            </a:r>
          </a:p>
          <a:p>
            <a:pPr marL="0" indent="0">
              <a:spcAft>
                <a:spcPts val="2177"/>
              </a:spcAft>
              <a:buNone/>
            </a:pPr>
            <a:r>
              <a:rPr lang="en-US" sz="1633" dirty="0"/>
              <a:t>Some of these are </a:t>
            </a:r>
            <a:r>
              <a:rPr lang="en-US" sz="1633" b="1" dirty="0">
                <a:solidFill>
                  <a:srgbClr val="D35C09"/>
                </a:solidFill>
              </a:rPr>
              <a:t>iconic brands </a:t>
            </a:r>
            <a:r>
              <a:rPr lang="en-US" sz="1633" dirty="0"/>
              <a:t>on a global scale. </a:t>
            </a:r>
          </a:p>
          <a:p>
            <a:pPr marL="0" indent="0">
              <a:spcAft>
                <a:spcPts val="2177"/>
              </a:spcAft>
              <a:buNone/>
            </a:pPr>
            <a:r>
              <a:rPr lang="en-US" sz="1633" dirty="0"/>
              <a:t>The challenge is to secure a strong position for all of these so that the sum is stronger than individual part</a:t>
            </a:r>
            <a:r>
              <a:rPr lang="en-GB" sz="1633" dirty="0"/>
              <a:t>s, creating </a:t>
            </a:r>
            <a:r>
              <a:rPr lang="en-GB" sz="1633" b="1" dirty="0">
                <a:solidFill>
                  <a:srgbClr val="D35C09"/>
                </a:solidFill>
              </a:rPr>
              <a:t>truly global </a:t>
            </a:r>
            <a:r>
              <a:rPr lang="en-GB" sz="1633" dirty="0"/>
              <a:t>power.</a:t>
            </a:r>
            <a:endParaRPr lang="en-GB" sz="1633" b="1" dirty="0">
              <a:solidFill>
                <a:srgbClr val="D35C09"/>
              </a:solidFill>
            </a:endParaRPr>
          </a:p>
        </p:txBody>
      </p:sp>
      <p:sp>
        <p:nvSpPr>
          <p:cNvPr id="2" name="Title 1"/>
          <p:cNvSpPr>
            <a:spLocks noGrp="1"/>
          </p:cNvSpPr>
          <p:nvPr>
            <p:ph type="title"/>
          </p:nvPr>
        </p:nvSpPr>
        <p:spPr>
          <a:xfrm>
            <a:off x="531797" y="3591531"/>
            <a:ext cx="3345475" cy="502471"/>
          </a:xfrm>
        </p:spPr>
        <p:txBody>
          <a:bodyPr/>
          <a:lstStyle/>
          <a:p>
            <a:r>
              <a:rPr lang="en-GB" dirty="0"/>
              <a:t>Norway a true</a:t>
            </a:r>
            <a:endParaRPr lang="en-GB" b="1" dirty="0"/>
          </a:p>
        </p:txBody>
      </p:sp>
      <p:sp>
        <p:nvSpPr>
          <p:cNvPr id="4" name="Title 1"/>
          <p:cNvSpPr txBox="1">
            <a:spLocks/>
          </p:cNvSpPr>
          <p:nvPr/>
        </p:nvSpPr>
        <p:spPr bwMode="gray">
          <a:xfrm>
            <a:off x="531797" y="4167444"/>
            <a:ext cx="3340842" cy="502445"/>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3265"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259" y="6056364"/>
            <a:ext cx="445856" cy="359169"/>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871149"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490896" y="489776"/>
            <a:ext cx="11138605" cy="502471"/>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490896" y="1077775"/>
            <a:ext cx="5400563" cy="368562"/>
          </a:xfrm>
        </p:spPr>
        <p:txBody>
          <a:bodyPr/>
          <a:lstStyle/>
          <a:p>
            <a:r>
              <a:rPr lang="en-US" dirty="0"/>
              <a:t>The digital channels are most important</a:t>
            </a:r>
          </a:p>
        </p:txBody>
      </p:sp>
      <p:grpSp>
        <p:nvGrpSpPr>
          <p:cNvPr id="128" name="Group 127"/>
          <p:cNvGrpSpPr/>
          <p:nvPr/>
        </p:nvGrpSpPr>
        <p:grpSpPr>
          <a:xfrm>
            <a:off x="5266438" y="2307200"/>
            <a:ext cx="2557172" cy="3632258"/>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5557477" y="2590275"/>
            <a:ext cx="1101951" cy="1154917"/>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5557476" y="3803601"/>
            <a:ext cx="587730" cy="550112"/>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208245" y="3801276"/>
            <a:ext cx="1357361" cy="550112"/>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5562244" y="4407470"/>
            <a:ext cx="2003362" cy="946899"/>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6716661" y="2588884"/>
            <a:ext cx="848944" cy="550112"/>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6716661" y="3195080"/>
            <a:ext cx="848944" cy="550112"/>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315590" y="3101959"/>
            <a:ext cx="1765522" cy="725263"/>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165059" y="3187328"/>
            <a:ext cx="2670661" cy="1160024"/>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249509" y="3131941"/>
            <a:ext cx="1103445" cy="558294"/>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3628" b="0" i="0" u="none" strike="noStrike" kern="1200" cap="none" spc="0" normalizeH="0" baseline="0" noProof="0" dirty="0">
                <a:ln>
                  <a:noFill/>
                </a:ln>
                <a:solidFill>
                  <a:srgbClr val="FFFFFF"/>
                </a:solidFill>
                <a:effectLst/>
                <a:uLnTx/>
                <a:uFillTx/>
                <a:latin typeface="Calibri"/>
                <a:ea typeface="+mn-ea"/>
                <a:cs typeface="+mn-cs"/>
              </a:rPr>
              <a:t>66%</a:t>
            </a:r>
            <a:endParaRPr kumimoji="0" lang="en-GB" sz="4354"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TextBox 170"/>
          <p:cNvSpPr txBox="1"/>
          <p:nvPr/>
        </p:nvSpPr>
        <p:spPr>
          <a:xfrm>
            <a:off x="2185504" y="3417397"/>
            <a:ext cx="2650216" cy="767839"/>
          </a:xfrm>
          <a:prstGeom prst="rect">
            <a:avLst/>
          </a:prstGeom>
          <a:noFill/>
        </p:spPr>
        <p:txBody>
          <a:bodyPr wrap="square" lIns="0" tIns="0" rIns="0" bIns="0" rtlCol="0">
            <a:spAutoFit/>
          </a:bodyPr>
          <a:lstStyle/>
          <a:p>
            <a:pPr marL="0" marR="0" lvl="0" indent="1138932" algn="l" defTabSz="829361" rtl="0" eaLnBrk="1" fontAlgn="auto" latinLnBrk="0" hangingPunct="1">
              <a:lnSpc>
                <a:spcPct val="100000"/>
              </a:lnSpc>
              <a:spcBef>
                <a:spcPts val="0"/>
              </a:spcBef>
              <a:spcAft>
                <a:spcPts val="0"/>
              </a:spcAft>
              <a:buClrTx/>
              <a:buSzTx/>
              <a:buFontTx/>
              <a:buNone/>
              <a:tabLst/>
              <a:defRPr/>
            </a:pPr>
            <a:r>
              <a:rPr kumimoji="0" lang="en-GB" sz="998" b="0" i="0" u="none" strike="noStrike" kern="1200" cap="none" spc="0" normalizeH="0" baseline="0" noProof="0" dirty="0">
                <a:ln>
                  <a:noFill/>
                </a:ln>
                <a:solidFill>
                  <a:srgbClr val="FFFFFF"/>
                </a:solidFill>
                <a:effectLst/>
                <a:uLnTx/>
                <a:uFillTx/>
                <a:latin typeface="Calibri"/>
                <a:ea typeface="+mn-ea"/>
                <a:cs typeface="+mn-cs"/>
              </a:rPr>
              <a:t>Uses the internet in general as a source of information and inspiration before going on holiday. I.e. the large search engines are highly important to direct traffic to sites that present Norway as a tourist destination.</a:t>
            </a:r>
            <a:endParaRPr kumimoji="0" lang="en-GB" sz="127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p:cNvSpPr/>
          <p:nvPr/>
        </p:nvSpPr>
        <p:spPr>
          <a:xfrm>
            <a:off x="2961090" y="1782021"/>
            <a:ext cx="1082687" cy="1082687"/>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GB" sz="2177" b="0" i="0" u="none" strike="noStrike" kern="0" cap="none" spc="0" normalizeH="0" baseline="0" noProof="0" dirty="0">
                <a:ln>
                  <a:noFill/>
                </a:ln>
                <a:solidFill>
                  <a:srgbClr val="FFFFFF"/>
                </a:solidFill>
                <a:effectLst/>
                <a:uLnTx/>
                <a:uFillTx/>
                <a:latin typeface="Calibri"/>
                <a:ea typeface="+mn-ea"/>
                <a:cs typeface="+mn-cs"/>
              </a:rPr>
              <a:t>19%</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GB" sz="1088" b="0" i="0" u="none" strike="noStrike" kern="0" cap="none" spc="0" normalizeH="0" baseline="0" noProof="0" dirty="0">
                <a:ln>
                  <a:noFill/>
                </a:ln>
                <a:solidFill>
                  <a:srgbClr val="FFFFFF"/>
                </a:solidFill>
                <a:effectLst/>
                <a:uLnTx/>
                <a:uFillTx/>
                <a:latin typeface="Calibri"/>
                <a:ea typeface="+mn-ea"/>
                <a:cs typeface="+mn-cs"/>
              </a:rPr>
              <a:t>Advice from friends / family</a:t>
            </a:r>
          </a:p>
        </p:txBody>
      </p:sp>
      <p:sp>
        <p:nvSpPr>
          <p:cNvPr id="175" name="Oval 174"/>
          <p:cNvSpPr/>
          <p:nvPr/>
        </p:nvSpPr>
        <p:spPr>
          <a:xfrm>
            <a:off x="2977962" y="4687811"/>
            <a:ext cx="1044854" cy="1044854"/>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GB" sz="2177" b="0" i="0" u="none" strike="noStrike" kern="0" cap="none" spc="0" normalizeH="0" baseline="0" noProof="0" dirty="0">
                <a:ln>
                  <a:noFill/>
                </a:ln>
                <a:solidFill>
                  <a:srgbClr val="FFFFFF"/>
                </a:solidFill>
                <a:effectLst/>
                <a:uLnTx/>
                <a:uFillTx/>
                <a:latin typeface="Calibri"/>
                <a:ea typeface="+mn-ea"/>
                <a:cs typeface="+mn-cs"/>
              </a:rPr>
              <a:t>15%</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GB" sz="1088" b="0" i="0" u="none" strike="noStrike" kern="0" cap="none" spc="0" normalizeH="0" baseline="0" noProof="0" dirty="0">
                <a:ln>
                  <a:noFill/>
                </a:ln>
                <a:solidFill>
                  <a:srgbClr val="FFFFFF"/>
                </a:solidFill>
                <a:effectLst/>
                <a:uLnTx/>
                <a:uFillTx/>
                <a:latin typeface="Calibri"/>
                <a:ea typeface="+mn-ea"/>
                <a:cs typeface="+mn-cs"/>
              </a:rPr>
              <a:t>Guidebooks</a:t>
            </a:r>
          </a:p>
        </p:txBody>
      </p:sp>
      <p:cxnSp>
        <p:nvCxnSpPr>
          <p:cNvPr id="176" name="Straight Connector 175"/>
          <p:cNvCxnSpPr>
            <a:stCxn id="174" idx="4"/>
            <a:endCxn id="169" idx="0"/>
          </p:cNvCxnSpPr>
          <p:nvPr/>
        </p:nvCxnSpPr>
        <p:spPr>
          <a:xfrm flipH="1">
            <a:off x="3500389" y="2864708"/>
            <a:ext cx="2044" cy="322620"/>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500389" y="4347353"/>
            <a:ext cx="0" cy="340458"/>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7306628" y="2365694"/>
            <a:ext cx="1027991" cy="54444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1088"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112374" y="2115888"/>
            <a:ext cx="2555370"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102296" y="2659855"/>
            <a:ext cx="2565449"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143379" y="2198769"/>
            <a:ext cx="623395" cy="390876"/>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2540" b="0" i="0" u="none" strike="noStrike" kern="1200" cap="none" spc="0" normalizeH="0" baseline="0" noProof="0" dirty="0">
                <a:ln>
                  <a:noFill/>
                </a:ln>
                <a:solidFill>
                  <a:srgbClr val="FFFFFF"/>
                </a:solidFill>
                <a:effectLst/>
                <a:uLnTx/>
                <a:uFillTx/>
                <a:latin typeface="Calibri"/>
                <a:ea typeface="+mn-ea"/>
                <a:cs typeface="+mn-cs"/>
              </a:rPr>
              <a:t>33%</a:t>
            </a:r>
            <a:endParaRPr kumimoji="0" lang="en-GB" sz="3265"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TextBox 181"/>
          <p:cNvSpPr txBox="1"/>
          <p:nvPr/>
        </p:nvSpPr>
        <p:spPr>
          <a:xfrm>
            <a:off x="8759024" y="2171549"/>
            <a:ext cx="1908721" cy="446725"/>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Calibri"/>
                <a:ea typeface="+mn-ea"/>
                <a:cs typeface="+mn-cs"/>
              </a:rPr>
              <a:t>Uses the homepage of the destination as </a:t>
            </a:r>
            <a:r>
              <a:rPr kumimoji="0" lang="en-GB" sz="998" b="0" i="0" u="none" strike="noStrike" kern="1200" cap="none" spc="0" normalizeH="0" baseline="0" noProof="0" dirty="0">
                <a:ln>
                  <a:noFill/>
                </a:ln>
                <a:solidFill>
                  <a:srgbClr val="FFFFFF"/>
                </a:solidFill>
                <a:effectLst/>
                <a:uLnTx/>
                <a:uFillTx/>
                <a:latin typeface="Calibri"/>
                <a:ea typeface="+mn-ea"/>
                <a:cs typeface="+mn-cs"/>
              </a:rPr>
              <a:t>a source of information and inspiration before going on holiday</a:t>
            </a:r>
          </a:p>
        </p:txBody>
      </p:sp>
      <p:pic>
        <p:nvPicPr>
          <p:cNvPr id="183" name="Picture 1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2702" y="2726742"/>
            <a:ext cx="887458" cy="887458"/>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1429" y="2782387"/>
            <a:ext cx="628251" cy="21713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a:stretch>
            <a:fillRect/>
          </a:stretch>
        </p:blipFill>
        <p:spPr>
          <a:xfrm>
            <a:off x="6394923" y="3988325"/>
            <a:ext cx="932108" cy="196736"/>
          </a:xfrm>
          <a:prstGeom prst="rect">
            <a:avLst/>
          </a:prstGeom>
        </p:spPr>
      </p:pic>
      <p:pic>
        <p:nvPicPr>
          <p:cNvPr id="195" name="Picture 1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425" y="4544569"/>
            <a:ext cx="1563459" cy="825506"/>
          </a:xfrm>
          <a:prstGeom prst="rect">
            <a:avLst/>
          </a:prstGeom>
        </p:spPr>
      </p:pic>
      <p:pic>
        <p:nvPicPr>
          <p:cNvPr id="196" name="Picture 195"/>
          <p:cNvPicPr>
            <a:picLocks noChangeAspect="1"/>
          </p:cNvPicPr>
          <p:nvPr/>
        </p:nvPicPr>
        <p:blipFill rotWithShape="1">
          <a:blip r:embed="rId6"/>
          <a:srcRect l="14471" t="14568" r="11714" b="12910"/>
          <a:stretch/>
        </p:blipFill>
        <p:spPr>
          <a:xfrm>
            <a:off x="6910840" y="3264071"/>
            <a:ext cx="460585" cy="457706"/>
          </a:xfrm>
          <a:prstGeom prst="rect">
            <a:avLst/>
          </a:prstGeom>
        </p:spPr>
      </p:pic>
      <p:cxnSp>
        <p:nvCxnSpPr>
          <p:cNvPr id="200" name="Straight Connector 199"/>
          <p:cNvCxnSpPr/>
          <p:nvPr/>
        </p:nvCxnSpPr>
        <p:spPr>
          <a:xfrm>
            <a:off x="8102296" y="3167757"/>
            <a:ext cx="2565449"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143379" y="3299432"/>
            <a:ext cx="623395" cy="390876"/>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2540" b="0" i="0" u="none" strike="noStrike" kern="1200" cap="none" spc="0" normalizeH="0" baseline="0" noProof="0" dirty="0">
                <a:ln>
                  <a:noFill/>
                </a:ln>
                <a:solidFill>
                  <a:srgbClr val="FFFFFF"/>
                </a:solidFill>
                <a:effectLst/>
                <a:uLnTx/>
                <a:uFillTx/>
                <a:latin typeface="Calibri"/>
                <a:ea typeface="+mn-ea"/>
                <a:cs typeface="+mn-cs"/>
              </a:rPr>
              <a:t>25%</a:t>
            </a:r>
            <a:endParaRPr kumimoji="0" lang="en-GB" sz="3265"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p:cNvSpPr txBox="1"/>
          <p:nvPr/>
        </p:nvSpPr>
        <p:spPr>
          <a:xfrm>
            <a:off x="8759024" y="3338069"/>
            <a:ext cx="1908721" cy="279179"/>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907" b="0" i="0" u="none" strike="noStrike" kern="1200" cap="none" spc="0" normalizeH="0" baseline="0" noProof="0" dirty="0">
                <a:ln>
                  <a:noFill/>
                </a:ln>
                <a:solidFill>
                  <a:srgbClr val="FFFFFF"/>
                </a:solidFill>
                <a:effectLst/>
                <a:uLnTx/>
                <a:uFillTx/>
                <a:latin typeface="Calibri"/>
                <a:ea typeface="+mn-ea"/>
                <a:cs typeface="+mn-cs"/>
              </a:rPr>
              <a:t>of carriers, </a:t>
            </a:r>
            <a:br>
              <a:rPr kumimoji="0" lang="en-US" sz="907" b="0" i="0" u="none" strike="noStrike" kern="1200" cap="none" spc="0" normalizeH="0" baseline="0" noProof="0" dirty="0">
                <a:ln>
                  <a:noFill/>
                </a:ln>
                <a:solidFill>
                  <a:srgbClr val="FFFFFF"/>
                </a:solidFill>
                <a:effectLst/>
                <a:uLnTx/>
                <a:uFillTx/>
                <a:latin typeface="Calibri"/>
                <a:ea typeface="+mn-ea"/>
                <a:cs typeface="+mn-cs"/>
              </a:rPr>
            </a:br>
            <a:r>
              <a:rPr kumimoji="0" lang="en-US" sz="907" b="0" i="0" u="none" strike="noStrike" kern="1200" cap="none" spc="0" normalizeH="0" baseline="0" noProof="0" dirty="0">
                <a:ln>
                  <a:noFill/>
                </a:ln>
                <a:solidFill>
                  <a:srgbClr val="FFFFFF"/>
                </a:solidFill>
                <a:effectLst/>
                <a:uLnTx/>
                <a:uFillTx/>
                <a:latin typeface="Calibri"/>
                <a:ea typeface="+mn-ea"/>
                <a:cs typeface="+mn-cs"/>
              </a:rPr>
              <a:t>including airlines etc.</a:t>
            </a:r>
            <a:endParaRPr kumimoji="0" lang="en-GB" sz="998"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04" name="Straight Connector 203"/>
          <p:cNvCxnSpPr/>
          <p:nvPr/>
        </p:nvCxnSpPr>
        <p:spPr>
          <a:xfrm>
            <a:off x="8102296" y="3755553"/>
            <a:ext cx="2565449"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102296" y="4343349"/>
            <a:ext cx="2565449"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143379" y="3882263"/>
            <a:ext cx="623395" cy="390876"/>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2540" b="0" i="0" u="none" strike="noStrike" kern="1200" cap="none" spc="0" normalizeH="0" baseline="0" noProof="0" dirty="0">
                <a:ln>
                  <a:noFill/>
                </a:ln>
                <a:solidFill>
                  <a:srgbClr val="FFFFFF"/>
                </a:solidFill>
                <a:effectLst/>
                <a:uLnTx/>
                <a:uFillTx/>
                <a:latin typeface="Calibri"/>
                <a:ea typeface="+mn-ea"/>
                <a:cs typeface="+mn-cs"/>
              </a:rPr>
              <a:t>31%</a:t>
            </a:r>
            <a:endParaRPr kumimoji="0" lang="en-GB" sz="3265"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TextBox 206"/>
          <p:cNvSpPr txBox="1"/>
          <p:nvPr/>
        </p:nvSpPr>
        <p:spPr>
          <a:xfrm>
            <a:off x="8759024" y="3934814"/>
            <a:ext cx="1908721" cy="279179"/>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907" b="0" i="0" u="none" strike="noStrike" kern="1200" cap="none" spc="0" normalizeH="0" baseline="0" noProof="0" dirty="0">
                <a:ln>
                  <a:noFill/>
                </a:ln>
                <a:solidFill>
                  <a:srgbClr val="FFFFFF"/>
                </a:solidFill>
                <a:effectLst/>
                <a:uLnTx/>
                <a:uFillTx/>
                <a:latin typeface="Calibri"/>
                <a:ea typeface="+mn-ea"/>
                <a:cs typeface="+mn-cs"/>
              </a:rPr>
              <a:t>for hotels/ other accommodations</a:t>
            </a:r>
            <a:endParaRPr kumimoji="0" lang="en-GB" sz="998"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1" name="Straight Connector 210"/>
          <p:cNvCxnSpPr/>
          <p:nvPr/>
        </p:nvCxnSpPr>
        <p:spPr>
          <a:xfrm>
            <a:off x="8102296" y="4935056"/>
            <a:ext cx="2565449"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143379" y="4473970"/>
            <a:ext cx="623395" cy="390876"/>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2540" b="0" i="0" u="none" strike="noStrike" kern="1200" cap="none" spc="0" normalizeH="0" baseline="0" noProof="0" dirty="0">
                <a:ln>
                  <a:noFill/>
                </a:ln>
                <a:solidFill>
                  <a:srgbClr val="FFFFFF"/>
                </a:solidFill>
                <a:effectLst/>
                <a:uLnTx/>
                <a:uFillTx/>
                <a:latin typeface="Calibri"/>
                <a:ea typeface="+mn-ea"/>
                <a:cs typeface="+mn-cs"/>
              </a:rPr>
              <a:t>24%</a:t>
            </a:r>
            <a:endParaRPr kumimoji="0" lang="en-GB" sz="3265"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TextBox 212"/>
          <p:cNvSpPr txBox="1"/>
          <p:nvPr/>
        </p:nvSpPr>
        <p:spPr>
          <a:xfrm>
            <a:off x="8759024" y="4526522"/>
            <a:ext cx="1908721" cy="279179"/>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Calibri"/>
                <a:ea typeface="+mn-ea"/>
                <a:cs typeface="+mn-cs"/>
              </a:rPr>
              <a:t>Uses the homepage f</a:t>
            </a:r>
            <a:r>
              <a:rPr kumimoji="0" lang="en-US" sz="907" b="0" i="0" u="none" strike="noStrike" kern="1200" cap="none" spc="0" normalizeH="0" baseline="0" noProof="0" dirty="0">
                <a:ln>
                  <a:noFill/>
                </a:ln>
                <a:solidFill>
                  <a:srgbClr val="FFFFFF"/>
                </a:solidFill>
                <a:effectLst/>
                <a:uLnTx/>
                <a:uFillTx/>
                <a:latin typeface="Calibri"/>
                <a:ea typeface="+mn-ea"/>
                <a:cs typeface="+mn-cs"/>
              </a:rPr>
              <a:t>or attractions and sights</a:t>
            </a:r>
            <a:endParaRPr kumimoji="0" lang="en-GB" sz="998"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4" name="Straight Connector 213"/>
          <p:cNvCxnSpPr/>
          <p:nvPr/>
        </p:nvCxnSpPr>
        <p:spPr>
          <a:xfrm>
            <a:off x="8102296" y="5575232"/>
            <a:ext cx="2565449"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143379" y="5114146"/>
            <a:ext cx="623395" cy="390876"/>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2540" b="0" i="0" u="none" strike="noStrike" kern="1200" cap="none" spc="0" normalizeH="0" baseline="0" noProof="0" dirty="0">
                <a:ln>
                  <a:noFill/>
                </a:ln>
                <a:solidFill>
                  <a:srgbClr val="FFFFFF"/>
                </a:solidFill>
                <a:effectLst/>
                <a:uLnTx/>
                <a:uFillTx/>
                <a:latin typeface="Calibri"/>
                <a:ea typeface="+mn-ea"/>
                <a:cs typeface="+mn-cs"/>
              </a:rPr>
              <a:t>21%</a:t>
            </a:r>
            <a:endParaRPr kumimoji="0" lang="en-GB" sz="3265"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TextBox 215"/>
          <p:cNvSpPr txBox="1"/>
          <p:nvPr/>
        </p:nvSpPr>
        <p:spPr>
          <a:xfrm>
            <a:off x="8759024" y="5166697"/>
            <a:ext cx="1908721" cy="279179"/>
          </a:xfrm>
          <a:prstGeom prst="rect">
            <a:avLst/>
          </a:prstGeom>
          <a:noFill/>
        </p:spPr>
        <p:txBody>
          <a:bodyPr wrap="square" lIns="0" tIns="0" rIns="0" bIns="0"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Calibri"/>
                <a:ea typeface="+mn-ea"/>
                <a:cs typeface="+mn-cs"/>
              </a:rPr>
              <a:t>Uses booking sites</a:t>
            </a:r>
            <a:r>
              <a:rPr kumimoji="0" lang="en-US" sz="907" b="0" i="0" u="none" strike="noStrike" kern="1200" cap="none" spc="0" normalizeH="0" baseline="0" noProof="0" dirty="0">
                <a:ln>
                  <a:noFill/>
                </a:ln>
                <a:solidFill>
                  <a:srgbClr val="FFFFFF"/>
                </a:solidFill>
                <a:effectLst/>
                <a:uLnTx/>
                <a:uFillTx/>
                <a:latin typeface="Calibri"/>
                <a:ea typeface="+mn-ea"/>
                <a:cs typeface="+mn-cs"/>
              </a:rPr>
              <a:t> such as Expedia and Lastminute</a:t>
            </a:r>
            <a:endParaRPr kumimoji="0" lang="en-GB" sz="998"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8" name="Picture 2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654" y="3888421"/>
            <a:ext cx="455292" cy="396544"/>
          </a:xfrm>
          <a:prstGeom prst="rect">
            <a:avLst/>
          </a:prstGeom>
        </p:spPr>
      </p:pic>
      <p:sp>
        <p:nvSpPr>
          <p:cNvPr id="219" name="TextBox 218"/>
          <p:cNvSpPr txBox="1"/>
          <p:nvPr/>
        </p:nvSpPr>
        <p:spPr>
          <a:xfrm>
            <a:off x="9682044" y="6355845"/>
            <a:ext cx="109368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nb-NO" sz="907" b="1" i="1" u="none" strike="noStrike" kern="1200" cap="none" spc="0" normalizeH="0" baseline="0" noProof="0" dirty="0">
                <a:ln>
                  <a:noFill/>
                </a:ln>
                <a:solidFill>
                  <a:srgbClr val="222223"/>
                </a:solidFill>
                <a:effectLst/>
                <a:uLnTx/>
                <a:uFillTx/>
                <a:latin typeface="Segoe UI"/>
                <a:ea typeface="+mn-ea"/>
                <a:cs typeface="+mn-cs"/>
              </a:rPr>
              <a:t>Base: all </a:t>
            </a:r>
            <a:r>
              <a:rPr kumimoji="0" lang="nb-NO" sz="907" b="1" i="1" u="none" strike="noStrike" kern="1200" cap="none" spc="0" normalizeH="0" baseline="0" noProof="0" dirty="0" err="1">
                <a:ln>
                  <a:noFill/>
                </a:ln>
                <a:solidFill>
                  <a:srgbClr val="222223"/>
                </a:solidFill>
                <a:effectLst/>
                <a:uLnTx/>
                <a:uFillTx/>
                <a:latin typeface="Segoe UI"/>
                <a:ea typeface="+mn-ea"/>
                <a:cs typeface="+mn-cs"/>
              </a:rPr>
              <a:t>ocasions</a:t>
            </a:r>
            <a:endParaRPr kumimoji="0" lang="nb-NO" sz="907" b="1" i="1" u="none" strike="noStrike" kern="1200" cap="none" spc="0" normalizeH="0" baseline="0" noProof="0" dirty="0">
              <a:ln>
                <a:noFill/>
              </a:ln>
              <a:solidFill>
                <a:srgbClr val="222223"/>
              </a:solidFill>
              <a:effectLst/>
              <a:uLnTx/>
              <a:uFillTx/>
              <a:latin typeface="Segoe UI"/>
              <a:ea typeface="+mn-ea"/>
              <a:cs typeface="+mn-cs"/>
            </a:endParaRPr>
          </a:p>
        </p:txBody>
      </p:sp>
      <p:pic>
        <p:nvPicPr>
          <p:cNvPr id="48" name="Picture 47" descr="Bilderesultat for US country butt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552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0420" y="3375767"/>
            <a:ext cx="11661538" cy="2421920"/>
          </a:xfrm>
          <a:prstGeom prst="rect">
            <a:avLst/>
          </a:prstGeom>
        </p:spPr>
      </p:pic>
      <p:sp>
        <p:nvSpPr>
          <p:cNvPr id="2" name="Title 1"/>
          <p:cNvSpPr>
            <a:spLocks noGrp="1"/>
          </p:cNvSpPr>
          <p:nvPr>
            <p:ph type="title"/>
          </p:nvPr>
        </p:nvSpPr>
        <p:spPr>
          <a:xfrm>
            <a:off x="490896" y="545574"/>
            <a:ext cx="10889871" cy="390876"/>
          </a:xfrm>
        </p:spPr>
        <p:txBody>
          <a:bodyPr/>
          <a:lstStyle/>
          <a:p>
            <a:r>
              <a:rPr lang="en-US" sz="2540" dirty="0"/>
              <a:t>Most travels are decided upon between 1-6 months in advance</a:t>
            </a:r>
          </a:p>
        </p:txBody>
      </p:sp>
      <p:sp>
        <p:nvSpPr>
          <p:cNvPr id="4" name="Text Placeholder 3"/>
          <p:cNvSpPr>
            <a:spLocks noGrp="1"/>
          </p:cNvSpPr>
          <p:nvPr>
            <p:ph type="body" sz="quarter" idx="14"/>
          </p:nvPr>
        </p:nvSpPr>
        <p:spPr>
          <a:xfrm>
            <a:off x="490896" y="1077775"/>
            <a:ext cx="10141989" cy="368562"/>
          </a:xfrm>
        </p:spPr>
        <p:txBody>
          <a:bodyPr/>
          <a:lstStyle/>
          <a:p>
            <a:r>
              <a:rPr lang="en-US" dirty="0"/>
              <a:t>How long before your departure did you settle for this trip on this occasion?</a:t>
            </a:r>
            <a:endParaRPr lang="nb-NO" dirty="0"/>
          </a:p>
        </p:txBody>
      </p:sp>
      <p:pic>
        <p:nvPicPr>
          <p:cNvPr id="55" name="Picture 2" descr="C:\Users\Neil.tierney\Pictures\Picture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55"/>
          <a:stretch/>
        </p:blipFill>
        <p:spPr bwMode="auto">
          <a:xfrm>
            <a:off x="8691618" y="4603625"/>
            <a:ext cx="388317" cy="52450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5342492" y="4499513"/>
            <a:ext cx="1126231" cy="494418"/>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en-GB" sz="998"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srgbClr val="1F497D"/>
                  </a:solidFill>
                  <a:effectLst/>
                  <a:uLnTx/>
                  <a:uFillTx/>
                  <a:latin typeface="Calibri"/>
                  <a:ea typeface="+mn-ea"/>
                  <a:cs typeface="+mn-cs"/>
                </a:endParaRPr>
              </a:p>
            </p:txBody>
          </p:sp>
        </p:grpSp>
      </p:grpSp>
      <p:cxnSp>
        <p:nvCxnSpPr>
          <p:cNvPr id="73" name="Straight Connector 72"/>
          <p:cNvCxnSpPr>
            <a:stCxn id="75" idx="4"/>
          </p:cNvCxnSpPr>
          <p:nvPr/>
        </p:nvCxnSpPr>
        <p:spPr>
          <a:xfrm flipH="1">
            <a:off x="8646955" y="3104800"/>
            <a:ext cx="261504" cy="754043"/>
          </a:xfrm>
          <a:prstGeom prst="line">
            <a:avLst/>
          </a:prstGeom>
          <a:noFill/>
          <a:ln w="9525" cap="rnd" cmpd="sng" algn="ctr">
            <a:solidFill>
              <a:srgbClr val="58595B"/>
            </a:solidFill>
            <a:prstDash val="solid"/>
            <a:tailEnd type="oval" w="lg" len="lg"/>
          </a:ln>
          <a:effectLst/>
        </p:spPr>
      </p:cxnSp>
      <p:sp>
        <p:nvSpPr>
          <p:cNvPr id="74" name="Oval 73"/>
          <p:cNvSpPr/>
          <p:nvPr/>
        </p:nvSpPr>
        <p:spPr>
          <a:xfrm>
            <a:off x="9862338" y="2140939"/>
            <a:ext cx="856951" cy="908947"/>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8479983" y="2195853"/>
            <a:ext cx="856951" cy="908947"/>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GB" sz="816"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7503978" y="1635239"/>
            <a:ext cx="856951" cy="908947"/>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278283" y="2056482"/>
            <a:ext cx="856951" cy="908947"/>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4954437" y="1908503"/>
            <a:ext cx="856951" cy="908947"/>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3646805" y="1984049"/>
            <a:ext cx="856951" cy="908947"/>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259426" y="2238997"/>
            <a:ext cx="856951" cy="908947"/>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473757" y="2238997"/>
            <a:ext cx="856951" cy="908947"/>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816"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stCxn id="74" idx="4"/>
          </p:cNvCxnSpPr>
          <p:nvPr/>
        </p:nvCxnSpPr>
        <p:spPr>
          <a:xfrm flipH="1">
            <a:off x="9772819" y="3049886"/>
            <a:ext cx="517995" cy="1261776"/>
          </a:xfrm>
          <a:prstGeom prst="line">
            <a:avLst/>
          </a:prstGeom>
          <a:noFill/>
          <a:ln w="9525" cap="rnd" cmpd="sng" algn="ctr">
            <a:solidFill>
              <a:srgbClr val="58595B"/>
            </a:solidFill>
            <a:prstDash val="solid"/>
            <a:tailEnd type="oval" w="lg" len="lg"/>
          </a:ln>
          <a:effectLst/>
        </p:spPr>
      </p:cxnSp>
      <p:cxnSp>
        <p:nvCxnSpPr>
          <p:cNvPr id="83" name="Straight Connector 82"/>
          <p:cNvCxnSpPr>
            <a:stCxn id="76" idx="4"/>
          </p:cNvCxnSpPr>
          <p:nvPr/>
        </p:nvCxnSpPr>
        <p:spPr>
          <a:xfrm flipH="1">
            <a:off x="7637739" y="2544186"/>
            <a:ext cx="294715" cy="1146056"/>
          </a:xfrm>
          <a:prstGeom prst="line">
            <a:avLst/>
          </a:prstGeom>
          <a:noFill/>
          <a:ln w="9525" cap="rnd" cmpd="sng" algn="ctr">
            <a:solidFill>
              <a:srgbClr val="58595B"/>
            </a:solidFill>
            <a:prstDash val="solid"/>
            <a:tailEnd type="oval" w="lg" len="lg"/>
          </a:ln>
          <a:effectLst/>
        </p:spPr>
      </p:cxnSp>
      <p:cxnSp>
        <p:nvCxnSpPr>
          <p:cNvPr id="84" name="Straight Connector 83"/>
          <p:cNvCxnSpPr>
            <a:stCxn id="77" idx="4"/>
          </p:cNvCxnSpPr>
          <p:nvPr/>
        </p:nvCxnSpPr>
        <p:spPr>
          <a:xfrm flipH="1">
            <a:off x="6555620" y="2965428"/>
            <a:ext cx="151139" cy="624638"/>
          </a:xfrm>
          <a:prstGeom prst="line">
            <a:avLst/>
          </a:prstGeom>
          <a:noFill/>
          <a:ln w="9525" cap="rnd" cmpd="sng" algn="ctr">
            <a:solidFill>
              <a:srgbClr val="58595B"/>
            </a:solidFill>
            <a:prstDash val="solid"/>
            <a:tailEnd type="oval" w="lg" len="lg"/>
          </a:ln>
          <a:effectLst/>
        </p:spPr>
      </p:cxnSp>
      <p:cxnSp>
        <p:nvCxnSpPr>
          <p:cNvPr id="85" name="Straight Connector 84"/>
          <p:cNvCxnSpPr>
            <a:stCxn id="78" idx="4"/>
          </p:cNvCxnSpPr>
          <p:nvPr/>
        </p:nvCxnSpPr>
        <p:spPr>
          <a:xfrm>
            <a:off x="5382913" y="2817450"/>
            <a:ext cx="121161" cy="807587"/>
          </a:xfrm>
          <a:prstGeom prst="line">
            <a:avLst/>
          </a:prstGeom>
          <a:noFill/>
          <a:ln w="9525" cap="rnd" cmpd="sng" algn="ctr">
            <a:solidFill>
              <a:srgbClr val="58595B"/>
            </a:solidFill>
            <a:prstDash val="solid"/>
            <a:tailEnd type="oval" w="lg" len="lg"/>
          </a:ln>
          <a:effectLst/>
        </p:spPr>
      </p:cxnSp>
      <p:cxnSp>
        <p:nvCxnSpPr>
          <p:cNvPr id="86" name="Straight Connector 85"/>
          <p:cNvCxnSpPr>
            <a:stCxn id="79" idx="4"/>
          </p:cNvCxnSpPr>
          <p:nvPr/>
        </p:nvCxnSpPr>
        <p:spPr>
          <a:xfrm>
            <a:off x="4075280" y="2892997"/>
            <a:ext cx="398438" cy="963115"/>
          </a:xfrm>
          <a:prstGeom prst="line">
            <a:avLst/>
          </a:prstGeom>
          <a:noFill/>
          <a:ln w="9525" cap="rnd" cmpd="sng" algn="ctr">
            <a:solidFill>
              <a:srgbClr val="58595B"/>
            </a:solidFill>
            <a:prstDash val="solid"/>
            <a:tailEnd type="oval" w="lg" len="lg"/>
          </a:ln>
          <a:effectLst/>
        </p:spPr>
      </p:cxnSp>
      <p:cxnSp>
        <p:nvCxnSpPr>
          <p:cNvPr id="87" name="Straight Connector 86"/>
          <p:cNvCxnSpPr>
            <a:stCxn id="81" idx="4"/>
          </p:cNvCxnSpPr>
          <p:nvPr/>
        </p:nvCxnSpPr>
        <p:spPr>
          <a:xfrm>
            <a:off x="2902233" y="3147944"/>
            <a:ext cx="496597" cy="998236"/>
          </a:xfrm>
          <a:prstGeom prst="line">
            <a:avLst/>
          </a:prstGeom>
          <a:noFill/>
          <a:ln w="9525" cap="rnd" cmpd="sng" algn="ctr">
            <a:solidFill>
              <a:srgbClr val="58595B"/>
            </a:solidFill>
            <a:prstDash val="solid"/>
            <a:tailEnd type="oval" w="lg" len="lg"/>
          </a:ln>
          <a:effectLst/>
        </p:spPr>
      </p:cxnSp>
      <p:cxnSp>
        <p:nvCxnSpPr>
          <p:cNvPr id="88" name="Straight Connector 87"/>
          <p:cNvCxnSpPr>
            <a:stCxn id="80" idx="4"/>
          </p:cNvCxnSpPr>
          <p:nvPr/>
        </p:nvCxnSpPr>
        <p:spPr>
          <a:xfrm>
            <a:off x="1687901" y="3147944"/>
            <a:ext cx="652152" cy="1416334"/>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8751778" y="5336808"/>
            <a:ext cx="1382224" cy="250095"/>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1088" b="1" i="0" u="none" strike="noStrike" kern="1200" cap="none" spc="0" normalizeH="0" baseline="0" noProof="0" dirty="0">
                <a:ln>
                  <a:noFill/>
                </a:ln>
                <a:solidFill>
                  <a:prstClr val="white">
                    <a:lumMod val="50000"/>
                  </a:prstClr>
                </a:solidFill>
                <a:effectLst/>
                <a:uLnTx/>
                <a:uFillTx/>
                <a:latin typeface="Segoe UI"/>
                <a:ea typeface="+mn-ea"/>
                <a:cs typeface="+mn-cs"/>
              </a:rPr>
              <a:t>«Last minute 18%»</a:t>
            </a:r>
          </a:p>
        </p:txBody>
      </p:sp>
      <p:sp>
        <p:nvSpPr>
          <p:cNvPr id="90" name="TextBox 89"/>
          <p:cNvSpPr txBox="1"/>
          <p:nvPr/>
        </p:nvSpPr>
        <p:spPr>
          <a:xfrm rot="488276">
            <a:off x="4851750" y="5267691"/>
            <a:ext cx="1994571" cy="250095"/>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1088" b="1" i="0" u="none" strike="noStrike" kern="1200" cap="none" spc="0" normalizeH="0" baseline="0" noProof="0" dirty="0">
                <a:ln>
                  <a:noFill/>
                </a:ln>
                <a:solidFill>
                  <a:prstClr val="white">
                    <a:lumMod val="50000"/>
                  </a:prstClr>
                </a:solidFill>
                <a:effectLst/>
                <a:uLnTx/>
                <a:uFillTx/>
                <a:latin typeface="Segoe UI"/>
                <a:ea typeface="+mn-ea"/>
                <a:cs typeface="+mn-cs"/>
              </a:rPr>
              <a:t>«Main decision period 69%»</a:t>
            </a:r>
          </a:p>
        </p:txBody>
      </p:sp>
      <p:sp>
        <p:nvSpPr>
          <p:cNvPr id="91" name="TextBox 90"/>
          <p:cNvSpPr txBox="1"/>
          <p:nvPr/>
        </p:nvSpPr>
        <p:spPr>
          <a:xfrm rot="21145574">
            <a:off x="1566004" y="5321304"/>
            <a:ext cx="1693206" cy="250095"/>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1088" b="1" i="0" u="none" strike="noStrike" kern="1200" cap="none" spc="0" normalizeH="0" baseline="0" noProof="0" dirty="0">
                <a:ln>
                  <a:noFill/>
                </a:ln>
                <a:solidFill>
                  <a:prstClr val="white">
                    <a:lumMod val="50000"/>
                  </a:prstClr>
                </a:solidFill>
                <a:effectLst/>
                <a:uLnTx/>
                <a:uFillTx/>
                <a:latin typeface="Segoe UI"/>
                <a:ea typeface="+mn-ea"/>
                <a:cs typeface="+mn-cs"/>
              </a:rPr>
              <a:t>«Influence period 10%»</a:t>
            </a:r>
          </a:p>
        </p:txBody>
      </p:sp>
      <p:sp>
        <p:nvSpPr>
          <p:cNvPr id="101" name="TextBox 100"/>
          <p:cNvSpPr txBox="1"/>
          <p:nvPr/>
        </p:nvSpPr>
        <p:spPr>
          <a:xfrm>
            <a:off x="9694835" y="6355845"/>
            <a:ext cx="1148185" cy="207519"/>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nb-NO" sz="907" b="1" i="1" u="none" strike="noStrike" kern="1200" cap="none" spc="0" normalizeH="0" baseline="0" noProof="0" dirty="0">
                <a:ln>
                  <a:noFill/>
                </a:ln>
                <a:solidFill>
                  <a:srgbClr val="222223"/>
                </a:solidFill>
                <a:effectLst/>
                <a:uLnTx/>
                <a:uFillTx/>
                <a:latin typeface="Segoe UI"/>
                <a:ea typeface="+mn-ea"/>
                <a:cs typeface="+mn-cs"/>
              </a:rPr>
              <a:t>Base: all </a:t>
            </a:r>
            <a:r>
              <a:rPr kumimoji="0" lang="nb-NO" sz="907" b="1" i="1" u="none" strike="noStrike" kern="1200" cap="none" spc="0" normalizeH="0" baseline="0" noProof="0" dirty="0" err="1">
                <a:ln>
                  <a:noFill/>
                </a:ln>
                <a:solidFill>
                  <a:srgbClr val="222223"/>
                </a:solidFill>
                <a:effectLst/>
                <a:uLnTx/>
                <a:uFillTx/>
                <a:latin typeface="Segoe UI"/>
                <a:ea typeface="+mn-ea"/>
                <a:cs typeface="+mn-cs"/>
              </a:rPr>
              <a:t>occasions</a:t>
            </a:r>
            <a:endParaRPr kumimoji="0" lang="nb-NO" sz="907" b="1" i="1" u="none" strike="noStrike" kern="1200" cap="none" spc="0" normalizeH="0" baseline="0" noProof="0" dirty="0">
              <a:ln>
                <a:noFill/>
              </a:ln>
              <a:solidFill>
                <a:srgbClr val="222223"/>
              </a:solidFill>
              <a:effectLst/>
              <a:uLnTx/>
              <a:uFillTx/>
              <a:latin typeface="Segoe UI"/>
              <a:ea typeface="+mn-ea"/>
              <a:cs typeface="+mn-cs"/>
            </a:endParaRPr>
          </a:p>
        </p:txBody>
      </p:sp>
      <p:pic>
        <p:nvPicPr>
          <p:cNvPr id="46" name="Picture 45"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Chart 46"/>
          <p:cNvGraphicFramePr/>
          <p:nvPr>
            <p:extLst/>
          </p:nvPr>
        </p:nvGraphicFramePr>
        <p:xfrm>
          <a:off x="1839322" y="3686712"/>
          <a:ext cx="9734873" cy="15106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93320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63324"/>
            <a:ext cx="4171573" cy="368562"/>
          </a:xfrm>
        </p:spPr>
        <p:txBody>
          <a:bodyPr/>
          <a:lstStyle/>
          <a:p>
            <a:r>
              <a:rPr lang="en-US" dirty="0"/>
              <a:t>The US travelers go to Canada </a:t>
            </a:r>
          </a:p>
        </p:txBody>
      </p:sp>
      <p:sp>
        <p:nvSpPr>
          <p:cNvPr id="4" name="Title 3"/>
          <p:cNvSpPr>
            <a:spLocks noGrp="1"/>
          </p:cNvSpPr>
          <p:nvPr>
            <p:ph type="title"/>
          </p:nvPr>
        </p:nvSpPr>
        <p:spPr>
          <a:xfrm>
            <a:off x="490896" y="489776"/>
            <a:ext cx="5763385" cy="502471"/>
          </a:xfrm>
        </p:spPr>
        <p:txBody>
          <a:bodyPr/>
          <a:lstStyle/>
          <a:p>
            <a:r>
              <a:rPr lang="en-US" dirty="0"/>
              <a:t>Ever visited this country?</a:t>
            </a:r>
          </a:p>
        </p:txBody>
      </p:sp>
      <p:graphicFrame>
        <p:nvGraphicFramePr>
          <p:cNvPr id="10" name="Chart 9"/>
          <p:cNvGraphicFramePr/>
          <p:nvPr>
            <p:extLst/>
          </p:nvPr>
        </p:nvGraphicFramePr>
        <p:xfrm>
          <a:off x="2032747" y="1512658"/>
          <a:ext cx="8126507" cy="4659391"/>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1628139" y="5324272"/>
            <a:ext cx="508491" cy="19593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nvPr>
        </p:nvGraphicFramePr>
        <p:xfrm>
          <a:off x="8316562" y="4119986"/>
          <a:ext cx="3386526" cy="2082023"/>
        </p:xfrm>
        <a:graphic>
          <a:graphicData uri="http://schemas.openxmlformats.org/drawingml/2006/table">
            <a:tbl>
              <a:tblPr/>
              <a:tblGrid>
                <a:gridCol w="723837">
                  <a:extLst>
                    <a:ext uri="{9D8B030D-6E8A-4147-A177-3AD203B41FA5}">
                      <a16:colId xmlns:a16="http://schemas.microsoft.com/office/drawing/2014/main" val="2599105551"/>
                    </a:ext>
                  </a:extLst>
                </a:gridCol>
                <a:gridCol w="887563">
                  <a:extLst>
                    <a:ext uri="{9D8B030D-6E8A-4147-A177-3AD203B41FA5}">
                      <a16:colId xmlns:a16="http://schemas.microsoft.com/office/drawing/2014/main" val="779694971"/>
                    </a:ext>
                  </a:extLst>
                </a:gridCol>
                <a:gridCol w="887563">
                  <a:extLst>
                    <a:ext uri="{9D8B030D-6E8A-4147-A177-3AD203B41FA5}">
                      <a16:colId xmlns:a16="http://schemas.microsoft.com/office/drawing/2014/main" val="2401519972"/>
                    </a:ext>
                  </a:extLst>
                </a:gridCol>
                <a:gridCol w="887563">
                  <a:extLst>
                    <a:ext uri="{9D8B030D-6E8A-4147-A177-3AD203B41FA5}">
                      <a16:colId xmlns:a16="http://schemas.microsoft.com/office/drawing/2014/main" val="3146580760"/>
                    </a:ext>
                  </a:extLst>
                </a:gridCol>
              </a:tblGrid>
              <a:tr h="172782">
                <a:tc>
                  <a:txBody>
                    <a:bodyPr/>
                    <a:lstStyle/>
                    <a:p>
                      <a:pPr algn="l" fontAlgn="ctr"/>
                      <a:r>
                        <a:rPr lang="nb-NO" sz="1000" b="0" i="0" u="none" strike="noStrike" dirty="0">
                          <a:effectLst/>
                          <a:latin typeface="Calibri" panose="020F0502020204030204" pitchFamily="34" charset="0"/>
                        </a:rPr>
                        <a:t> </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Ever visited</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Repeat visits</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Repeat ratio</a:t>
                      </a:r>
                    </a:p>
                  </a:txBody>
                  <a:tcPr marL="8639" marR="8639" marT="86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72782">
                <a:tc>
                  <a:txBody>
                    <a:bodyPr/>
                    <a:lstStyle/>
                    <a:p>
                      <a:pPr algn="l" fontAlgn="ctr"/>
                      <a:r>
                        <a:rPr lang="nb-NO" sz="1000" b="1" i="0" u="none" strike="noStrike" dirty="0">
                          <a:effectLst/>
                          <a:latin typeface="Calibri" panose="020F0502020204030204" pitchFamily="34" charset="0"/>
                        </a:rPr>
                        <a:t>Global</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32 %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18 %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000" b="0" i="0" u="none" strike="noStrike" dirty="0">
                          <a:effectLst/>
                          <a:latin typeface="Calibri" panose="020F0502020204030204" pitchFamily="34" charset="0"/>
                        </a:rPr>
                        <a:t>55 %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72782">
                <a:tc>
                  <a:txBody>
                    <a:bodyPr/>
                    <a:lstStyle/>
                    <a:p>
                      <a:pPr algn="l" fontAlgn="ctr"/>
                      <a:r>
                        <a:rPr lang="nb-NO" sz="1000" b="1" i="0" u="none" strike="noStrike" dirty="0">
                          <a:effectLst/>
                          <a:latin typeface="Calibri" panose="020F0502020204030204" pitchFamily="34" charset="0"/>
                        </a:rPr>
                        <a:t>US</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25 %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11 %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43 %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72782">
                <a:tc>
                  <a:txBody>
                    <a:bodyPr/>
                    <a:lstStyle/>
                    <a:p>
                      <a:pPr algn="l" fontAlgn="ctr"/>
                      <a:r>
                        <a:rPr lang="nb-NO" sz="1000" b="1" i="0" u="none" strike="noStrike" dirty="0">
                          <a:effectLst/>
                          <a:latin typeface="Calibri" panose="020F0502020204030204" pitchFamily="34" charset="0"/>
                        </a:rPr>
                        <a:t>UK</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20 %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30 %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72782">
                <a:tc>
                  <a:txBody>
                    <a:bodyPr/>
                    <a:lstStyle/>
                    <a:p>
                      <a:pPr algn="l" fontAlgn="ctr"/>
                      <a:r>
                        <a:rPr lang="nb-NO" sz="1000" b="1" i="0" u="none" strike="noStrike" dirty="0">
                          <a:effectLst/>
                          <a:latin typeface="Calibri" panose="020F0502020204030204" pitchFamily="34" charset="0"/>
                        </a:rPr>
                        <a:t>Denmark</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81 %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62 %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000" b="0" i="0" u="none" strike="noStrike" dirty="0">
                          <a:effectLst/>
                          <a:latin typeface="Calibri" panose="020F0502020204030204" pitchFamily="34" charset="0"/>
                        </a:rPr>
                        <a:t>76 %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72782">
                <a:tc>
                  <a:txBody>
                    <a:bodyPr/>
                    <a:lstStyle/>
                    <a:p>
                      <a:pPr algn="l" fontAlgn="ctr"/>
                      <a:r>
                        <a:rPr lang="nb-NO" sz="1000" b="1" i="0" u="none" strike="noStrike" dirty="0">
                          <a:effectLst/>
                          <a:latin typeface="Calibri" panose="020F0502020204030204" pitchFamily="34" charset="0"/>
                        </a:rPr>
                        <a:t>Sweden</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79 %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56 %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000" b="0" i="0" u="none" strike="noStrike" dirty="0">
                          <a:effectLst/>
                          <a:latin typeface="Calibri" panose="020F0502020204030204" pitchFamily="34" charset="0"/>
                        </a:rPr>
                        <a:t>71 %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72782">
                <a:tc>
                  <a:txBody>
                    <a:bodyPr/>
                    <a:lstStyle/>
                    <a:p>
                      <a:pPr algn="l" fontAlgn="ctr"/>
                      <a:r>
                        <a:rPr lang="nb-NO" sz="1000" b="1" i="0" u="none" strike="noStrike" dirty="0">
                          <a:effectLst/>
                          <a:latin typeface="Calibri" panose="020F0502020204030204" pitchFamily="34" charset="0"/>
                        </a:rPr>
                        <a:t>China</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16 %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36 %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72782">
                <a:tc>
                  <a:txBody>
                    <a:bodyPr/>
                    <a:lstStyle/>
                    <a:p>
                      <a:pPr algn="l" fontAlgn="ctr"/>
                      <a:r>
                        <a:rPr lang="nb-NO" sz="1000" b="1" i="0" u="none" strike="noStrike" dirty="0">
                          <a:effectLst/>
                          <a:latin typeface="Calibri" panose="020F0502020204030204" pitchFamily="34" charset="0"/>
                        </a:rPr>
                        <a:t>Spain</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10 %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28 %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72782">
                <a:tc>
                  <a:txBody>
                    <a:bodyPr/>
                    <a:lstStyle/>
                    <a:p>
                      <a:pPr algn="l" fontAlgn="ctr"/>
                      <a:r>
                        <a:rPr lang="nb-NO" sz="1000" b="1" i="0" u="none" strike="noStrike" dirty="0">
                          <a:effectLst/>
                          <a:latin typeface="Calibri" panose="020F0502020204030204" pitchFamily="34" charset="0"/>
                        </a:rPr>
                        <a:t>Italy</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17 %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25 %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72782">
                <a:tc>
                  <a:txBody>
                    <a:bodyPr/>
                    <a:lstStyle/>
                    <a:p>
                      <a:pPr algn="l" fontAlgn="ctr"/>
                      <a:r>
                        <a:rPr lang="nb-NO" sz="1000" b="1" i="0" u="none" strike="noStrike" dirty="0">
                          <a:effectLst/>
                          <a:latin typeface="Calibri" panose="020F0502020204030204" pitchFamily="34" charset="0"/>
                        </a:rPr>
                        <a:t>Netherlands</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25 %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9 %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35 %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72782">
                <a:tc>
                  <a:txBody>
                    <a:bodyPr/>
                    <a:lstStyle/>
                    <a:p>
                      <a:pPr algn="l" fontAlgn="ctr"/>
                      <a:r>
                        <a:rPr lang="nb-NO" sz="1000" b="1" i="0" u="none" strike="noStrike" dirty="0">
                          <a:effectLst/>
                          <a:latin typeface="Calibri" panose="020F0502020204030204" pitchFamily="34" charset="0"/>
                        </a:rPr>
                        <a:t>France</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15 %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19 %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181421">
                <a:tc>
                  <a:txBody>
                    <a:bodyPr/>
                    <a:lstStyle/>
                    <a:p>
                      <a:pPr algn="l" fontAlgn="ctr"/>
                      <a:r>
                        <a:rPr lang="nb-NO" sz="1000" b="1" i="0" u="none" strike="noStrike" dirty="0">
                          <a:effectLst/>
                          <a:latin typeface="Calibri" panose="020F0502020204030204" pitchFamily="34" charset="0"/>
                        </a:rPr>
                        <a:t>Germany</a:t>
                      </a:r>
                    </a:p>
                  </a:txBody>
                  <a:tcPr marL="8639" marR="8639" marT="86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000" b="0" i="0" u="none" strike="noStrike" dirty="0">
                          <a:effectLst/>
                          <a:latin typeface="Calibri" panose="020F0502020204030204" pitchFamily="34" charset="0"/>
                        </a:rPr>
                        <a:t>26 %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10 %</a:t>
                      </a:r>
                    </a:p>
                  </a:txBody>
                  <a:tcPr marL="8639" marR="8639" marT="8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000" b="0" i="0" u="none" strike="noStrike" dirty="0">
                          <a:effectLst/>
                          <a:latin typeface="Calibri" panose="020F0502020204030204" pitchFamily="34" charset="0"/>
                        </a:rPr>
                        <a:t>39 %</a:t>
                      </a:r>
                    </a:p>
                  </a:txBody>
                  <a:tcPr marL="8639" marR="8639" marT="863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
        <p:nvSpPr>
          <p:cNvPr id="2" name="TextBox 1"/>
          <p:cNvSpPr txBox="1"/>
          <p:nvPr/>
        </p:nvSpPr>
        <p:spPr>
          <a:xfrm>
            <a:off x="8316561" y="3690243"/>
            <a:ext cx="3024918" cy="373013"/>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1814" b="0" i="0" u="none" strike="noStrike" kern="1200" cap="none" spc="0" normalizeH="0" baseline="0" noProof="0" dirty="0">
                <a:ln>
                  <a:noFill/>
                </a:ln>
                <a:solidFill>
                  <a:srgbClr val="222223"/>
                </a:solidFill>
                <a:effectLst/>
                <a:uLnTx/>
                <a:uFillTx/>
                <a:latin typeface="Segoe UI"/>
                <a:ea typeface="+mn-ea"/>
                <a:cs typeface="+mn-cs"/>
              </a:rPr>
              <a:t>Visits to Norway all markets:</a:t>
            </a:r>
          </a:p>
        </p:txBody>
      </p:sp>
      <p:pic>
        <p:nvPicPr>
          <p:cNvPr id="14" name="Picture 13"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0896" y="1077464"/>
            <a:ext cx="10210982" cy="368562"/>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490896" y="489776"/>
            <a:ext cx="6665739" cy="502471"/>
          </a:xfrm>
        </p:spPr>
        <p:txBody>
          <a:bodyPr/>
          <a:lstStyle/>
          <a:p>
            <a:r>
              <a:rPr lang="en-US" dirty="0"/>
              <a:t>A note on planning horizons</a:t>
            </a:r>
          </a:p>
        </p:txBody>
      </p:sp>
      <p:graphicFrame>
        <p:nvGraphicFramePr>
          <p:cNvPr id="6" name="Table 5"/>
          <p:cNvGraphicFramePr>
            <a:graphicFrameLocks noGrp="1"/>
          </p:cNvGraphicFramePr>
          <p:nvPr>
            <p:extLst/>
          </p:nvPr>
        </p:nvGraphicFramePr>
        <p:xfrm>
          <a:off x="740528" y="1992166"/>
          <a:ext cx="10384389" cy="2732458"/>
        </p:xfrm>
        <a:graphic>
          <a:graphicData uri="http://schemas.openxmlformats.org/drawingml/2006/table">
            <a:tbl>
              <a:tblPr/>
              <a:tblGrid>
                <a:gridCol w="2864119">
                  <a:extLst>
                    <a:ext uri="{9D8B030D-6E8A-4147-A177-3AD203B41FA5}">
                      <a16:colId xmlns:a16="http://schemas.microsoft.com/office/drawing/2014/main" val="4086044566"/>
                    </a:ext>
                  </a:extLst>
                </a:gridCol>
                <a:gridCol w="500830">
                  <a:extLst>
                    <a:ext uri="{9D8B030D-6E8A-4147-A177-3AD203B41FA5}">
                      <a16:colId xmlns:a16="http://schemas.microsoft.com/office/drawing/2014/main" val="2949174784"/>
                    </a:ext>
                  </a:extLst>
                </a:gridCol>
                <a:gridCol w="410837">
                  <a:extLst>
                    <a:ext uri="{9D8B030D-6E8A-4147-A177-3AD203B41FA5}">
                      <a16:colId xmlns:a16="http://schemas.microsoft.com/office/drawing/2014/main" val="269316339"/>
                    </a:ext>
                  </a:extLst>
                </a:gridCol>
                <a:gridCol w="735595">
                  <a:extLst>
                    <a:ext uri="{9D8B030D-6E8A-4147-A177-3AD203B41FA5}">
                      <a16:colId xmlns:a16="http://schemas.microsoft.com/office/drawing/2014/main" val="2724813775"/>
                    </a:ext>
                  </a:extLst>
                </a:gridCol>
                <a:gridCol w="739505">
                  <a:extLst>
                    <a:ext uri="{9D8B030D-6E8A-4147-A177-3AD203B41FA5}">
                      <a16:colId xmlns:a16="http://schemas.microsoft.com/office/drawing/2014/main" val="3839699176"/>
                    </a:ext>
                  </a:extLst>
                </a:gridCol>
                <a:gridCol w="672989">
                  <a:extLst>
                    <a:ext uri="{9D8B030D-6E8A-4147-A177-3AD203B41FA5}">
                      <a16:colId xmlns:a16="http://schemas.microsoft.com/office/drawing/2014/main" val="3529919531"/>
                    </a:ext>
                  </a:extLst>
                </a:gridCol>
                <a:gridCol w="500830">
                  <a:extLst>
                    <a:ext uri="{9D8B030D-6E8A-4147-A177-3AD203B41FA5}">
                      <a16:colId xmlns:a16="http://schemas.microsoft.com/office/drawing/2014/main" val="2892210749"/>
                    </a:ext>
                  </a:extLst>
                </a:gridCol>
                <a:gridCol w="485180">
                  <a:extLst>
                    <a:ext uri="{9D8B030D-6E8A-4147-A177-3AD203B41FA5}">
                      <a16:colId xmlns:a16="http://schemas.microsoft.com/office/drawing/2014/main" val="1239395909"/>
                    </a:ext>
                  </a:extLst>
                </a:gridCol>
                <a:gridCol w="986008">
                  <a:extLst>
                    <a:ext uri="{9D8B030D-6E8A-4147-A177-3AD203B41FA5}">
                      <a16:colId xmlns:a16="http://schemas.microsoft.com/office/drawing/2014/main" val="3071463689"/>
                    </a:ext>
                  </a:extLst>
                </a:gridCol>
                <a:gridCol w="986008">
                  <a:extLst>
                    <a:ext uri="{9D8B030D-6E8A-4147-A177-3AD203B41FA5}">
                      <a16:colId xmlns:a16="http://schemas.microsoft.com/office/drawing/2014/main" val="2482510139"/>
                    </a:ext>
                  </a:extLst>
                </a:gridCol>
                <a:gridCol w="751244">
                  <a:extLst>
                    <a:ext uri="{9D8B030D-6E8A-4147-A177-3AD203B41FA5}">
                      <a16:colId xmlns:a16="http://schemas.microsoft.com/office/drawing/2014/main" val="2299571875"/>
                    </a:ext>
                  </a:extLst>
                </a:gridCol>
                <a:gridCol w="751244">
                  <a:extLst>
                    <a:ext uri="{9D8B030D-6E8A-4147-A177-3AD203B41FA5}">
                      <a16:colId xmlns:a16="http://schemas.microsoft.com/office/drawing/2014/main" val="4217776914"/>
                    </a:ext>
                  </a:extLst>
                </a:gridCol>
              </a:tblGrid>
              <a:tr h="391865">
                <a:tc gridSpan="12">
                  <a:txBody>
                    <a:bodyPr/>
                    <a:lstStyle/>
                    <a:p>
                      <a:pPr algn="l" fontAlgn="ctr"/>
                      <a:r>
                        <a:rPr lang="en-US" sz="1500" b="1" i="0" u="none" strike="noStrike" dirty="0">
                          <a:effectLst/>
                          <a:latin typeface="Calibri" panose="020F0502020204030204" pitchFamily="34" charset="0"/>
                        </a:rPr>
                        <a:t>How long before your departure did you settle for this trip on this occasion?</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26553">
                <a:tc rowSpan="2">
                  <a:txBody>
                    <a:bodyPr/>
                    <a:lstStyle/>
                    <a:p>
                      <a:pPr algn="l" fontAlgn="ctr"/>
                      <a:endParaRPr lang="nb-NO" sz="1300" b="0" i="0" u="none" strike="noStrike" dirty="0">
                        <a:effectLst/>
                        <a:latin typeface="Calibri" panose="020F0502020204030204" pitchFamily="34" charset="0"/>
                      </a:endParaRP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300" b="1" i="0" u="none" strike="noStrike" dirty="0">
                          <a:effectLst/>
                          <a:latin typeface="Calibri" panose="020F0502020204030204" pitchFamily="34" charset="0"/>
                        </a:rPr>
                        <a:t>Market</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287720">
                <a:tc vMerge="1">
                  <a:txBody>
                    <a:bodyPr/>
                    <a:lstStyle/>
                    <a:p>
                      <a:endParaRPr lang="nb-NO"/>
                    </a:p>
                  </a:txBody>
                  <a:tcPr/>
                </a:tc>
                <a:tc>
                  <a:txBody>
                    <a:bodyPr/>
                    <a:lstStyle/>
                    <a:p>
                      <a:pPr algn="ctr" fontAlgn="ctr"/>
                      <a:r>
                        <a:rPr lang="nb-NO" sz="1300" b="1" i="0" u="none" strike="noStrike" dirty="0">
                          <a:effectLst/>
                          <a:latin typeface="Calibri" panose="020F0502020204030204" pitchFamily="34" charset="0"/>
                        </a:rPr>
                        <a:t>Global</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US</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UK</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Denmark</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Sweden</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China</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Spain</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Italy</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Netherlands</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France</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300" b="1" i="0" u="none" strike="noStrike" dirty="0">
                          <a:effectLst/>
                          <a:latin typeface="Calibri" panose="020F0502020204030204" pitchFamily="34" charset="0"/>
                        </a:rPr>
                        <a:t>Germany</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287720">
                <a:tc>
                  <a:txBody>
                    <a:bodyPr/>
                    <a:lstStyle/>
                    <a:p>
                      <a:pPr algn="l" fontAlgn="ctr"/>
                      <a:r>
                        <a:rPr lang="nb-NO" sz="1300" b="0" i="0" u="none" strike="noStrike" dirty="0">
                          <a:effectLst/>
                          <a:latin typeface="Calibri" panose="020F0502020204030204" pitchFamily="34" charset="0"/>
                        </a:rPr>
                        <a:t>Antall intervju</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21928</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2158</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2134</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2192</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2258</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2280</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2213</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2168</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2179</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2205</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2141</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287720">
                <a:tc>
                  <a:txBody>
                    <a:bodyPr/>
                    <a:lstStyle/>
                    <a:p>
                      <a:pPr algn="l" fontAlgn="ctr"/>
                      <a:r>
                        <a:rPr lang="en-US" sz="1300" b="0" i="0" u="none" strike="noStrike" dirty="0">
                          <a:effectLst/>
                          <a:latin typeface="Calibri" panose="020F0502020204030204" pitchFamily="34" charset="0"/>
                        </a:rPr>
                        <a:t>Less than 3 weeks before departure</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18 %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24 %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8 %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30 %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12 %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44 %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13 %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287720">
                <a:tc>
                  <a:txBody>
                    <a:bodyPr/>
                    <a:lstStyle/>
                    <a:p>
                      <a:pPr algn="l" fontAlgn="ctr"/>
                      <a:r>
                        <a:rPr lang="en-US" sz="1300" b="0" i="0" u="none" strike="noStrike" dirty="0">
                          <a:effectLst/>
                          <a:latin typeface="Calibri" panose="020F0502020204030204" pitchFamily="34" charset="0"/>
                        </a:rPr>
                        <a:t>Up to 3 months before departure</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50 %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49 %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46 %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50 %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48 %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64 %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63 %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44 %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43 %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50 %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44 %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287720">
                <a:tc>
                  <a:txBody>
                    <a:bodyPr/>
                    <a:lstStyle/>
                    <a:p>
                      <a:pPr algn="l" fontAlgn="ctr"/>
                      <a:r>
                        <a:rPr lang="en-US" sz="1300" b="0" i="0" u="none" strike="noStrike" dirty="0">
                          <a:effectLst/>
                          <a:latin typeface="Calibri" panose="020F0502020204030204" pitchFamily="34" charset="0"/>
                        </a:rPr>
                        <a:t>Up to 4-12 months before departure</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28 %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40 %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35 %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36 %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5 %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23 %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6 %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41 %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33 %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42 %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287720">
                <a:tc>
                  <a:txBody>
                    <a:bodyPr/>
                    <a:lstStyle/>
                    <a:p>
                      <a:pPr algn="l" fontAlgn="ctr"/>
                      <a:r>
                        <a:rPr lang="en-US" sz="1300" b="0" i="0" u="none" strike="noStrike" dirty="0">
                          <a:effectLst/>
                          <a:latin typeface="Calibri" panose="020F0502020204030204" pitchFamily="34" charset="0"/>
                        </a:rPr>
                        <a:t>More than one year before departure</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287720">
                <a:tc>
                  <a:txBody>
                    <a:bodyPr/>
                    <a:lstStyle/>
                    <a:p>
                      <a:pPr algn="l" fontAlgn="ctr"/>
                      <a:r>
                        <a:rPr lang="nb-NO" sz="1300" b="0" i="0" u="none" strike="noStrike" dirty="0">
                          <a:effectLst/>
                          <a:latin typeface="Calibri" panose="020F0502020204030204" pitchFamily="34" charset="0"/>
                        </a:rPr>
                        <a:t>Don’t know</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3 %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0 %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300" b="0" i="0" u="none" strike="noStrike" dirty="0">
                          <a:effectLst/>
                          <a:latin typeface="Calibri" panose="020F0502020204030204" pitchFamily="34" charset="0"/>
                        </a:rPr>
                        <a:t>7 %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1 %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300" b="0" i="0" u="none" strike="noStrike" dirty="0">
                          <a:effectLst/>
                          <a:latin typeface="Calibri" panose="020F0502020204030204" pitchFamily="34" charset="0"/>
                        </a:rPr>
                        <a:t>2 %</a:t>
                      </a:r>
                    </a:p>
                  </a:txBody>
                  <a:tcPr marL="8639" marR="8639" marT="8639"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740528" y="5061766"/>
            <a:ext cx="10384390" cy="803067"/>
          </a:xfrm>
          <a:prstGeom prst="rect">
            <a:avLst/>
          </a:prstGeom>
          <a:noFill/>
        </p:spPr>
        <p:txBody>
          <a:bodyPr wrap="square" lIns="65303" tIns="32652" rIns="65303" bIns="32652" rtlCol="0">
            <a:sp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en-US" sz="2177" b="1" i="1" u="none" strike="noStrike" kern="1200" cap="none" spc="0" normalizeH="0" baseline="0" noProof="0" dirty="0">
                <a:ln>
                  <a:noFill/>
                </a:ln>
                <a:solidFill>
                  <a:srgbClr val="222223"/>
                </a:solidFill>
                <a:effectLst/>
                <a:uLnTx/>
                <a:uFillTx/>
                <a:latin typeface="Segoe UI"/>
                <a:ea typeface="+mn-ea"/>
                <a:cs typeface="+mn-cs"/>
              </a:rPr>
              <a:t>These differences will have impact on when to </a:t>
            </a:r>
            <a:br>
              <a:rPr kumimoji="0" lang="en-US" sz="2177" b="1" i="1" u="none" strike="noStrike" kern="1200" cap="none" spc="0" normalizeH="0" baseline="0" noProof="0" dirty="0">
                <a:ln>
                  <a:noFill/>
                </a:ln>
                <a:solidFill>
                  <a:srgbClr val="222223"/>
                </a:solidFill>
                <a:effectLst/>
                <a:uLnTx/>
                <a:uFillTx/>
                <a:latin typeface="Segoe UI"/>
                <a:ea typeface="+mn-ea"/>
                <a:cs typeface="+mn-cs"/>
              </a:rPr>
            </a:br>
            <a:r>
              <a:rPr kumimoji="0" lang="en-US" sz="2177" b="1" i="1" u="none" strike="noStrike" kern="1200" cap="none" spc="0" normalizeH="0" baseline="0" noProof="0" dirty="0">
                <a:ln>
                  <a:noFill/>
                </a:ln>
                <a:solidFill>
                  <a:srgbClr val="222223"/>
                </a:solidFill>
                <a:effectLst/>
                <a:uLnTx/>
                <a:uFillTx/>
                <a:latin typeface="Segoe UI"/>
                <a:ea typeface="+mn-ea"/>
                <a:cs typeface="+mn-cs"/>
              </a:rPr>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3" y="163468"/>
            <a:ext cx="11886536" cy="6531064"/>
          </a:xfrm>
          <a:prstGeom prst="rect">
            <a:avLst/>
          </a:prstGeom>
        </p:spPr>
      </p:pic>
      <p:sp>
        <p:nvSpPr>
          <p:cNvPr id="3" name="Content Placeholder 2"/>
          <p:cNvSpPr>
            <a:spLocks noGrp="1"/>
          </p:cNvSpPr>
          <p:nvPr>
            <p:ph sz="quarter" idx="10"/>
          </p:nvPr>
        </p:nvSpPr>
        <p:spPr>
          <a:xfrm>
            <a:off x="479285" y="3363690"/>
            <a:ext cx="11161882" cy="2047672"/>
          </a:xfrm>
        </p:spPr>
        <p:txBody>
          <a:bodyPr>
            <a:normAutofit/>
          </a:bodyPr>
          <a:lstStyle/>
          <a:p>
            <a:endParaRPr lang="en-GB" dirty="0"/>
          </a:p>
          <a:p>
            <a:endParaRPr lang="en-GB" dirty="0"/>
          </a:p>
        </p:txBody>
      </p:sp>
      <p:sp>
        <p:nvSpPr>
          <p:cNvPr id="12" name="TextBox 11"/>
          <p:cNvSpPr txBox="1"/>
          <p:nvPr/>
        </p:nvSpPr>
        <p:spPr>
          <a:xfrm>
            <a:off x="544596" y="598396"/>
            <a:ext cx="849038" cy="1294163"/>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1200" cap="none" spc="0" normalizeH="0" baseline="0" noProof="0" dirty="0">
                <a:ln>
                  <a:noFill/>
                </a:ln>
                <a:solidFill>
                  <a:prstClr val="white"/>
                </a:solidFill>
                <a:effectLst/>
                <a:uLnTx/>
                <a:uFillTx/>
                <a:latin typeface="Segoe UI"/>
                <a:ea typeface="+mn-ea"/>
                <a:cs typeface="+mn-cs"/>
              </a:rPr>
              <a:t>3</a:t>
            </a:r>
          </a:p>
        </p:txBody>
      </p:sp>
      <p:sp>
        <p:nvSpPr>
          <p:cNvPr id="15" name="Text Placeholder 3"/>
          <p:cNvSpPr txBox="1">
            <a:spLocks/>
          </p:cNvSpPr>
          <p:nvPr/>
        </p:nvSpPr>
        <p:spPr bwMode="gray">
          <a:xfrm>
            <a:off x="514067" y="3014486"/>
            <a:ext cx="731405"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Why</a:t>
            </a:r>
          </a:p>
        </p:txBody>
      </p:sp>
      <p:sp>
        <p:nvSpPr>
          <p:cNvPr id="16" name="Text Placeholder 3"/>
          <p:cNvSpPr txBox="1">
            <a:spLocks/>
          </p:cNvSpPr>
          <p:nvPr/>
        </p:nvSpPr>
        <p:spPr bwMode="gray">
          <a:xfrm>
            <a:off x="514066" y="3419276"/>
            <a:ext cx="840409"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What</a:t>
            </a:r>
          </a:p>
        </p:txBody>
      </p:sp>
      <p:sp>
        <p:nvSpPr>
          <p:cNvPr id="9" name="Title 1"/>
          <p:cNvSpPr txBox="1">
            <a:spLocks/>
          </p:cNvSpPr>
          <p:nvPr/>
        </p:nvSpPr>
        <p:spPr bwMode="gray">
          <a:xfrm>
            <a:off x="523737" y="1787827"/>
            <a:ext cx="3286391"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MOTIVATIONAL</a:t>
            </a:r>
          </a:p>
        </p:txBody>
      </p:sp>
      <p:sp>
        <p:nvSpPr>
          <p:cNvPr id="10" name="Title 1"/>
          <p:cNvSpPr txBox="1">
            <a:spLocks/>
          </p:cNvSpPr>
          <p:nvPr/>
        </p:nvSpPr>
        <p:spPr bwMode="gray">
          <a:xfrm>
            <a:off x="515056" y="2393968"/>
            <a:ext cx="2380723"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14067" y="3804914"/>
            <a:ext cx="750641"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Who</a:t>
            </a:r>
          </a:p>
        </p:txBody>
      </p:sp>
    </p:spTree>
    <p:extLst>
      <p:ext uri="{BB962C8B-B14F-4D97-AF65-F5344CB8AC3E}">
        <p14:creationId xmlns:p14="http://schemas.microsoft.com/office/powerpoint/2010/main" val="412372984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52732" y="163469"/>
            <a:ext cx="11886536" cy="6531153"/>
          </a:xfrm>
          <a:prstGeom prst="rect">
            <a:avLst/>
          </a:prstGeom>
          <a:solidFill>
            <a:schemeClr val="bg1">
              <a:lumMod val="95000"/>
            </a:schemeClr>
          </a:solidFill>
        </p:spPr>
      </p:pic>
      <p:sp>
        <p:nvSpPr>
          <p:cNvPr id="16" name="Title 4"/>
          <p:cNvSpPr txBox="1">
            <a:spLocks/>
          </p:cNvSpPr>
          <p:nvPr/>
        </p:nvSpPr>
        <p:spPr bwMode="gray">
          <a:xfrm>
            <a:off x="6983388" y="652933"/>
            <a:ext cx="4425305" cy="502445"/>
          </a:xfrm>
          <a:prstGeom prst="rect">
            <a:avLst/>
          </a:prstGeom>
          <a:solidFill>
            <a:schemeClr val="accent1"/>
          </a:solidFill>
        </p:spPr>
        <p:txBody>
          <a:bodyPr wrap="none" lIns="75116" tIns="0" rIns="75116"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3265" b="0" i="0" u="none" strike="noStrike" kern="1200" cap="all" spc="0" normalizeH="0" baseline="0" noProof="0" dirty="0">
                <a:ln>
                  <a:noFill/>
                </a:ln>
                <a:solidFill>
                  <a:prstClr val="white"/>
                </a:solidFill>
                <a:effectLst/>
                <a:uLnTx/>
                <a:uFillTx/>
                <a:latin typeface="Segoe UI"/>
                <a:ea typeface="+mn-ea"/>
                <a:cs typeface="+mn-cs"/>
              </a:rPr>
              <a:t>9 distinct segments</a:t>
            </a:r>
          </a:p>
        </p:txBody>
      </p:sp>
      <p:sp>
        <p:nvSpPr>
          <p:cNvPr id="2" name="Rectangle 1"/>
          <p:cNvSpPr/>
          <p:nvPr/>
        </p:nvSpPr>
        <p:spPr bwMode="gray">
          <a:xfrm>
            <a:off x="1104805" y="1324152"/>
            <a:ext cx="2285618" cy="163281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PLAYFUL LIBERATON</a:t>
            </a:r>
          </a:p>
        </p:txBody>
      </p:sp>
      <p:sp>
        <p:nvSpPr>
          <p:cNvPr id="20" name="Rectangle 19"/>
          <p:cNvSpPr/>
          <p:nvPr/>
        </p:nvSpPr>
        <p:spPr bwMode="gray">
          <a:xfrm>
            <a:off x="3769966" y="1324151"/>
            <a:ext cx="2285618" cy="1632585"/>
          </a:xfrm>
          <a:prstGeom prst="rect">
            <a:avLst/>
          </a:prstGeom>
          <a: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21" name="Rectangle 20"/>
          <p:cNvSpPr/>
          <p:nvPr/>
        </p:nvSpPr>
        <p:spPr bwMode="gray">
          <a:xfrm>
            <a:off x="6435128" y="1324151"/>
            <a:ext cx="2285618" cy="1632585"/>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&amp; CARING</a:t>
            </a:r>
          </a:p>
        </p:txBody>
      </p:sp>
      <p:sp>
        <p:nvSpPr>
          <p:cNvPr id="23" name="Rectangle 22"/>
          <p:cNvSpPr/>
          <p:nvPr/>
        </p:nvSpPr>
        <p:spPr bwMode="gray">
          <a:xfrm>
            <a:off x="1104805" y="3116754"/>
            <a:ext cx="2285618" cy="1632585"/>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CONTROL</a:t>
            </a:r>
          </a:p>
        </p:txBody>
      </p:sp>
      <p:sp>
        <p:nvSpPr>
          <p:cNvPr id="24" name="Rectangle 23"/>
          <p:cNvSpPr/>
          <p:nvPr/>
        </p:nvSpPr>
        <p:spPr bwMode="gray">
          <a:xfrm>
            <a:off x="3769966" y="3135603"/>
            <a:ext cx="2285618" cy="1632585"/>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BROADENING MY CULTURAL</a:t>
            </a:r>
            <a:b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b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HORIZON</a:t>
            </a:r>
          </a:p>
        </p:txBody>
      </p:sp>
      <p:sp>
        <p:nvSpPr>
          <p:cNvPr id="25" name="Rectangle 24"/>
          <p:cNvSpPr/>
          <p:nvPr/>
        </p:nvSpPr>
        <p:spPr bwMode="gray">
          <a:xfrm>
            <a:off x="6455336" y="3158601"/>
            <a:ext cx="2285618" cy="1632585"/>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ADVENTURES IN the world of natural beauty</a:t>
            </a:r>
            <a:endParaRPr kumimoji="0" lang="nb-NO" sz="2177"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10" name="Rectangle 9"/>
          <p:cNvSpPr/>
          <p:nvPr/>
        </p:nvSpPr>
        <p:spPr bwMode="gray">
          <a:xfrm>
            <a:off x="9100289" y="1324151"/>
            <a:ext cx="2285618" cy="1632585"/>
          </a:xfrm>
          <a:prstGeom prst="rect">
            <a:avLst/>
          </a:prstGeom>
          <a:blipFill>
            <a:blip r:embed="rId15">
              <a:extLst>
                <a:ext uri="{BEBA8EAE-BF5A-486C-A8C5-ECC9F3942E4B}">
                  <a14:imgProps xmlns:a14="http://schemas.microsoft.com/office/drawing/2010/main">
                    <a14:imgLayer r:embed="rId16">
                      <a14:imgEffect>
                        <a14:brightnessContrast bright="-20000" contrast="-40000"/>
                      </a14:imgEffect>
                    </a14:imgLayer>
                  </a14:imgProps>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1" name="Rectangle 10"/>
          <p:cNvSpPr/>
          <p:nvPr/>
        </p:nvSpPr>
        <p:spPr bwMode="gray">
          <a:xfrm>
            <a:off x="9092910" y="3158601"/>
            <a:ext cx="2285618" cy="1632585"/>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EXTRAVAGANT INDULGENCE</a:t>
            </a:r>
          </a:p>
        </p:txBody>
      </p:sp>
      <p:sp>
        <p:nvSpPr>
          <p:cNvPr id="12" name="Rectangle 11"/>
          <p:cNvSpPr/>
          <p:nvPr/>
        </p:nvSpPr>
        <p:spPr bwMode="gray">
          <a:xfrm>
            <a:off x="1104805" y="4866015"/>
            <a:ext cx="2285618" cy="1632585"/>
          </a:xfrm>
          <a:prstGeom prst="rect">
            <a:avLst/>
          </a:prstGeom>
          <a:blipFill>
            <a:blip r:embed="rId19">
              <a:extLst>
                <a:ext uri="{BEBA8EAE-BF5A-486C-A8C5-ECC9F3942E4B}">
                  <a14:imgProps xmlns:a14="http://schemas.microsoft.com/office/drawing/2010/main">
                    <a14:imgLayer r:embed="rId20">
                      <a14:imgEffect>
                        <a14:brightnessContrast bright="-20000" contrast="-40000"/>
                      </a14:imgEffect>
                    </a14:imgLayer>
                  </a14:imgProps>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217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ENERGY</a:t>
            </a:r>
          </a:p>
        </p:txBody>
      </p:sp>
    </p:spTree>
    <p:extLst>
      <p:ext uri="{BB962C8B-B14F-4D97-AF65-F5344CB8AC3E}">
        <p14:creationId xmlns:p14="http://schemas.microsoft.com/office/powerpoint/2010/main" val="17071112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5" y="489776"/>
            <a:ext cx="6153539" cy="502471"/>
          </a:xfrm>
        </p:spPr>
        <p:txBody>
          <a:bodyPr>
            <a:normAutofit/>
          </a:bodyPr>
          <a:lstStyle/>
          <a:p>
            <a:r>
              <a:rPr lang="en-GB" dirty="0"/>
              <a:t>Segment overview and size*</a:t>
            </a:r>
          </a:p>
        </p:txBody>
      </p:sp>
      <p:sp>
        <p:nvSpPr>
          <p:cNvPr id="18" name="Rectangle 17"/>
          <p:cNvSpPr/>
          <p:nvPr/>
        </p:nvSpPr>
        <p:spPr>
          <a:xfrm>
            <a:off x="4076840" y="3646069"/>
            <a:ext cx="2055920" cy="393265"/>
          </a:xfrm>
          <a:prstGeom prst="rect">
            <a:avLst/>
          </a:prstGeom>
          <a:solidFill>
            <a:schemeClr val="bg1">
              <a:lumMod val="65000"/>
              <a:alpha val="60000"/>
            </a:schemeClr>
          </a:solidFill>
          <a:ln w="9525" cap="flat" cmpd="sng" algn="ctr">
            <a:noFill/>
            <a:prstDash val="solid"/>
          </a:ln>
          <a:effectLst/>
        </p:spPr>
        <p:txBody>
          <a:bodyPr rIns="165871" rtlCol="0" anchor="ctr"/>
          <a:lstStyle/>
          <a:p>
            <a:pPr marL="0" marR="0" lvl="0" indent="0" algn="r"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147677" y="3646069"/>
            <a:ext cx="2055920" cy="393265"/>
          </a:xfrm>
          <a:prstGeom prst="rect">
            <a:avLst/>
          </a:prstGeom>
          <a:solidFill>
            <a:schemeClr val="bg1">
              <a:lumMod val="65000"/>
              <a:alpha val="60000"/>
            </a:schemeClr>
          </a:solidFill>
          <a:ln w="9525" cap="flat" cmpd="sng" algn="ctr">
            <a:noFill/>
            <a:prstDash val="solid"/>
          </a:ln>
          <a:effectLst/>
        </p:spPr>
        <p:txBody>
          <a:bodyPr lIns="165871" rIns="82935" rtlCol="0"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166858" y="2673573"/>
            <a:ext cx="1946719" cy="375933"/>
          </a:xfrm>
          <a:prstGeom prst="rect">
            <a:avLst/>
          </a:prstGeom>
          <a:solidFill>
            <a:schemeClr val="bg1">
              <a:lumMod val="65000"/>
              <a:alpha val="60000"/>
            </a:schemeClr>
          </a:solidFill>
          <a:ln w="9525" cap="flat" cmpd="sng" algn="ctr">
            <a:noFill/>
            <a:prstDash val="solid"/>
          </a:ln>
          <a:effectLst/>
        </p:spPr>
        <p:txBody>
          <a:bodyPr rIns="165871" rtlCol="0" anchor="ctr"/>
          <a:lstStyle/>
          <a:p>
            <a:pPr marL="0" marR="0" lvl="0" indent="0" algn="r"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163222" y="4639534"/>
            <a:ext cx="1953991" cy="375933"/>
          </a:xfrm>
          <a:prstGeom prst="rect">
            <a:avLst/>
          </a:prstGeom>
          <a:solidFill>
            <a:schemeClr val="bg1">
              <a:lumMod val="65000"/>
              <a:alpha val="60000"/>
            </a:schemeClr>
          </a:solidFill>
          <a:ln w="9525" cap="flat" cmpd="sng" algn="ctr">
            <a:noFill/>
            <a:prstDash val="solid"/>
          </a:ln>
          <a:effectLst/>
        </p:spPr>
        <p:txBody>
          <a:bodyPr lIns="165871" rtlCol="0"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1633"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7749673" y="3360520"/>
            <a:ext cx="1023349" cy="964361"/>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none" spc="0" normalizeH="0" baseline="0" noProof="0" dirty="0">
                <a:ln w="76200">
                  <a:noFill/>
                </a:ln>
                <a:solidFill>
                  <a:prstClr val="white"/>
                </a:solidFill>
                <a:effectLst/>
                <a:uLnTx/>
                <a:uFillTx/>
                <a:latin typeface="Segoe UI"/>
                <a:ea typeface="+mn-ea"/>
                <a:cs typeface="Century Gothic"/>
              </a:rPr>
              <a:t>SHARING &amp; CARING</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3%</a:t>
            </a:r>
          </a:p>
        </p:txBody>
      </p:sp>
      <p:sp>
        <p:nvSpPr>
          <p:cNvPr id="26" name="Oval 25"/>
          <p:cNvSpPr>
            <a:spLocks/>
          </p:cNvSpPr>
          <p:nvPr/>
        </p:nvSpPr>
        <p:spPr>
          <a:xfrm>
            <a:off x="3389272" y="3316175"/>
            <a:ext cx="1023349" cy="964361"/>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829361">
              <a:defRPr/>
            </a:pPr>
            <a:r>
              <a:rPr lang="en-US" sz="800" kern="0" cap="all" dirty="0">
                <a:ln w="76200">
                  <a:noFill/>
                </a:ln>
                <a:solidFill>
                  <a:prstClr val="white"/>
                </a:solidFill>
                <a:cs typeface="Century Gothic"/>
              </a:rPr>
              <a:t>EXTRAVAGANT INDULGENCE </a:t>
            </a:r>
            <a:r>
              <a:rPr kumimoji="0" lang="en-US" sz="907" b="1" i="0" u="none" strike="noStrike" kern="0" cap="all" spc="0" normalizeH="0" baseline="0" noProof="0" dirty="0">
                <a:ln w="76200">
                  <a:noFill/>
                </a:ln>
                <a:solidFill>
                  <a:prstClr val="white"/>
                </a:solidFill>
                <a:effectLst/>
                <a:uLnTx/>
                <a:uFillTx/>
                <a:latin typeface="Segoe UI"/>
                <a:ea typeface="+mn-ea"/>
                <a:cs typeface="Century Gothic"/>
              </a:rPr>
              <a:t>24%</a:t>
            </a:r>
            <a:endParaRPr kumimoji="0" lang="en-US" sz="907" b="1" i="0" u="none" strike="noStrike" kern="0" cap="all" spc="0" normalizeH="0" baseline="0" noProof="0" dirty="0">
              <a:ln w="76200">
                <a:noFill/>
              </a:ln>
              <a:solidFill>
                <a:sysClr val="windowText" lastClr="000000"/>
              </a:solidFill>
              <a:effectLst/>
              <a:uLnTx/>
              <a:uFillTx/>
              <a:latin typeface="Segoe UI"/>
              <a:ea typeface="+mn-ea"/>
              <a:cs typeface="Century Gothic"/>
            </a:endParaRPr>
          </a:p>
        </p:txBody>
      </p:sp>
      <p:sp>
        <p:nvSpPr>
          <p:cNvPr id="27" name="Oval 26"/>
          <p:cNvSpPr>
            <a:spLocks/>
          </p:cNvSpPr>
          <p:nvPr/>
        </p:nvSpPr>
        <p:spPr>
          <a:xfrm>
            <a:off x="6996314" y="2176009"/>
            <a:ext cx="1023349" cy="964361"/>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none" spc="0" normalizeH="0" baseline="0" noProof="0" dirty="0">
                <a:ln w="76200">
                  <a:noFill/>
                </a:ln>
                <a:solidFill>
                  <a:prstClr val="white"/>
                </a:solidFill>
                <a:effectLst/>
                <a:uLnTx/>
                <a:uFillTx/>
                <a:latin typeface="Segoe UI"/>
                <a:ea typeface="+mn-ea"/>
                <a:cs typeface="Century Gothic"/>
              </a:rPr>
              <a:t>SOCIAL IMMER</a:t>
            </a: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SION</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8%</a:t>
            </a:r>
          </a:p>
        </p:txBody>
      </p:sp>
      <p:sp>
        <p:nvSpPr>
          <p:cNvPr id="28" name="Oval 27"/>
          <p:cNvSpPr>
            <a:spLocks/>
          </p:cNvSpPr>
          <p:nvPr/>
        </p:nvSpPr>
        <p:spPr>
          <a:xfrm>
            <a:off x="3992961" y="2084533"/>
            <a:ext cx="1023349" cy="964361"/>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all" spc="0" normalizeH="0" baseline="0" noProof="0" dirty="0">
                <a:ln w="76200">
                  <a:noFill/>
                </a:ln>
                <a:solidFill>
                  <a:prstClr val="white"/>
                </a:solidFill>
                <a:effectLst/>
                <a:uLnTx/>
                <a:uFillTx/>
                <a:latin typeface="Segoe UI"/>
                <a:ea typeface="+mn-ea"/>
                <a:cs typeface="Century Gothic"/>
              </a:rPr>
              <a:t>Energy</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w="76200">
                  <a:noFill/>
                </a:ln>
                <a:solidFill>
                  <a:prstClr val="white"/>
                </a:solidFill>
                <a:effectLst/>
                <a:uLnTx/>
                <a:uFillTx/>
                <a:latin typeface="Segoe UI"/>
                <a:ea typeface="+mn-ea"/>
                <a:cs typeface="Century Gothic"/>
              </a:rPr>
              <a:t>9%</a:t>
            </a:r>
          </a:p>
        </p:txBody>
      </p:sp>
      <p:sp>
        <p:nvSpPr>
          <p:cNvPr id="29" name="Oval 28"/>
          <p:cNvSpPr>
            <a:spLocks/>
          </p:cNvSpPr>
          <p:nvPr/>
        </p:nvSpPr>
        <p:spPr>
          <a:xfrm>
            <a:off x="6996314" y="4711785"/>
            <a:ext cx="1023349" cy="964361"/>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none" spc="0" normalizeH="0" baseline="0" noProof="0" dirty="0">
                <a:ln w="76200">
                  <a:noFill/>
                </a:ln>
                <a:solidFill>
                  <a:prstClr val="white"/>
                </a:solidFill>
                <a:effectLst/>
                <a:uLnTx/>
                <a:uFillTx/>
                <a:latin typeface="Segoe UI"/>
                <a:ea typeface="+mn-ea"/>
                <a:cs typeface="Century Gothic"/>
              </a:rPr>
              <a:t>ESCAPE</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3%</a:t>
            </a:r>
          </a:p>
        </p:txBody>
      </p:sp>
      <p:sp>
        <p:nvSpPr>
          <p:cNvPr id="30" name="Oval 29"/>
          <p:cNvSpPr>
            <a:spLocks/>
          </p:cNvSpPr>
          <p:nvPr/>
        </p:nvSpPr>
        <p:spPr>
          <a:xfrm>
            <a:off x="4504636" y="5074681"/>
            <a:ext cx="1023349" cy="964361"/>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16" b="0" i="0" u="none" strike="noStrike" kern="0" cap="all" spc="0" normalizeH="0" baseline="0" noProof="0" dirty="0">
                <a:ln w="76200">
                  <a:noFill/>
                </a:ln>
                <a:solidFill>
                  <a:prstClr val="white"/>
                </a:solidFill>
                <a:effectLst/>
                <a:uLnTx/>
                <a:uFillTx/>
                <a:latin typeface="Segoe UI"/>
                <a:ea typeface="+mn-ea"/>
                <a:cs typeface="Century Gothic"/>
              </a:rPr>
              <a:t>Broadening my CULTURAL horizon</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62" b="1" i="0" u="none" strike="noStrike" kern="0" cap="all" spc="0" normalizeH="0" baseline="0" noProof="0" dirty="0">
                <a:ln w="76200">
                  <a:noFill/>
                </a:ln>
                <a:solidFill>
                  <a:prstClr val="white"/>
                </a:solidFill>
                <a:effectLst/>
                <a:uLnTx/>
                <a:uFillTx/>
                <a:latin typeface="Segoe UI"/>
                <a:ea typeface="+mn-ea"/>
                <a:cs typeface="Century Gothic"/>
              </a:rPr>
              <a:t>11%</a:t>
            </a:r>
          </a:p>
        </p:txBody>
      </p:sp>
      <p:sp>
        <p:nvSpPr>
          <p:cNvPr id="31" name="Oval 30"/>
          <p:cNvSpPr>
            <a:spLocks/>
          </p:cNvSpPr>
          <p:nvPr/>
        </p:nvSpPr>
        <p:spPr>
          <a:xfrm>
            <a:off x="5621085" y="1509442"/>
            <a:ext cx="1023349" cy="964361"/>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none" spc="0" normalizeH="0" baseline="0" noProof="0" dirty="0">
                <a:ln w="76200">
                  <a:noFill/>
                </a:ln>
                <a:solidFill>
                  <a:prstClr val="white"/>
                </a:solidFill>
                <a:effectLst/>
                <a:uLnTx/>
                <a:uFillTx/>
                <a:latin typeface="Segoe UI"/>
                <a:ea typeface="+mn-ea"/>
                <a:cs typeface="Century Gothic"/>
              </a:rPr>
              <a:t>PLAYFUL LIBERATION</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12%</a:t>
            </a:r>
          </a:p>
        </p:txBody>
      </p:sp>
      <p:sp>
        <p:nvSpPr>
          <p:cNvPr id="32" name="Oval 31"/>
          <p:cNvSpPr>
            <a:spLocks/>
          </p:cNvSpPr>
          <p:nvPr/>
        </p:nvSpPr>
        <p:spPr>
          <a:xfrm>
            <a:off x="5642051" y="5222263"/>
            <a:ext cx="1023349" cy="964361"/>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0" i="0" u="none" strike="noStrike" kern="0" cap="none" spc="0" normalizeH="0" baseline="0" noProof="0" dirty="0">
                <a:ln w="76200">
                  <a:noFill/>
                </a:ln>
                <a:solidFill>
                  <a:prstClr val="white"/>
                </a:solidFill>
                <a:effectLst/>
                <a:uLnTx/>
                <a:uFillTx/>
                <a:latin typeface="Segoe UI"/>
                <a:ea typeface="+mn-ea"/>
                <a:cs typeface="Century Gothic"/>
              </a:rPr>
              <a:t>CONTROL</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none" spc="0" normalizeH="0" baseline="0" noProof="0" dirty="0">
                <a:ln w="76200">
                  <a:noFill/>
                </a:ln>
                <a:solidFill>
                  <a:prstClr val="white"/>
                </a:solidFill>
                <a:effectLst/>
                <a:uLnTx/>
                <a:uFillTx/>
                <a:latin typeface="Segoe UI"/>
                <a:ea typeface="+mn-ea"/>
                <a:cs typeface="Century Gothic"/>
              </a:rPr>
              <a:t>17%</a:t>
            </a:r>
          </a:p>
        </p:txBody>
      </p:sp>
      <p:sp>
        <p:nvSpPr>
          <p:cNvPr id="33" name="Ellipse 43"/>
          <p:cNvSpPr/>
          <p:nvPr/>
        </p:nvSpPr>
        <p:spPr>
          <a:xfrm>
            <a:off x="5324596" y="3178763"/>
            <a:ext cx="1582126" cy="1371049"/>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s-MX" sz="127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27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614196" y="1143128"/>
            <a:ext cx="5028205" cy="497059"/>
          </a:xfrm>
          <a:prstGeom prst="rect">
            <a:avLst/>
          </a:prstGeom>
        </p:spPr>
        <p:txBody>
          <a:bodyPr wrap="square">
            <a:sp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F95000"/>
                </a:solidFill>
                <a:effectLst/>
                <a:uLnTx/>
                <a:uFillTx/>
                <a:latin typeface="Segoe UI"/>
                <a:ea typeface="+mn-ea"/>
                <a:cs typeface="Century Gothic"/>
              </a:rPr>
              <a:t>Playful Liberation is all about maximizing the pleasure I get out of a holiday and enjoying myself without worrying about the consequences</a:t>
            </a:r>
            <a:br>
              <a:rPr kumimoji="0" lang="en-US" sz="952" b="1" i="0" u="none" strike="noStrike" kern="0" cap="all" spc="0" normalizeH="0" baseline="0" noProof="0" dirty="0">
                <a:ln>
                  <a:noFill/>
                </a:ln>
                <a:solidFill>
                  <a:srgbClr val="D50D08"/>
                </a:solidFill>
                <a:effectLst/>
                <a:uLnTx/>
                <a:uFillTx/>
                <a:latin typeface="Segoe UI"/>
                <a:ea typeface="+mn-ea"/>
                <a:cs typeface="Century Gothic"/>
              </a:rPr>
            </a:b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35" name="TextBox 34"/>
          <p:cNvSpPr txBox="1"/>
          <p:nvPr/>
        </p:nvSpPr>
        <p:spPr>
          <a:xfrm>
            <a:off x="8203597" y="2232015"/>
            <a:ext cx="3229328" cy="371512"/>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FFC000"/>
                </a:solidFill>
                <a:effectLst/>
                <a:uLnTx/>
                <a:uFillTx/>
                <a:latin typeface="Segoe UI"/>
                <a:ea typeface="+mn-ea"/>
                <a:cs typeface="Century Gothic"/>
              </a:rPr>
              <a:t>Social immersion is all about wanting to be harmoniously connected with other people. </a:t>
            </a: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36" name="TextBox 35"/>
          <p:cNvSpPr txBox="1"/>
          <p:nvPr/>
        </p:nvSpPr>
        <p:spPr>
          <a:xfrm>
            <a:off x="8773023" y="3579635"/>
            <a:ext cx="3135624" cy="511102"/>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D35C09">
                    <a:lumMod val="50000"/>
                  </a:srgbClr>
                </a:solidFill>
                <a:effectLst/>
                <a:uLnTx/>
                <a:uFillTx/>
                <a:latin typeface="Segoe UI"/>
                <a:ea typeface="+mn-ea"/>
                <a:cs typeface="Century Gothic"/>
              </a:rPr>
              <a:t>Sharing &amp; caring is all about spoiling my loved ones, intensify the relationship and Create precious moments of togetherness</a:t>
            </a:r>
          </a:p>
        </p:txBody>
      </p:sp>
      <p:sp>
        <p:nvSpPr>
          <p:cNvPr id="37" name="TextBox 36"/>
          <p:cNvSpPr txBox="1"/>
          <p:nvPr/>
        </p:nvSpPr>
        <p:spPr>
          <a:xfrm>
            <a:off x="8526595" y="4974018"/>
            <a:ext cx="3359950" cy="371512"/>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00B0F0"/>
                </a:solidFill>
                <a:effectLst/>
                <a:uLnTx/>
                <a:uFillTx/>
                <a:latin typeface="Segoe UI"/>
                <a:ea typeface="+mn-ea"/>
                <a:cs typeface="Century Gothic"/>
              </a:rPr>
              <a:t>Escape is about the experience of retreat, tranquility and quietness</a:t>
            </a: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38" name="TextBox 37"/>
          <p:cNvSpPr txBox="1"/>
          <p:nvPr/>
        </p:nvSpPr>
        <p:spPr>
          <a:xfrm>
            <a:off x="4612640" y="6266325"/>
            <a:ext cx="3086783" cy="371512"/>
          </a:xfrm>
          <a:prstGeom prst="rect">
            <a:avLst/>
          </a:prstGeom>
          <a:noFill/>
        </p:spPr>
        <p:txBody>
          <a:bodyPr wrap="square" rtlCol="0">
            <a:spAutoFit/>
          </a:body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000000"/>
                </a:solidFill>
                <a:effectLst/>
                <a:uLnTx/>
                <a:uFillTx/>
                <a:latin typeface="Segoe UI"/>
                <a:ea typeface="+mn-ea"/>
                <a:cs typeface="Century Gothic"/>
              </a:rPr>
              <a:t>Control is about avoiding surprises and seek the familiar instead of the unknown.</a:t>
            </a: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39" name="TextBox 38"/>
          <p:cNvSpPr txBox="1"/>
          <p:nvPr/>
        </p:nvSpPr>
        <p:spPr>
          <a:xfrm>
            <a:off x="1506026" y="5555148"/>
            <a:ext cx="3053309" cy="650691"/>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92D050"/>
                </a:solidFill>
                <a:effectLst/>
                <a:uLnTx/>
                <a:uFillTx/>
                <a:latin typeface="Segoe UI"/>
                <a:ea typeface="+mn-ea"/>
                <a:cs typeface="Century Gothic"/>
              </a:rPr>
              <a:t>The segment reflects the need to learn about a foreign culture, stand out from the crowd. Something to talk about when coming home.</a:t>
            </a:r>
            <a:endParaRPr kumimoji="0" lang="en-US" sz="816" b="0" i="0" u="none" strike="noStrike" kern="1200" cap="none" spc="0" normalizeH="0" baseline="0" noProof="0" dirty="0">
              <a:ln>
                <a:noFill/>
              </a:ln>
              <a:solidFill>
                <a:srgbClr val="92D050"/>
              </a:solidFill>
              <a:effectLst/>
              <a:uLnTx/>
              <a:uFillTx/>
              <a:latin typeface="Segoe UI"/>
              <a:ea typeface="+mn-ea"/>
              <a:cs typeface="+mn-cs"/>
            </a:endParaRPr>
          </a:p>
        </p:txBody>
      </p:sp>
      <p:sp>
        <p:nvSpPr>
          <p:cNvPr id="40" name="TextBox 39"/>
          <p:cNvSpPr txBox="1"/>
          <p:nvPr/>
        </p:nvSpPr>
        <p:spPr>
          <a:xfrm>
            <a:off x="452537" y="3477331"/>
            <a:ext cx="2948050" cy="650691"/>
          </a:xfrm>
          <a:prstGeom prst="rect">
            <a:avLst/>
          </a:prstGeom>
          <a:noFill/>
        </p:spPr>
        <p:txBody>
          <a:bodyPr wrap="square" rtlCol="0">
            <a:spAutoFit/>
          </a:bodyPr>
          <a:lstStyle/>
          <a:p>
            <a:pPr lvl="0" defTabSz="829361">
              <a:defRPr/>
            </a:pPr>
            <a:r>
              <a:rPr lang="en-US" sz="907" b="1" kern="0" cap="all" dirty="0">
                <a:solidFill>
                  <a:srgbClr val="9966FF"/>
                </a:solidFill>
                <a:cs typeface="Century Gothic"/>
              </a:rPr>
              <a:t>EXTRAVAGANT INDULGENCE</a:t>
            </a:r>
          </a:p>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9966FF"/>
                </a:solidFill>
                <a:effectLst/>
                <a:uLnTx/>
                <a:uFillTx/>
                <a:latin typeface="Segoe UI"/>
                <a:ea typeface="+mn-ea"/>
                <a:cs typeface="Century Gothic"/>
              </a:rPr>
              <a:t>is about the need to indulge in some luxury. Find those romantic spots that really creates a feeling of extravagance. </a:t>
            </a: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41" name="TextBox 40"/>
          <p:cNvSpPr txBox="1"/>
          <p:nvPr/>
        </p:nvSpPr>
        <p:spPr>
          <a:xfrm>
            <a:off x="733670" y="2232586"/>
            <a:ext cx="3256345" cy="511102"/>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FF0000"/>
                </a:solidFill>
                <a:effectLst/>
                <a:uLnTx/>
                <a:uFillTx/>
                <a:latin typeface="Segoe UI"/>
                <a:ea typeface="+mn-ea"/>
                <a:cs typeface="Century Gothic"/>
              </a:rPr>
              <a:t>Energy is about adventure, being active, testing your boundaries and discovering new things. It taps into the need to be energized. </a:t>
            </a:r>
            <a:endParaRPr kumimoji="0" lang="en-US" sz="816" b="0" i="0" u="none" strike="noStrike" kern="1200" cap="none" spc="0" normalizeH="0" baseline="0" noProof="0" dirty="0">
              <a:ln>
                <a:noFill/>
              </a:ln>
              <a:solidFill>
                <a:srgbClr val="161612"/>
              </a:solidFill>
              <a:effectLst/>
              <a:uLnTx/>
              <a:uFillTx/>
              <a:latin typeface="Segoe UI"/>
              <a:ea typeface="+mn-ea"/>
              <a:cs typeface="+mn-cs"/>
            </a:endParaRPr>
          </a:p>
        </p:txBody>
      </p:sp>
      <p:sp>
        <p:nvSpPr>
          <p:cNvPr id="42" name="Oval 41"/>
          <p:cNvSpPr>
            <a:spLocks/>
          </p:cNvSpPr>
          <p:nvPr/>
        </p:nvSpPr>
        <p:spPr>
          <a:xfrm>
            <a:off x="3682356" y="4372554"/>
            <a:ext cx="1023349" cy="964361"/>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829361">
              <a:defRPr/>
            </a:pPr>
            <a:r>
              <a:rPr lang="en-US" sz="862" kern="0" cap="all" dirty="0">
                <a:ln w="76200">
                  <a:noFill/>
                </a:ln>
                <a:solidFill>
                  <a:prstClr val="white"/>
                </a:solidFill>
                <a:cs typeface="Century Gothic"/>
              </a:rPr>
              <a:t>ADVENTURES IN </a:t>
            </a:r>
            <a:r>
              <a:rPr kumimoji="0" lang="en-US" sz="862" b="0" i="0" u="none" strike="noStrike" kern="0" cap="all" spc="0" normalizeH="0" baseline="0" noProof="0" dirty="0">
                <a:ln w="76200">
                  <a:noFill/>
                </a:ln>
                <a:solidFill>
                  <a:prstClr val="white"/>
                </a:solidFill>
                <a:effectLst/>
                <a:uLnTx/>
                <a:uFillTx/>
                <a:latin typeface="Segoe UI"/>
                <a:ea typeface="+mn-ea"/>
                <a:cs typeface="Century Gothic"/>
              </a:rPr>
              <a:t>THE WORLD OF NATURAL BEAUTY</a:t>
            </a:r>
          </a:p>
          <a:p>
            <a:pPr marL="0" marR="0" lvl="0" indent="0" algn="ctr" defTabSz="829361" rtl="0" eaLnBrk="1" fontAlgn="auto" latinLnBrk="0" hangingPunct="1">
              <a:lnSpc>
                <a:spcPct val="100000"/>
              </a:lnSpc>
              <a:spcBef>
                <a:spcPts val="0"/>
              </a:spcBef>
              <a:spcAft>
                <a:spcPts val="0"/>
              </a:spcAft>
              <a:buClrTx/>
              <a:buSzTx/>
              <a:buFontTx/>
              <a:buNone/>
              <a:tabLst/>
              <a:defRPr/>
            </a:pPr>
            <a:r>
              <a:rPr kumimoji="0" lang="en-US" sz="862" b="1" i="0" u="none" strike="noStrike" kern="0" cap="all" spc="0" normalizeH="0" baseline="0" noProof="0" dirty="0">
                <a:ln w="76200">
                  <a:noFill/>
                </a:ln>
                <a:solidFill>
                  <a:prstClr val="white"/>
                </a:solidFill>
                <a:effectLst/>
                <a:uLnTx/>
                <a:uFillTx/>
                <a:latin typeface="Segoe UI"/>
                <a:ea typeface="+mn-ea"/>
                <a:cs typeface="Century Gothic"/>
              </a:rPr>
              <a:t>13%</a:t>
            </a:r>
          </a:p>
        </p:txBody>
      </p:sp>
      <p:sp>
        <p:nvSpPr>
          <p:cNvPr id="43" name="TextBox 42"/>
          <p:cNvSpPr txBox="1"/>
          <p:nvPr/>
        </p:nvSpPr>
        <p:spPr>
          <a:xfrm>
            <a:off x="536156" y="4470841"/>
            <a:ext cx="3053309" cy="929870"/>
          </a:xfrm>
          <a:prstGeom prst="rect">
            <a:avLst/>
          </a:prstGeom>
          <a:noFill/>
        </p:spPr>
        <p:txBody>
          <a:bodyPr wrap="square" rtlCol="0">
            <a:sp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US" sz="907" b="1" i="0" u="none" strike="noStrike" kern="0" cap="all" spc="0" normalizeH="0" baseline="0" noProof="0" dirty="0">
                <a:ln>
                  <a:noFill/>
                </a:ln>
                <a:solidFill>
                  <a:srgbClr val="00B050"/>
                </a:solidFill>
                <a:effectLst/>
                <a:uLnTx/>
                <a:uFillTx/>
                <a:latin typeface="Segoe UI"/>
                <a:ea typeface="+mn-ea"/>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816" b="0" i="0" u="none" strike="noStrike" kern="1200" cap="none" spc="0" normalizeH="0" baseline="0" noProof="0" dirty="0">
              <a:ln>
                <a:noFill/>
              </a:ln>
              <a:solidFill>
                <a:srgbClr val="00B050"/>
              </a:solidFill>
              <a:effectLst/>
              <a:uLnTx/>
              <a:uFillTx/>
              <a:latin typeface="Segoe UI"/>
              <a:ea typeface="+mn-ea"/>
              <a:cs typeface="+mn-cs"/>
            </a:endParaRPr>
          </a:p>
        </p:txBody>
      </p:sp>
      <p:sp>
        <p:nvSpPr>
          <p:cNvPr id="44" name="Rectangle 43"/>
          <p:cNvSpPr/>
          <p:nvPr/>
        </p:nvSpPr>
        <p:spPr>
          <a:xfrm>
            <a:off x="9163266" y="5986052"/>
            <a:ext cx="2355136" cy="720069"/>
          </a:xfrm>
          <a:prstGeom prst="rect">
            <a:avLst/>
          </a:prstGeom>
        </p:spPr>
        <p:txBody>
          <a:bodyPr wrap="square">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816" b="1" i="1" u="none" strike="noStrike" kern="1200" cap="none" spc="0" normalizeH="0" baseline="0" noProof="0" dirty="0">
                <a:ln>
                  <a:noFill/>
                </a:ln>
                <a:solidFill>
                  <a:srgbClr val="222223"/>
                </a:solidFill>
                <a:effectLst/>
                <a:uLnTx/>
                <a:uFillTx/>
                <a:latin typeface="Segoe UI"/>
                <a:ea typeface="+mn-ea"/>
                <a:cs typeface="+mn-cs"/>
              </a:rPr>
              <a:t>*  Share of overnight stays: </a:t>
            </a:r>
            <a:r>
              <a:rPr kumimoji="0" lang="en-US" sz="816" b="0" i="0" u="none" strike="noStrike" kern="1200" cap="none" spc="0" normalizeH="0" baseline="0" noProof="0" dirty="0">
                <a:ln>
                  <a:noFill/>
                </a:ln>
                <a:solidFill>
                  <a:srgbClr val="222223"/>
                </a:solidFill>
                <a:effectLst/>
                <a:uLnTx/>
                <a:uFillTx/>
                <a:latin typeface="Segoe UI"/>
                <a:ea typeface="+mn-ea"/>
                <a:cs typeface="+mn-cs"/>
              </a:rPr>
              <a:t>The segment volume is derived from the number of overnight stays on each occasion. The figures on the slide shows  the share of overnight stays on all holidays</a:t>
            </a:r>
            <a:endParaRPr kumimoji="0" lang="en-US" sz="816" b="1" i="1" u="none" strike="noStrike" kern="1200" cap="none" spc="0" normalizeH="0" baseline="0" noProof="0" dirty="0">
              <a:ln>
                <a:noFill/>
              </a:ln>
              <a:solidFill>
                <a:srgbClr val="222223"/>
              </a:solidFill>
              <a:effectLst/>
              <a:uLnTx/>
              <a:uFillTx/>
              <a:latin typeface="Segoe UI"/>
              <a:ea typeface="+mn-ea"/>
              <a:cs typeface="+mn-cs"/>
            </a:endParaRPr>
          </a:p>
        </p:txBody>
      </p:sp>
      <p:pic>
        <p:nvPicPr>
          <p:cNvPr id="47" name="Picture 46" descr="Bilderesultat for US country but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8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95" y="489776"/>
            <a:ext cx="5568329" cy="502471"/>
          </a:xfrm>
        </p:spPr>
        <p:txBody>
          <a:bodyPr/>
          <a:lstStyle/>
          <a:p>
            <a:r>
              <a:rPr lang="en-US" dirty="0"/>
              <a:t>Segment size* per market</a:t>
            </a:r>
          </a:p>
        </p:txBody>
      </p:sp>
      <p:graphicFrame>
        <p:nvGraphicFramePr>
          <p:cNvPr id="5" name="Chart 4"/>
          <p:cNvGraphicFramePr/>
          <p:nvPr>
            <p:extLst>
              <p:ext uri="{D42A27DB-BD31-4B8C-83A1-F6EECF244321}">
                <p14:modId xmlns:p14="http://schemas.microsoft.com/office/powerpoint/2010/main" val="281708311"/>
              </p:ext>
            </p:extLst>
          </p:nvPr>
        </p:nvGraphicFramePr>
        <p:xfrm>
          <a:off x="675217" y="1012506"/>
          <a:ext cx="10645634" cy="5224851"/>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6618486" y="6262194"/>
            <a:ext cx="5192539" cy="367027"/>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829361" rtl="0" eaLnBrk="1" fontAlgn="auto" latinLnBrk="0" hangingPunct="1">
              <a:lnSpc>
                <a:spcPct val="90000"/>
              </a:lnSpc>
              <a:spcBef>
                <a:spcPct val="0"/>
              </a:spcBef>
              <a:spcAft>
                <a:spcPts val="0"/>
              </a:spcAft>
              <a:buClrTx/>
              <a:buSzTx/>
              <a:buFontTx/>
              <a:buNone/>
              <a:tabLst/>
              <a:defRPr/>
            </a:pPr>
            <a:r>
              <a:rPr kumimoji="0" lang="en-US" sz="998" b="0" i="1" u="none" strike="noStrike" kern="1200" cap="none" spc="0" normalizeH="0" baseline="0" noProof="0" dirty="0">
                <a:ln>
                  <a:noFill/>
                </a:ln>
                <a:solidFill>
                  <a:srgbClr val="1F497D"/>
                </a:solidFill>
                <a:effectLst/>
                <a:uLnTx/>
                <a:uFillTx/>
                <a:latin typeface="Segoe UI"/>
                <a:ea typeface="+mj-ea"/>
                <a:cs typeface="+mj-cs"/>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36743819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96" y="489776"/>
            <a:ext cx="8323313" cy="502471"/>
          </a:xfrm>
        </p:spPr>
        <p:txBody>
          <a:bodyPr/>
          <a:lstStyle/>
          <a:p>
            <a:r>
              <a:rPr lang="en-US" dirty="0"/>
              <a:t>Segments share of occasion – global</a:t>
            </a:r>
            <a:endParaRPr lang="nb-NO" dirty="0"/>
          </a:p>
        </p:txBody>
      </p:sp>
      <p:sp>
        <p:nvSpPr>
          <p:cNvPr id="5" name="Title 2"/>
          <p:cNvSpPr txBox="1">
            <a:spLocks/>
          </p:cNvSpPr>
          <p:nvPr/>
        </p:nvSpPr>
        <p:spPr bwMode="gray">
          <a:xfrm>
            <a:off x="490896" y="1048617"/>
            <a:ext cx="4007306" cy="502445"/>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3265" dirty="0"/>
              <a:t>- all destinations</a:t>
            </a:r>
            <a:endParaRPr lang="nb-NO" sz="3265" dirty="0"/>
          </a:p>
        </p:txBody>
      </p:sp>
      <p:graphicFrame>
        <p:nvGraphicFramePr>
          <p:cNvPr id="2" name="Table 1"/>
          <p:cNvGraphicFramePr>
            <a:graphicFrameLocks noGrp="1"/>
          </p:cNvGraphicFramePr>
          <p:nvPr>
            <p:extLst>
              <p:ext uri="{D42A27DB-BD31-4B8C-83A1-F6EECF244321}">
                <p14:modId xmlns:p14="http://schemas.microsoft.com/office/powerpoint/2010/main" val="1621514014"/>
              </p:ext>
            </p:extLst>
          </p:nvPr>
        </p:nvGraphicFramePr>
        <p:xfrm>
          <a:off x="500749" y="1607433"/>
          <a:ext cx="11161707" cy="4144199"/>
        </p:xfrm>
        <a:graphic>
          <a:graphicData uri="http://schemas.openxmlformats.org/drawingml/2006/table">
            <a:tbl>
              <a:tblPr/>
              <a:tblGrid>
                <a:gridCol w="2645737">
                  <a:extLst>
                    <a:ext uri="{9D8B030D-6E8A-4147-A177-3AD203B41FA5}">
                      <a16:colId xmlns:a16="http://schemas.microsoft.com/office/drawing/2014/main" val="2897209025"/>
                    </a:ext>
                  </a:extLst>
                </a:gridCol>
                <a:gridCol w="851597">
                  <a:extLst>
                    <a:ext uri="{9D8B030D-6E8A-4147-A177-3AD203B41FA5}">
                      <a16:colId xmlns:a16="http://schemas.microsoft.com/office/drawing/2014/main" val="3818363276"/>
                    </a:ext>
                  </a:extLst>
                </a:gridCol>
                <a:gridCol w="851597">
                  <a:extLst>
                    <a:ext uri="{9D8B030D-6E8A-4147-A177-3AD203B41FA5}">
                      <a16:colId xmlns:a16="http://schemas.microsoft.com/office/drawing/2014/main" val="509720093"/>
                    </a:ext>
                  </a:extLst>
                </a:gridCol>
                <a:gridCol w="851597">
                  <a:extLst>
                    <a:ext uri="{9D8B030D-6E8A-4147-A177-3AD203B41FA5}">
                      <a16:colId xmlns:a16="http://schemas.microsoft.com/office/drawing/2014/main" val="409363618"/>
                    </a:ext>
                  </a:extLst>
                </a:gridCol>
                <a:gridCol w="851597">
                  <a:extLst>
                    <a:ext uri="{9D8B030D-6E8A-4147-A177-3AD203B41FA5}">
                      <a16:colId xmlns:a16="http://schemas.microsoft.com/office/drawing/2014/main" val="3534506135"/>
                    </a:ext>
                  </a:extLst>
                </a:gridCol>
                <a:gridCol w="851597">
                  <a:extLst>
                    <a:ext uri="{9D8B030D-6E8A-4147-A177-3AD203B41FA5}">
                      <a16:colId xmlns:a16="http://schemas.microsoft.com/office/drawing/2014/main" val="248424523"/>
                    </a:ext>
                  </a:extLst>
                </a:gridCol>
                <a:gridCol w="851597">
                  <a:extLst>
                    <a:ext uri="{9D8B030D-6E8A-4147-A177-3AD203B41FA5}">
                      <a16:colId xmlns:a16="http://schemas.microsoft.com/office/drawing/2014/main" val="2931737766"/>
                    </a:ext>
                  </a:extLst>
                </a:gridCol>
                <a:gridCol w="851597">
                  <a:extLst>
                    <a:ext uri="{9D8B030D-6E8A-4147-A177-3AD203B41FA5}">
                      <a16:colId xmlns:a16="http://schemas.microsoft.com/office/drawing/2014/main" val="2606960646"/>
                    </a:ext>
                  </a:extLst>
                </a:gridCol>
                <a:gridCol w="851597">
                  <a:extLst>
                    <a:ext uri="{9D8B030D-6E8A-4147-A177-3AD203B41FA5}">
                      <a16:colId xmlns:a16="http://schemas.microsoft.com/office/drawing/2014/main" val="1033648397"/>
                    </a:ext>
                  </a:extLst>
                </a:gridCol>
                <a:gridCol w="851597">
                  <a:extLst>
                    <a:ext uri="{9D8B030D-6E8A-4147-A177-3AD203B41FA5}">
                      <a16:colId xmlns:a16="http://schemas.microsoft.com/office/drawing/2014/main" val="3224623127"/>
                    </a:ext>
                  </a:extLst>
                </a:gridCol>
                <a:gridCol w="851597">
                  <a:extLst>
                    <a:ext uri="{9D8B030D-6E8A-4147-A177-3AD203B41FA5}">
                      <a16:colId xmlns:a16="http://schemas.microsoft.com/office/drawing/2014/main" val="1417991806"/>
                    </a:ext>
                  </a:extLst>
                </a:gridCol>
              </a:tblGrid>
              <a:tr h="663071">
                <a:tc>
                  <a:txBody>
                    <a:bodyPr/>
                    <a:lstStyle/>
                    <a:p>
                      <a:pPr algn="l" fontAlgn="ctr"/>
                      <a:r>
                        <a:rPr lang="nb-NO" sz="1000" b="0" i="0" u="none" strike="noStrike" dirty="0">
                          <a:effectLst/>
                          <a:latin typeface="Calibri" panose="020F0502020204030204" pitchFamily="34" charset="0"/>
                        </a:rPr>
                        <a:t>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Total</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PLAYFUL LIBERATON</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SOCIAL IMMERSION</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SHARING &amp; CARING</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ESCAPE</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CONTROL</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BROADENING MY CULTURAL HORIZON</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dirty="0">
                          <a:effectLst/>
                          <a:latin typeface="Calibri" panose="020F0502020204030204" pitchFamily="34" charset="0"/>
                        </a:rPr>
                        <a:t>ADVENTURES IN THE WORLD OF NATURAL BEAUTY</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EXTRAVAGANT INDULGENCE</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000" b="1" i="0" u="none" strike="noStrike" dirty="0">
                          <a:effectLst/>
                          <a:latin typeface="Calibri" panose="020F0502020204030204" pitchFamily="34" charset="0"/>
                        </a:rPr>
                        <a:t>ENERGY</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65768">
                <a:tc>
                  <a:txBody>
                    <a:bodyPr/>
                    <a:lstStyle/>
                    <a:p>
                      <a:pPr algn="l" fontAlgn="ctr"/>
                      <a:r>
                        <a:rPr lang="en-US" sz="1000" b="0" i="0" u="none" strike="noStrike" noProof="0" dirty="0">
                          <a:effectLst/>
                          <a:latin typeface="Calibri" panose="020F0502020204030204" pitchFamily="34" charset="0"/>
                        </a:rPr>
                        <a:t># interviews</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21928</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2217</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2202</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2265</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2574</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2471</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2828</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2528</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2780</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2063</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65768">
                <a:tc>
                  <a:txBody>
                    <a:bodyPr/>
                    <a:lstStyle/>
                    <a:p>
                      <a:pPr algn="l" fontAlgn="ctr"/>
                      <a:r>
                        <a:rPr lang="en-US" sz="1000" b="0" i="0" u="none" strike="noStrike" noProof="0" dirty="0">
                          <a:effectLst/>
                          <a:latin typeface="Calibri" panose="020F0502020204030204" pitchFamily="34" charset="0"/>
                        </a:rPr>
                        <a:t>Visits to historic sites</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61 %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66 %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65768">
                <a:tc>
                  <a:txBody>
                    <a:bodyPr/>
                    <a:lstStyle/>
                    <a:p>
                      <a:pPr algn="l" fontAlgn="ctr"/>
                      <a:r>
                        <a:rPr lang="en-US" sz="1000" b="0" i="0" u="none" strike="noStrike" noProof="0" dirty="0">
                          <a:effectLst/>
                          <a:latin typeface="Calibri" panose="020F0502020204030204" pitchFamily="34" charset="0"/>
                        </a:rPr>
                        <a:t>Sun and beach holiday</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63 %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31536">
                <a:tc>
                  <a:txBody>
                    <a:bodyPr/>
                    <a:lstStyle/>
                    <a:p>
                      <a:pPr algn="l" fontAlgn="ctr"/>
                      <a:r>
                        <a:rPr lang="en-US" sz="1000" b="0" i="0" u="none" strike="noStrike" noProof="0" dirty="0">
                          <a:effectLst/>
                          <a:latin typeface="Calibri" panose="020F0502020204030204" pitchFamily="34" charset="0"/>
                        </a:rPr>
                        <a:t>Holiday to experience nature, scenery and wildlife</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65768">
                <a:tc>
                  <a:txBody>
                    <a:bodyPr/>
                    <a:lstStyle/>
                    <a:p>
                      <a:pPr algn="l" fontAlgn="ctr"/>
                      <a:r>
                        <a:rPr lang="en-US" sz="1000" b="0" i="0" u="none" strike="noStrike" noProof="0" dirty="0">
                          <a:effectLst/>
                          <a:latin typeface="Calibri" panose="020F0502020204030204" pitchFamily="34" charset="0"/>
                        </a:rPr>
                        <a:t>Sightseeing/round trip</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65768">
                <a:tc>
                  <a:txBody>
                    <a:bodyPr/>
                    <a:lstStyle/>
                    <a:p>
                      <a:pPr algn="l" fontAlgn="ctr"/>
                      <a:r>
                        <a:rPr lang="en-US" sz="1000" b="0" i="0" u="none" strike="noStrike" noProof="0" dirty="0">
                          <a:effectLst/>
                          <a:latin typeface="Calibri" panose="020F0502020204030204" pitchFamily="34" charset="0"/>
                        </a:rPr>
                        <a:t>Cultural experience (focus on art, theatre etc.)</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29 %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31536">
                <a:tc>
                  <a:txBody>
                    <a:bodyPr/>
                    <a:lstStyle/>
                    <a:p>
                      <a:pPr algn="l" fontAlgn="ctr"/>
                      <a:r>
                        <a:rPr lang="en-US" sz="1000" b="0" i="0" u="none" strike="noStrike" noProof="0" dirty="0">
                          <a:effectLst/>
                          <a:latin typeface="Calibri" panose="020F0502020204030204" pitchFamily="34" charset="0"/>
                        </a:rPr>
                        <a:t>City break (focusing on cultural, shopping, Club, restaurant visits etc.)</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43 %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65768">
                <a:tc>
                  <a:txBody>
                    <a:bodyPr/>
                    <a:lstStyle/>
                    <a:p>
                      <a:pPr algn="l" fontAlgn="ctr"/>
                      <a:r>
                        <a:rPr lang="en-US" sz="1000" b="0" i="0" u="none" strike="noStrike" noProof="0" dirty="0">
                          <a:effectLst/>
                          <a:latin typeface="Calibri" panose="020F0502020204030204" pitchFamily="34" charset="0"/>
                        </a:rPr>
                        <a:t>Visiting friends and relatives</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32 %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65768">
                <a:tc>
                  <a:txBody>
                    <a:bodyPr/>
                    <a:lstStyle/>
                    <a:p>
                      <a:pPr algn="l" fontAlgn="ctr"/>
                      <a:r>
                        <a:rPr lang="en-US" sz="1000" b="0" i="0" u="none" strike="noStrike" noProof="0" dirty="0">
                          <a:effectLst/>
                          <a:latin typeface="Calibri" panose="020F0502020204030204" pitchFamily="34" charset="0"/>
                        </a:rPr>
                        <a:t>Culinary trip</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21 %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65768">
                <a:tc>
                  <a:txBody>
                    <a:bodyPr/>
                    <a:lstStyle/>
                    <a:p>
                      <a:pPr algn="l" fontAlgn="ctr"/>
                      <a:r>
                        <a:rPr lang="en-US" sz="1000" b="0" i="0" u="none" strike="noStrike" noProof="0" dirty="0">
                          <a:effectLst/>
                          <a:latin typeface="Calibri" panose="020F0502020204030204" pitchFamily="34" charset="0"/>
                        </a:rPr>
                        <a:t>Party</a:t>
                      </a:r>
                      <a:r>
                        <a:rPr lang="en-US" sz="1000" b="0" i="0" u="none" strike="noStrike" baseline="0" noProof="0" dirty="0">
                          <a:effectLst/>
                          <a:latin typeface="Calibri" panose="020F0502020204030204" pitchFamily="34" charset="0"/>
                        </a:rPr>
                        <a:t> &amp; </a:t>
                      </a:r>
                      <a:r>
                        <a:rPr lang="en-US" sz="1000" b="0" i="0" u="none" strike="noStrike" noProof="0" dirty="0">
                          <a:effectLst/>
                          <a:latin typeface="Calibri" panose="020F0502020204030204" pitchFamily="34" charset="0"/>
                        </a:rPr>
                        <a:t>fun</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21 %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65768">
                <a:tc>
                  <a:txBody>
                    <a:bodyPr/>
                    <a:lstStyle/>
                    <a:p>
                      <a:pPr algn="l" fontAlgn="ctr"/>
                      <a:r>
                        <a:rPr lang="en-US" sz="1000" b="0" i="0" u="none" strike="noStrike" noProof="0" dirty="0">
                          <a:effectLst/>
                          <a:latin typeface="Calibri" panose="020F0502020204030204" pitchFamily="34" charset="0"/>
                        </a:rPr>
                        <a:t>Sports/active holiday</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20 %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31536">
                <a:tc>
                  <a:txBody>
                    <a:bodyPr/>
                    <a:lstStyle/>
                    <a:p>
                      <a:pPr algn="l" fontAlgn="ctr"/>
                      <a:r>
                        <a:rPr lang="en-US" sz="1000" b="0" i="0" u="none" strike="noStrike" noProof="0" dirty="0">
                          <a:effectLst/>
                          <a:latin typeface="Calibri" panose="020F0502020204030204" pitchFamily="34" charset="0"/>
                        </a:rPr>
                        <a:t>Travel to cottage/holiday home (hired/own/borrowed cottage/holiday home)</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65768">
                <a:tc>
                  <a:txBody>
                    <a:bodyPr/>
                    <a:lstStyle/>
                    <a:p>
                      <a:pPr algn="l" fontAlgn="ctr"/>
                      <a:r>
                        <a:rPr lang="en-US" sz="1000" b="0" i="0" u="none" strike="noStrike" noProof="0" dirty="0">
                          <a:effectLst/>
                          <a:latin typeface="Calibri" panose="020F0502020204030204" pitchFamily="34" charset="0"/>
                        </a:rPr>
                        <a:t>Ski holiday</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65768">
                <a:tc>
                  <a:txBody>
                    <a:bodyPr/>
                    <a:lstStyle/>
                    <a:p>
                      <a:pPr algn="l" fontAlgn="ctr"/>
                      <a:r>
                        <a:rPr lang="en-US" sz="1000" b="0" i="0" u="none" strike="noStrike" noProof="0" dirty="0">
                          <a:effectLst/>
                          <a:latin typeface="Calibri" panose="020F0502020204030204" pitchFamily="34" charset="0"/>
                        </a:rPr>
                        <a:t>Event holiday (festivals, sports etc.)</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65768">
                <a:tc>
                  <a:txBody>
                    <a:bodyPr/>
                    <a:lstStyle/>
                    <a:p>
                      <a:pPr algn="l" fontAlgn="ctr"/>
                      <a:r>
                        <a:rPr lang="en-US" sz="1000" b="0" i="0" u="none" strike="noStrike" noProof="0" dirty="0">
                          <a:effectLst/>
                          <a:latin typeface="Calibri" panose="020F0502020204030204" pitchFamily="34" charset="0"/>
                        </a:rPr>
                        <a:t>Countryside holiday</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11 %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65768">
                <a:tc>
                  <a:txBody>
                    <a:bodyPr/>
                    <a:lstStyle/>
                    <a:p>
                      <a:pPr algn="l" fontAlgn="ctr"/>
                      <a:r>
                        <a:rPr lang="en-US" sz="1000" b="0" i="0" u="none" strike="noStrike" noProof="0" dirty="0">
                          <a:effectLst/>
                          <a:latin typeface="Calibri" panose="020F0502020204030204" pitchFamily="34" charset="0"/>
                        </a:rPr>
                        <a:t>Health travel</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65768">
                <a:tc>
                  <a:txBody>
                    <a:bodyPr/>
                    <a:lstStyle/>
                    <a:p>
                      <a:pPr algn="l" fontAlgn="ctr"/>
                      <a:r>
                        <a:rPr lang="en-US" sz="1000" b="0" i="0" u="none" strike="noStrike" noProof="0" dirty="0">
                          <a:effectLst/>
                          <a:latin typeface="Calibri" panose="020F0502020204030204" pitchFamily="34" charset="0"/>
                        </a:rPr>
                        <a:t>Other type of winter holiday with snow</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4 %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12 %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2 %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13 %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10 %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65768">
                <a:tc>
                  <a:txBody>
                    <a:bodyPr/>
                    <a:lstStyle/>
                    <a:p>
                      <a:pPr algn="l" fontAlgn="ctr"/>
                      <a:r>
                        <a:rPr lang="en-US" sz="1000" b="0" i="0" u="none" strike="noStrike" noProof="0" dirty="0">
                          <a:effectLst/>
                          <a:latin typeface="Calibri" panose="020F0502020204030204" pitchFamily="34" charset="0"/>
                        </a:rPr>
                        <a:t>Cruise</a:t>
                      </a:r>
                    </a:p>
                  </a:txBody>
                  <a:tcPr marL="65303"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000" b="0" i="0" u="none" strike="noStrike" dirty="0">
                          <a:effectLst/>
                          <a:latin typeface="Calibri" panose="020F0502020204030204" pitchFamily="34" charset="0"/>
                        </a:rPr>
                        <a:t>6 %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7 %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8 %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000" b="0" i="0" u="none" strike="noStrike" dirty="0">
                          <a:effectLst/>
                          <a:latin typeface="Calibri" panose="020F0502020204030204" pitchFamily="34" charset="0"/>
                        </a:rPr>
                        <a:t>9 %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000" b="0" i="0" u="none" strike="noStrike" dirty="0">
                          <a:effectLst/>
                          <a:latin typeface="Calibri" panose="020F0502020204030204" pitchFamily="34" charset="0"/>
                        </a:rPr>
                        <a:t>5 %</a:t>
                      </a:r>
                    </a:p>
                  </a:txBody>
                  <a:tcPr marL="8288" marR="8288" marT="828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3981776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96" y="489789"/>
            <a:ext cx="7356724" cy="502445"/>
          </a:xfrm>
        </p:spPr>
        <p:txBody>
          <a:bodyPr/>
          <a:lstStyle/>
          <a:p>
            <a:r>
              <a:rPr lang="en-US" dirty="0"/>
              <a:t>Segments share of occasion – US</a:t>
            </a:r>
            <a:endParaRPr lang="nb-NO" dirty="0"/>
          </a:p>
        </p:txBody>
      </p:sp>
      <p:sp>
        <p:nvSpPr>
          <p:cNvPr id="5" name="Title 2"/>
          <p:cNvSpPr txBox="1">
            <a:spLocks/>
          </p:cNvSpPr>
          <p:nvPr/>
        </p:nvSpPr>
        <p:spPr bwMode="gray">
          <a:xfrm>
            <a:off x="490896" y="1048617"/>
            <a:ext cx="4007306" cy="502445"/>
          </a:xfrm>
          <a:prstGeom prst="rect">
            <a:avLst/>
          </a:prstGeom>
          <a:solidFill>
            <a:schemeClr val="accent3"/>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3265" dirty="0"/>
              <a:t>- all destinations</a:t>
            </a:r>
            <a:endParaRPr lang="nb-NO" sz="3265" dirty="0"/>
          </a:p>
        </p:txBody>
      </p:sp>
      <p:pic>
        <p:nvPicPr>
          <p:cNvPr id="6" name="Picture 5" descr="Bilderesultat for US country button">
            <a:extLst>
              <a:ext uri="{FF2B5EF4-FFF2-40B4-BE49-F238E27FC236}">
                <a16:creationId xmlns:a16="http://schemas.microsoft.com/office/drawing/2014/main" id="{7DD8A9D7-314C-46AA-B8CA-D95502D9B3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5AA0C6ED-7BF1-42B7-AD29-E6D115B2C9AD}"/>
              </a:ext>
            </a:extLst>
          </p:cNvPr>
          <p:cNvGraphicFramePr>
            <a:graphicFrameLocks noGrp="1"/>
          </p:cNvGraphicFramePr>
          <p:nvPr>
            <p:extLst>
              <p:ext uri="{D42A27DB-BD31-4B8C-83A1-F6EECF244321}">
                <p14:modId xmlns:p14="http://schemas.microsoft.com/office/powerpoint/2010/main" val="2447171566"/>
              </p:ext>
            </p:extLst>
          </p:nvPr>
        </p:nvGraphicFramePr>
        <p:xfrm>
          <a:off x="490896" y="1684776"/>
          <a:ext cx="11164891" cy="4145375"/>
        </p:xfrm>
        <a:graphic>
          <a:graphicData uri="http://schemas.openxmlformats.org/drawingml/2006/table">
            <a:tbl>
              <a:tblPr/>
              <a:tblGrid>
                <a:gridCol w="2646491">
                  <a:extLst>
                    <a:ext uri="{9D8B030D-6E8A-4147-A177-3AD203B41FA5}">
                      <a16:colId xmlns:a16="http://schemas.microsoft.com/office/drawing/2014/main" val="1318305568"/>
                    </a:ext>
                  </a:extLst>
                </a:gridCol>
                <a:gridCol w="851840">
                  <a:extLst>
                    <a:ext uri="{9D8B030D-6E8A-4147-A177-3AD203B41FA5}">
                      <a16:colId xmlns:a16="http://schemas.microsoft.com/office/drawing/2014/main" val="3092664225"/>
                    </a:ext>
                  </a:extLst>
                </a:gridCol>
                <a:gridCol w="851840">
                  <a:extLst>
                    <a:ext uri="{9D8B030D-6E8A-4147-A177-3AD203B41FA5}">
                      <a16:colId xmlns:a16="http://schemas.microsoft.com/office/drawing/2014/main" val="2282129824"/>
                    </a:ext>
                  </a:extLst>
                </a:gridCol>
                <a:gridCol w="851840">
                  <a:extLst>
                    <a:ext uri="{9D8B030D-6E8A-4147-A177-3AD203B41FA5}">
                      <a16:colId xmlns:a16="http://schemas.microsoft.com/office/drawing/2014/main" val="3606213586"/>
                    </a:ext>
                  </a:extLst>
                </a:gridCol>
                <a:gridCol w="851840">
                  <a:extLst>
                    <a:ext uri="{9D8B030D-6E8A-4147-A177-3AD203B41FA5}">
                      <a16:colId xmlns:a16="http://schemas.microsoft.com/office/drawing/2014/main" val="2936428942"/>
                    </a:ext>
                  </a:extLst>
                </a:gridCol>
                <a:gridCol w="851840">
                  <a:extLst>
                    <a:ext uri="{9D8B030D-6E8A-4147-A177-3AD203B41FA5}">
                      <a16:colId xmlns:a16="http://schemas.microsoft.com/office/drawing/2014/main" val="543353557"/>
                    </a:ext>
                  </a:extLst>
                </a:gridCol>
                <a:gridCol w="851840">
                  <a:extLst>
                    <a:ext uri="{9D8B030D-6E8A-4147-A177-3AD203B41FA5}">
                      <a16:colId xmlns:a16="http://schemas.microsoft.com/office/drawing/2014/main" val="2758793123"/>
                    </a:ext>
                  </a:extLst>
                </a:gridCol>
                <a:gridCol w="851840">
                  <a:extLst>
                    <a:ext uri="{9D8B030D-6E8A-4147-A177-3AD203B41FA5}">
                      <a16:colId xmlns:a16="http://schemas.microsoft.com/office/drawing/2014/main" val="1038703932"/>
                    </a:ext>
                  </a:extLst>
                </a:gridCol>
                <a:gridCol w="851840">
                  <a:extLst>
                    <a:ext uri="{9D8B030D-6E8A-4147-A177-3AD203B41FA5}">
                      <a16:colId xmlns:a16="http://schemas.microsoft.com/office/drawing/2014/main" val="4071613668"/>
                    </a:ext>
                  </a:extLst>
                </a:gridCol>
                <a:gridCol w="851840">
                  <a:extLst>
                    <a:ext uri="{9D8B030D-6E8A-4147-A177-3AD203B41FA5}">
                      <a16:colId xmlns:a16="http://schemas.microsoft.com/office/drawing/2014/main" val="1727924081"/>
                    </a:ext>
                  </a:extLst>
                </a:gridCol>
                <a:gridCol w="851840">
                  <a:extLst>
                    <a:ext uri="{9D8B030D-6E8A-4147-A177-3AD203B41FA5}">
                      <a16:colId xmlns:a16="http://schemas.microsoft.com/office/drawing/2014/main" val="1249980465"/>
                    </a:ext>
                  </a:extLst>
                </a:gridCol>
              </a:tblGrid>
              <a:tr h="663260">
                <a:tc>
                  <a:txBody>
                    <a:bodyPr/>
                    <a:lstStyle/>
                    <a:p>
                      <a:pPr algn="l" fontAlgn="ctr"/>
                      <a:r>
                        <a:rPr lang="en-US" sz="1000" b="0" i="0" u="none" strike="noStrike" noProof="0" dirty="0">
                          <a:effectLst/>
                          <a:latin typeface="Calibri" panose="020F0502020204030204" pitchFamily="34" charset="0"/>
                        </a:rPr>
                        <a:t>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Total</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PLAYFUL LIBERATON</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SOCIAL IMMERSION</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SHARING &amp; CARING</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ESCAPE</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CONTROL</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BROADENING MY CULTURAL HORIZON</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ADVENTURES IN THE WORLD OF NATURAL BEAUTY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EXTRAVAGANT INDULGENCE</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000" b="1" i="0" u="none" strike="noStrike" noProof="0" dirty="0">
                          <a:effectLst/>
                          <a:latin typeface="Calibri" panose="020F0502020204030204" pitchFamily="34" charset="0"/>
                        </a:rPr>
                        <a:t>ENERGY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1107459701"/>
                  </a:ext>
                </a:extLst>
              </a:tr>
              <a:tr h="165815">
                <a:tc>
                  <a:txBody>
                    <a:bodyPr/>
                    <a:lstStyle/>
                    <a:p>
                      <a:pPr algn="l" fontAlgn="ctr"/>
                      <a:r>
                        <a:rPr lang="en-US" sz="1000" b="0" i="0" u="none" strike="noStrike" noProof="0" dirty="0">
                          <a:effectLst/>
                          <a:latin typeface="Calibri" panose="020F0502020204030204" pitchFamily="34" charset="0"/>
                        </a:rPr>
                        <a:t># interviews</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2158</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277</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166</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77</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65</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353</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224</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233</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552</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211</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063782"/>
                  </a:ext>
                </a:extLst>
              </a:tr>
              <a:tr h="165815">
                <a:tc>
                  <a:txBody>
                    <a:bodyPr/>
                    <a:lstStyle/>
                    <a:p>
                      <a:pPr algn="l" fontAlgn="ctr"/>
                      <a:r>
                        <a:rPr lang="en-US" sz="1000" b="0" i="0" u="none" strike="noStrike" noProof="0" dirty="0">
                          <a:effectLst/>
                          <a:latin typeface="Calibri" panose="020F0502020204030204" pitchFamily="34" charset="0"/>
                        </a:rPr>
                        <a:t>Visits to historic sites</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77 %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83 %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82 %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74 %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77966741"/>
                  </a:ext>
                </a:extLst>
              </a:tr>
              <a:tr h="165815">
                <a:tc>
                  <a:txBody>
                    <a:bodyPr/>
                    <a:lstStyle/>
                    <a:p>
                      <a:pPr algn="l" fontAlgn="ctr"/>
                      <a:r>
                        <a:rPr lang="en-US" sz="1000" b="0" i="0" u="none" strike="noStrike" noProof="0" dirty="0">
                          <a:effectLst/>
                          <a:latin typeface="Calibri" panose="020F0502020204030204" pitchFamily="34" charset="0"/>
                        </a:rPr>
                        <a:t>Cultural experience (focus on art, theatre etc)</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075036598"/>
                  </a:ext>
                </a:extLst>
              </a:tr>
              <a:tr h="165815">
                <a:tc>
                  <a:txBody>
                    <a:bodyPr/>
                    <a:lstStyle/>
                    <a:p>
                      <a:pPr algn="l" fontAlgn="ctr"/>
                      <a:r>
                        <a:rPr lang="en-US" sz="1000" b="0" i="0" u="none" strike="noStrike" noProof="0" dirty="0">
                          <a:effectLst/>
                          <a:latin typeface="Calibri" panose="020F0502020204030204" pitchFamily="34" charset="0"/>
                        </a:rPr>
                        <a:t>Sightseeing/round trip</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63 %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43 %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72 %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65 %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49 %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50 %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796233438"/>
                  </a:ext>
                </a:extLst>
              </a:tr>
              <a:tr h="165815">
                <a:tc>
                  <a:txBody>
                    <a:bodyPr/>
                    <a:lstStyle/>
                    <a:p>
                      <a:pPr algn="l" fontAlgn="ctr"/>
                      <a:r>
                        <a:rPr lang="en-US" sz="1000" b="0" i="0" u="none" strike="noStrike" noProof="0" dirty="0">
                          <a:effectLst/>
                          <a:latin typeface="Calibri" panose="020F0502020204030204" pitchFamily="34" charset="0"/>
                        </a:rPr>
                        <a:t>Sun and beach holiday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42 %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44 %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66 %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55 %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42 %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59 %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52 %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784458152"/>
                  </a:ext>
                </a:extLst>
              </a:tr>
              <a:tr h="331630">
                <a:tc>
                  <a:txBody>
                    <a:bodyPr/>
                    <a:lstStyle/>
                    <a:p>
                      <a:pPr algn="l" fontAlgn="ctr"/>
                      <a:r>
                        <a:rPr lang="en-US" sz="1000" b="0" i="0" u="none" strike="noStrike" noProof="0" dirty="0">
                          <a:effectLst/>
                          <a:latin typeface="Calibri" panose="020F0502020204030204" pitchFamily="34" charset="0"/>
                        </a:rPr>
                        <a:t>Holiday to experience nature, scenery and wildlife</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56 %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55 %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83379931"/>
                  </a:ext>
                </a:extLst>
              </a:tr>
              <a:tr h="165815">
                <a:tc>
                  <a:txBody>
                    <a:bodyPr/>
                    <a:lstStyle/>
                    <a:p>
                      <a:pPr algn="l" fontAlgn="ctr"/>
                      <a:r>
                        <a:rPr lang="en-US" sz="1000" b="0" i="0" u="none" strike="noStrike" noProof="0" dirty="0">
                          <a:effectLst/>
                          <a:latin typeface="Calibri" panose="020F0502020204030204" pitchFamily="34" charset="0"/>
                        </a:rPr>
                        <a:t>Visiting friends and relatives</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45 %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45 %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51 %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084818051"/>
                  </a:ext>
                </a:extLst>
              </a:tr>
              <a:tr h="331630">
                <a:tc>
                  <a:txBody>
                    <a:bodyPr/>
                    <a:lstStyle/>
                    <a:p>
                      <a:pPr algn="l" fontAlgn="ctr"/>
                      <a:r>
                        <a:rPr lang="en-US" sz="1000" b="0" i="0" u="none" strike="noStrike" noProof="0" dirty="0">
                          <a:effectLst/>
                          <a:latin typeface="Calibri" panose="020F0502020204030204" pitchFamily="34" charset="0"/>
                        </a:rPr>
                        <a:t>City break (focusing on cultural, shopping, Club, restaurant visits etc.)</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227594950"/>
                  </a:ext>
                </a:extLst>
              </a:tr>
              <a:tr h="165815">
                <a:tc>
                  <a:txBody>
                    <a:bodyPr/>
                    <a:lstStyle/>
                    <a:p>
                      <a:pPr algn="l" fontAlgn="ctr"/>
                      <a:r>
                        <a:rPr lang="en-US" sz="1000" b="0" i="0" u="none" strike="noStrike" noProof="0" dirty="0">
                          <a:effectLst/>
                          <a:latin typeface="Calibri" panose="020F0502020204030204" pitchFamily="34" charset="0"/>
                        </a:rPr>
                        <a:t>Culinary trip</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34 %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165830517"/>
                  </a:ext>
                </a:extLst>
              </a:tr>
              <a:tr h="165815">
                <a:tc>
                  <a:txBody>
                    <a:bodyPr/>
                    <a:lstStyle/>
                    <a:p>
                      <a:pPr algn="l" fontAlgn="ctr"/>
                      <a:r>
                        <a:rPr lang="en-US" sz="1000" b="0" i="0" u="none" strike="noStrike" noProof="0" dirty="0">
                          <a:effectLst/>
                          <a:latin typeface="Calibri" panose="020F0502020204030204" pitchFamily="34" charset="0"/>
                        </a:rPr>
                        <a:t>Sports/active holiday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22 %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40 %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36 %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29247748"/>
                  </a:ext>
                </a:extLst>
              </a:tr>
              <a:tr h="165815">
                <a:tc>
                  <a:txBody>
                    <a:bodyPr/>
                    <a:lstStyle/>
                    <a:p>
                      <a:pPr algn="l" fontAlgn="ctr"/>
                      <a:r>
                        <a:rPr lang="en-US" sz="1000" b="0" i="0" u="none" strike="noStrike" noProof="0" dirty="0">
                          <a:effectLst/>
                          <a:latin typeface="Calibri" panose="020F0502020204030204" pitchFamily="34" charset="0"/>
                        </a:rPr>
                        <a:t>Ski holiday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46 %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30 %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5240398"/>
                  </a:ext>
                </a:extLst>
              </a:tr>
              <a:tr h="165815">
                <a:tc>
                  <a:txBody>
                    <a:bodyPr/>
                    <a:lstStyle/>
                    <a:p>
                      <a:pPr algn="l" fontAlgn="ctr"/>
                      <a:r>
                        <a:rPr lang="en-US" sz="1000" b="0" i="0" u="none" strike="noStrike" noProof="0" dirty="0">
                          <a:effectLst/>
                          <a:latin typeface="Calibri" panose="020F0502020204030204" pitchFamily="34" charset="0"/>
                        </a:rPr>
                        <a:t>Party&amp;fun</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41 %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20 %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161357160"/>
                  </a:ext>
                </a:extLst>
              </a:tr>
              <a:tr h="165815">
                <a:tc>
                  <a:txBody>
                    <a:bodyPr/>
                    <a:lstStyle/>
                    <a:p>
                      <a:pPr algn="l" fontAlgn="ctr"/>
                      <a:r>
                        <a:rPr lang="en-US" sz="1000" b="0" i="0" u="none" strike="noStrike" noProof="0" dirty="0">
                          <a:effectLst/>
                          <a:latin typeface="Calibri" panose="020F0502020204030204" pitchFamily="34" charset="0"/>
                        </a:rPr>
                        <a:t>Event holiday (festivals, sports etc)</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26 %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50904706"/>
                  </a:ext>
                </a:extLst>
              </a:tr>
              <a:tr h="165815">
                <a:tc>
                  <a:txBody>
                    <a:bodyPr/>
                    <a:lstStyle/>
                    <a:p>
                      <a:pPr algn="l" fontAlgn="ctr"/>
                      <a:r>
                        <a:rPr lang="en-US" sz="1000" b="0" i="0" u="none" strike="noStrike" noProof="0" dirty="0">
                          <a:effectLst/>
                          <a:latin typeface="Calibri" panose="020F0502020204030204" pitchFamily="34" charset="0"/>
                        </a:rPr>
                        <a:t>Health travel</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31 %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25 %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186855223"/>
                  </a:ext>
                </a:extLst>
              </a:tr>
              <a:tr h="331630">
                <a:tc>
                  <a:txBody>
                    <a:bodyPr/>
                    <a:lstStyle/>
                    <a:p>
                      <a:pPr algn="l" fontAlgn="ctr"/>
                      <a:r>
                        <a:rPr lang="en-US" sz="1000" b="0" i="0" u="none" strike="noStrike" noProof="0" dirty="0">
                          <a:effectLst/>
                          <a:latin typeface="Calibri" panose="020F0502020204030204" pitchFamily="34" charset="0"/>
                        </a:rPr>
                        <a:t>Travel to cottage/holiday home (hired/own/borrowed cottage/holiday home)</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127265395"/>
                  </a:ext>
                </a:extLst>
              </a:tr>
              <a:tr h="165815">
                <a:tc>
                  <a:txBody>
                    <a:bodyPr/>
                    <a:lstStyle/>
                    <a:p>
                      <a:pPr algn="l" fontAlgn="ctr"/>
                      <a:r>
                        <a:rPr lang="en-US" sz="1000" b="0" i="0" u="none" strike="noStrike" noProof="0" dirty="0">
                          <a:effectLst/>
                          <a:latin typeface="Calibri" panose="020F0502020204030204" pitchFamily="34" charset="0"/>
                        </a:rPr>
                        <a:t>Other type of winter holiday with snow</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34 %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27 %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759558945"/>
                  </a:ext>
                </a:extLst>
              </a:tr>
              <a:tr h="165815">
                <a:tc>
                  <a:txBody>
                    <a:bodyPr/>
                    <a:lstStyle/>
                    <a:p>
                      <a:pPr algn="l" fontAlgn="ctr"/>
                      <a:r>
                        <a:rPr lang="en-US" sz="1000" b="0" i="0" u="none" strike="noStrike" noProof="0" dirty="0">
                          <a:effectLst/>
                          <a:latin typeface="Calibri" panose="020F0502020204030204" pitchFamily="34" charset="0"/>
                        </a:rPr>
                        <a:t>Countryside holiday</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20 %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11 %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12 %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97680944"/>
                  </a:ext>
                </a:extLst>
              </a:tr>
              <a:tr h="165815">
                <a:tc>
                  <a:txBody>
                    <a:bodyPr/>
                    <a:lstStyle/>
                    <a:p>
                      <a:pPr algn="l" fontAlgn="ctr"/>
                      <a:r>
                        <a:rPr lang="en-US" sz="1000" b="0" i="0" u="none" strike="noStrike" noProof="0" dirty="0">
                          <a:effectLst/>
                          <a:latin typeface="Calibri" panose="020F0502020204030204" pitchFamily="34" charset="0"/>
                        </a:rPr>
                        <a:t>Cruise</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14 %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16 %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17 %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9 %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en-US" sz="1000" b="0" i="0" u="none" strike="noStrike" noProof="0" dirty="0">
                          <a:effectLst/>
                          <a:latin typeface="Calibri" panose="020F0502020204030204" pitchFamily="34" charset="0"/>
                        </a:rPr>
                        <a:t>25 %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en-US" sz="1000" b="0" i="0" u="none" strike="noStrike" noProof="0" dirty="0">
                          <a:effectLst/>
                          <a:latin typeface="Calibri" panose="020F0502020204030204" pitchFamily="34" charset="0"/>
                        </a:rPr>
                        <a:t>18 %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13 %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en-US" sz="1000" b="0" i="0" u="none" strike="noStrike" noProof="0" dirty="0">
                          <a:effectLst/>
                          <a:latin typeface="Calibri" panose="020F0502020204030204" pitchFamily="34" charset="0"/>
                        </a:rPr>
                        <a:t>10 %</a:t>
                      </a:r>
                    </a:p>
                  </a:txBody>
                  <a:tcPr marL="8291" marR="8291" marT="8291"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926125217"/>
                  </a:ext>
                </a:extLst>
              </a:tr>
            </a:tbl>
          </a:graphicData>
        </a:graphic>
      </p:graphicFrame>
    </p:spTree>
    <p:extLst>
      <p:ext uri="{BB962C8B-B14F-4D97-AF65-F5344CB8AC3E}">
        <p14:creationId xmlns:p14="http://schemas.microsoft.com/office/powerpoint/2010/main" val="5826472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1121" y="1"/>
            <a:ext cx="1218976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en-US" sz="1814"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311" y="163469"/>
            <a:ext cx="11877808" cy="6504165"/>
          </a:xfrm>
          <a:prstGeom prst="rect">
            <a:avLst/>
          </a:prstGeom>
        </p:spPr>
      </p:pic>
      <p:sp>
        <p:nvSpPr>
          <p:cNvPr id="3" name="Content Placeholder 2"/>
          <p:cNvSpPr>
            <a:spLocks noGrp="1"/>
          </p:cNvSpPr>
          <p:nvPr>
            <p:ph idx="1"/>
          </p:nvPr>
        </p:nvSpPr>
        <p:spPr>
          <a:xfrm>
            <a:off x="396050" y="1077817"/>
            <a:ext cx="4393737" cy="4283540"/>
          </a:xfrm>
        </p:spPr>
        <p:txBody>
          <a:bodyPr>
            <a:noAutofit/>
          </a:bodyPr>
          <a:lstStyle/>
          <a:p>
            <a:pPr marL="0" indent="0">
              <a:spcAft>
                <a:spcPts val="1633"/>
              </a:spcAft>
              <a:buNone/>
            </a:pPr>
            <a:r>
              <a:rPr lang="en-US" sz="2177" b="1" dirty="0">
                <a:solidFill>
                  <a:schemeClr val="accent3"/>
                </a:solidFill>
              </a:rPr>
              <a:t>The world</a:t>
            </a:r>
            <a:r>
              <a:rPr lang="en-US" sz="2177" dirty="0">
                <a:solidFill>
                  <a:schemeClr val="accent3"/>
                </a:solidFill>
              </a:rPr>
              <a:t> </a:t>
            </a:r>
            <a:r>
              <a:rPr lang="en-US" sz="2177" dirty="0"/>
              <a:t>is changing. </a:t>
            </a:r>
            <a:br>
              <a:rPr lang="en-US" sz="2177" dirty="0"/>
            </a:br>
            <a:r>
              <a:rPr lang="en-US" sz="2177" b="1" dirty="0">
                <a:solidFill>
                  <a:schemeClr val="accent3"/>
                </a:solidFill>
              </a:rPr>
              <a:t>The travel industry</a:t>
            </a:r>
            <a:r>
              <a:rPr lang="en-US" sz="2177" dirty="0">
                <a:solidFill>
                  <a:schemeClr val="accent3"/>
                </a:solidFill>
              </a:rPr>
              <a:t> </a:t>
            </a:r>
            <a:r>
              <a:rPr lang="en-US" sz="2177" dirty="0"/>
              <a:t>is changing. </a:t>
            </a:r>
            <a:r>
              <a:rPr lang="en-US" sz="2177" b="1" dirty="0">
                <a:solidFill>
                  <a:schemeClr val="accent3"/>
                </a:solidFill>
              </a:rPr>
              <a:t>People </a:t>
            </a:r>
            <a:r>
              <a:rPr lang="en-US" sz="2177" dirty="0"/>
              <a:t>change. How they </a:t>
            </a:r>
            <a:r>
              <a:rPr lang="en-US" sz="2177" b="1" dirty="0">
                <a:solidFill>
                  <a:schemeClr val="accent3"/>
                </a:solidFill>
              </a:rPr>
              <a:t>interact</a:t>
            </a:r>
            <a:r>
              <a:rPr lang="en-US" sz="2177" dirty="0"/>
              <a:t> with brands is changing. Their </a:t>
            </a:r>
            <a:r>
              <a:rPr lang="en-US" sz="2177" b="1" dirty="0">
                <a:solidFill>
                  <a:schemeClr val="accent3"/>
                </a:solidFill>
              </a:rPr>
              <a:t>behavior</a:t>
            </a:r>
            <a:r>
              <a:rPr lang="en-US" sz="2177" dirty="0"/>
              <a:t> in relation to vacation change.</a:t>
            </a:r>
          </a:p>
          <a:p>
            <a:pPr marL="0" indent="0">
              <a:spcAft>
                <a:spcPts val="1633"/>
              </a:spcAft>
              <a:buNone/>
            </a:pPr>
            <a:r>
              <a:rPr lang="en-US" sz="2177" b="1" dirty="0">
                <a:solidFill>
                  <a:schemeClr val="accent1"/>
                </a:solidFill>
              </a:rPr>
              <a:t>You may have to adapt and make changes in the strategy </a:t>
            </a:r>
            <a:r>
              <a:rPr lang="en-US" sz="2177" dirty="0"/>
              <a:t>to keep pace with the market. </a:t>
            </a:r>
          </a:p>
          <a:p>
            <a:pPr marL="0" indent="0">
              <a:spcAft>
                <a:spcPts val="1633"/>
              </a:spcAft>
              <a:buNone/>
            </a:pPr>
            <a:r>
              <a:rPr lang="en-US" sz="2177" dirty="0"/>
              <a:t>Fundamental consumer insights in key markets is part of the basis for this.</a:t>
            </a:r>
          </a:p>
        </p:txBody>
      </p:sp>
      <p:sp>
        <p:nvSpPr>
          <p:cNvPr id="8" name="Title 1"/>
          <p:cNvSpPr txBox="1">
            <a:spLocks/>
          </p:cNvSpPr>
          <p:nvPr/>
        </p:nvSpPr>
        <p:spPr bwMode="gray">
          <a:xfrm>
            <a:off x="7075660" y="3518104"/>
            <a:ext cx="2155251"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Segoe UI"/>
                <a:ea typeface="+mn-ea"/>
                <a:cs typeface="+mn-cs"/>
              </a:rPr>
              <a:t>Updated</a:t>
            </a:r>
          </a:p>
        </p:txBody>
      </p:sp>
      <p:sp>
        <p:nvSpPr>
          <p:cNvPr id="9" name="Title 1"/>
          <p:cNvSpPr txBox="1">
            <a:spLocks/>
          </p:cNvSpPr>
          <p:nvPr/>
        </p:nvSpPr>
        <p:spPr bwMode="gray">
          <a:xfrm>
            <a:off x="7075660" y="4073400"/>
            <a:ext cx="2612425"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Segoe UI"/>
                <a:ea typeface="+mn-ea"/>
                <a:cs typeface="+mn-cs"/>
              </a:rPr>
              <a:t>insightful</a:t>
            </a:r>
          </a:p>
        </p:txBody>
      </p:sp>
      <p:sp>
        <p:nvSpPr>
          <p:cNvPr id="11" name="Title 1"/>
          <p:cNvSpPr txBox="1">
            <a:spLocks/>
          </p:cNvSpPr>
          <p:nvPr/>
        </p:nvSpPr>
        <p:spPr bwMode="gray">
          <a:xfrm>
            <a:off x="7075659" y="4636502"/>
            <a:ext cx="2493414"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Segoe UI"/>
                <a:ea typeface="+mn-ea"/>
                <a:cs typeface="+mn-cs"/>
              </a:rPr>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89287" y="6268809"/>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gray">
          <a:xfrm>
            <a:off x="490604" y="6693864"/>
            <a:ext cx="4440630" cy="164143"/>
          </a:xfrm>
          <a:prstGeom prst="rect">
            <a:avLst/>
          </a:prstGeom>
          <a:noFill/>
        </p:spPr>
        <p:txBody>
          <a:bodyPr wrap="none" lIns="0" tIns="0" rIns="0" bIns="0" rtlCol="0" anchor="ctr">
            <a:no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635"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rPr>
              <a:t>Ipsos Report | September 2017 |  Market report US  </a:t>
            </a:r>
          </a:p>
        </p:txBody>
      </p:sp>
    </p:spTree>
    <p:extLst>
      <p:ext uri="{BB962C8B-B14F-4D97-AF65-F5344CB8AC3E}">
        <p14:creationId xmlns:p14="http://schemas.microsoft.com/office/powerpoint/2010/main" val="29446886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65" y="489789"/>
            <a:ext cx="167320" cy="502445"/>
          </a:xfrm>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4741" y="162705"/>
            <a:ext cx="11882516" cy="6531153"/>
          </a:xfrm>
          <a:prstGeom prst="rect">
            <a:avLst/>
          </a:prstGeom>
        </p:spPr>
      </p:pic>
      <p:sp>
        <p:nvSpPr>
          <p:cNvPr id="4" name="Title 3"/>
          <p:cNvSpPr txBox="1">
            <a:spLocks/>
          </p:cNvSpPr>
          <p:nvPr/>
        </p:nvSpPr>
        <p:spPr bwMode="gray">
          <a:xfrm>
            <a:off x="417853" y="490045"/>
            <a:ext cx="10938626" cy="446597"/>
          </a:xfrm>
          <a:prstGeom prst="rect">
            <a:avLst/>
          </a:prstGeom>
          <a:solidFill>
            <a:schemeClr val="accent1"/>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2902" b="0" i="0" u="none" strike="noStrike" kern="1200" cap="all" spc="0" normalizeH="0" baseline="0" noProof="0" dirty="0">
                <a:ln>
                  <a:noFill/>
                </a:ln>
                <a:solidFill>
                  <a:prstClr val="white"/>
                </a:solidFill>
                <a:effectLst/>
                <a:uLnTx/>
                <a:uFillTx/>
                <a:latin typeface="Segoe UI"/>
                <a:ea typeface="+mn-ea"/>
                <a:cs typeface="+mn-cs"/>
              </a:rPr>
              <a:t>Major changes in the global segmentation VS LAST TIME</a:t>
            </a:r>
          </a:p>
        </p:txBody>
      </p:sp>
      <p:sp>
        <p:nvSpPr>
          <p:cNvPr id="5" name="TextBox 4"/>
          <p:cNvSpPr txBox="1"/>
          <p:nvPr/>
        </p:nvSpPr>
        <p:spPr>
          <a:xfrm>
            <a:off x="943522" y="5061766"/>
            <a:ext cx="7895525" cy="1324684"/>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nb-NO" sz="1633" b="1" i="0" u="none" strike="noStrike" kern="1200" cap="none" spc="0" normalizeH="0" baseline="0" noProof="0" dirty="0">
                <a:ln>
                  <a:noFill/>
                </a:ln>
                <a:solidFill>
                  <a:srgbClr val="007788"/>
                </a:solidFill>
                <a:effectLst/>
                <a:uLnTx/>
                <a:uFillTx/>
                <a:latin typeface="Segoe UI"/>
                <a:ea typeface="+mn-ea"/>
                <a:cs typeface="+mn-cs"/>
              </a:rPr>
              <a:t>THE PREVIOUS RED AND GREEN SEGMENTS ARE DIVIDED</a:t>
            </a:r>
            <a:br>
              <a:rPr kumimoji="0" lang="nb-NO" sz="1633" b="1" i="0" u="none" strike="noStrike" kern="1200" cap="none" spc="0" normalizeH="0" baseline="0" noProof="0" dirty="0">
                <a:ln>
                  <a:noFill/>
                </a:ln>
                <a:solidFill>
                  <a:srgbClr val="007788"/>
                </a:solidFill>
                <a:effectLst/>
                <a:uLnTx/>
                <a:uFillTx/>
                <a:latin typeface="Segoe UI"/>
                <a:ea typeface="+mn-ea"/>
                <a:cs typeface="+mn-cs"/>
              </a:rPr>
            </a:br>
            <a:r>
              <a:rPr kumimoji="0" lang="en-US" sz="1451" b="0" i="0" u="none" strike="noStrike" kern="1200" cap="none" spc="0" normalizeH="0" baseline="0" noProof="0" dirty="0">
                <a:ln>
                  <a:noFill/>
                </a:ln>
                <a:solidFill>
                  <a:srgbClr val="222223"/>
                </a:solidFill>
                <a:effectLst/>
                <a:uLnTx/>
                <a:uFillTx/>
                <a:latin typeface="Segoe UI"/>
                <a:ea typeface="+mn-ea"/>
                <a:cs typeface="+mn-cs"/>
              </a:rPr>
              <a:t>In stead of a pure “Exploration” segment and one “Broadening my horizon” segment,  we have a red segment (Energy), all about activity and a two green segments (Exploring the world of natural beauty) all about unspoiled nature, and “Broadening my cultural horizon” all about experiencing culture. </a:t>
            </a:r>
          </a:p>
        </p:txBody>
      </p:sp>
      <p:cxnSp>
        <p:nvCxnSpPr>
          <p:cNvPr id="6" name="Straight Connector 5"/>
          <p:cNvCxnSpPr/>
          <p:nvPr/>
        </p:nvCxnSpPr>
        <p:spPr>
          <a:xfrm>
            <a:off x="878212" y="5115064"/>
            <a:ext cx="0" cy="117559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6594" y="1827257"/>
            <a:ext cx="4312225" cy="1079104"/>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nb-NO" sz="1633" b="1" i="0" u="none" strike="noStrike" kern="1200" cap="none" spc="0" normalizeH="0" baseline="0" noProof="0" dirty="0">
                <a:ln>
                  <a:noFill/>
                </a:ln>
                <a:solidFill>
                  <a:srgbClr val="007788"/>
                </a:solidFill>
                <a:effectLst/>
                <a:uLnTx/>
                <a:uFillTx/>
                <a:latin typeface="Segoe UI"/>
                <a:ea typeface="+mn-ea"/>
                <a:cs typeface="+mn-cs"/>
              </a:rPr>
              <a:t>NUMBER OF SEGMENTS</a:t>
            </a:r>
            <a:br>
              <a:rPr kumimoji="0" lang="nb-NO" sz="1633" b="1" i="0" u="none" strike="noStrike" kern="1200" cap="none" spc="0" normalizeH="0" baseline="0" noProof="0" dirty="0">
                <a:ln>
                  <a:noFill/>
                </a:ln>
                <a:solidFill>
                  <a:srgbClr val="007788"/>
                </a:solidFill>
                <a:effectLst/>
                <a:uLnTx/>
                <a:uFillTx/>
                <a:latin typeface="Segoe UI"/>
                <a:ea typeface="+mn-ea"/>
                <a:cs typeface="+mn-cs"/>
              </a:rPr>
            </a:br>
            <a:r>
              <a:rPr kumimoji="0" lang="en-US" sz="1451" b="0" i="0" u="none" strike="noStrike" kern="1200" cap="none" spc="0" normalizeH="0" baseline="0" noProof="0" dirty="0">
                <a:ln>
                  <a:noFill/>
                </a:ln>
                <a:solidFill>
                  <a:srgbClr val="222223"/>
                </a:solidFill>
                <a:effectLst/>
                <a:uLnTx/>
                <a:uFillTx/>
                <a:latin typeface="Segoe UI"/>
                <a:ea typeface="+mn-ea"/>
                <a:cs typeface="+mn-cs"/>
              </a:rPr>
              <a:t>This time we have 9 decent sized segments, last there were 8. I.e. we see a more fragmented picture of holiday needs this time.</a:t>
            </a:r>
          </a:p>
        </p:txBody>
      </p:sp>
      <p:cxnSp>
        <p:nvCxnSpPr>
          <p:cNvPr id="8" name="Straight Connector 7"/>
          <p:cNvCxnSpPr/>
          <p:nvPr/>
        </p:nvCxnSpPr>
        <p:spPr>
          <a:xfrm>
            <a:off x="641283" y="1839123"/>
            <a:ext cx="0" cy="106739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605" y="3368253"/>
            <a:ext cx="6255268" cy="1324684"/>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1633" b="1" i="0" u="none" strike="noStrike" kern="1200" cap="none" spc="0" normalizeH="0" baseline="0" noProof="0" dirty="0">
                <a:ln>
                  <a:noFill/>
                </a:ln>
                <a:solidFill>
                  <a:srgbClr val="007788"/>
                </a:solidFill>
                <a:effectLst/>
                <a:uLnTx/>
                <a:uFillTx/>
                <a:latin typeface="Segoe UI"/>
                <a:ea typeface="+mn-ea"/>
                <a:cs typeface="+mn-cs"/>
              </a:rPr>
              <a:t>NEW MEANING OF THE BLUE SEGMENT</a:t>
            </a:r>
            <a:br>
              <a:rPr kumimoji="0" lang="en-US" sz="1633" b="1" i="0" u="none" strike="noStrike" kern="1200" cap="none" spc="0" normalizeH="0" baseline="0" noProof="0" dirty="0">
                <a:ln>
                  <a:noFill/>
                </a:ln>
                <a:solidFill>
                  <a:srgbClr val="007788"/>
                </a:solidFill>
                <a:effectLst/>
                <a:uLnTx/>
                <a:uFillTx/>
                <a:latin typeface="Segoe UI"/>
                <a:ea typeface="+mn-ea"/>
                <a:cs typeface="+mn-cs"/>
              </a:rPr>
            </a:br>
            <a:r>
              <a:rPr kumimoji="0" lang="en-US" sz="1451" b="0" i="0" u="none" strike="noStrike" kern="1200" cap="none" spc="0" normalizeH="0" baseline="0" noProof="0" dirty="0">
                <a:ln>
                  <a:noFill/>
                </a:ln>
                <a:solidFill>
                  <a:srgbClr val="222223"/>
                </a:solidFill>
                <a:effectLst/>
                <a:uLnTx/>
                <a:uFillTx/>
                <a:latin typeface="Segoe UI"/>
                <a:ea typeface="+mn-ea"/>
                <a:cs typeface="+mn-cs"/>
              </a:rPr>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355293" y="3413623"/>
            <a:ext cx="0" cy="118242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490896" y="1009255"/>
            <a:ext cx="151764" cy="446597"/>
          </a:xfrm>
          <a:prstGeom prst="rect">
            <a:avLst/>
          </a:prstGeom>
          <a:solidFill>
            <a:schemeClr val="bg1">
              <a:lumMod val="75000"/>
            </a:schemeClr>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GB" sz="2902" b="0" i="0" u="none" strike="noStrike" kern="1200" cap="all" spc="0" normalizeH="0" baseline="0" noProof="0" dirty="0">
              <a:ln>
                <a:noFill/>
              </a:ln>
              <a:solidFill>
                <a:prstClr val="white"/>
              </a:solidFill>
              <a:effectLst/>
              <a:uLnTx/>
              <a:uFillTx/>
              <a:latin typeface="Segoe UI"/>
              <a:ea typeface="+mn-ea"/>
              <a:cs typeface="+mn-cs"/>
            </a:endParaRP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40670" y="6172047"/>
            <a:ext cx="445856" cy="35916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021512" y="6342171"/>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52732" y="162705"/>
            <a:ext cx="11886536" cy="6531153"/>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en-GB" sz="254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PLAYFUL LIBERATION</a:t>
            </a:r>
          </a:p>
        </p:txBody>
      </p:sp>
      <p:sp>
        <p:nvSpPr>
          <p:cNvPr id="10" name="TextBox 9"/>
          <p:cNvSpPr txBox="1"/>
          <p:nvPr/>
        </p:nvSpPr>
        <p:spPr>
          <a:xfrm>
            <a:off x="3418264" y="3527995"/>
            <a:ext cx="2351183" cy="342364"/>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PARTY AND FUN</a:t>
            </a:r>
          </a:p>
        </p:txBody>
      </p:sp>
      <p:sp>
        <p:nvSpPr>
          <p:cNvPr id="9" name="TextBox 8"/>
          <p:cNvSpPr txBox="1"/>
          <p:nvPr/>
        </p:nvSpPr>
        <p:spPr>
          <a:xfrm>
            <a:off x="675217" y="3527996"/>
            <a:ext cx="2181223" cy="342364"/>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PLAYFUL AND FRESH</a:t>
            </a:r>
          </a:p>
        </p:txBody>
      </p:sp>
      <p:sp>
        <p:nvSpPr>
          <p:cNvPr id="2" name="TextBox 1"/>
          <p:cNvSpPr txBox="1"/>
          <p:nvPr/>
        </p:nvSpPr>
        <p:spPr>
          <a:xfrm>
            <a:off x="6444340" y="412450"/>
            <a:ext cx="5398996" cy="3751566"/>
          </a:xfrm>
          <a:prstGeom prst="rect">
            <a:avLst/>
          </a:prstGeom>
          <a:solidFill>
            <a:srgbClr val="FFFFFF">
              <a:alpha val="77000"/>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Playful Liberation is all about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maximizing the pleasure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I get out of a holiday and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enjoying</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myself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without worrying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about the consequences. I go a little crazy, overindulge myself and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lose all inhibitions</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I am spontaneous, follow my instincts and live for the moment. The purpose of the holiday is abundance and enjoyment. It is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impulsive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and sometimes excessive or </a:t>
            </a:r>
            <a:r>
              <a:rPr kumimoji="0" lang="en-US" sz="2177" b="1" i="0" u="none" strike="noStrike" kern="1200" cap="none" spc="0" normalizeH="0" baseline="0" noProof="0" dirty="0">
                <a:ln>
                  <a:noFill/>
                </a:ln>
                <a:solidFill>
                  <a:srgbClr val="FF8631"/>
                </a:solidFill>
                <a:effectLst/>
                <a:uLnTx/>
                <a:uFillTx/>
                <a:latin typeface="Segoe UI"/>
                <a:ea typeface="+mn-ea"/>
                <a:cs typeface="Arial" pitchFamily="34" charset="0"/>
              </a:rPr>
              <a:t>even manic</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t>
            </a:r>
          </a:p>
        </p:txBody>
      </p:sp>
      <p:cxnSp>
        <p:nvCxnSpPr>
          <p:cNvPr id="4" name="Straight Connector 3"/>
          <p:cNvCxnSpPr/>
          <p:nvPr/>
        </p:nvCxnSpPr>
        <p:spPr>
          <a:xfrm>
            <a:off x="6357243" y="412451"/>
            <a:ext cx="0" cy="372182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97248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16" y="947196"/>
            <a:ext cx="5140213" cy="578986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PLAYFUL LIBERATION</a:t>
            </a:r>
            <a:endParaRPr kumimoji="0" lang="nb-NO" sz="4266"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052838" y="1199561"/>
            <a:ext cx="2687506" cy="370563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feel </a:t>
            </a:r>
            <a:r>
              <a:rPr kumimoji="0" lang="en-US" sz="1266" b="1" i="0" u="none" strike="noStrike" kern="0" cap="none" spc="0" normalizeH="0" baseline="0" noProof="0" dirty="0">
                <a:ln>
                  <a:noFill/>
                </a:ln>
                <a:solidFill>
                  <a:srgbClr val="FF6600"/>
                </a:solidFill>
                <a:effectLst/>
                <a:uLnTx/>
                <a:uFillTx/>
                <a:latin typeface="Segoe UI"/>
                <a:ea typeface="+mn-ea"/>
                <a:cs typeface="+mn-cs"/>
              </a:rPr>
              <a:t>completely liberated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Give </a:t>
            </a:r>
            <a:r>
              <a:rPr kumimoji="0" lang="en-US" sz="1266" b="1" i="0" u="none" strike="noStrike" kern="0" cap="none" spc="0" normalizeH="0" baseline="0" noProof="0" dirty="0">
                <a:ln>
                  <a:noFill/>
                </a:ln>
                <a:solidFill>
                  <a:srgbClr val="FF6600"/>
                </a:solidFill>
                <a:effectLst/>
                <a:uLnTx/>
                <a:uFillTx/>
                <a:latin typeface="Segoe UI"/>
                <a:ea typeface="+mn-ea"/>
                <a:cs typeface="+mn-cs"/>
              </a:rPr>
              <a:t>new energy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allow me to </a:t>
            </a:r>
            <a:r>
              <a:rPr kumimoji="0" lang="en-US" sz="1266" b="1" i="0" u="none" strike="noStrike" kern="0" cap="none" spc="0" normalizeH="0" baseline="0" noProof="0" dirty="0">
                <a:ln>
                  <a:noFill/>
                </a:ln>
                <a:solidFill>
                  <a:srgbClr val="FF6600"/>
                </a:solidFill>
                <a:effectLst/>
                <a:uLnTx/>
                <a:uFillTx/>
                <a:latin typeface="Segoe UI"/>
                <a:ea typeface="+mn-ea"/>
                <a:cs typeface="+mn-cs"/>
              </a:rPr>
              <a:t>pamper myself</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with </a:t>
            </a:r>
            <a:r>
              <a:rPr kumimoji="0" lang="en-US" sz="1270" b="1" i="0" u="none" strike="noStrike" kern="0" cap="none" spc="0" normalizeH="0" baseline="0" noProof="0" dirty="0">
                <a:ln>
                  <a:noFill/>
                </a:ln>
                <a:solidFill>
                  <a:srgbClr val="FF6600"/>
                </a:solidFill>
                <a:effectLst/>
                <a:uLnTx/>
                <a:uFillTx/>
                <a:latin typeface="Segoe UI"/>
                <a:ea typeface="+mn-ea"/>
                <a:cs typeface="+mn-cs"/>
              </a:rPr>
              <a:t>good beaches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70" b="1" i="0" u="none" strike="noStrike" kern="0" cap="none" spc="0" normalizeH="0" baseline="0" noProof="0" dirty="0">
                <a:ln>
                  <a:noFill/>
                </a:ln>
                <a:solidFill>
                  <a:srgbClr val="FF6600"/>
                </a:solidFill>
                <a:effectLst/>
                <a:uLnTx/>
                <a:uFillTx/>
                <a:latin typeface="Segoe UI"/>
                <a:ea typeface="+mn-ea"/>
                <a:cs typeface="+mn-cs"/>
              </a:rPr>
              <a:t>good service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US" sz="1270" b="1" i="0" u="none" strike="noStrike" kern="0" cap="none" spc="0" normalizeH="0" baseline="0" noProof="0" dirty="0">
                <a:ln>
                  <a:noFill/>
                </a:ln>
                <a:solidFill>
                  <a:srgbClr val="FF6600"/>
                </a:solidFill>
                <a:effectLst/>
                <a:uLnTx/>
                <a:uFillTx/>
                <a:latin typeface="Segoe UI"/>
                <a:ea typeface="+mn-ea"/>
                <a:cs typeface="+mn-cs"/>
              </a:rPr>
              <a:t>great shopping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Of course I need relaxation, but I want to go somewhere</a:t>
            </a:r>
            <a:r>
              <a:rPr lang="en-US" sz="1270" kern="0" dirty="0">
                <a:solidFill>
                  <a:sysClr val="windowText" lastClr="000000"/>
                </a:solidFill>
                <a:latin typeface="Segoe UI"/>
              </a:rPr>
              <a:t> you can go out </a:t>
            </a:r>
            <a:r>
              <a:rPr lang="en-US" sz="1270" b="1" kern="0" dirty="0">
                <a:solidFill>
                  <a:srgbClr val="FF6600"/>
                </a:solidFill>
                <a:latin typeface="Segoe UI"/>
              </a:rPr>
              <a:t>partying</a:t>
            </a:r>
            <a:r>
              <a:rPr lang="en-US" sz="1270" kern="0" dirty="0">
                <a:solidFill>
                  <a:sysClr val="windowText" lastClr="000000"/>
                </a:solidFill>
                <a:latin typeface="Segoe UI"/>
              </a:rPr>
              <a:t>.</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9" name="TextBox 8"/>
          <p:cNvSpPr txBox="1"/>
          <p:nvPr/>
        </p:nvSpPr>
        <p:spPr>
          <a:xfrm>
            <a:off x="8482247" y="1199560"/>
            <a:ext cx="2687506" cy="311675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FF6600"/>
                </a:solidFill>
                <a:effectLst/>
                <a:uLnTx/>
                <a:uFillTx/>
                <a:latin typeface="Segoe UI"/>
                <a:ea typeface="+mn-ea"/>
                <a:cs typeface="+mn-cs"/>
              </a:rPr>
              <a:t>playful</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FF6600"/>
                </a:solidFill>
                <a:effectLst/>
                <a:uLnTx/>
                <a:uFillTx/>
                <a:latin typeface="Segoe UI"/>
                <a:ea typeface="+mn-ea"/>
                <a:cs typeface="+mn-cs"/>
              </a:rPr>
              <a:t>fresh</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a:t>
            </a:r>
            <a:r>
              <a:rPr kumimoji="0" lang="en-US" sz="1266" b="1" i="0" u="none" strike="noStrike" kern="0" cap="none" spc="0" normalizeH="0" baseline="0" noProof="0" dirty="0">
                <a:ln>
                  <a:noFill/>
                </a:ln>
                <a:solidFill>
                  <a:srgbClr val="FF6600"/>
                </a:solidFill>
                <a:effectLst/>
                <a:uLnTx/>
                <a:uFillTx/>
                <a:latin typeface="Segoe UI"/>
                <a:ea typeface="+mn-ea"/>
                <a:cs typeface="+mn-cs"/>
              </a:rPr>
              <a:t>likes to party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The kind that wants to </a:t>
            </a:r>
            <a:r>
              <a:rPr kumimoji="0" lang="en-US" sz="1266" b="1" i="0" u="none" strike="noStrike" kern="0" cap="none" spc="0" normalizeH="0" baseline="0" noProof="0" dirty="0">
                <a:ln>
                  <a:noFill/>
                </a:ln>
                <a:solidFill>
                  <a:srgbClr val="FF6600"/>
                </a:solidFill>
                <a:effectLst/>
                <a:uLnTx/>
                <a:uFillTx/>
                <a:latin typeface="Segoe UI"/>
                <a:ea typeface="+mn-ea"/>
                <a:cs typeface="+mn-cs"/>
              </a:rPr>
              <a:t>have as much fun as possible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in life. More or less people that like to do things </a:t>
            </a:r>
            <a:r>
              <a:rPr kumimoji="0" lang="en-US" sz="1266" b="1" i="0" u="none" strike="noStrike" kern="0" cap="none" spc="0" normalizeH="0" baseline="0" noProof="0" dirty="0">
                <a:ln>
                  <a:noFill/>
                </a:ln>
                <a:solidFill>
                  <a:srgbClr val="FF6600"/>
                </a:solidFill>
                <a:effectLst/>
                <a:uLnTx/>
                <a:uFillTx/>
                <a:latin typeface="Segoe UI"/>
                <a:ea typeface="+mn-ea"/>
                <a:cs typeface="+mn-cs"/>
              </a:rPr>
              <a:t>spontaneously, impulsively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6600"/>
                  </a:solidFill>
                  <a:effectLst/>
                  <a:uLnTx/>
                  <a:uFillTx/>
                  <a:latin typeface="Arial Rounded MT Bold"/>
                  <a:ea typeface="+mn-ea"/>
                  <a:cs typeface="+mn-cs"/>
                </a:rPr>
                <a:t>79</a:t>
              </a:r>
              <a:r>
                <a:rPr kumimoji="0" lang="da-DK" sz="1333" b="1" i="0" u="none" strike="noStrike" kern="0" cap="none" spc="0" normalizeH="0" baseline="0" noProof="0" dirty="0">
                  <a:ln>
                    <a:noFill/>
                  </a:ln>
                  <a:solidFill>
                    <a:srgbClr val="FF66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660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6600"/>
                  </a:solidFill>
                  <a:effectLst/>
                  <a:uLnTx/>
                  <a:uFillTx/>
                  <a:latin typeface="Arial Rounded MT Bold"/>
                  <a:ea typeface="+mn-ea"/>
                  <a:cs typeface="+mn-cs"/>
                </a:rPr>
                <a:t>21</a:t>
              </a:r>
              <a:r>
                <a:rPr kumimoji="0" lang="da-DK" sz="1333" b="1" i="0" u="none" strike="noStrike" kern="0" cap="none" spc="0" normalizeH="0" baseline="0" noProof="0" dirty="0">
                  <a:ln>
                    <a:noFill/>
                  </a:ln>
                  <a:solidFill>
                    <a:srgbClr val="FF66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660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FF6600"/>
                  </a:solidFill>
                  <a:effectLst/>
                  <a:uLnTx/>
                  <a:uFillTx/>
                  <a:latin typeface="Arial Rounded MT Bold"/>
                  <a:ea typeface="+mn-ea"/>
                  <a:cs typeface="+mn-cs"/>
                </a:rPr>
                <a:t>78</a:t>
              </a:r>
              <a:r>
                <a:rPr kumimoji="0" lang="da-DK" sz="1467" b="1" i="0" u="none" strike="noStrike" kern="0" cap="none" spc="0" normalizeH="0" baseline="0" noProof="0" dirty="0">
                  <a:ln>
                    <a:noFill/>
                  </a:ln>
                  <a:solidFill>
                    <a:srgbClr val="FF660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FF660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6600"/>
                  </a:solidFill>
                  <a:effectLst/>
                  <a:uLnTx/>
                  <a:uFillTx/>
                  <a:latin typeface="Arial Rounded MT Bold"/>
                  <a:ea typeface="+mn-ea"/>
                  <a:cs typeface="+mn-cs"/>
                </a:rPr>
                <a:t>ARE BELOW</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srgbClr val="FF6600"/>
                  </a:solidFill>
                  <a:effectLst/>
                  <a:uLnTx/>
                  <a:uFillTx/>
                  <a:latin typeface="Arial Rounded MT Bold"/>
                  <a:ea typeface="+mn-ea"/>
                  <a:cs typeface="+mn-cs"/>
                </a:rPr>
                <a:t>40 </a:t>
              </a:r>
              <a:r>
                <a:rPr kumimoji="0" lang="da-DK" sz="933" b="0" i="0" u="none" strike="noStrike" kern="0" cap="none" spc="0" normalizeH="0" baseline="0" noProof="0" dirty="0">
                  <a:ln>
                    <a:noFill/>
                  </a:ln>
                  <a:solidFill>
                    <a:srgbClr val="FF660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FF660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660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6600"/>
                  </a:solidFill>
                  <a:effectLst/>
                  <a:uLnTx/>
                  <a:uFillTx/>
                  <a:latin typeface="Arial Rounded MT Bold"/>
                  <a:ea typeface="+mn-ea"/>
                  <a:cs typeface="+mn-cs"/>
                </a:rPr>
                <a:t>12</a:t>
              </a:r>
              <a:r>
                <a:rPr kumimoji="0" lang="da-DK" sz="1333" b="1" i="0" u="none" strike="noStrike" kern="0" cap="none" spc="0" normalizeH="0" baseline="0" noProof="0" dirty="0">
                  <a:ln>
                    <a:noFill/>
                  </a:ln>
                  <a:solidFill>
                    <a:srgbClr val="FF660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FF660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let go. Enjoy life to the fullest and feel completely liberated. I need to refill my energy and pamper myself. Its all about me.</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62" name="Chart 61"/>
          <p:cNvGraphicFramePr/>
          <p:nvPr>
            <p:extLst>
              <p:ext uri="{D42A27DB-BD31-4B8C-83A1-F6EECF244321}">
                <p14:modId xmlns:p14="http://schemas.microsoft.com/office/powerpoint/2010/main" val="2893158528"/>
              </p:ext>
            </p:extLst>
          </p:nvPr>
        </p:nvGraphicFramePr>
        <p:xfrm>
          <a:off x="9760591" y="5219579"/>
          <a:ext cx="2207303" cy="143339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894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PLAYFUL LIBERATION</a:t>
            </a:r>
          </a:p>
        </p:txBody>
      </p:sp>
      <p:sp>
        <p:nvSpPr>
          <p:cNvPr id="12" name="TextBox 11"/>
          <p:cNvSpPr txBox="1"/>
          <p:nvPr/>
        </p:nvSpPr>
        <p:spPr>
          <a:xfrm>
            <a:off x="608891" y="1545486"/>
            <a:ext cx="3119427" cy="116878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lang="en-GB" sz="1266" kern="0" dirty="0">
                <a:solidFill>
                  <a:sysClr val="windowText" lastClr="000000"/>
                </a:solidFill>
                <a:latin typeface="Segoe UI"/>
              </a:rPr>
              <a:t>The segments enjoys </a:t>
            </a:r>
            <a:r>
              <a:rPr kumimoji="0" lang="en-GB" sz="1266" b="1" i="0" u="none" strike="noStrike" kern="0" cap="none" spc="0" normalizeH="0" baseline="0" noProof="0" dirty="0">
                <a:ln>
                  <a:noFill/>
                </a:ln>
                <a:solidFill>
                  <a:srgbClr val="FF6600"/>
                </a:solidFill>
                <a:effectLst/>
                <a:uLnTx/>
                <a:uFillTx/>
                <a:latin typeface="Segoe UI"/>
                <a:ea typeface="+mn-ea"/>
                <a:cs typeface="+mn-cs"/>
              </a:rPr>
              <a:t>sun and beach</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vacation,</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 and often visit their </a:t>
            </a:r>
            <a:r>
              <a:rPr lang="en-GB" sz="1266" b="1" kern="0" dirty="0">
                <a:solidFill>
                  <a:srgbClr val="FF6600"/>
                </a:solidFill>
                <a:latin typeface="Segoe UI"/>
              </a:rPr>
              <a:t>family and friends</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They enjoy active holidays and events such as festivals.</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 </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Although, most of the time it’s all about </a:t>
            </a:r>
            <a:r>
              <a:rPr kumimoji="0" lang="en-GB" sz="1266" b="1" i="0" u="none" strike="noStrike" kern="0" cap="none" spc="0" normalizeH="0" baseline="0" noProof="0" dirty="0">
                <a:ln>
                  <a:noFill/>
                </a:ln>
                <a:solidFill>
                  <a:srgbClr val="FF6600"/>
                </a:solidFill>
                <a:effectLst/>
                <a:uLnTx/>
                <a:uFillTx/>
                <a:latin typeface="Segoe UI"/>
                <a:ea typeface="+mn-ea"/>
                <a:cs typeface="+mn-cs"/>
              </a:rPr>
              <a:t>party and fun</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13" name="TextBox 12"/>
          <p:cNvSpPr txBox="1"/>
          <p:nvPr/>
        </p:nvSpPr>
        <p:spPr>
          <a:xfrm>
            <a:off x="608891" y="4092098"/>
            <a:ext cx="3119427" cy="1367426"/>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are </a:t>
            </a:r>
            <a:r>
              <a:rPr kumimoji="0" lang="en-GB" sz="1270" b="1" i="0" u="none" strike="noStrike" kern="0" cap="none" spc="0" normalizeH="0" baseline="0" noProof="0" dirty="0">
                <a:ln>
                  <a:noFill/>
                </a:ln>
                <a:solidFill>
                  <a:srgbClr val="FF6600"/>
                </a:solidFill>
                <a:effectLst/>
                <a:uLnTx/>
                <a:uFillTx/>
                <a:latin typeface="Segoe UI"/>
                <a:ea typeface="+mn-ea"/>
                <a:cs typeface="+mn-cs"/>
              </a:rPr>
              <a:t>spontaneous travellers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have their favourite spots, but they are driven by the </a:t>
            </a:r>
            <a:r>
              <a:rPr kumimoji="0" lang="en-GB" sz="1270" b="1" i="0" u="none" strike="noStrike" kern="0" cap="none" spc="0" normalizeH="0" baseline="0" noProof="0" dirty="0">
                <a:ln>
                  <a:noFill/>
                </a:ln>
                <a:solidFill>
                  <a:srgbClr val="FF6600"/>
                </a:solidFill>
                <a:effectLst/>
                <a:uLnTx/>
                <a:uFillTx/>
                <a:latin typeface="Segoe UI"/>
                <a:ea typeface="+mn-ea"/>
                <a:cs typeface="+mn-cs"/>
              </a:rPr>
              <a:t>“feel good factor”</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of what they see in social media or at booking sites. They </a:t>
            </a:r>
            <a:r>
              <a:rPr lang="en-GB" sz="1270" kern="0" noProof="0" dirty="0">
                <a:solidFill>
                  <a:sysClr val="windowText" lastClr="000000"/>
                </a:solidFill>
                <a:latin typeface="Segoe UI"/>
              </a:rPr>
              <a:t>travel </a:t>
            </a:r>
            <a:r>
              <a:rPr lang="en-GB" sz="1270" kern="0" dirty="0">
                <a:solidFill>
                  <a:sysClr val="windowText" lastClr="000000"/>
                </a:solidFill>
                <a:latin typeface="Segoe UI"/>
              </a:rPr>
              <a:t>with their spouse and children.</a:t>
            </a:r>
            <a:endParaRPr kumimoji="0" lang="en-GB" sz="1270" b="0" i="0" u="none" strike="noStrike" kern="0" cap="none" spc="0" normalizeH="0" baseline="0" noProof="0" dirty="0">
              <a:ln>
                <a:noFill/>
              </a:ln>
              <a:solidFill>
                <a:srgbClr val="FF0000"/>
              </a:solidFill>
              <a:effectLst/>
              <a:uLnTx/>
              <a:uFillTx/>
              <a:latin typeface="Segoe UI"/>
              <a:ea typeface="+mn-ea"/>
              <a:cs typeface="+mn-cs"/>
            </a:endParaRPr>
          </a:p>
        </p:txBody>
      </p:sp>
      <p:sp>
        <p:nvSpPr>
          <p:cNvPr id="16" name="TextBox 15"/>
          <p:cNvSpPr txBox="1"/>
          <p:nvPr/>
        </p:nvSpPr>
        <p:spPr>
          <a:xfrm>
            <a:off x="4526257" y="4073948"/>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t>
            </a:r>
            <a:r>
              <a:rPr kumimoji="0" lang="en-GB" sz="1270" b="1" i="0" u="none" strike="noStrike" kern="0" cap="none" spc="0" normalizeH="0" baseline="0" noProof="0" dirty="0">
                <a:ln>
                  <a:noFill/>
                </a:ln>
                <a:solidFill>
                  <a:srgbClr val="FF6600"/>
                </a:solidFill>
                <a:effectLst/>
                <a:uLnTx/>
                <a:uFillTx/>
                <a:latin typeface="Segoe UI"/>
                <a:ea typeface="+mn-ea"/>
                <a:cs typeface="+mn-cs"/>
              </a:rPr>
              <a:t>don’t spend a lot of time planning</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where to go. Most of them settle for the trip </a:t>
            </a:r>
            <a:r>
              <a:rPr kumimoji="0" lang="en-GB" sz="1270" b="1" i="0" u="none" strike="noStrike" kern="0" cap="none" spc="0" normalizeH="0" baseline="0" noProof="0" dirty="0">
                <a:ln>
                  <a:noFill/>
                </a:ln>
                <a:solidFill>
                  <a:srgbClr val="FF6600"/>
                </a:solidFill>
                <a:effectLst/>
                <a:uLnTx/>
                <a:uFillTx/>
                <a:latin typeface="Segoe UI"/>
                <a:ea typeface="+mn-ea"/>
                <a:cs typeface="+mn-cs"/>
              </a:rPr>
              <a:t>less than four weeks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before they go. They act on what catches their eye in </a:t>
            </a:r>
            <a:r>
              <a:rPr kumimoji="0" lang="en-GB" sz="1270" b="1" i="0" u="none" strike="noStrike" kern="0" cap="none" spc="0" normalizeH="0" baseline="0" noProof="0" dirty="0">
                <a:ln>
                  <a:noFill/>
                </a:ln>
                <a:solidFill>
                  <a:srgbClr val="FF6600"/>
                </a:solidFill>
                <a:effectLst/>
                <a:uLnTx/>
                <a:uFillTx/>
                <a:latin typeface="Segoe UI"/>
                <a:ea typeface="+mn-ea"/>
                <a:cs typeface="+mn-cs"/>
              </a:rPr>
              <a:t>social media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or on </a:t>
            </a:r>
            <a:r>
              <a:rPr kumimoji="0" lang="en-GB" sz="1270" b="1" i="0" u="none" strike="noStrike" kern="0" cap="none" spc="0" normalizeH="0" baseline="0" noProof="0" dirty="0">
                <a:ln>
                  <a:noFill/>
                </a:ln>
                <a:solidFill>
                  <a:srgbClr val="FF6600"/>
                </a:solidFill>
                <a:effectLst/>
                <a:uLnTx/>
                <a:uFillTx/>
                <a:latin typeface="Segoe UI"/>
                <a:ea typeface="+mn-ea"/>
                <a:cs typeface="+mn-cs"/>
              </a:rPr>
              <a:t>booking sites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It’s more like “in the spur of the moment”, a typical </a:t>
            </a:r>
            <a:r>
              <a:rPr kumimoji="0" lang="en-GB" sz="1270" b="1" i="0" u="none" strike="noStrike" kern="0" cap="none" spc="0" normalizeH="0" baseline="0" noProof="0" dirty="0">
                <a:ln>
                  <a:noFill/>
                </a:ln>
                <a:solidFill>
                  <a:srgbClr val="FF6600"/>
                </a:solidFill>
                <a:effectLst/>
                <a:uLnTx/>
                <a:uFillTx/>
                <a:latin typeface="Segoe UI"/>
                <a:ea typeface="+mn-ea"/>
                <a:cs typeface="+mn-cs"/>
              </a:rPr>
              <a:t>“last minute booker”</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70" b="1" i="0" u="none" strike="noStrike" kern="0" cap="none" spc="0" normalizeH="0" baseline="0" noProof="0" dirty="0">
                <a:ln>
                  <a:noFill/>
                </a:ln>
                <a:solidFill>
                  <a:srgbClr val="FF6600"/>
                </a:solidFill>
                <a:effectLst/>
                <a:uLnTx/>
                <a:uFillTx/>
                <a:latin typeface="Segoe UI"/>
                <a:ea typeface="+mn-ea"/>
                <a:cs typeface="+mn-cs"/>
              </a:rPr>
              <a:t>Friends and acquaintances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heavily influences their choice. </a:t>
            </a:r>
          </a:p>
        </p:txBody>
      </p:sp>
      <p:sp>
        <p:nvSpPr>
          <p:cNvPr id="17" name="TextBox 16"/>
          <p:cNvSpPr txBox="1"/>
          <p:nvPr/>
        </p:nvSpPr>
        <p:spPr>
          <a:xfrm>
            <a:off x="4550299" y="1545486"/>
            <a:ext cx="3119427" cy="156286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FEEL GOOD</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makes them </a:t>
            </a:r>
            <a:r>
              <a:rPr kumimoji="0" lang="en-GB" sz="1270" b="1" i="0" u="none" strike="noStrike" kern="0" cap="none" spc="0" normalizeH="0" baseline="0" noProof="0" dirty="0">
                <a:ln>
                  <a:noFill/>
                </a:ln>
                <a:solidFill>
                  <a:srgbClr val="FF6600"/>
                </a:solidFill>
                <a:effectLst/>
                <a:uLnTx/>
                <a:uFillTx/>
                <a:latin typeface="Segoe UI"/>
                <a:ea typeface="+mn-ea"/>
                <a:cs typeface="+mn-cs"/>
              </a:rPr>
              <a:t>feel good</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party, and </a:t>
            </a:r>
            <a:r>
              <a:rPr kumimoji="0" lang="en-GB" sz="1270" b="1" i="0" u="none" strike="noStrike" kern="0" cap="none" spc="0" normalizeH="0" baseline="0" noProof="0" dirty="0">
                <a:ln>
                  <a:noFill/>
                </a:ln>
                <a:solidFill>
                  <a:srgbClr val="FF6600"/>
                </a:solidFill>
                <a:effectLst/>
                <a:uLnTx/>
                <a:uFillTx/>
                <a:latin typeface="Segoe UI"/>
                <a:ea typeface="+mn-ea"/>
                <a:cs typeface="+mn-cs"/>
              </a:rPr>
              <a:t>enjoy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themselves in the </a:t>
            </a:r>
            <a:r>
              <a:rPr kumimoji="0" lang="en-GB" sz="1270" b="1" i="0" u="none" strike="noStrike" kern="0" cap="none" spc="0" normalizeH="0" baseline="0" noProof="0" dirty="0">
                <a:ln>
                  <a:noFill/>
                </a:ln>
                <a:solidFill>
                  <a:srgbClr val="FF6600"/>
                </a:solidFill>
                <a:effectLst/>
                <a:uLnTx/>
                <a:uFillTx/>
                <a:latin typeface="Segoe UI"/>
                <a:ea typeface="+mn-ea"/>
                <a:cs typeface="+mn-cs"/>
              </a:rPr>
              <a:t>company of others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travel to places that are </a:t>
            </a:r>
            <a:r>
              <a:rPr kumimoji="0" lang="en-GB" sz="1270" b="1" i="0" u="none" strike="noStrike" kern="0" cap="none" spc="0" normalizeH="0" baseline="0" noProof="0" dirty="0">
                <a:ln>
                  <a:noFill/>
                </a:ln>
                <a:solidFill>
                  <a:srgbClr val="FF6600"/>
                </a:solidFill>
                <a:effectLst/>
                <a:uLnTx/>
                <a:uFillTx/>
                <a:latin typeface="Segoe UI"/>
                <a:ea typeface="+mn-ea"/>
                <a:cs typeface="+mn-cs"/>
              </a:rPr>
              <a:t>approachable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70" b="1" i="0" u="none" strike="noStrike" kern="0" cap="none" spc="0" normalizeH="0" baseline="0" noProof="0" dirty="0">
                <a:ln>
                  <a:noFill/>
                </a:ln>
                <a:solidFill>
                  <a:srgbClr val="FF6600"/>
                </a:solidFill>
                <a:effectLst/>
                <a:uLnTx/>
                <a:uFillTx/>
                <a:latin typeface="Segoe UI"/>
                <a:ea typeface="+mn-ea"/>
                <a:cs typeface="+mn-cs"/>
              </a:rPr>
              <a:t>fresh</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70" b="1" i="0" u="none" strike="noStrike" kern="0" cap="none" spc="0" normalizeH="0" baseline="0" noProof="0" dirty="0">
                <a:ln>
                  <a:noFill/>
                </a:ln>
                <a:solidFill>
                  <a:srgbClr val="FF6600"/>
                </a:solidFill>
                <a:effectLst/>
                <a:uLnTx/>
                <a:uFillTx/>
                <a:latin typeface="Segoe UI"/>
                <a:ea typeface="+mn-ea"/>
                <a:cs typeface="+mn-cs"/>
              </a:rPr>
              <a:t>playful</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They want to have a informal, fun and relaxed holiday at the same time.</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5405" y="4282572"/>
            <a:ext cx="2607935" cy="2044622"/>
          </a:xfrm>
          <a:prstGeom prst="rect">
            <a:avLst/>
          </a:prstGeom>
        </p:spPr>
      </p:pic>
      <p:sp>
        <p:nvSpPr>
          <p:cNvPr id="19" name="TextBox 18"/>
          <p:cNvSpPr txBox="1"/>
          <p:nvPr/>
        </p:nvSpPr>
        <p:spPr>
          <a:xfrm>
            <a:off x="8509134" y="1545485"/>
            <a:ext cx="3119427" cy="156286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segment is important for brands/destinations which wish to position themselves as </a:t>
            </a:r>
            <a:r>
              <a:rPr kumimoji="0" lang="en-US" sz="1270" b="1" i="0" u="none" strike="noStrike" kern="0" cap="none" spc="0" normalizeH="0" baseline="0" noProof="0" dirty="0">
                <a:ln>
                  <a:noFill/>
                </a:ln>
                <a:solidFill>
                  <a:srgbClr val="FF6600"/>
                </a:solidFill>
                <a:effectLst/>
                <a:uLnTx/>
                <a:uFillTx/>
                <a:latin typeface="Segoe UI"/>
                <a:ea typeface="+mn-ea"/>
                <a:cs typeface="+mn-cs"/>
              </a:rPr>
              <a:t>hedonistic</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70" b="1" i="0" u="none" strike="noStrike" kern="0" cap="none" spc="0" normalizeH="0" baseline="0" noProof="0" dirty="0">
                <a:ln>
                  <a:noFill/>
                </a:ln>
                <a:solidFill>
                  <a:srgbClr val="FF6600"/>
                </a:solidFill>
                <a:effectLst/>
                <a:uLnTx/>
                <a:uFillTx/>
                <a:latin typeface="Segoe UI"/>
                <a:ea typeface="+mn-ea"/>
                <a:cs typeface="+mn-cs"/>
              </a:rPr>
              <a:t>pleasure-seeking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(or giving); and for brands which will position themselves in the space of sensuality, sexuality and sensory enjoyment.</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18" name="Picture 1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795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6" y="489776"/>
            <a:ext cx="10320404" cy="502471"/>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nvPr>
        </p:nvGraphicFramePr>
        <p:xfrm>
          <a:off x="5954422" y="2352955"/>
          <a:ext cx="322611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2184613" y="2383861"/>
          <a:ext cx="3226110" cy="1620554"/>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60"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61"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62"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aphicFrame>
        <p:nvGraphicFramePr>
          <p:cNvPr id="63" name="P_Chart"/>
          <p:cNvGraphicFramePr/>
          <p:nvPr>
            <p:extLst/>
          </p:nvPr>
        </p:nvGraphicFramePr>
        <p:xfrm>
          <a:off x="2197384"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5552310" y="4536619"/>
          <a:ext cx="3970865" cy="1620554"/>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6477310" y="1930951"/>
            <a:ext cx="326680" cy="3266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68" name="Gruppieren 2"/>
          <p:cNvGrpSpPr>
            <a:grpSpLocks noChangeAspect="1"/>
          </p:cNvGrpSpPr>
          <p:nvPr/>
        </p:nvGrpSpPr>
        <p:grpSpPr>
          <a:xfrm>
            <a:off x="6557592" y="4136866"/>
            <a:ext cx="326680" cy="3266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71" name="Gruppieren 4"/>
          <p:cNvGrpSpPr>
            <a:grpSpLocks noChangeAspect="1"/>
          </p:cNvGrpSpPr>
          <p:nvPr/>
        </p:nvGrpSpPr>
        <p:grpSpPr>
          <a:xfrm>
            <a:off x="2729992" y="1922873"/>
            <a:ext cx="326680" cy="3266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74" name="Group 73"/>
          <p:cNvGrpSpPr/>
          <p:nvPr/>
        </p:nvGrpSpPr>
        <p:grpSpPr>
          <a:xfrm>
            <a:off x="2729992" y="4126655"/>
            <a:ext cx="326680" cy="3266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6"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81"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34"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35"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36" name="Picture 35"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078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90896" y="314103"/>
            <a:ext cx="7385606" cy="502472"/>
          </a:xfrm>
          <a:solidFill>
            <a:srgbClr val="FF6600"/>
          </a:solidFill>
        </p:spPr>
        <p:txBody>
          <a:bodyPr>
            <a:normAutofit/>
          </a:bodyPr>
          <a:lstStyle/>
          <a:p>
            <a:r>
              <a:rPr lang="en-GB" sz="2902" dirty="0"/>
              <a:t>Segment profile </a:t>
            </a:r>
            <a:r>
              <a:rPr lang="en-GB" sz="2902" b="1" dirty="0"/>
              <a:t>– playful liberation</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graphicFrame>
        <p:nvGraphicFramePr>
          <p:cNvPr id="52" name="Chart 51"/>
          <p:cNvGraphicFramePr/>
          <p:nvPr>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graphicFrame>
        <p:nvGraphicFramePr>
          <p:cNvPr id="58" name="Chart 57"/>
          <p:cNvGraphicFramePr/>
          <p:nvPr>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ext uri="{D42A27DB-BD31-4B8C-83A1-F6EECF244321}">
                <p14:modId xmlns:p14="http://schemas.microsoft.com/office/powerpoint/2010/main" val="3765865925"/>
              </p:ext>
            </p:extLst>
          </p:nvPr>
        </p:nvGraphicFramePr>
        <p:xfrm>
          <a:off x="8117181" y="1734651"/>
          <a:ext cx="4509882"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8" name="Picture 47"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6343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7354375" cy="502472"/>
          </a:xfrm>
          <a:solidFill>
            <a:srgbClr val="FF6600"/>
          </a:solidFill>
        </p:spPr>
        <p:txBody>
          <a:bodyPr>
            <a:normAutofit/>
          </a:bodyPr>
          <a:lstStyle/>
          <a:p>
            <a:r>
              <a:rPr lang="en-GB" sz="2902" dirty="0"/>
              <a:t>Segment profile </a:t>
            </a:r>
            <a:r>
              <a:rPr lang="en-GB" sz="2902" b="1" dirty="0"/>
              <a:t>- playful liberation</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graphicFrame>
        <p:nvGraphicFramePr>
          <p:cNvPr id="64" name="Chart 63"/>
          <p:cNvGraphicFramePr/>
          <p:nvPr>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229747" y="546511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2485210056"/>
              </p:ext>
            </p:extLst>
          </p:nvPr>
        </p:nvGraphicFramePr>
        <p:xfrm>
          <a:off x="8381872" y="1846840"/>
          <a:ext cx="3518056" cy="2328345"/>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pic>
        <p:nvPicPr>
          <p:cNvPr id="49" name="Picture 48"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EF2EF35-25CA-400B-ACDD-CB58540C121B}"/>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9F672CB4-8357-4F56-91C7-2C3635CD85D8}"/>
              </a:ext>
            </a:extLst>
          </p:cNvPr>
          <p:cNvGraphicFramePr/>
          <p:nvPr>
            <p:extLst>
              <p:ext uri="{D42A27DB-BD31-4B8C-83A1-F6EECF244321}">
                <p14:modId xmlns:p14="http://schemas.microsoft.com/office/powerpoint/2010/main" val="1416266401"/>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2" name="Chart 51">
            <a:extLst>
              <a:ext uri="{FF2B5EF4-FFF2-40B4-BE49-F238E27FC236}">
                <a16:creationId xmlns:a16="http://schemas.microsoft.com/office/drawing/2014/main" id="{63728A4C-F67A-46B6-91D6-D0BA33CF252C}"/>
              </a:ext>
            </a:extLst>
          </p:cNvPr>
          <p:cNvGraphicFramePr/>
          <p:nvPr>
            <p:extLst>
              <p:ext uri="{D42A27DB-BD31-4B8C-83A1-F6EECF244321}">
                <p14:modId xmlns:p14="http://schemas.microsoft.com/office/powerpoint/2010/main" val="1496916799"/>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3" name="TextBox 52">
            <a:extLst>
              <a:ext uri="{FF2B5EF4-FFF2-40B4-BE49-F238E27FC236}">
                <a16:creationId xmlns:a16="http://schemas.microsoft.com/office/drawing/2014/main" id="{D72CA12F-1403-4E67-ABC7-17F7135F048F}"/>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4" name="TextBox 53">
            <a:extLst>
              <a:ext uri="{FF2B5EF4-FFF2-40B4-BE49-F238E27FC236}">
                <a16:creationId xmlns:a16="http://schemas.microsoft.com/office/drawing/2014/main" id="{184FF73A-2A09-48AA-88AE-8171E75D0C86}"/>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234157370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3" y="163469"/>
            <a:ext cx="11886535" cy="6531063"/>
          </a:xfrm>
          <a:prstGeom prst="rect">
            <a:avLst/>
          </a:prstGeom>
        </p:spPr>
      </p:pic>
      <p:sp>
        <p:nvSpPr>
          <p:cNvPr id="14" name="Oval 13"/>
          <p:cNvSpPr/>
          <p:nvPr/>
        </p:nvSpPr>
        <p:spPr bwMode="gray">
          <a:xfrm>
            <a:off x="2899964" y="1906768"/>
            <a:ext cx="2873668" cy="2873668"/>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54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10" name="TextBox 9"/>
          <p:cNvSpPr txBox="1"/>
          <p:nvPr/>
        </p:nvSpPr>
        <p:spPr>
          <a:xfrm>
            <a:off x="3418264" y="3527995"/>
            <a:ext cx="1937532"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prstClr val="white"/>
                </a:solidFill>
                <a:effectLst/>
                <a:uLnTx/>
                <a:uFillTx/>
                <a:latin typeface="Segoe UI"/>
                <a:ea typeface="+mn-ea"/>
                <a:cs typeface="+mn-cs"/>
              </a:rPr>
              <a:t>Meet local people, eat local cuisine</a:t>
            </a:r>
          </a:p>
        </p:txBody>
      </p:sp>
      <p:sp>
        <p:nvSpPr>
          <p:cNvPr id="9" name="TextBox 8"/>
          <p:cNvSpPr txBox="1"/>
          <p:nvPr/>
        </p:nvSpPr>
        <p:spPr>
          <a:xfrm>
            <a:off x="897121" y="3527996"/>
            <a:ext cx="1959319"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prstClr val="white"/>
                </a:solidFill>
                <a:effectLst/>
                <a:uLnTx/>
                <a:uFillTx/>
                <a:latin typeface="Segoe UI"/>
                <a:ea typeface="+mn-ea"/>
                <a:cs typeface="+mn-cs"/>
              </a:rPr>
              <a:t>Sociable and open-minded</a:t>
            </a:r>
          </a:p>
        </p:txBody>
      </p:sp>
      <p:sp>
        <p:nvSpPr>
          <p:cNvPr id="8" name="TextBox 7"/>
          <p:cNvSpPr txBox="1"/>
          <p:nvPr/>
        </p:nvSpPr>
        <p:spPr>
          <a:xfrm>
            <a:off x="6444340" y="412450"/>
            <a:ext cx="5398996" cy="2277316"/>
          </a:xfrm>
          <a:prstGeom prst="rect">
            <a:avLst/>
          </a:prstGeom>
          <a:solidFill>
            <a:schemeClr val="bg1">
              <a:lumMod val="50000"/>
              <a:alpha val="74902"/>
            </a:scheme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Social immersion is all about wanting to be harmoniously </a:t>
            </a:r>
            <a:r>
              <a:rPr kumimoji="0" lang="en-US" sz="2177" b="1" i="0" u="none" strike="noStrike" kern="0" cap="none" spc="0" normalizeH="0" baseline="0" noProof="0" dirty="0">
                <a:ln>
                  <a:noFill/>
                </a:ln>
                <a:solidFill>
                  <a:srgbClr val="FFC000"/>
                </a:solidFill>
                <a:effectLst/>
                <a:uLnTx/>
                <a:uFillTx/>
                <a:latin typeface="Segoe UI"/>
                <a:ea typeface="+mn-ea"/>
                <a:cs typeface="+mn-cs"/>
              </a:rPr>
              <a:t>connected</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 with other people. For me, meeting people is a joy. I love having </a:t>
            </a:r>
            <a:r>
              <a:rPr kumimoji="0" lang="en-US" sz="2177" b="1" i="0" u="none" strike="noStrike" kern="0" cap="none" spc="0" normalizeH="0" baseline="0" noProof="0" dirty="0">
                <a:ln>
                  <a:noFill/>
                </a:ln>
                <a:solidFill>
                  <a:srgbClr val="FFC000"/>
                </a:solidFill>
                <a:effectLst/>
                <a:uLnTx/>
                <a:uFillTx/>
                <a:latin typeface="Segoe UI"/>
                <a:ea typeface="+mn-ea"/>
                <a:cs typeface="+mn-cs"/>
              </a:rPr>
              <a:t>good times with good friends </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and opening up and </a:t>
            </a:r>
            <a:r>
              <a:rPr kumimoji="0" lang="en-US" sz="2177" b="1" i="0" u="none" strike="noStrike" kern="0" cap="none" spc="0" normalizeH="0" baseline="0" noProof="0" dirty="0">
                <a:ln>
                  <a:noFill/>
                </a:ln>
                <a:solidFill>
                  <a:srgbClr val="FFC000"/>
                </a:solidFill>
                <a:effectLst/>
                <a:uLnTx/>
                <a:uFillTx/>
                <a:latin typeface="Segoe UI"/>
                <a:ea typeface="+mn-ea"/>
                <a:cs typeface="+mn-cs"/>
              </a:rPr>
              <a:t>meeting new people</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  </a:t>
            </a:r>
          </a:p>
        </p:txBody>
      </p:sp>
      <p:cxnSp>
        <p:nvCxnSpPr>
          <p:cNvPr id="11" name="Straight Connector 10"/>
          <p:cNvCxnSpPr/>
          <p:nvPr/>
        </p:nvCxnSpPr>
        <p:spPr>
          <a:xfrm>
            <a:off x="6357243" y="412450"/>
            <a:ext cx="0" cy="2247911"/>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2119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96" y="1030088"/>
            <a:ext cx="5125534" cy="570697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SOCIAL IMMERSION</a:t>
            </a:r>
            <a:endParaRPr kumimoji="0" lang="nb-NO" sz="4266"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052838" y="1199561"/>
            <a:ext cx="2944108" cy="3704989"/>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rgbClr val="FFC000"/>
                </a:solidFill>
                <a:effectLst/>
                <a:uLnTx/>
                <a:uFillTx/>
                <a:latin typeface="Segoe UI"/>
                <a:ea typeface="+mn-ea"/>
                <a:cs typeface="+mn-cs"/>
              </a:rPr>
              <a:t>meet new people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go a place where I can </a:t>
            </a:r>
            <a:r>
              <a:rPr kumimoji="0" lang="en-US" sz="1266" b="1" i="0" u="none" strike="noStrike" kern="0" cap="none" spc="0" normalizeH="0" baseline="0" noProof="0" dirty="0">
                <a:ln>
                  <a:noFill/>
                </a:ln>
                <a:solidFill>
                  <a:srgbClr val="FFC000"/>
                </a:solidFill>
                <a:effectLst/>
                <a:uLnTx/>
                <a:uFillTx/>
                <a:latin typeface="Segoe UI"/>
                <a:ea typeface="+mn-ea"/>
                <a:cs typeface="+mn-cs"/>
              </a:rPr>
              <a:t>immerse myself in the local life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broaden my horizon. A place that enriches my view on the world. I want to discover new and interesting places.</a:t>
            </a: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destinations that has good opportunities to </a:t>
            </a:r>
            <a:r>
              <a:rPr kumimoji="0" lang="en-US" sz="1270" b="1" i="0" u="none" strike="noStrike" kern="0" cap="none" spc="0" normalizeH="0" baseline="0" noProof="0" dirty="0">
                <a:ln>
                  <a:noFill/>
                </a:ln>
                <a:solidFill>
                  <a:srgbClr val="FFC000"/>
                </a:solidFill>
                <a:effectLst/>
                <a:uLnTx/>
                <a:uFillTx/>
                <a:latin typeface="Segoe UI"/>
                <a:ea typeface="+mn-ea"/>
                <a:cs typeface="+mn-cs"/>
              </a:rPr>
              <a:t>meet local people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It needs to be known for its friendly people. I want </a:t>
            </a:r>
            <a:r>
              <a:rPr kumimoji="0" lang="en-US" sz="1270" b="1" i="0" u="none" strike="noStrike" kern="0" cap="none" spc="0" normalizeH="0" baseline="0" noProof="0" dirty="0">
                <a:ln>
                  <a:noFill/>
                </a:ln>
                <a:solidFill>
                  <a:srgbClr val="FFC000"/>
                </a:solidFill>
                <a:effectLst/>
                <a:uLnTx/>
                <a:uFillTx/>
                <a:latin typeface="Segoe UI"/>
                <a:ea typeface="+mn-ea"/>
                <a:cs typeface="+mn-cs"/>
              </a:rPr>
              <a:t>good local cuisine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interesting </a:t>
            </a:r>
            <a:r>
              <a:rPr kumimoji="0" lang="en-US" sz="1270" b="1" i="0" u="none" strike="noStrike" kern="0" cap="none" spc="0" normalizeH="0" baseline="0" noProof="0" dirty="0">
                <a:ln>
                  <a:noFill/>
                </a:ln>
                <a:solidFill>
                  <a:srgbClr val="FFC000"/>
                </a:solidFill>
                <a:effectLst/>
                <a:uLnTx/>
                <a:uFillTx/>
                <a:latin typeface="Segoe UI"/>
                <a:ea typeface="+mn-ea"/>
                <a:cs typeface="+mn-cs"/>
              </a:rPr>
              <a:t>sights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interesting </a:t>
            </a:r>
            <a:r>
              <a:rPr kumimoji="0" lang="en-US" sz="1266" b="1" i="0" u="none" strike="noStrike" kern="0" cap="none" spc="0" normalizeH="0" baseline="0" noProof="0" dirty="0">
                <a:ln>
                  <a:noFill/>
                </a:ln>
                <a:solidFill>
                  <a:srgbClr val="FFC000"/>
                </a:solidFill>
                <a:effectLst/>
                <a:uLnTx/>
                <a:uFillTx/>
                <a:latin typeface="Segoe UI"/>
                <a:ea typeface="+mn-ea"/>
                <a:cs typeface="+mn-cs"/>
              </a:rPr>
              <a:t>culture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&amp; art and a </a:t>
            </a:r>
            <a:r>
              <a:rPr kumimoji="0" lang="en-US" sz="1270" b="1" i="0" u="none" strike="noStrike" kern="0" cap="none" spc="0" normalizeH="0" baseline="0" noProof="0" dirty="0">
                <a:ln>
                  <a:noFill/>
                </a:ln>
                <a:solidFill>
                  <a:srgbClr val="FFC000"/>
                </a:solidFill>
                <a:effectLst/>
                <a:uLnTx/>
                <a:uFillTx/>
                <a:latin typeface="Segoe UI"/>
                <a:ea typeface="+mn-ea"/>
                <a:cs typeface="+mn-cs"/>
              </a:rPr>
              <a:t>rich cultural heritage</a:t>
            </a:r>
            <a:r>
              <a:rPr kumimoji="0" lang="en-US" sz="1270" b="0" i="0" u="none" strike="noStrike" kern="0" cap="none" spc="0" normalizeH="0" baseline="0" noProof="0" dirty="0">
                <a:ln>
                  <a:noFill/>
                </a:ln>
                <a:solidFill>
                  <a:srgbClr val="222223"/>
                </a:solidFill>
                <a:effectLst/>
                <a:uLnTx/>
                <a:uFillTx/>
                <a:latin typeface="Segoe UI"/>
                <a:ea typeface="+mn-ea"/>
                <a:cs typeface="+mn-cs"/>
              </a:rPr>
              <a:t>.</a:t>
            </a:r>
          </a:p>
        </p:txBody>
      </p:sp>
      <p:sp>
        <p:nvSpPr>
          <p:cNvPr id="9" name="TextBox 8"/>
          <p:cNvSpPr txBox="1"/>
          <p:nvPr/>
        </p:nvSpPr>
        <p:spPr>
          <a:xfrm>
            <a:off x="8482247" y="1199560"/>
            <a:ext cx="3335284" cy="350634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FFC000"/>
                </a:solidFill>
                <a:effectLst/>
                <a:uLnTx/>
                <a:uFillTx/>
                <a:latin typeface="Segoe UI"/>
                <a:ea typeface="+mn-ea"/>
                <a:cs typeface="+mn-cs"/>
              </a:rPr>
              <a:t>sociable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lang="en-US" sz="1266" kern="0" dirty="0">
                <a:solidFill>
                  <a:sysClr val="windowText" lastClr="000000"/>
                </a:solidFill>
              </a:rPr>
              <a:t>friendly,  outgoing</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FFC000"/>
                </a:solidFill>
                <a:effectLst/>
                <a:uLnTx/>
                <a:uFillTx/>
                <a:latin typeface="Segoe UI"/>
                <a:ea typeface="+mn-ea"/>
                <a:cs typeface="+mn-cs"/>
              </a:rPr>
              <a:t>open-minded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authentic.</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are always </a:t>
            </a:r>
            <a:r>
              <a:rPr kumimoji="0" lang="en-US" sz="1266" b="1" i="0" u="none" strike="noStrike" kern="0" cap="none" spc="0" normalizeH="0" baseline="0" noProof="0" dirty="0">
                <a:ln>
                  <a:noFill/>
                </a:ln>
                <a:solidFill>
                  <a:srgbClr val="FFC000"/>
                </a:solidFill>
                <a:effectLst/>
                <a:uLnTx/>
                <a:uFillTx/>
                <a:latin typeface="Segoe UI"/>
                <a:ea typeface="+mn-ea"/>
                <a:cs typeface="+mn-cs"/>
              </a:rPr>
              <a:t>looking to connect with others </a:t>
            </a:r>
            <a:r>
              <a:rPr lang="en-US" sz="1266" kern="0" noProof="0" dirty="0">
                <a:solidFill>
                  <a:sysClr val="windowText" lastClr="000000"/>
                </a:solidFill>
              </a:rPr>
              <a:t>and</a:t>
            </a:r>
            <a:r>
              <a:rPr lang="en-US" sz="1266" kern="0" dirty="0">
                <a:solidFill>
                  <a:sysClr val="windowText" lastClr="000000"/>
                </a:solidFill>
              </a:rPr>
              <a:t> enjoy </a:t>
            </a:r>
            <a:r>
              <a:rPr lang="en-US" sz="1266" b="1" kern="0" dirty="0">
                <a:solidFill>
                  <a:srgbClr val="FFC000"/>
                </a:solidFill>
              </a:rPr>
              <a:t>spending time with friends</a:t>
            </a:r>
            <a:r>
              <a:rPr lang="en-US" sz="1266" kern="0" dirty="0">
                <a:solidFill>
                  <a:sysClr val="windowText" lastClr="000000"/>
                </a:solidFill>
              </a:rPr>
              <a:t>.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People who enjoy an </a:t>
            </a:r>
            <a:r>
              <a:rPr kumimoji="0" lang="en-US" sz="1266" b="1" i="0" u="none" strike="noStrike" kern="0" cap="none" spc="0" normalizeH="0" baseline="0" noProof="0" dirty="0">
                <a:ln>
                  <a:noFill/>
                </a:ln>
                <a:solidFill>
                  <a:srgbClr val="FFC000"/>
                </a:solidFill>
                <a:effectLst/>
                <a:uLnTx/>
                <a:uFillTx/>
                <a:latin typeface="Segoe UI"/>
                <a:ea typeface="+mn-ea"/>
                <a:cs typeface="+mn-cs"/>
              </a:rPr>
              <a:t>active and busy social life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are interested to </a:t>
            </a:r>
            <a:r>
              <a:rPr kumimoji="0" lang="en-US" sz="1266" b="1" i="0" u="none" strike="noStrike" kern="0" cap="none" spc="0" normalizeH="0" baseline="0" noProof="0" dirty="0">
                <a:ln>
                  <a:noFill/>
                </a:ln>
                <a:solidFill>
                  <a:srgbClr val="FFC000"/>
                </a:solidFill>
                <a:effectLst/>
                <a:uLnTx/>
                <a:uFillTx/>
                <a:latin typeface="Segoe UI"/>
                <a:ea typeface="+mn-ea"/>
                <a:cs typeface="+mn-cs"/>
              </a:rPr>
              <a:t>learn more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like to </a:t>
            </a:r>
            <a:r>
              <a:rPr kumimoji="0" lang="en-US" sz="1266" b="1" i="0" u="none" strike="noStrike" kern="0" cap="none" spc="0" normalizeH="0" baseline="0" noProof="0" dirty="0">
                <a:ln>
                  <a:noFill/>
                </a:ln>
                <a:solidFill>
                  <a:srgbClr val="FFC000"/>
                </a:solidFill>
                <a:effectLst/>
                <a:uLnTx/>
                <a:uFillTx/>
                <a:latin typeface="Segoe UI"/>
                <a:ea typeface="+mn-ea"/>
                <a:cs typeface="+mn-cs"/>
              </a:rPr>
              <a:t>explore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have </a:t>
            </a:r>
            <a:r>
              <a:rPr kumimoji="0" lang="en-US" sz="1266" b="1" i="0" u="none" strike="noStrike" kern="0" cap="none" spc="0" normalizeH="0" baseline="0" noProof="0" dirty="0">
                <a:ln>
                  <a:noFill/>
                </a:ln>
                <a:solidFill>
                  <a:srgbClr val="FFC000"/>
                </a:solidFill>
                <a:effectLst/>
                <a:uLnTx/>
                <a:uFillTx/>
                <a:latin typeface="Segoe UI"/>
                <a:ea typeface="+mn-ea"/>
                <a:cs typeface="+mn-cs"/>
              </a:rPr>
              <a:t>new experiences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C000"/>
                  </a:solidFill>
                  <a:effectLst/>
                  <a:uLnTx/>
                  <a:uFillTx/>
                  <a:latin typeface="Arial Rounded MT Bold"/>
                  <a:ea typeface="+mn-ea"/>
                  <a:cs typeface="+mn-cs"/>
                </a:rPr>
                <a:t>61</a:t>
              </a:r>
              <a:r>
                <a:rPr kumimoji="0" lang="da-DK" sz="1333" b="1" i="0" u="none" strike="noStrike" kern="0" cap="none" spc="0" normalizeH="0" baseline="0" noProof="0" dirty="0">
                  <a:ln>
                    <a:noFill/>
                  </a:ln>
                  <a:solidFill>
                    <a:srgbClr val="FFC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C00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C000"/>
                  </a:solidFill>
                  <a:effectLst/>
                  <a:uLnTx/>
                  <a:uFillTx/>
                  <a:latin typeface="Arial Rounded MT Bold"/>
                  <a:ea typeface="+mn-ea"/>
                  <a:cs typeface="+mn-cs"/>
                </a:rPr>
                <a:t>39</a:t>
              </a:r>
              <a:r>
                <a:rPr kumimoji="0" lang="da-DK" sz="1333" b="1" i="0" u="none" strike="noStrike" kern="0" cap="none" spc="0" normalizeH="0" baseline="0" noProof="0" dirty="0">
                  <a:ln>
                    <a:noFill/>
                  </a:ln>
                  <a:solidFill>
                    <a:srgbClr val="FFC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C00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C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C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FFC000"/>
                  </a:solidFill>
                  <a:effectLst/>
                  <a:uLnTx/>
                  <a:uFillTx/>
                  <a:latin typeface="Arial Rounded MT Bold"/>
                  <a:ea typeface="+mn-ea"/>
                  <a:cs typeface="+mn-cs"/>
                </a:rPr>
                <a:t>40</a:t>
              </a:r>
              <a:r>
                <a:rPr kumimoji="0" lang="da-DK" sz="1467" b="1" i="0" u="none" strike="noStrike" kern="0" cap="none" spc="0" normalizeH="0" baseline="0" noProof="0" dirty="0">
                  <a:ln>
                    <a:noFill/>
                  </a:ln>
                  <a:solidFill>
                    <a:srgbClr val="FFC00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FFC00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C000"/>
                  </a:solidFill>
                  <a:effectLst/>
                  <a:uLnTx/>
                  <a:uFillTx/>
                  <a:latin typeface="Arial Rounded MT Bold"/>
                  <a:ea typeface="+mn-ea"/>
                  <a:cs typeface="+mn-cs"/>
                </a:rPr>
                <a:t>ARE ABOVE</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200" b="1" kern="0" dirty="0">
                  <a:solidFill>
                    <a:srgbClr val="FFC000"/>
                  </a:solidFill>
                  <a:latin typeface="Arial Rounded MT Bold"/>
                </a:rPr>
                <a:t>5</a:t>
              </a:r>
              <a:r>
                <a:rPr kumimoji="0" lang="da-DK" sz="1200" b="1" i="0" u="none" strike="noStrike" kern="0" cap="none" spc="0" normalizeH="0" baseline="0" noProof="0" dirty="0">
                  <a:ln>
                    <a:noFill/>
                  </a:ln>
                  <a:solidFill>
                    <a:srgbClr val="FFC000"/>
                  </a:solidFill>
                  <a:effectLst/>
                  <a:uLnTx/>
                  <a:uFillTx/>
                  <a:latin typeface="Arial Rounded MT Bold"/>
                  <a:ea typeface="+mn-ea"/>
                  <a:cs typeface="+mn-cs"/>
                </a:rPr>
                <a:t>0 </a:t>
              </a:r>
              <a:r>
                <a:rPr kumimoji="0" lang="da-DK" sz="933" b="0" i="0" u="none" strike="noStrike" kern="0" cap="none" spc="0" normalizeH="0" baseline="0" noProof="0" dirty="0">
                  <a:ln>
                    <a:noFill/>
                  </a:ln>
                  <a:solidFill>
                    <a:srgbClr val="FFC00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FFC00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C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C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C00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867" kern="0" dirty="0">
                  <a:solidFill>
                    <a:srgbClr val="FFC000"/>
                  </a:solidFill>
                  <a:latin typeface="Arial Rounded MT Bold"/>
                </a:rPr>
                <a:t>8</a:t>
              </a:r>
              <a:r>
                <a:rPr kumimoji="0" lang="da-DK" sz="1333" b="1" i="0" u="none" strike="noStrike" kern="0" cap="none" spc="0" normalizeH="0" baseline="0" noProof="0" dirty="0">
                  <a:ln>
                    <a:noFill/>
                  </a:ln>
                  <a:solidFill>
                    <a:srgbClr val="FFC00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FFC00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IMMERSE MYSELF INTO LOCAL LIFE, MEET NEW PEOPLE AND EAT LOCAL CUISINE</a:t>
            </a: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4" name="Chart 33"/>
          <p:cNvGraphicFramePr/>
          <p:nvPr>
            <p:extLst>
              <p:ext uri="{D42A27DB-BD31-4B8C-83A1-F6EECF244321}">
                <p14:modId xmlns:p14="http://schemas.microsoft.com/office/powerpoint/2010/main" val="1926399571"/>
              </p:ext>
            </p:extLst>
          </p:nvPr>
        </p:nvGraphicFramePr>
        <p:xfrm>
          <a:off x="10033837" y="5219579"/>
          <a:ext cx="1633679" cy="1391878"/>
        </p:xfrm>
        <a:graphic>
          <a:graphicData uri="http://schemas.openxmlformats.org/drawingml/2006/chart">
            <c:chart xmlns:c="http://schemas.openxmlformats.org/drawingml/2006/chart" xmlns:r="http://schemas.openxmlformats.org/officeDocument/2006/relationships" r:id="rId3"/>
          </a:graphicData>
        </a:graphic>
      </p:graphicFrame>
      <p:pic>
        <p:nvPicPr>
          <p:cNvPr id="50" name="Picture 49"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SOCIAL IMMERSION</a:t>
            </a:r>
          </a:p>
        </p:txBody>
      </p:sp>
      <p:sp>
        <p:nvSpPr>
          <p:cNvPr id="12" name="TextBox 11"/>
          <p:cNvSpPr txBox="1"/>
          <p:nvPr/>
        </p:nvSpPr>
        <p:spPr>
          <a:xfrm>
            <a:off x="608891" y="1545485"/>
            <a:ext cx="3119427" cy="1558375"/>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In this segment you will find trips to </a:t>
            </a:r>
            <a:r>
              <a:rPr kumimoji="0" lang="en-GB" sz="1266" b="1" i="0" u="none" strike="noStrike" kern="0" cap="none" spc="0" normalizeH="0" baseline="0" noProof="0" dirty="0">
                <a:ln>
                  <a:noFill/>
                </a:ln>
                <a:solidFill>
                  <a:srgbClr val="FFC000"/>
                </a:solidFill>
                <a:effectLst/>
                <a:uLnTx/>
                <a:uFillTx/>
                <a:latin typeface="Segoe UI"/>
                <a:ea typeface="+mn-ea"/>
                <a:cs typeface="+mn-cs"/>
              </a:rPr>
              <a:t>visit historical sites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and at lot of </a:t>
            </a:r>
            <a:r>
              <a:rPr kumimoji="0" lang="en-GB" sz="1266" b="1" i="0" u="none" strike="noStrike" kern="0" cap="none" spc="0" normalizeH="0" baseline="0" noProof="0" dirty="0">
                <a:ln>
                  <a:noFill/>
                </a:ln>
                <a:solidFill>
                  <a:srgbClr val="FFC000"/>
                </a:solidFill>
                <a:effectLst/>
                <a:uLnTx/>
                <a:uFillTx/>
                <a:latin typeface="Segoe UI"/>
                <a:ea typeface="+mn-ea"/>
                <a:cs typeface="+mn-cs"/>
              </a:rPr>
              <a:t>sightseeing/ round trips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The segment</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 </a:t>
            </a:r>
            <a:r>
              <a:rPr lang="en-GB" sz="1266" kern="0" dirty="0">
                <a:solidFill>
                  <a:sysClr val="windowText" lastClr="000000"/>
                </a:solidFill>
                <a:latin typeface="Segoe UI"/>
              </a:rPr>
              <a:t>take</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holidays focusing on culture</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 and visiting historic sites. They over index on sightseeing</a:t>
            </a:r>
            <a:r>
              <a:rPr lang="en-GB" sz="1266" kern="0" dirty="0">
                <a:solidFill>
                  <a:sysClr val="windowText" lastClr="000000"/>
                </a:solidFill>
                <a:latin typeface="Segoe UI"/>
              </a:rPr>
              <a:t> trips, and under index on typical holidays such as sun and beach holidays.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3" name="TextBox 12"/>
          <p:cNvSpPr txBox="1"/>
          <p:nvPr/>
        </p:nvSpPr>
        <p:spPr>
          <a:xfrm>
            <a:off x="608891" y="4092098"/>
            <a:ext cx="3119427" cy="1171988"/>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are that organize their trip themselves and </a:t>
            </a:r>
            <a:r>
              <a:rPr kumimoji="0" lang="en-GB" sz="1266" b="1" i="0" u="none" strike="noStrike" kern="0" cap="none" spc="0" normalizeH="0" baseline="0" noProof="0" dirty="0">
                <a:ln>
                  <a:noFill/>
                </a:ln>
                <a:solidFill>
                  <a:srgbClr val="FFC000"/>
                </a:solidFill>
                <a:effectLst/>
                <a:uLnTx/>
                <a:uFillTx/>
                <a:latin typeface="Segoe UI"/>
                <a:ea typeface="+mn-ea"/>
                <a:cs typeface="+mn-cs"/>
              </a:rPr>
              <a:t>travels independently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often travel with </a:t>
            </a:r>
            <a:r>
              <a:rPr kumimoji="0" lang="en-GB" sz="1266" b="1" i="0" u="none" strike="noStrike" kern="0" cap="none" spc="0" normalizeH="0" baseline="0" noProof="0" dirty="0">
                <a:ln>
                  <a:noFill/>
                </a:ln>
                <a:solidFill>
                  <a:srgbClr val="FFC000"/>
                </a:solidFill>
                <a:effectLst/>
                <a:uLnTx/>
                <a:uFillTx/>
                <a:latin typeface="Segoe UI"/>
                <a:ea typeface="+mn-ea"/>
                <a:cs typeface="+mn-cs"/>
              </a:rPr>
              <a:t>friends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seek a </a:t>
            </a:r>
            <a:r>
              <a:rPr kumimoji="0" lang="en-GB" sz="1266" b="1" i="0" u="none" strike="noStrike" kern="0" cap="none" spc="0" normalizeH="0" baseline="0" noProof="0" dirty="0">
                <a:ln>
                  <a:noFill/>
                </a:ln>
                <a:solidFill>
                  <a:srgbClr val="FFC000"/>
                </a:solidFill>
                <a:effectLst/>
                <a:uLnTx/>
                <a:uFillTx/>
                <a:latin typeface="Segoe UI"/>
                <a:ea typeface="+mn-ea"/>
                <a:cs typeface="+mn-cs"/>
              </a:rPr>
              <a:t>social experience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in a new to them culture. They often stay 9 -14 days.</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a:t>
            </a:r>
            <a:endParaRPr kumimoji="0" lang="en-GB" sz="1270" b="0" i="0" u="none" strike="noStrike" kern="0" cap="none" spc="0" normalizeH="0" baseline="0" noProof="0" dirty="0">
              <a:ln>
                <a:noFill/>
              </a:ln>
              <a:solidFill>
                <a:srgbClr val="FF0000"/>
              </a:solidFill>
              <a:effectLst/>
              <a:uLnTx/>
              <a:uFillTx/>
              <a:latin typeface="Segoe UI"/>
              <a:ea typeface="+mn-ea"/>
              <a:cs typeface="+mn-cs"/>
            </a:endParaRPr>
          </a:p>
        </p:txBody>
      </p:sp>
      <p:sp>
        <p:nvSpPr>
          <p:cNvPr id="16" name="TextBox 15"/>
          <p:cNvSpPr txBox="1"/>
          <p:nvPr/>
        </p:nvSpPr>
        <p:spPr>
          <a:xfrm>
            <a:off x="4526257" y="4073948"/>
            <a:ext cx="3119427" cy="117198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Most of these consumers make their decision </a:t>
            </a:r>
            <a:r>
              <a:rPr lang="en-GB" sz="1266" b="1" kern="0" dirty="0">
                <a:solidFill>
                  <a:srgbClr val="FFC000"/>
                </a:solidFill>
                <a:latin typeface="Segoe UI"/>
              </a:rPr>
              <a:t>more</a:t>
            </a:r>
            <a:r>
              <a:rPr kumimoji="0" lang="en-GB" sz="1266" b="1" i="0" u="none" strike="noStrike" kern="0" cap="none" spc="0" normalizeH="0" baseline="0" noProof="0" dirty="0">
                <a:ln>
                  <a:noFill/>
                </a:ln>
                <a:solidFill>
                  <a:srgbClr val="FFC000"/>
                </a:solidFill>
                <a:effectLst/>
                <a:uLnTx/>
                <a:uFillTx/>
                <a:latin typeface="Segoe UI"/>
                <a:ea typeface="+mn-ea"/>
                <a:cs typeface="+mn-cs"/>
              </a:rPr>
              <a:t> than 3</a:t>
            </a:r>
            <a:r>
              <a:rPr kumimoji="0" lang="en-GB" sz="1266" b="1" i="0" u="none" strike="noStrike" kern="0" cap="none" spc="0" normalizeH="0" noProof="0" dirty="0">
                <a:ln>
                  <a:noFill/>
                </a:ln>
                <a:solidFill>
                  <a:srgbClr val="FFC000"/>
                </a:solidFill>
                <a:effectLst/>
                <a:uLnTx/>
                <a:uFillTx/>
                <a:latin typeface="Segoe UI"/>
                <a:ea typeface="+mn-ea"/>
                <a:cs typeface="+mn-cs"/>
              </a:rPr>
              <a:t> </a:t>
            </a:r>
            <a:r>
              <a:rPr kumimoji="0" lang="en-GB" sz="1266" b="1" i="0" u="none" strike="noStrike" kern="0" cap="none" spc="0" normalizeH="0" baseline="0" noProof="0" dirty="0">
                <a:ln>
                  <a:noFill/>
                </a:ln>
                <a:solidFill>
                  <a:srgbClr val="FFC000"/>
                </a:solidFill>
                <a:effectLst/>
                <a:uLnTx/>
                <a:uFillTx/>
                <a:latin typeface="Segoe UI"/>
                <a:ea typeface="+mn-ea"/>
                <a:cs typeface="+mn-cs"/>
              </a:rPr>
              <a:t>months before their departure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act on advice from friends and</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family when gathering information about the travel they’re planning. </a:t>
            </a:r>
            <a:endParaRPr kumimoji="0" lang="en-GB"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7" name="TextBox 16"/>
          <p:cNvSpPr txBox="1"/>
          <p:nvPr/>
        </p:nvSpPr>
        <p:spPr>
          <a:xfrm>
            <a:off x="4550299" y="1545486"/>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I TRAVEL TO MEET THE LOCALS</a:t>
            </a: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These consumers want to </a:t>
            </a:r>
            <a:r>
              <a:rPr kumimoji="0" lang="en-US" sz="1266" b="1" i="0" u="none" strike="noStrike" kern="0" cap="none" spc="0" normalizeH="0" baseline="0" noProof="0" dirty="0">
                <a:ln>
                  <a:noFill/>
                </a:ln>
                <a:solidFill>
                  <a:srgbClr val="FFC000"/>
                </a:solidFill>
                <a:effectLst/>
                <a:uLnTx/>
                <a:uFillTx/>
                <a:latin typeface="Segoe UI"/>
                <a:ea typeface="+mn-ea"/>
                <a:cs typeface="+mn-cs"/>
              </a:rPr>
              <a:t>taste local food and drink</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They want to visit cities and </a:t>
            </a:r>
            <a:r>
              <a:rPr kumimoji="0" lang="en-US" sz="1266" b="1" i="0" u="none" strike="noStrike" kern="0" cap="none" spc="0" normalizeH="0" baseline="0" noProof="0" dirty="0">
                <a:ln>
                  <a:noFill/>
                </a:ln>
                <a:solidFill>
                  <a:srgbClr val="FFC000"/>
                </a:solidFill>
                <a:effectLst/>
                <a:uLnTx/>
                <a:uFillTx/>
                <a:latin typeface="Segoe UI"/>
                <a:ea typeface="+mn-ea"/>
                <a:cs typeface="+mn-cs"/>
              </a:rPr>
              <a:t>discover local culture and lifestyle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Local </a:t>
            </a:r>
            <a:r>
              <a:rPr kumimoji="0" lang="en-US" sz="1266" b="1" i="0" u="none" strike="noStrike" kern="0" cap="none" spc="0" normalizeH="0" baseline="0" noProof="0" dirty="0">
                <a:ln>
                  <a:noFill/>
                </a:ln>
                <a:solidFill>
                  <a:srgbClr val="FFC000"/>
                </a:solidFill>
                <a:effectLst/>
                <a:uLnTx/>
                <a:uFillTx/>
                <a:latin typeface="Segoe UI"/>
                <a:ea typeface="+mn-ea"/>
                <a:cs typeface="+mn-cs"/>
              </a:rPr>
              <a:t>history and legends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are also of interest. They want to experience </a:t>
            </a:r>
            <a:r>
              <a:rPr kumimoji="0" lang="en-US" sz="1266" b="1" i="0" u="none" strike="noStrike" kern="0" cap="none" spc="0" normalizeH="0" baseline="0" noProof="0" dirty="0">
                <a:ln>
                  <a:noFill/>
                </a:ln>
                <a:solidFill>
                  <a:srgbClr val="FFC000"/>
                </a:solidFill>
                <a:effectLst/>
                <a:uLnTx/>
                <a:uFillTx/>
                <a:latin typeface="Segoe UI"/>
                <a:ea typeface="+mn-ea"/>
                <a:cs typeface="+mn-cs"/>
              </a:rPr>
              <a:t>local architecture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see visit </a:t>
            </a:r>
            <a:r>
              <a:rPr kumimoji="0" lang="en-US" sz="1266" b="1" i="0" u="none" strike="noStrike" kern="0" cap="none" spc="0" normalizeH="0" baseline="0" noProof="0" dirty="0">
                <a:ln>
                  <a:noFill/>
                </a:ln>
                <a:solidFill>
                  <a:srgbClr val="FFC000"/>
                </a:solidFill>
                <a:effectLst/>
                <a:uLnTx/>
                <a:uFillTx/>
                <a:latin typeface="Segoe UI"/>
                <a:ea typeface="+mn-ea"/>
                <a:cs typeface="+mn-cs"/>
              </a:rPr>
              <a:t>historical buildings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sites. </a:t>
            </a:r>
            <a:r>
              <a:rPr kumimoji="0" lang="en-US" sz="1266" b="1" i="0" u="none" strike="noStrike" kern="0" cap="none" spc="0" normalizeH="0" baseline="0" noProof="0" dirty="0">
                <a:ln>
                  <a:noFill/>
                </a:ln>
                <a:solidFill>
                  <a:srgbClr val="FFC000"/>
                </a:solidFill>
                <a:effectLst/>
                <a:uLnTx/>
                <a:uFillTx/>
                <a:latin typeface="Segoe UI"/>
                <a:ea typeface="+mn-ea"/>
                <a:cs typeface="+mn-cs"/>
              </a:rPr>
              <a:t>Museums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is also on the list. The experience of </a:t>
            </a:r>
            <a:r>
              <a:rPr kumimoji="0" lang="en-US" sz="1266" b="1" i="0" u="none" strike="noStrike" kern="0" cap="none" spc="0" normalizeH="0" baseline="0" noProof="0" dirty="0">
                <a:ln>
                  <a:noFill/>
                </a:ln>
                <a:solidFill>
                  <a:srgbClr val="FFC000"/>
                </a:solidFill>
                <a:effectLst/>
                <a:uLnTx/>
                <a:uFillTx/>
                <a:latin typeface="Segoe UI"/>
                <a:ea typeface="+mn-ea"/>
                <a:cs typeface="+mn-cs"/>
              </a:rPr>
              <a:t>national festivals and traditional celebrations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are most appreciated.</a:t>
            </a: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64558" y="4381329"/>
            <a:ext cx="2621884" cy="1748795"/>
          </a:xfrm>
          <a:prstGeom prst="rect">
            <a:avLst/>
          </a:prstGeom>
        </p:spPr>
      </p:pic>
      <p:sp>
        <p:nvSpPr>
          <p:cNvPr id="24" name="TextBox 23"/>
          <p:cNvSpPr txBox="1"/>
          <p:nvPr/>
        </p:nvSpPr>
        <p:spPr>
          <a:xfrm>
            <a:off x="8509134" y="1545486"/>
            <a:ext cx="3119427" cy="194861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segment is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important for brands which try to position themselves as </a:t>
            </a:r>
            <a:r>
              <a:rPr kumimoji="0" lang="en-US" sz="1266" b="1" i="0" u="none" strike="noStrike" kern="0" cap="none" spc="0" normalizeH="0" baseline="0" noProof="0" dirty="0">
                <a:ln>
                  <a:noFill/>
                </a:ln>
                <a:solidFill>
                  <a:srgbClr val="FFC000"/>
                </a:solidFill>
                <a:effectLst/>
                <a:uLnTx/>
                <a:uFillTx/>
                <a:latin typeface="Segoe UI"/>
                <a:ea typeface="+mn-ea"/>
                <a:cs typeface="+mn-cs"/>
              </a:rPr>
              <a:t>enhancers of friendships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as </a:t>
            </a:r>
            <a:r>
              <a:rPr kumimoji="0" lang="en-US" sz="1266" b="1" i="0" u="none" strike="noStrike" kern="0" cap="none" spc="0" normalizeH="0" baseline="0" noProof="0" dirty="0">
                <a:ln>
                  <a:noFill/>
                </a:ln>
                <a:solidFill>
                  <a:srgbClr val="FFC000"/>
                </a:solidFill>
                <a:effectLst/>
                <a:uLnTx/>
                <a:uFillTx/>
                <a:latin typeface="Segoe UI"/>
                <a:ea typeface="+mn-ea"/>
                <a:cs typeface="+mn-cs"/>
              </a:rPr>
              <a:t>social brands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which help bring </a:t>
            </a:r>
            <a:r>
              <a:rPr kumimoji="0" lang="en-US" sz="1266" b="1" i="0" u="none" strike="noStrike" kern="0" cap="none" spc="0" normalizeH="0" baseline="0" noProof="0" dirty="0">
                <a:ln>
                  <a:noFill/>
                </a:ln>
                <a:solidFill>
                  <a:srgbClr val="FFC000"/>
                </a:solidFill>
                <a:effectLst/>
                <a:uLnTx/>
                <a:uFillTx/>
                <a:latin typeface="Segoe UI"/>
                <a:ea typeface="+mn-ea"/>
                <a:cs typeface="+mn-cs"/>
              </a:rPr>
              <a:t>people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together, and brands which are </a:t>
            </a:r>
            <a:r>
              <a:rPr kumimoji="0" lang="en-US" sz="1266" b="1" i="0" u="none" strike="noStrike" kern="0" cap="none" spc="0" normalizeH="0" baseline="0" noProof="0" dirty="0">
                <a:ln>
                  <a:noFill/>
                </a:ln>
                <a:solidFill>
                  <a:srgbClr val="FFC000"/>
                </a:solidFill>
                <a:effectLst/>
                <a:uLnTx/>
                <a:uFillTx/>
                <a:latin typeface="Segoe UI"/>
                <a:ea typeface="+mn-ea"/>
                <a:cs typeface="+mn-cs"/>
              </a:rPr>
              <a:t>open</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FFC000"/>
                </a:solidFill>
                <a:effectLst/>
                <a:uLnTx/>
                <a:uFillTx/>
                <a:latin typeface="Segoe UI"/>
                <a:ea typeface="+mn-ea"/>
                <a:cs typeface="+mn-cs"/>
              </a:rPr>
              <a:t>inclusive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seeking to reflect </a:t>
            </a:r>
            <a:r>
              <a:rPr kumimoji="0" lang="en-US" sz="1266" b="1" i="0" u="none" strike="noStrike" kern="0" cap="none" spc="0" normalizeH="0" baseline="0" noProof="0" dirty="0">
                <a:ln>
                  <a:noFill/>
                </a:ln>
                <a:solidFill>
                  <a:srgbClr val="FFC000"/>
                </a:solidFill>
                <a:effectLst/>
                <a:uLnTx/>
                <a:uFillTx/>
                <a:latin typeface="Segoe UI"/>
                <a:ea typeface="+mn-ea"/>
                <a:cs typeface="+mn-cs"/>
              </a:rPr>
              <a:t>shared pleasures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It is important for brands which seek to support collaboration with their customers. </a:t>
            </a:r>
          </a:p>
          <a:p>
            <a:pPr marL="4320" marR="0" lvl="0" indent="0" algn="just" defTabSz="829361" rtl="0" eaLnBrk="1" fontAlgn="auto" latinLnBrk="0" hangingPunct="1">
              <a:lnSpc>
                <a:spcPct val="100000"/>
              </a:lnSpc>
              <a:spcBef>
                <a:spcPts val="0"/>
              </a:spcBef>
              <a:spcAft>
                <a:spcPts val="0"/>
              </a:spcAft>
              <a:buClrTx/>
              <a:buSzTx/>
              <a:buFontTx/>
              <a:buNone/>
              <a:tabLst/>
              <a:defRPr/>
            </a:pP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15" name="Picture 14"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883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52732" y="163468"/>
            <a:ext cx="11886536" cy="6531064"/>
          </a:xfrm>
        </p:spPr>
      </p:pic>
      <p:sp>
        <p:nvSpPr>
          <p:cNvPr id="14" name="Rectangle 13"/>
          <p:cNvSpPr/>
          <p:nvPr/>
        </p:nvSpPr>
        <p:spPr bwMode="gray">
          <a:xfrm>
            <a:off x="544596" y="1012507"/>
            <a:ext cx="5355472" cy="4114570"/>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259" y="6056364"/>
            <a:ext cx="445856" cy="359169"/>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871149"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8186" y="1077818"/>
            <a:ext cx="5486093" cy="2437590"/>
          </a:xfrm>
          <a:prstGeom prst="rect">
            <a:avLst/>
          </a:prstGeom>
        </p:spPr>
        <p:txBody>
          <a:bodyPr wrap="square">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TO IDENTIFY THE BEST </a:t>
            </a:r>
            <a:r>
              <a:rPr kumimoji="0" lang="en-US" sz="1905"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a:ea typeface="+mn-ea"/>
                <a:cs typeface="+mn-cs"/>
              </a:rPr>
              <a:t>MEANS OF STRENGTHENING THE FUTURE </a:t>
            </a: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OF THE NORWEGIAN TRAVEL INDUSTRY</a:t>
            </a:r>
          </a:p>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TO UNDERSTAND THE </a:t>
            </a:r>
            <a:r>
              <a:rPr kumimoji="0" lang="en-US" sz="1905"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a:ea typeface="+mn-ea"/>
                <a:cs typeface="+mn-cs"/>
              </a:rPr>
              <a:t>COMPETITIVE LANDSCAPE</a:t>
            </a: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 AND </a:t>
            </a:r>
            <a:r>
              <a:rPr kumimoji="0" lang="en-US" sz="1905"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a:ea typeface="+mn-ea"/>
                <a:cs typeface="+mn-cs"/>
              </a:rPr>
              <a:t>TARGET NEEDS </a:t>
            </a: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TO  PROMOTE </a:t>
            </a:r>
            <a:r>
              <a:rPr kumimoji="0" lang="en-US" sz="1905"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a:ea typeface="+mn-ea"/>
                <a:cs typeface="+mn-cs"/>
              </a:rPr>
              <a:t>INNOVATION</a:t>
            </a: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 AND </a:t>
            </a:r>
            <a:r>
              <a:rPr kumimoji="0" lang="en-US" sz="1905"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a:ea typeface="+mn-ea"/>
                <a:cs typeface="+mn-cs"/>
              </a:rPr>
              <a:t>COMMUNICATION</a:t>
            </a: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 </a:t>
            </a:r>
          </a:p>
        </p:txBody>
      </p:sp>
      <p:sp>
        <p:nvSpPr>
          <p:cNvPr id="11" name="Rectangle 10"/>
          <p:cNvSpPr/>
          <p:nvPr/>
        </p:nvSpPr>
        <p:spPr>
          <a:xfrm>
            <a:off x="658186" y="3692061"/>
            <a:ext cx="5486093" cy="1264962"/>
          </a:xfrm>
          <a:prstGeom prst="rect">
            <a:avLst/>
          </a:prstGeom>
        </p:spPr>
        <p:txBody>
          <a:bodyPr wrap="square">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In order to do so, this research provides answers to the two questions:</a:t>
            </a: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 What is the ideal holiday?</a:t>
            </a:r>
          </a:p>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 How are destinations (brands) positioned?</a:t>
            </a:r>
            <a:endParaRPr kumimoji="0" lang="en-US" sz="1905" b="1" i="0" u="none" strike="noStrike" kern="1200" cap="none" spc="0" normalizeH="0" baseline="0" noProof="0" dirty="0">
              <a:ln>
                <a:noFill/>
              </a:ln>
              <a:solidFill>
                <a:prstClr val="white"/>
              </a:solidFill>
              <a:effectLst/>
              <a:uLnTx/>
              <a:uFillTx/>
              <a:latin typeface="Segoe UI"/>
              <a:ea typeface="+mn-ea"/>
              <a:cs typeface="+mn-cs"/>
            </a:endParaRPr>
          </a:p>
        </p:txBody>
      </p:sp>
      <p:sp>
        <p:nvSpPr>
          <p:cNvPr id="15" name="Rectangle 14"/>
          <p:cNvSpPr/>
          <p:nvPr/>
        </p:nvSpPr>
        <p:spPr bwMode="gray">
          <a:xfrm>
            <a:off x="544596" y="529325"/>
            <a:ext cx="5355472" cy="456371"/>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en-GB" sz="2177"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purpose of the research:</a:t>
            </a:r>
            <a:endParaRPr kumimoji="0" lang="nb-NO" sz="2177"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10084056" cy="502471"/>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ext uri="{D42A27DB-BD31-4B8C-83A1-F6EECF244321}">
                <p14:modId xmlns:p14="http://schemas.microsoft.com/office/powerpoint/2010/main" val="1716215299"/>
              </p:ext>
            </p:extLst>
          </p:nvPr>
        </p:nvGraphicFramePr>
        <p:xfrm>
          <a:off x="5606168" y="2364193"/>
          <a:ext cx="5812647" cy="17157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P_Chart"/>
          <p:cNvGraphicFramePr/>
          <p:nvPr>
            <p:extLst>
              <p:ext uri="{D42A27DB-BD31-4B8C-83A1-F6EECF244321}">
                <p14:modId xmlns:p14="http://schemas.microsoft.com/office/powerpoint/2010/main" val="2205584894"/>
              </p:ext>
            </p:extLst>
          </p:nvPr>
        </p:nvGraphicFramePr>
        <p:xfrm>
          <a:off x="1807542" y="4586873"/>
          <a:ext cx="3226110" cy="16207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ext uri="{D42A27DB-BD31-4B8C-83A1-F6EECF244321}">
                <p14:modId xmlns:p14="http://schemas.microsoft.com/office/powerpoint/2010/main" val="735056581"/>
              </p:ext>
            </p:extLst>
          </p:nvPr>
        </p:nvGraphicFramePr>
        <p:xfrm>
          <a:off x="6161311" y="4481859"/>
          <a:ext cx="4919503" cy="16205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EB_Chart"/>
          <p:cNvGraphicFramePr/>
          <p:nvPr>
            <p:extLst>
              <p:ext uri="{D42A27DB-BD31-4B8C-83A1-F6EECF244321}">
                <p14:modId xmlns:p14="http://schemas.microsoft.com/office/powerpoint/2010/main" val="801768974"/>
              </p:ext>
            </p:extLst>
          </p:nvPr>
        </p:nvGraphicFramePr>
        <p:xfrm>
          <a:off x="490896" y="2383861"/>
          <a:ext cx="5670415"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7"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8" name="Gruppieren 3"/>
          <p:cNvGrpSpPr>
            <a:grpSpLocks noChangeAspect="1"/>
          </p:cNvGrpSpPr>
          <p:nvPr/>
        </p:nvGrpSpPr>
        <p:grpSpPr>
          <a:xfrm>
            <a:off x="6477310" y="1930951"/>
            <a:ext cx="326680" cy="326680"/>
            <a:chOff x="-1042867" y="3392141"/>
            <a:chExt cx="612000" cy="612000"/>
          </a:xfrm>
        </p:grpSpPr>
        <p:sp>
          <p:nvSpPr>
            <p:cNvPr id="39"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1" name="Gruppieren 2"/>
          <p:cNvGrpSpPr>
            <a:grpSpLocks noChangeAspect="1"/>
          </p:cNvGrpSpPr>
          <p:nvPr/>
        </p:nvGrpSpPr>
        <p:grpSpPr>
          <a:xfrm>
            <a:off x="6557592" y="4136866"/>
            <a:ext cx="326680" cy="326680"/>
            <a:chOff x="-1042867" y="2764795"/>
            <a:chExt cx="612000" cy="612000"/>
          </a:xfrm>
        </p:grpSpPr>
        <p:sp>
          <p:nvSpPr>
            <p:cNvPr id="42"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3"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4" name="Gruppieren 4"/>
          <p:cNvGrpSpPr>
            <a:grpSpLocks noChangeAspect="1"/>
          </p:cNvGrpSpPr>
          <p:nvPr/>
        </p:nvGrpSpPr>
        <p:grpSpPr>
          <a:xfrm>
            <a:off x="2729992" y="1922873"/>
            <a:ext cx="326680" cy="326680"/>
            <a:chOff x="-1042867" y="4019487"/>
            <a:chExt cx="612000" cy="612000"/>
          </a:xfrm>
        </p:grpSpPr>
        <p:sp>
          <p:nvSpPr>
            <p:cNvPr id="45"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7" name="Group 46"/>
          <p:cNvGrpSpPr/>
          <p:nvPr/>
        </p:nvGrpSpPr>
        <p:grpSpPr>
          <a:xfrm>
            <a:off x="2729992" y="4126655"/>
            <a:ext cx="326680" cy="326680"/>
            <a:chOff x="4453663" y="4849050"/>
            <a:chExt cx="468000" cy="468000"/>
          </a:xfrm>
        </p:grpSpPr>
        <p:sp>
          <p:nvSpPr>
            <p:cNvPr id="48"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9"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50"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423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7385606" cy="502472"/>
          </a:xfrm>
          <a:solidFill>
            <a:srgbClr val="FFC000"/>
          </a:solidFill>
        </p:spPr>
        <p:txBody>
          <a:bodyPr>
            <a:normAutofit/>
          </a:bodyPr>
          <a:lstStyle/>
          <a:p>
            <a:r>
              <a:rPr lang="en-GB" sz="2902" dirty="0"/>
              <a:t>Segment profile </a:t>
            </a:r>
            <a:r>
              <a:rPr lang="en-GB" sz="2902" b="1" dirty="0"/>
              <a:t>– SOCIAL IMMERSION</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358439624"/>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922364181"/>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019021369"/>
              </p:ext>
            </p:extLst>
          </p:nvPr>
        </p:nvGraphicFramePr>
        <p:xfrm>
          <a:off x="8117181" y="1734651"/>
          <a:ext cx="4509882"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372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7354375" cy="502472"/>
          </a:xfrm>
          <a:solidFill>
            <a:srgbClr val="FFC000"/>
          </a:solidFill>
        </p:spPr>
        <p:txBody>
          <a:bodyPr>
            <a:normAutofit/>
          </a:bodyPr>
          <a:lstStyle/>
          <a:p>
            <a:r>
              <a:rPr lang="en-GB" sz="2902" dirty="0"/>
              <a:t>Segment profile </a:t>
            </a:r>
            <a:r>
              <a:rPr lang="en-GB" sz="2902" b="1" dirty="0"/>
              <a:t>- SOCIAL IMMERSION</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0" name="Chart 39"/>
          <p:cNvGraphicFramePr/>
          <p:nvPr>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nvPr>
        </p:nvGraphicFramePr>
        <p:xfrm>
          <a:off x="4105593" y="5481545"/>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2995580974"/>
              </p:ext>
            </p:extLst>
          </p:nvPr>
        </p:nvGraphicFramePr>
        <p:xfrm>
          <a:off x="8381872" y="1846840"/>
          <a:ext cx="3518056" cy="2336971"/>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4A01B85-9429-4425-B6BF-F43EF45876D3}"/>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0" name="Chart 49">
            <a:extLst>
              <a:ext uri="{FF2B5EF4-FFF2-40B4-BE49-F238E27FC236}">
                <a16:creationId xmlns:a16="http://schemas.microsoft.com/office/drawing/2014/main" id="{6FB74CBD-3F3E-45F6-9532-4FEACC8FC7B3}"/>
              </a:ext>
            </a:extLst>
          </p:cNvPr>
          <p:cNvGraphicFramePr/>
          <p:nvPr>
            <p:extLst>
              <p:ext uri="{D42A27DB-BD31-4B8C-83A1-F6EECF244321}">
                <p14:modId xmlns:p14="http://schemas.microsoft.com/office/powerpoint/2010/main" val="1529874603"/>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7" name="Chart 56">
            <a:extLst>
              <a:ext uri="{FF2B5EF4-FFF2-40B4-BE49-F238E27FC236}">
                <a16:creationId xmlns:a16="http://schemas.microsoft.com/office/drawing/2014/main" id="{50E253E5-71FD-4439-98A2-E6FE5BF4AB35}"/>
              </a:ext>
            </a:extLst>
          </p:cNvPr>
          <p:cNvGraphicFramePr/>
          <p:nvPr>
            <p:extLst>
              <p:ext uri="{D42A27DB-BD31-4B8C-83A1-F6EECF244321}">
                <p14:modId xmlns:p14="http://schemas.microsoft.com/office/powerpoint/2010/main" val="228899571"/>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8" name="TextBox 57">
            <a:extLst>
              <a:ext uri="{FF2B5EF4-FFF2-40B4-BE49-F238E27FC236}">
                <a16:creationId xmlns:a16="http://schemas.microsoft.com/office/drawing/2014/main" id="{18057ADC-7591-42D0-921F-0083344B162E}"/>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9" name="TextBox 58">
            <a:extLst>
              <a:ext uri="{FF2B5EF4-FFF2-40B4-BE49-F238E27FC236}">
                <a16:creationId xmlns:a16="http://schemas.microsoft.com/office/drawing/2014/main" id="{D3924CA6-0912-424B-ABCC-466CE46A64FA}"/>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260584235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9E45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54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AND CARING</a:t>
            </a:r>
          </a:p>
        </p:txBody>
      </p:sp>
      <p:sp>
        <p:nvSpPr>
          <p:cNvPr id="10" name="TextBox 9"/>
          <p:cNvSpPr txBox="1"/>
          <p:nvPr/>
        </p:nvSpPr>
        <p:spPr>
          <a:xfrm>
            <a:off x="3371378" y="3527995"/>
            <a:ext cx="2224310"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85888C"/>
                </a:solidFill>
                <a:effectLst/>
                <a:uLnTx/>
                <a:uFillTx/>
                <a:latin typeface="Segoe UI"/>
                <a:ea typeface="+mn-ea"/>
                <a:cs typeface="+mn-cs"/>
              </a:rPr>
              <a:t>Precious moments of togetherness</a:t>
            </a:r>
          </a:p>
        </p:txBody>
      </p:sp>
      <p:sp>
        <p:nvSpPr>
          <p:cNvPr id="9" name="TextBox 8"/>
          <p:cNvSpPr txBox="1"/>
          <p:nvPr/>
        </p:nvSpPr>
        <p:spPr>
          <a:xfrm>
            <a:off x="740528" y="3527996"/>
            <a:ext cx="2115912" cy="342364"/>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85888C"/>
                </a:solidFill>
                <a:effectLst/>
                <a:uLnTx/>
                <a:uFillTx/>
                <a:latin typeface="Segoe UI"/>
                <a:ea typeface="+mn-ea"/>
                <a:cs typeface="+mn-cs"/>
              </a:rPr>
              <a:t>Sociable and friendly</a:t>
            </a:r>
          </a:p>
        </p:txBody>
      </p:sp>
      <p:sp>
        <p:nvSpPr>
          <p:cNvPr id="8" name="TextBox 7"/>
          <p:cNvSpPr txBox="1"/>
          <p:nvPr/>
        </p:nvSpPr>
        <p:spPr>
          <a:xfrm>
            <a:off x="6444340" y="412450"/>
            <a:ext cx="5398996" cy="4488691"/>
          </a:xfrm>
          <a:prstGeom prst="rect">
            <a:avLst/>
          </a:prstGeom>
          <a:solidFill>
            <a:schemeClr val="bg1">
              <a:lumMod val="85000"/>
              <a:alpha val="49804"/>
            </a:scheme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Sharing and caring is all about being surrounded by people who accept me as I am, as an equal and who make me feel welcome. Sharing and caring is about the need to</a:t>
            </a:r>
            <a:r>
              <a:rPr kumimoji="0" lang="en-US" sz="2177" b="1" i="0" u="none" strike="noStrike" kern="0" cap="none" spc="0" normalizeH="0" baseline="0" noProof="0" dirty="0">
                <a:ln>
                  <a:noFill/>
                </a:ln>
                <a:solidFill>
                  <a:srgbClr val="D35C09">
                    <a:lumMod val="75000"/>
                  </a:srgbClr>
                </a:solidFill>
                <a:effectLst/>
                <a:uLnTx/>
                <a:uFillTx/>
                <a:latin typeface="Segoe UI"/>
                <a:ea typeface="+mn-ea"/>
                <a:cs typeface="+mn-cs"/>
              </a:rPr>
              <a:t> be part of</a:t>
            </a:r>
            <a:r>
              <a:rPr kumimoji="0" lang="en-US" sz="2177" b="1" i="0" u="none" strike="noStrike" kern="1200" cap="none" spc="0" normalizeH="0" baseline="0" noProof="0" dirty="0">
                <a:ln>
                  <a:noFill/>
                </a:ln>
                <a:solidFill>
                  <a:prstClr val="white"/>
                </a:solidFill>
                <a:effectLst/>
                <a:uLnTx/>
                <a:uFillTx/>
                <a:latin typeface="Segoe UI"/>
                <a:ea typeface="+mn-ea"/>
                <a:cs typeface="Arial" pitchFamily="34" charset="0"/>
              </a:rPr>
              <a:t> </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society or </a:t>
            </a:r>
            <a:r>
              <a:rPr kumimoji="0" lang="en-US" sz="2177" b="1" i="0" u="none" strike="noStrike" kern="0" cap="none" spc="0" normalizeH="0" baseline="0" noProof="0" dirty="0">
                <a:ln>
                  <a:noFill/>
                </a:ln>
                <a:solidFill>
                  <a:srgbClr val="D35C09">
                    <a:lumMod val="75000"/>
                  </a:srgbClr>
                </a:solidFill>
                <a:effectLst/>
                <a:uLnTx/>
                <a:uFillTx/>
                <a:latin typeface="Segoe UI"/>
                <a:ea typeface="+mn-ea"/>
                <a:cs typeface="+mn-cs"/>
              </a:rPr>
              <a:t>a group </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we really feel part of. Part of this is linked to following norms and traditions just because we are part of that culture or group. It is about </a:t>
            </a:r>
            <a:r>
              <a:rPr kumimoji="0" lang="en-US" sz="2177" b="1" i="0" u="none" strike="noStrike" kern="0" cap="none" spc="0" normalizeH="0" baseline="0" noProof="0" dirty="0">
                <a:ln>
                  <a:noFill/>
                </a:ln>
                <a:solidFill>
                  <a:srgbClr val="D35C09">
                    <a:lumMod val="75000"/>
                  </a:srgbClr>
                </a:solidFill>
                <a:effectLst/>
                <a:uLnTx/>
                <a:uFillTx/>
                <a:latin typeface="Segoe UI"/>
                <a:ea typeface="+mn-ea"/>
                <a:cs typeface="+mn-cs"/>
              </a:rPr>
              <a:t>togetherness</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 brotherhood, camaraderie, </a:t>
            </a:r>
            <a:r>
              <a:rPr kumimoji="0" lang="en-US" sz="2177"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2177" b="0" i="0" u="none" strike="noStrike" kern="1200" cap="none" spc="0" normalizeH="0" baseline="0" noProof="0" dirty="0">
                <a:ln>
                  <a:noFill/>
                </a:ln>
                <a:solidFill>
                  <a:prstClr val="white"/>
                </a:solidFill>
                <a:effectLst/>
                <a:uLnTx/>
                <a:uFillTx/>
                <a:latin typeface="Segoe UI"/>
                <a:ea typeface="+mn-ea"/>
                <a:cs typeface="Arial" pitchFamily="34" charset="0"/>
              </a:rPr>
              <a:t>, being taken care of by others, and doing and feeling good. </a:t>
            </a:r>
          </a:p>
        </p:txBody>
      </p:sp>
      <p:cxnSp>
        <p:nvCxnSpPr>
          <p:cNvPr id="11" name="Straight Connector 10"/>
          <p:cNvCxnSpPr/>
          <p:nvPr/>
        </p:nvCxnSpPr>
        <p:spPr>
          <a:xfrm>
            <a:off x="6357243" y="412451"/>
            <a:ext cx="0" cy="445878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6049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5527"/>
          <a:stretch/>
        </p:blipFill>
        <p:spPr>
          <a:xfrm>
            <a:off x="165263" y="947196"/>
            <a:ext cx="5137967" cy="578987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SHARING AND CARING</a:t>
            </a:r>
            <a:endParaRPr kumimoji="0" lang="nb-NO" sz="4266"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4855098" y="1199561"/>
            <a:ext cx="3249005" cy="370114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spoil my loved ones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intensify the relationship with my loved one(s) and create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precious moments of togetherness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We want to  share good times and escape from my hectic daily life. </a:t>
            </a: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It has to be a destination that is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easy to travel to</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few language barriers and good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value for money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My family needs guaranteed sunshine. It should have friendly people, good beaches, and a variety of different restaurant offers. We like to enjoy good local cuisine. We also like to travel around so it has to be easy to travel around.</a:t>
            </a:r>
          </a:p>
        </p:txBody>
      </p:sp>
      <p:sp>
        <p:nvSpPr>
          <p:cNvPr id="9" name="TextBox 8"/>
          <p:cNvSpPr txBox="1"/>
          <p:nvPr/>
        </p:nvSpPr>
        <p:spPr>
          <a:xfrm>
            <a:off x="8482247" y="1199560"/>
            <a:ext cx="2687506" cy="389593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sociable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friendly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relaxed, cozy, harmonious and peaceful.</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for whom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family comes first above all</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This is people who have strong family values. People who enjoy spending time with and enjoy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want to escape from the demands of life and relax and unwind</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D35C09">
                      <a:lumMod val="75000"/>
                    </a:srgbClr>
                  </a:solidFill>
                  <a:effectLst/>
                  <a:uLnTx/>
                  <a:uFillTx/>
                  <a:latin typeface="Arial Rounded MT Bold"/>
                  <a:ea typeface="+mn-ea"/>
                  <a:cs typeface="+mn-cs"/>
                </a:rPr>
                <a:t>65</a:t>
              </a:r>
              <a:r>
                <a:rPr kumimoji="0" lang="da-DK" sz="1333" b="1" i="0" u="none" strike="noStrike" kern="0" cap="none" spc="0" normalizeH="0" baseline="0" noProof="0" dirty="0">
                  <a:ln>
                    <a:noFill/>
                  </a:ln>
                  <a:solidFill>
                    <a:srgbClr val="D35C09">
                      <a:lumMod val="75000"/>
                    </a:srgbClr>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D35C09">
                    <a:lumMod val="75000"/>
                  </a:srgbClr>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D35C09">
                      <a:lumMod val="75000"/>
                    </a:srgbClr>
                  </a:solidFill>
                  <a:effectLst/>
                  <a:uLnTx/>
                  <a:uFillTx/>
                  <a:latin typeface="Arial Rounded MT Bold"/>
                  <a:ea typeface="+mn-ea"/>
                  <a:cs typeface="+mn-cs"/>
                </a:rPr>
                <a:t>35</a:t>
              </a:r>
              <a:r>
                <a:rPr kumimoji="0" lang="da-DK" sz="1333" b="1" i="0" u="none" strike="noStrike" kern="0" cap="none" spc="0" normalizeH="0" baseline="0" noProof="0" dirty="0">
                  <a:ln>
                    <a:noFill/>
                  </a:ln>
                  <a:solidFill>
                    <a:srgbClr val="D35C09">
                      <a:lumMod val="75000"/>
                    </a:srgbClr>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D35C09">
                    <a:lumMod val="75000"/>
                  </a:srgbClr>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lang="da-DK" sz="2400" kern="0" dirty="0">
                  <a:solidFill>
                    <a:srgbClr val="D35C09">
                      <a:lumMod val="75000"/>
                    </a:srgbClr>
                  </a:solidFill>
                  <a:latin typeface="Arial Rounded MT Bold"/>
                </a:rPr>
                <a:t>69</a:t>
              </a:r>
              <a:r>
                <a:rPr kumimoji="0" lang="da-DK" sz="1467" b="1" i="0" u="none" strike="noStrike" kern="0" cap="none" spc="0" normalizeH="0" baseline="0" noProof="0" dirty="0">
                  <a:ln>
                    <a:noFill/>
                  </a:ln>
                  <a:solidFill>
                    <a:srgbClr val="D35C09">
                      <a:lumMod val="75000"/>
                    </a:srgbClr>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D35C09">
                      <a:lumMod val="75000"/>
                    </a:srgbClr>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D35C09">
                      <a:lumMod val="75000"/>
                    </a:srgbClr>
                  </a:solidFill>
                  <a:effectLst/>
                  <a:uLnTx/>
                  <a:uFillTx/>
                  <a:latin typeface="Arial Rounded MT Bold"/>
                  <a:ea typeface="+mn-ea"/>
                  <a:cs typeface="+mn-cs"/>
                </a:rPr>
                <a:t>ARE ABOVE</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200" b="1" kern="0" noProof="0" dirty="0">
                  <a:solidFill>
                    <a:srgbClr val="D35C09">
                      <a:lumMod val="75000"/>
                    </a:srgbClr>
                  </a:solidFill>
                  <a:latin typeface="Arial Rounded MT Bold"/>
                </a:rPr>
                <a:t>30-59</a:t>
              </a:r>
              <a:r>
                <a:rPr kumimoji="0" lang="da-DK" sz="1200" b="1" i="0" u="none" strike="noStrike" kern="0" cap="none" spc="0" normalizeH="0" baseline="0" noProof="0" dirty="0">
                  <a:ln>
                    <a:noFill/>
                  </a:ln>
                  <a:solidFill>
                    <a:srgbClr val="D35C09">
                      <a:lumMod val="75000"/>
                    </a:srgbClr>
                  </a:solidFill>
                  <a:effectLst/>
                  <a:uLnTx/>
                  <a:uFillTx/>
                  <a:latin typeface="Arial Rounded MT Bold"/>
                  <a:ea typeface="+mn-ea"/>
                  <a:cs typeface="+mn-cs"/>
                </a:rPr>
                <a:t> </a:t>
              </a:r>
              <a:r>
                <a:rPr kumimoji="0" lang="da-DK" sz="933" b="0" i="0" u="none" strike="noStrike" kern="0" cap="none" spc="0" normalizeH="0" baseline="0" noProof="0" dirty="0">
                  <a:ln>
                    <a:noFill/>
                  </a:ln>
                  <a:solidFill>
                    <a:srgbClr val="D35C09">
                      <a:lumMod val="75000"/>
                    </a:srgbClr>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D35C09">
                    <a:lumMod val="75000"/>
                  </a:srgbClr>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D35C09">
                      <a:lumMod val="75000"/>
                    </a:srgbClr>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D35C09">
                      <a:lumMod val="75000"/>
                    </a:srgbClr>
                  </a:solidFill>
                  <a:effectLst/>
                  <a:uLnTx/>
                  <a:uFillTx/>
                  <a:latin typeface="Arial Rounded MT Bold"/>
                  <a:ea typeface="+mn-ea"/>
                  <a:cs typeface="+mn-cs"/>
                </a:rPr>
                <a:t>3</a:t>
              </a:r>
              <a:r>
                <a:rPr kumimoji="0" lang="da-DK" sz="1333" b="1" i="0" u="none" strike="noStrike" kern="0" cap="none" spc="0" normalizeH="0" baseline="0" noProof="0" dirty="0">
                  <a:ln>
                    <a:noFill/>
                  </a:ln>
                  <a:solidFill>
                    <a:srgbClr val="D35C09">
                      <a:lumMod val="75000"/>
                    </a:srgbClr>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D35C09">
                    <a:lumMod val="75000"/>
                  </a:srgbClr>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SPOIL MY LOVED ONES AND CREATE PRECIOUS MOMENTS OF TOGETHERNESS. My family comes first above all.</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4" name="Chart 33"/>
          <p:cNvGraphicFramePr/>
          <p:nvPr>
            <p:extLst>
              <p:ext uri="{D42A27DB-BD31-4B8C-83A1-F6EECF244321}">
                <p14:modId xmlns:p14="http://schemas.microsoft.com/office/powerpoint/2010/main" val="4244404386"/>
              </p:ext>
            </p:extLst>
          </p:nvPr>
        </p:nvGraphicFramePr>
        <p:xfrm>
          <a:off x="9696069" y="5216355"/>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08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SHARING AND CARING</a:t>
            </a:r>
          </a:p>
        </p:txBody>
      </p:sp>
      <p:sp>
        <p:nvSpPr>
          <p:cNvPr id="12" name="TextBox 11"/>
          <p:cNvSpPr txBox="1"/>
          <p:nvPr/>
        </p:nvSpPr>
        <p:spPr>
          <a:xfrm>
            <a:off x="608891" y="1545485"/>
            <a:ext cx="3119427" cy="175317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lang="en-GB" sz="1266" kern="0" dirty="0">
                <a:solidFill>
                  <a:sysClr val="windowText" lastClr="000000"/>
                </a:solidFill>
                <a:latin typeface="Segoe UI"/>
              </a:rPr>
              <a:t>The segments top holiday occasions are visiting historic sights, cultural experiences and visiting family and friends. Compared to other segments they travel less to visit historic sites and for active winter holidays.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r>
              <a:rPr lang="en-GB" sz="1266" kern="0" dirty="0">
                <a:solidFill>
                  <a:sysClr val="windowText" lastClr="000000"/>
                </a:solidFill>
                <a:latin typeface="Segoe UI"/>
              </a:rPr>
              <a:t>For t</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hese consumer it’s </a:t>
            </a:r>
            <a:r>
              <a:rPr kumimoji="0" lang="en-GB" sz="1266" b="1" i="0" u="none" strike="noStrike" kern="0" cap="none" spc="0" normalizeH="0" baseline="0" noProof="0" dirty="0">
                <a:ln>
                  <a:noFill/>
                </a:ln>
                <a:solidFill>
                  <a:srgbClr val="D35C09">
                    <a:lumMod val="75000"/>
                  </a:srgbClr>
                </a:solidFill>
                <a:effectLst/>
                <a:uLnTx/>
                <a:uFillTx/>
                <a:latin typeface="Segoe UI"/>
                <a:ea typeface="+mn-ea"/>
                <a:cs typeface="+mn-cs"/>
              </a:rPr>
              <a:t>all about family</a:t>
            </a:r>
            <a:r>
              <a:rPr lang="en-GB" sz="1266" kern="0" dirty="0">
                <a:solidFill>
                  <a:sysClr val="windowText" lastClr="000000"/>
                </a:solidFill>
                <a:latin typeface="Segoe UI"/>
              </a:rPr>
              <a:t>  and compared to others they live with family and friends more often.</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p>
        </p:txBody>
      </p:sp>
      <p:sp>
        <p:nvSpPr>
          <p:cNvPr id="13" name="TextBox 12"/>
          <p:cNvSpPr txBox="1"/>
          <p:nvPr/>
        </p:nvSpPr>
        <p:spPr>
          <a:xfrm>
            <a:off x="608891" y="4092098"/>
            <a:ext cx="3119427" cy="1171988"/>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70"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Relaxation</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is on top of the lis</a:t>
            </a:r>
            <a:r>
              <a:rPr lang="en-US" sz="1270" kern="0" dirty="0">
                <a:solidFill>
                  <a:sysClr val="windowText" lastClr="000000"/>
                </a:solidFill>
                <a:latin typeface="Segoe UI"/>
              </a:rPr>
              <a:t>t, along with visiting </a:t>
            </a:r>
            <a:r>
              <a:rPr lang="en-US" sz="1270" b="1" kern="0" dirty="0">
                <a:solidFill>
                  <a:srgbClr val="D35C09">
                    <a:lumMod val="75000"/>
                  </a:srgbClr>
                </a:solidFill>
                <a:latin typeface="Segoe UI"/>
              </a:rPr>
              <a:t>restaurants</a:t>
            </a:r>
            <a:r>
              <a:rPr lang="en-US" sz="1270" kern="0" dirty="0">
                <a:solidFill>
                  <a:sysClr val="windowText" lastClr="000000"/>
                </a:solidFill>
                <a:latin typeface="Segoe UI"/>
              </a:rPr>
              <a:t> and experiencing </a:t>
            </a:r>
            <a:r>
              <a:rPr lang="en-US" sz="1270" b="1" kern="0" dirty="0">
                <a:solidFill>
                  <a:srgbClr val="D35C09">
                    <a:lumMod val="75000"/>
                  </a:srgbClr>
                </a:solidFill>
                <a:latin typeface="Segoe UI"/>
              </a:rPr>
              <a:t>local food and drink</a:t>
            </a:r>
            <a:r>
              <a:rPr lang="en-US" sz="1270" kern="0" dirty="0">
                <a:solidFill>
                  <a:sysClr val="windowText" lastClr="000000"/>
                </a:solidFill>
                <a:latin typeface="Segoe UI"/>
              </a:rPr>
              <a:t>. The segment is not over or under indexing on the activites. </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6" name="TextBox 15"/>
          <p:cNvSpPr txBox="1"/>
          <p:nvPr/>
        </p:nvSpPr>
        <p:spPr>
          <a:xfrm>
            <a:off x="4526257" y="4073948"/>
            <a:ext cx="3119427" cy="117198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Of course they use the internet, but they also value </a:t>
            </a:r>
            <a:r>
              <a:rPr kumimoji="0" lang="en-GB" sz="1266" b="1" i="0" u="none" strike="noStrike" kern="0" cap="none" spc="0" normalizeH="0" baseline="0" noProof="0" dirty="0">
                <a:ln>
                  <a:noFill/>
                </a:ln>
                <a:solidFill>
                  <a:srgbClr val="D35C09">
                    <a:lumMod val="75000"/>
                  </a:srgbClr>
                </a:solidFill>
                <a:effectLst/>
                <a:uLnTx/>
                <a:uFillTx/>
                <a:latin typeface="Segoe UI"/>
                <a:ea typeface="+mn-ea"/>
                <a:cs typeface="+mn-cs"/>
              </a:rPr>
              <a:t>advice from friends/family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D35C09">
                    <a:lumMod val="75000"/>
                  </a:srgbClr>
                </a:solidFill>
                <a:effectLst/>
                <a:uLnTx/>
                <a:uFillTx/>
                <a:latin typeface="Segoe UI"/>
                <a:ea typeface="+mn-ea"/>
                <a:cs typeface="+mn-cs"/>
              </a:rPr>
              <a:t>Their spouses</a:t>
            </a:r>
            <a:r>
              <a:rPr kumimoji="0" lang="en-GB" sz="1266" b="1" i="0" u="none" strike="noStrike" kern="0" cap="none" spc="0" normalizeH="0" noProof="0" dirty="0">
                <a:ln>
                  <a:noFill/>
                </a:ln>
                <a:solidFill>
                  <a:srgbClr val="D35C09">
                    <a:lumMod val="75000"/>
                  </a:srgbClr>
                </a:solidFill>
                <a:effectLst/>
                <a:uLnTx/>
                <a:uFillTx/>
                <a:latin typeface="Segoe UI"/>
                <a:ea typeface="+mn-ea"/>
                <a:cs typeface="+mn-cs"/>
              </a:rPr>
              <a:t>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heavily influences their choice. They travel with children and </a:t>
            </a:r>
            <a:r>
              <a:rPr lang="en-GB" sz="1270" kern="0" dirty="0">
                <a:solidFill>
                  <a:sysClr val="windowText" lastClr="000000"/>
                </a:solidFill>
                <a:latin typeface="Segoe UI"/>
              </a:rPr>
              <a:t>family, not so often alone or with friends.</a:t>
            </a:r>
            <a:endParaRPr kumimoji="0" lang="en-GB"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7" name="TextBox 16"/>
          <p:cNvSpPr txBox="1"/>
          <p:nvPr/>
        </p:nvSpPr>
        <p:spPr>
          <a:xfrm>
            <a:off x="4550299" y="1545486"/>
            <a:ext cx="3119427" cy="1563505"/>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ysClr val="windowText" lastClr="000000"/>
                </a:solidFill>
                <a:effectLst/>
                <a:uLnTx/>
                <a:uFillTx/>
                <a:latin typeface="Segoe UI"/>
                <a:ea typeface="+mn-ea"/>
                <a:cs typeface="+mn-cs"/>
              </a:rPr>
              <a:t>I TRAVEL TO FEEL INCLUDED</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enables them to </a:t>
            </a:r>
            <a:r>
              <a:rPr kumimoji="0" lang="en-GB" sz="1270" b="1" i="0" u="none" strike="noStrike" kern="0" cap="none" spc="0" normalizeH="0" baseline="0" noProof="0" dirty="0">
                <a:ln>
                  <a:noFill/>
                </a:ln>
                <a:solidFill>
                  <a:srgbClr val="D35C09">
                    <a:lumMod val="75000"/>
                  </a:srgbClr>
                </a:solidFill>
                <a:effectLst/>
                <a:uLnTx/>
                <a:uFillTx/>
                <a:latin typeface="Segoe UI"/>
                <a:ea typeface="+mn-ea"/>
                <a:cs typeface="+mn-cs"/>
              </a:rPr>
              <a:t>spend time with their loved ones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travel to places that are </a:t>
            </a:r>
            <a:r>
              <a:rPr kumimoji="0" lang="en-GB" sz="1270" b="1" i="0" u="none" strike="noStrike" kern="0" cap="none" spc="0" normalizeH="0" baseline="0" noProof="0" dirty="0">
                <a:ln>
                  <a:noFill/>
                </a:ln>
                <a:solidFill>
                  <a:srgbClr val="D35C09">
                    <a:lumMod val="75000"/>
                  </a:srgbClr>
                </a:solidFill>
                <a:effectLst/>
                <a:uLnTx/>
                <a:uFillTx/>
                <a:latin typeface="Segoe UI"/>
                <a:ea typeface="+mn-ea"/>
                <a:cs typeface="+mn-cs"/>
              </a:rPr>
              <a:t>sociable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70" b="1" i="0" u="none" strike="noStrike" kern="0" cap="none" spc="0" normalizeH="0" baseline="0" noProof="0" dirty="0">
                <a:ln>
                  <a:noFill/>
                </a:ln>
                <a:solidFill>
                  <a:srgbClr val="D35C09">
                    <a:lumMod val="75000"/>
                  </a:srgbClr>
                </a:solidFill>
                <a:effectLst/>
                <a:uLnTx/>
                <a:uFillTx/>
                <a:latin typeface="Segoe UI"/>
                <a:ea typeface="+mn-ea"/>
                <a:cs typeface="+mn-cs"/>
              </a:rPr>
              <a:t>friendly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70" b="1" i="0" u="none" strike="noStrike" kern="0" cap="none" spc="0" normalizeH="0" baseline="0" noProof="0" dirty="0">
                <a:ln>
                  <a:noFill/>
                </a:ln>
                <a:solidFill>
                  <a:srgbClr val="D35C09">
                    <a:lumMod val="75000"/>
                  </a:srgbClr>
                </a:solidFill>
                <a:effectLst/>
                <a:uLnTx/>
                <a:uFillTx/>
                <a:latin typeface="Segoe UI"/>
                <a:ea typeface="+mn-ea"/>
                <a:cs typeface="+mn-cs"/>
              </a:rPr>
              <a:t>relaxed</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They want to create those </a:t>
            </a: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precious moments of togetherness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70" b="1"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3534" y="4404081"/>
            <a:ext cx="2747316" cy="1832459"/>
          </a:xfrm>
          <a:prstGeom prst="rect">
            <a:avLst/>
          </a:prstGeom>
        </p:spPr>
      </p:pic>
      <p:sp>
        <p:nvSpPr>
          <p:cNvPr id="25" name="TextBox 24"/>
          <p:cNvSpPr txBox="1"/>
          <p:nvPr/>
        </p:nvSpPr>
        <p:spPr>
          <a:xfrm>
            <a:off x="8509134" y="1545485"/>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Brands that want to tap into the needs in this segment should focus on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support</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empathy</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care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giving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true, deep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friendships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They should position themselves as familiar and appealing to a broader audience and tap into those feelings that people get when they feel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warm</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included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D35C09">
                    <a:lumMod val="75000"/>
                  </a:srgbClr>
                </a:solidFill>
                <a:effectLst/>
                <a:uLnTx/>
                <a:uFillTx/>
                <a:latin typeface="Segoe UI"/>
                <a:ea typeface="+mn-ea"/>
                <a:cs typeface="+mn-cs"/>
              </a:rPr>
              <a:t>accepted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by the people or tribe they are with. </a:t>
            </a:r>
          </a:p>
        </p:txBody>
      </p:sp>
      <p:pic>
        <p:nvPicPr>
          <p:cNvPr id="18" name="Picture 1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699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4794034" cy="502471"/>
          </a:xfrm>
          <a:solidFill>
            <a:schemeClr val="accent3">
              <a:lumMod val="75000"/>
            </a:schemeClr>
          </a:solidFill>
        </p:spPr>
        <p:txBody>
          <a:bodyPr/>
          <a:lstStyle/>
          <a:p>
            <a:r>
              <a:rPr lang="en-US" b="1" dirty="0"/>
              <a:t>SHARING AND CARING</a:t>
            </a:r>
          </a:p>
        </p:txBody>
      </p:sp>
      <p:graphicFrame>
        <p:nvGraphicFramePr>
          <p:cNvPr id="57" name="SI_Chart"/>
          <p:cNvGraphicFramePr/>
          <p:nvPr>
            <p:extLst/>
          </p:nvPr>
        </p:nvGraphicFramePr>
        <p:xfrm>
          <a:off x="5440872" y="2318719"/>
          <a:ext cx="5161562"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576436317"/>
              </p:ext>
            </p:extLst>
          </p:nvPr>
        </p:nvGraphicFramePr>
        <p:xfrm>
          <a:off x="152732" y="2349625"/>
          <a:ext cx="6531064"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nvPr>
        </p:nvGraphicFramePr>
        <p:xfrm>
          <a:off x="1859650"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5813552" y="4536619"/>
          <a:ext cx="4527639"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85"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86"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87"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88"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89" name="Gruppieren 3"/>
          <p:cNvGrpSpPr>
            <a:grpSpLocks noChangeAspect="1"/>
          </p:cNvGrpSpPr>
          <p:nvPr/>
        </p:nvGrpSpPr>
        <p:grpSpPr>
          <a:xfrm>
            <a:off x="6477310" y="1930951"/>
            <a:ext cx="326680" cy="326680"/>
            <a:chOff x="-1042867" y="3392141"/>
            <a:chExt cx="612000" cy="612000"/>
          </a:xfrm>
        </p:grpSpPr>
        <p:sp>
          <p:nvSpPr>
            <p:cNvPr id="90"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9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92" name="Gruppieren 2"/>
          <p:cNvGrpSpPr>
            <a:grpSpLocks noChangeAspect="1"/>
          </p:cNvGrpSpPr>
          <p:nvPr/>
        </p:nvGrpSpPr>
        <p:grpSpPr>
          <a:xfrm>
            <a:off x="6557592" y="4136866"/>
            <a:ext cx="326680" cy="326680"/>
            <a:chOff x="-1042867" y="2764795"/>
            <a:chExt cx="612000" cy="612000"/>
          </a:xfrm>
        </p:grpSpPr>
        <p:sp>
          <p:nvSpPr>
            <p:cNvPr id="93"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94"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95" name="Gruppieren 4"/>
          <p:cNvGrpSpPr>
            <a:grpSpLocks noChangeAspect="1"/>
          </p:cNvGrpSpPr>
          <p:nvPr/>
        </p:nvGrpSpPr>
        <p:grpSpPr>
          <a:xfrm>
            <a:off x="2729992" y="1922873"/>
            <a:ext cx="326680" cy="326680"/>
            <a:chOff x="-1042867" y="4019487"/>
            <a:chExt cx="612000" cy="612000"/>
          </a:xfrm>
        </p:grpSpPr>
        <p:sp>
          <p:nvSpPr>
            <p:cNvPr id="96"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97"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98" name="Group 97"/>
          <p:cNvGrpSpPr/>
          <p:nvPr/>
        </p:nvGrpSpPr>
        <p:grpSpPr>
          <a:xfrm>
            <a:off x="2729992" y="4126655"/>
            <a:ext cx="326680" cy="326680"/>
            <a:chOff x="4453663" y="4849050"/>
            <a:chExt cx="468000" cy="468000"/>
          </a:xfrm>
        </p:grpSpPr>
        <p:sp>
          <p:nvSpPr>
            <p:cNvPr id="99"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00"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10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5"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10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111"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112"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36" name="Picture 35"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405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7716850" cy="502472"/>
          </a:xfrm>
          <a:solidFill>
            <a:schemeClr val="accent3">
              <a:lumMod val="75000"/>
            </a:schemeClr>
          </a:solidFill>
        </p:spPr>
        <p:txBody>
          <a:bodyPr>
            <a:normAutofit/>
          </a:bodyPr>
          <a:lstStyle/>
          <a:p>
            <a:r>
              <a:rPr lang="en-GB" sz="2902" dirty="0"/>
              <a:t>Segment profile </a:t>
            </a:r>
            <a:r>
              <a:rPr lang="en-GB" sz="2902" b="1" dirty="0"/>
              <a:t>– SHARING AND CARING</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477139595"/>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993720054"/>
              </p:ext>
            </p:extLst>
          </p:nvPr>
        </p:nvGraphicFramePr>
        <p:xfrm>
          <a:off x="8207746" y="1696019"/>
          <a:ext cx="4237996"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26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7695045" cy="502472"/>
          </a:xfrm>
          <a:solidFill>
            <a:schemeClr val="accent3">
              <a:lumMod val="75000"/>
            </a:schemeClr>
          </a:solidFill>
        </p:spPr>
        <p:txBody>
          <a:bodyPr>
            <a:normAutofit/>
          </a:bodyPr>
          <a:lstStyle/>
          <a:p>
            <a:r>
              <a:rPr lang="en-GB" sz="2902" dirty="0"/>
              <a:t>Segment profile </a:t>
            </a:r>
            <a:r>
              <a:rPr lang="en-GB" sz="2902" b="1" dirty="0"/>
              <a:t>- SHARING AND CARING</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nvPr>
        </p:nvGraphicFramePr>
        <p:xfrm>
          <a:off x="3865532" y="5510878"/>
          <a:ext cx="3883672" cy="108927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583832884"/>
              </p:ext>
            </p:extLst>
          </p:nvPr>
        </p:nvGraphicFramePr>
        <p:xfrm>
          <a:off x="8381872" y="1846840"/>
          <a:ext cx="3518056" cy="2371477"/>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4AB098E1-CC94-4407-9CEB-FF8CBF1EDC9C}"/>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0" name="Chart 49">
            <a:extLst>
              <a:ext uri="{FF2B5EF4-FFF2-40B4-BE49-F238E27FC236}">
                <a16:creationId xmlns:a16="http://schemas.microsoft.com/office/drawing/2014/main" id="{3F3BD30A-DB7C-44C7-957F-E263C2FF7FA2}"/>
              </a:ext>
            </a:extLst>
          </p:cNvPr>
          <p:cNvGraphicFramePr/>
          <p:nvPr>
            <p:extLst>
              <p:ext uri="{D42A27DB-BD31-4B8C-83A1-F6EECF244321}">
                <p14:modId xmlns:p14="http://schemas.microsoft.com/office/powerpoint/2010/main" val="26130054"/>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7" name="Chart 56">
            <a:extLst>
              <a:ext uri="{FF2B5EF4-FFF2-40B4-BE49-F238E27FC236}">
                <a16:creationId xmlns:a16="http://schemas.microsoft.com/office/drawing/2014/main" id="{E1C233A0-FB68-4D09-8D25-B6F68035C972}"/>
              </a:ext>
            </a:extLst>
          </p:cNvPr>
          <p:cNvGraphicFramePr/>
          <p:nvPr>
            <p:extLst>
              <p:ext uri="{D42A27DB-BD31-4B8C-83A1-F6EECF244321}">
                <p14:modId xmlns:p14="http://schemas.microsoft.com/office/powerpoint/2010/main" val="3741412777"/>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8" name="TextBox 57">
            <a:extLst>
              <a:ext uri="{FF2B5EF4-FFF2-40B4-BE49-F238E27FC236}">
                <a16:creationId xmlns:a16="http://schemas.microsoft.com/office/drawing/2014/main" id="{6830EC01-FB77-4EB7-9C3A-F61F4B40279B}"/>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9" name="TextBox 58">
            <a:extLst>
              <a:ext uri="{FF2B5EF4-FFF2-40B4-BE49-F238E27FC236}">
                <a16:creationId xmlns:a16="http://schemas.microsoft.com/office/drawing/2014/main" id="{B866F611-402B-4FCC-A42E-9A8191EEA0AD}"/>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167834714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54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0" name="TextBox 9"/>
          <p:cNvSpPr txBox="1"/>
          <p:nvPr/>
        </p:nvSpPr>
        <p:spPr>
          <a:xfrm>
            <a:off x="3428062" y="3513889"/>
            <a:ext cx="2198502" cy="895208"/>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RESTORE MY SENSE OF HARMONY AND BALANCE</a:t>
            </a:r>
          </a:p>
        </p:txBody>
      </p:sp>
      <p:sp>
        <p:nvSpPr>
          <p:cNvPr id="9" name="TextBox 8"/>
          <p:cNvSpPr txBox="1"/>
          <p:nvPr/>
        </p:nvSpPr>
        <p:spPr>
          <a:xfrm>
            <a:off x="884859" y="3513888"/>
            <a:ext cx="1959319"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PEACEFUL AND HARMONIOUS</a:t>
            </a:r>
          </a:p>
        </p:txBody>
      </p:sp>
      <p:sp>
        <p:nvSpPr>
          <p:cNvPr id="8" name="TextBox 7"/>
          <p:cNvSpPr txBox="1"/>
          <p:nvPr/>
        </p:nvSpPr>
        <p:spPr>
          <a:xfrm>
            <a:off x="6444340" y="412450"/>
            <a:ext cx="5398996" cy="3751566"/>
          </a:xfrm>
          <a:prstGeom prst="rect">
            <a:avLst/>
          </a:prstGeom>
          <a:solidFill>
            <a:srgbClr val="FFFFFF">
              <a:alpha val="65098"/>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Escape is about the experience of retreat, tranquility and quietness. These are the holidays one feels the need to </a:t>
            </a:r>
            <a:r>
              <a:rPr kumimoji="0" lang="en-US" sz="2177" b="1" i="0" u="none" strike="noStrike" kern="1200" cap="none" spc="0" normalizeH="0" baseline="0" noProof="0" dirty="0">
                <a:ln>
                  <a:noFill/>
                </a:ln>
                <a:solidFill>
                  <a:srgbClr val="00B0F0"/>
                </a:solidFill>
                <a:effectLst/>
                <a:uLnTx/>
                <a:uFillTx/>
                <a:latin typeface="Segoe UI"/>
                <a:ea typeface="+mn-ea"/>
                <a:cs typeface="Arial" pitchFamily="34" charset="0"/>
              </a:rPr>
              <a:t>retreat</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177" b="1" i="0" u="none" strike="noStrike" kern="1200" cap="none" spc="0" normalizeH="0" baseline="0" noProof="0" dirty="0">
                <a:ln>
                  <a:noFill/>
                </a:ln>
                <a:solidFill>
                  <a:srgbClr val="00B0F0"/>
                </a:solidFill>
                <a:effectLst/>
                <a:uLnTx/>
                <a:uFillTx/>
                <a:latin typeface="Segoe UI"/>
                <a:ea typeface="+mn-ea"/>
                <a:cs typeface="Arial" pitchFamily="34" charset="0"/>
              </a:rPr>
              <a:t>recharge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One is looking for an experience that sooths, comforts and </a:t>
            </a:r>
            <a:r>
              <a:rPr kumimoji="0" lang="en-US" sz="2177" b="1" i="0" u="none" strike="noStrike" kern="1200" cap="none" spc="0" normalizeH="0" baseline="0" noProof="0" dirty="0">
                <a:ln>
                  <a:noFill/>
                </a:ln>
                <a:solidFill>
                  <a:srgbClr val="00B0F0"/>
                </a:solidFill>
                <a:effectLst/>
                <a:uLnTx/>
                <a:uFillTx/>
                <a:latin typeface="Segoe UI"/>
                <a:ea typeface="+mn-ea"/>
                <a:cs typeface="Arial" pitchFamily="34" charset="0"/>
              </a:rPr>
              <a:t>takes away the stresses and strains of hectic daily life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These are the holidays one withdraws to a physical or mental space that is </a:t>
            </a:r>
            <a:r>
              <a:rPr kumimoji="0" lang="en-US" sz="2177" b="1" i="0" u="none" strike="noStrike" kern="1200" cap="none" spc="0" normalizeH="0" baseline="0" noProof="0" dirty="0">
                <a:ln>
                  <a:noFill/>
                </a:ln>
                <a:solidFill>
                  <a:srgbClr val="00B0F0"/>
                </a:solidFill>
                <a:effectLst/>
                <a:uLnTx/>
                <a:uFillTx/>
                <a:latin typeface="Segoe UI"/>
                <a:ea typeface="+mn-ea"/>
                <a:cs typeface="Arial" pitchFamily="34" charset="0"/>
              </a:rPr>
              <a:t>worry free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 almost childlike state of feeling safe and cared for. </a:t>
            </a:r>
          </a:p>
        </p:txBody>
      </p:sp>
      <p:cxnSp>
        <p:nvCxnSpPr>
          <p:cNvPr id="11" name="Straight Connector 10"/>
          <p:cNvCxnSpPr/>
          <p:nvPr/>
        </p:nvCxnSpPr>
        <p:spPr>
          <a:xfrm>
            <a:off x="6357243" y="412450"/>
            <a:ext cx="0" cy="372009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52732" y="163468"/>
            <a:ext cx="11886536" cy="6533780"/>
          </a:xfrm>
          <a:prstGeom prst="rect">
            <a:avLst/>
          </a:prstGeom>
        </p:spPr>
      </p:pic>
      <p:sp>
        <p:nvSpPr>
          <p:cNvPr id="2" name="Title 1"/>
          <p:cNvSpPr>
            <a:spLocks noGrp="1"/>
          </p:cNvSpPr>
          <p:nvPr>
            <p:ph type="title"/>
          </p:nvPr>
        </p:nvSpPr>
        <p:spPr>
          <a:xfrm>
            <a:off x="561888" y="2071486"/>
            <a:ext cx="4545880" cy="502471"/>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561888" y="2659528"/>
            <a:ext cx="3471106" cy="368479"/>
          </a:xfrm>
        </p:spPr>
        <p:txBody>
          <a:bodyPr/>
          <a:lstStyle/>
          <a:p>
            <a:r>
              <a:rPr lang="nb-NO" dirty="0"/>
              <a:t>Point of view &amp; approach</a:t>
            </a:r>
          </a:p>
        </p:txBody>
      </p:sp>
      <p:sp>
        <p:nvSpPr>
          <p:cNvPr id="6" name="TextBox 5"/>
          <p:cNvSpPr txBox="1"/>
          <p:nvPr/>
        </p:nvSpPr>
        <p:spPr>
          <a:xfrm>
            <a:off x="544596" y="294089"/>
            <a:ext cx="849038" cy="1294163"/>
          </a:xfrm>
          <a:prstGeom prst="rect">
            <a:avLst/>
          </a:prstGeom>
          <a:no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1200" cap="none" spc="0" normalizeH="0" baseline="0" noProof="0" dirty="0">
                <a:ln>
                  <a:noFill/>
                </a:ln>
                <a:solidFill>
                  <a:prstClr val="white"/>
                </a:solidFill>
                <a:effectLst/>
                <a:uLnTx/>
                <a:uFillTx/>
                <a:latin typeface="Segoe UI"/>
                <a:ea typeface="+mn-ea"/>
                <a:cs typeface="+mn-cs"/>
              </a:rPr>
              <a:t>1</a:t>
            </a:r>
          </a:p>
        </p:txBody>
      </p:sp>
      <p:sp>
        <p:nvSpPr>
          <p:cNvPr id="7" name="Title 1"/>
          <p:cNvSpPr txBox="1">
            <a:spLocks/>
          </p:cNvSpPr>
          <p:nvPr/>
        </p:nvSpPr>
        <p:spPr bwMode="gray">
          <a:xfrm>
            <a:off x="561888" y="1511998"/>
            <a:ext cx="3436381" cy="502445"/>
          </a:xfrm>
          <a:prstGeom prst="rect">
            <a:avLst/>
          </a:prstGeom>
          <a:solidFill>
            <a:srgbClr val="D35C09"/>
          </a:solidFill>
        </p:spPr>
        <p:txBody>
          <a:bodyPr wrap="none" lIns="75116" tIns="0" rIns="75116"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nb-NO" sz="3265" b="0" i="0" u="none" strike="noStrike" kern="1200" cap="all" spc="0" normalizeH="0" baseline="0" noProof="0" dirty="0">
                <a:ln>
                  <a:noFill/>
                </a:ln>
                <a:solidFill>
                  <a:prstClr val="white"/>
                </a:solidFill>
                <a:effectLst/>
                <a:uLnTx/>
                <a:uFillTx/>
                <a:latin typeface="Segoe UI"/>
                <a:ea typeface="+mn-ea"/>
                <a:cs typeface="+mn-cs"/>
              </a:rPr>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263" y="947196"/>
            <a:ext cx="5137967" cy="578987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ESCAPE</a:t>
            </a:r>
            <a:endParaRPr kumimoji="0" lang="nb-NO" sz="4266"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052838" y="1199561"/>
            <a:ext cx="2944108" cy="351019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rgbClr val="00B0F0"/>
                </a:solidFill>
                <a:effectLst/>
                <a:uLnTx/>
                <a:uFillTx/>
                <a:latin typeface="Segoe UI"/>
                <a:ea typeface="+mn-ea"/>
                <a:cs typeface="+mn-cs"/>
              </a:rPr>
              <a:t>restore my sense of harmony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balance. I need to  escape from my hectic daily life, and </a:t>
            </a:r>
            <a:r>
              <a:rPr kumimoji="0" lang="en-US" sz="1266" b="1" i="0" u="none" strike="noStrike" kern="0" cap="none" spc="0" normalizeH="0" baseline="0" noProof="0" dirty="0">
                <a:ln>
                  <a:noFill/>
                </a:ln>
                <a:solidFill>
                  <a:srgbClr val="00B0F0"/>
                </a:solidFill>
                <a:effectLst/>
                <a:uLnTx/>
                <a:uFillTx/>
                <a:latin typeface="Segoe UI"/>
                <a:ea typeface="+mn-ea"/>
                <a:cs typeface="+mn-cs"/>
              </a:rPr>
              <a:t>pamper myself</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feel completely liberated, enjoy life to the fullest and recharge.</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t>
            </a:r>
            <a:r>
              <a:rPr kumimoji="0" lang="en-US" sz="1266" b="1" i="0" u="none" strike="noStrike" kern="0" cap="none" spc="0" normalizeH="0" baseline="0" noProof="0" dirty="0">
                <a:ln>
                  <a:noFill/>
                </a:ln>
                <a:solidFill>
                  <a:srgbClr val="00B0F0"/>
                </a:solidFill>
                <a:effectLst/>
                <a:uLnTx/>
                <a:uFillTx/>
                <a:latin typeface="Segoe UI"/>
                <a:ea typeface="+mn-ea"/>
                <a:cs typeface="+mn-cs"/>
              </a:rPr>
              <a:t>quiet environments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allows me to live </a:t>
            </a:r>
            <a:r>
              <a:rPr kumimoji="0" lang="en-US" sz="1266" b="1" i="0" u="none" strike="noStrike" kern="0" cap="none" spc="0" normalizeH="0" baseline="0" noProof="0" dirty="0">
                <a:ln>
                  <a:noFill/>
                </a:ln>
                <a:solidFill>
                  <a:srgbClr val="00B0F0"/>
                </a:solidFill>
                <a:effectLst/>
                <a:uLnTx/>
                <a:uFillTx/>
                <a:latin typeface="Segoe UI"/>
                <a:ea typeface="+mn-ea"/>
                <a:cs typeface="+mn-cs"/>
              </a:rPr>
              <a:t>close to nature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It should not be ruined by tourism. I need good beaches and guaranteed sunshine. I would also like beautiful </a:t>
            </a:r>
            <a:r>
              <a:rPr kumimoji="0" lang="en-US" sz="1266" b="1" i="0" u="none" strike="noStrike" kern="0" cap="none" spc="0" normalizeH="0" baseline="0" noProof="0" dirty="0">
                <a:ln>
                  <a:noFill/>
                </a:ln>
                <a:solidFill>
                  <a:srgbClr val="00B0F0"/>
                </a:solidFill>
                <a:effectLst/>
                <a:uLnTx/>
                <a:uFillTx/>
                <a:latin typeface="Segoe UI"/>
                <a:ea typeface="+mn-ea"/>
                <a:cs typeface="+mn-cs"/>
              </a:rPr>
              <a:t>unspoiled nature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9" name="TextBox 8"/>
          <p:cNvSpPr txBox="1"/>
          <p:nvPr/>
        </p:nvSpPr>
        <p:spPr>
          <a:xfrm>
            <a:off x="8482247" y="1199560"/>
            <a:ext cx="2687506" cy="331154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lang="en-US" sz="1266" b="1" kern="0" dirty="0">
                <a:solidFill>
                  <a:srgbClr val="00B0F0"/>
                </a:solidFill>
              </a:rPr>
              <a:t>harmonious, peaceful</a:t>
            </a:r>
            <a:r>
              <a:rPr lang="en-US" sz="1266" kern="0" dirty="0">
                <a:solidFill>
                  <a:sysClr val="windowText" lastClr="000000"/>
                </a:solidFill>
                <a:latin typeface="Segoe UI"/>
              </a:rPr>
              <a:t> and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00B0F0"/>
                </a:solidFill>
                <a:effectLst/>
                <a:uLnTx/>
                <a:uFillTx/>
                <a:latin typeface="Segoe UI"/>
                <a:ea typeface="+mn-ea"/>
                <a:cs typeface="+mn-cs"/>
              </a:rPr>
              <a:t>relaxed</a:t>
            </a:r>
            <a:r>
              <a:rPr lang="en-US" sz="1266" kern="0" dirty="0">
                <a:solidFill>
                  <a:sysClr val="windowText" lastClr="000000"/>
                </a:solidFill>
                <a:latin typeface="Segoe UI"/>
              </a:rPr>
              <a:t>.</a:t>
            </a: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needs time for themselves. People who want to </a:t>
            </a:r>
            <a:r>
              <a:rPr kumimoji="0" lang="en-US" sz="1266" b="1" i="0" u="none" strike="noStrike" kern="0" cap="none" spc="0" normalizeH="0" baseline="0" noProof="0" dirty="0">
                <a:ln>
                  <a:noFill/>
                </a:ln>
                <a:solidFill>
                  <a:srgbClr val="00B0F0"/>
                </a:solidFill>
                <a:effectLst/>
                <a:uLnTx/>
                <a:uFillTx/>
                <a:latin typeface="Segoe UI"/>
                <a:ea typeface="+mn-ea"/>
                <a:cs typeface="+mn-cs"/>
              </a:rPr>
              <a:t>revitalize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themselves, and </a:t>
            </a:r>
            <a:r>
              <a:rPr kumimoji="0" lang="en-US" sz="1266" b="1" i="0" u="none" strike="noStrike" kern="0" cap="none" spc="0" normalizeH="0" baseline="0" noProof="0" dirty="0">
                <a:ln>
                  <a:noFill/>
                </a:ln>
                <a:solidFill>
                  <a:srgbClr val="00B0F0"/>
                </a:solidFill>
                <a:effectLst/>
                <a:uLnTx/>
                <a:uFillTx/>
                <a:latin typeface="Segoe UI"/>
                <a:ea typeface="+mn-ea"/>
                <a:cs typeface="+mn-cs"/>
              </a:rPr>
              <a:t>escape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from the demands of life and </a:t>
            </a:r>
            <a:r>
              <a:rPr kumimoji="0" lang="en-US" sz="1266" b="1" i="0" u="none" strike="noStrike" kern="0" cap="none" spc="0" normalizeH="0" baseline="0" noProof="0" dirty="0">
                <a:ln>
                  <a:noFill/>
                </a:ln>
                <a:solidFill>
                  <a:srgbClr val="00B0F0"/>
                </a:solidFill>
                <a:effectLst/>
                <a:uLnTx/>
                <a:uFillTx/>
                <a:latin typeface="Segoe UI"/>
                <a:ea typeface="+mn-ea"/>
                <a:cs typeface="+mn-cs"/>
              </a:rPr>
              <a:t>relax</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unwind.</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B0F0"/>
                  </a:solidFill>
                  <a:effectLst/>
                  <a:uLnTx/>
                  <a:uFillTx/>
                  <a:latin typeface="Arial Rounded MT Bold"/>
                  <a:ea typeface="+mn-ea"/>
                  <a:cs typeface="+mn-cs"/>
                </a:rPr>
                <a:t>54</a:t>
              </a:r>
              <a:r>
                <a:rPr kumimoji="0" lang="da-DK" sz="1333" b="1" i="0" u="none" strike="noStrike" kern="0" cap="none" spc="0" normalizeH="0" baseline="0" noProof="0" dirty="0">
                  <a:ln>
                    <a:noFill/>
                  </a:ln>
                  <a:solidFill>
                    <a:srgbClr val="00B0F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B0F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B0F0"/>
                  </a:solidFill>
                  <a:effectLst/>
                  <a:uLnTx/>
                  <a:uFillTx/>
                  <a:latin typeface="Arial Rounded MT Bold"/>
                  <a:ea typeface="+mn-ea"/>
                  <a:cs typeface="+mn-cs"/>
                </a:rPr>
                <a:t>46</a:t>
              </a:r>
              <a:r>
                <a:rPr kumimoji="0" lang="da-DK" sz="1333" b="1" i="0" u="none" strike="noStrike" kern="0" cap="none" spc="0" normalizeH="0" baseline="0" noProof="0" dirty="0">
                  <a:ln>
                    <a:noFill/>
                  </a:ln>
                  <a:solidFill>
                    <a:srgbClr val="00B0F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B0F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F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F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00B0F0"/>
                  </a:solidFill>
                  <a:effectLst/>
                  <a:uLnTx/>
                  <a:uFillTx/>
                  <a:latin typeface="Arial Rounded MT Bold"/>
                  <a:ea typeface="+mn-ea"/>
                  <a:cs typeface="+mn-cs"/>
                </a:rPr>
                <a:t>63</a:t>
              </a:r>
              <a:r>
                <a:rPr kumimoji="0" lang="da-DK" sz="1467" b="1" i="0" u="none" strike="noStrike" kern="0" cap="none" spc="0" normalizeH="0" baseline="0" noProof="0" dirty="0">
                  <a:ln>
                    <a:noFill/>
                  </a:ln>
                  <a:solidFill>
                    <a:srgbClr val="00B0F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00B0F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B0F0"/>
                  </a:solidFill>
                  <a:effectLst/>
                  <a:uLnTx/>
                  <a:uFillTx/>
                  <a:latin typeface="Arial Rounded MT Bold"/>
                  <a:ea typeface="+mn-ea"/>
                  <a:cs typeface="+mn-cs"/>
                </a:rPr>
                <a:t>ARE BETWEEN</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200" b="1" kern="0" dirty="0">
                  <a:solidFill>
                    <a:srgbClr val="00B0F0"/>
                  </a:solidFill>
                  <a:latin typeface="Arial Rounded MT Bold"/>
                </a:rPr>
                <a:t>30</a:t>
              </a:r>
              <a:r>
                <a:rPr kumimoji="0" lang="da-DK" sz="1200" b="1" i="0" u="none" strike="noStrike" kern="0" cap="none" spc="0" normalizeH="0" baseline="0" noProof="0" dirty="0">
                  <a:ln>
                    <a:noFill/>
                  </a:ln>
                  <a:solidFill>
                    <a:srgbClr val="00B0F0"/>
                  </a:solidFill>
                  <a:effectLst/>
                  <a:uLnTx/>
                  <a:uFillTx/>
                  <a:latin typeface="Arial Rounded MT Bold"/>
                  <a:ea typeface="+mn-ea"/>
                  <a:cs typeface="+mn-cs"/>
                </a:rPr>
                <a:t>-49 </a:t>
              </a:r>
              <a:r>
                <a:rPr kumimoji="0" lang="da-DK" sz="933" b="0" i="0" u="none" strike="noStrike" kern="0" cap="none" spc="0" normalizeH="0" baseline="0" noProof="0" dirty="0">
                  <a:ln>
                    <a:noFill/>
                  </a:ln>
                  <a:solidFill>
                    <a:srgbClr val="00B0F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00B0F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F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F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B0F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867" kern="0" dirty="0">
                  <a:solidFill>
                    <a:srgbClr val="00B0F0"/>
                  </a:solidFill>
                  <a:latin typeface="Arial Rounded MT Bold"/>
                </a:rPr>
                <a:t>3</a:t>
              </a:r>
              <a:r>
                <a:rPr kumimoji="0" lang="da-DK" sz="1333" b="1" i="0" u="none" strike="noStrike" kern="0" cap="none" spc="0" normalizeH="0" baseline="0" noProof="0" dirty="0">
                  <a:ln>
                    <a:noFill/>
                  </a:ln>
                  <a:solidFill>
                    <a:srgbClr val="00B0F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00B0F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restore my sense of harmony and balance. Escape from the demands of life, relax and unwind.</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62" name="Chart 61"/>
          <p:cNvGraphicFramePr/>
          <p:nvPr>
            <p:extLst>
              <p:ext uri="{D42A27DB-BD31-4B8C-83A1-F6EECF244321}">
                <p14:modId xmlns:p14="http://schemas.microsoft.com/office/powerpoint/2010/main" val="746372655"/>
              </p:ext>
            </p:extLst>
          </p:nvPr>
        </p:nvGraphicFramePr>
        <p:xfrm>
          <a:off x="9822926"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385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ESCAPE</a:t>
            </a:r>
          </a:p>
        </p:txBody>
      </p:sp>
      <p:sp>
        <p:nvSpPr>
          <p:cNvPr id="12" name="TextBox 11"/>
          <p:cNvSpPr txBox="1"/>
          <p:nvPr/>
        </p:nvSpPr>
        <p:spPr>
          <a:xfrm>
            <a:off x="608891" y="1545486"/>
            <a:ext cx="3119427" cy="973985"/>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Of course you will find the typical sun and beach vacation in this segment, but you will find more </a:t>
            </a:r>
            <a:r>
              <a:rPr lang="en-US" sz="1266" b="1" kern="0" dirty="0">
                <a:solidFill>
                  <a:srgbClr val="00B0F0"/>
                </a:solidFill>
                <a:latin typeface="Segoe UI"/>
              </a:rPr>
              <a:t>sun and beach </a:t>
            </a:r>
            <a:r>
              <a:rPr kumimoji="0" lang="en-GB" sz="1266" b="1" i="0" u="none" strike="noStrike" kern="0" cap="none" spc="0" normalizeH="0" baseline="0" noProof="0" dirty="0">
                <a:ln>
                  <a:noFill/>
                </a:ln>
                <a:solidFill>
                  <a:srgbClr val="00B0F0"/>
                </a:solidFill>
                <a:effectLst/>
                <a:uLnTx/>
                <a:uFillTx/>
                <a:latin typeface="Segoe UI"/>
                <a:ea typeface="+mn-ea"/>
                <a:cs typeface="+mn-cs"/>
              </a:rPr>
              <a:t>holidays </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than in other segments.</a:t>
            </a:r>
          </a:p>
        </p:txBody>
      </p:sp>
      <p:sp>
        <p:nvSpPr>
          <p:cNvPr id="13" name="TextBox 12"/>
          <p:cNvSpPr txBox="1"/>
          <p:nvPr/>
        </p:nvSpPr>
        <p:spPr>
          <a:xfrm>
            <a:off x="608891" y="4092098"/>
            <a:ext cx="3119427" cy="1562864"/>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rgbClr val="00B0F0"/>
                </a:solidFill>
                <a:effectLst/>
                <a:uLnTx/>
                <a:uFillTx/>
                <a:latin typeface="Segoe UI"/>
                <a:ea typeface="+mn-ea"/>
                <a:cs typeface="+mn-cs"/>
              </a:rPr>
              <a:t>Relaxation</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is on top of the list more than in other segments. Activities like </a:t>
            </a:r>
            <a:r>
              <a:rPr kumimoji="0" lang="en-US" sz="1266" b="1" i="0" u="none" strike="noStrike" kern="0" cap="none" spc="0" normalizeH="0" baseline="0" noProof="0" dirty="0">
                <a:ln>
                  <a:noFill/>
                </a:ln>
                <a:solidFill>
                  <a:srgbClr val="00B0F0"/>
                </a:solidFill>
                <a:effectLst/>
                <a:uLnTx/>
                <a:uFillTx/>
                <a:latin typeface="Segoe UI"/>
                <a:ea typeface="+mn-ea"/>
                <a:cs typeface="+mn-cs"/>
              </a:rPr>
              <a:t>sunbathing</a:t>
            </a: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a:t>
            </a: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 </a:t>
            </a:r>
            <a:r>
              <a:rPr kumimoji="0" lang="en-US" sz="1266" b="1" i="0" u="none" strike="noStrike" kern="0" cap="none" spc="0" normalizeH="0" baseline="0" noProof="0" dirty="0">
                <a:ln>
                  <a:noFill/>
                </a:ln>
                <a:solidFill>
                  <a:srgbClr val="00B0F0"/>
                </a:solidFill>
                <a:effectLst/>
                <a:uLnTx/>
                <a:uFillTx/>
                <a:latin typeface="Segoe UI"/>
                <a:ea typeface="+mn-ea"/>
                <a:cs typeface="+mn-cs"/>
              </a:rPr>
              <a:t>swimming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00B0F0"/>
                </a:solidFill>
                <a:effectLst/>
                <a:uLnTx/>
                <a:uFillTx/>
                <a:latin typeface="Segoe UI"/>
                <a:ea typeface="+mn-ea"/>
                <a:cs typeface="+mn-cs"/>
              </a:rPr>
              <a:t>getting</a:t>
            </a: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 </a:t>
            </a:r>
            <a:r>
              <a:rPr kumimoji="0" lang="en-US" sz="1266" b="1" i="0" u="none" strike="noStrike" kern="0" cap="none" spc="0" normalizeH="0" baseline="0" noProof="0" dirty="0">
                <a:ln>
                  <a:noFill/>
                </a:ln>
                <a:solidFill>
                  <a:srgbClr val="00B0F0"/>
                </a:solidFill>
                <a:effectLst/>
                <a:uLnTx/>
                <a:uFillTx/>
                <a:latin typeface="Segoe UI"/>
                <a:ea typeface="+mn-ea"/>
                <a:cs typeface="+mn-cs"/>
              </a:rPr>
              <a:t>pampered</a:t>
            </a:r>
            <a:r>
              <a:rPr kumimoji="0" lang="en-US" sz="1270" b="1" i="0" u="none" strike="noStrike" kern="0" cap="none" spc="0" normalizeH="0" baseline="0" noProof="0" dirty="0">
                <a:ln>
                  <a:noFill/>
                </a:ln>
                <a:solidFill>
                  <a:srgbClr val="D35C09">
                    <a:lumMod val="75000"/>
                  </a:srgbClr>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is appreciated by this segment. They </a:t>
            </a:r>
            <a:r>
              <a:rPr lang="en-US" sz="1270" kern="0" dirty="0">
                <a:solidFill>
                  <a:sysClr val="windowText" lastClr="000000"/>
                </a:solidFill>
                <a:latin typeface="Segoe UI"/>
              </a:rPr>
              <a:t>are less interested in visiting cities, but do appreciate local food and drink and visiting restaurants. </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6" name="TextBox 15"/>
          <p:cNvSpPr txBox="1"/>
          <p:nvPr/>
        </p:nvSpPr>
        <p:spPr>
          <a:xfrm>
            <a:off x="4526257" y="4073948"/>
            <a:ext cx="3119427" cy="156286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Many of these consumers  decide on the trip well ahead of departure. </a:t>
            </a:r>
            <a:r>
              <a:rPr lang="en-GB" sz="1270" kern="0" noProof="0" dirty="0">
                <a:solidFill>
                  <a:sysClr val="windowText" lastClr="000000"/>
                </a:solidFill>
                <a:latin typeface="Segoe UI"/>
              </a:rPr>
              <a:t>Almost a third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of them settle for the trip </a:t>
            </a:r>
            <a:r>
              <a:rPr kumimoji="0" lang="en-GB" sz="1266" b="1" i="0" u="none" strike="noStrike" kern="0" cap="none" spc="0" normalizeH="0" baseline="0" noProof="0" dirty="0">
                <a:ln>
                  <a:noFill/>
                </a:ln>
                <a:solidFill>
                  <a:srgbClr val="00B0F0"/>
                </a:solidFill>
                <a:effectLst/>
                <a:uLnTx/>
                <a:uFillTx/>
                <a:latin typeface="Segoe UI"/>
                <a:ea typeface="+mn-ea"/>
                <a:cs typeface="+mn-cs"/>
              </a:rPr>
              <a:t>four months or more before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they go. They are not over indexing on any information source, and the internet in general is the largest point of inspiration. </a:t>
            </a:r>
          </a:p>
        </p:txBody>
      </p:sp>
      <p:sp>
        <p:nvSpPr>
          <p:cNvPr id="17" name="TextBox 16"/>
          <p:cNvSpPr txBox="1"/>
          <p:nvPr/>
        </p:nvSpPr>
        <p:spPr>
          <a:xfrm>
            <a:off x="4550299" y="1545486"/>
            <a:ext cx="3119427" cy="117198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A QUIET PLACE</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makes them </a:t>
            </a:r>
            <a:r>
              <a:rPr kumimoji="0" lang="en-GB" sz="1266" b="1" i="0" u="none" strike="noStrike" kern="0" cap="none" spc="0" normalizeH="0" baseline="0" noProof="0" dirty="0">
                <a:ln>
                  <a:noFill/>
                </a:ln>
                <a:solidFill>
                  <a:srgbClr val="00B0F0"/>
                </a:solidFill>
                <a:effectLst/>
                <a:uLnTx/>
                <a:uFillTx/>
                <a:latin typeface="Segoe UI"/>
                <a:ea typeface="+mn-ea"/>
                <a:cs typeface="+mn-cs"/>
              </a:rPr>
              <a:t>restore their sense of harmony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travel by </a:t>
            </a:r>
            <a:r>
              <a:rPr kumimoji="0" lang="en-GB" sz="1266" b="1" i="0" u="none" strike="noStrike" kern="0" cap="none" spc="0" normalizeH="0" baseline="0" noProof="0" dirty="0">
                <a:ln>
                  <a:noFill/>
                </a:ln>
                <a:solidFill>
                  <a:srgbClr val="00B0F0"/>
                </a:solidFill>
                <a:effectLst/>
                <a:uLnTx/>
                <a:uFillTx/>
                <a:latin typeface="Segoe UI"/>
                <a:ea typeface="+mn-ea"/>
                <a:cs typeface="+mn-cs"/>
              </a:rPr>
              <a:t>car</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to a greater extent than other segments and </a:t>
            </a:r>
            <a:r>
              <a:rPr kumimoji="0" lang="en-US" sz="1270" b="0" i="0" u="none" strike="noStrike" kern="0" cap="none" spc="0" normalizeH="0" baseline="0" dirty="0">
                <a:ln>
                  <a:noFill/>
                </a:ln>
                <a:solidFill>
                  <a:sysClr val="windowText" lastClr="000000"/>
                </a:solidFill>
                <a:effectLst/>
                <a:uLnTx/>
                <a:uFillTx/>
                <a:latin typeface="Segoe UI"/>
                <a:ea typeface="+mn-ea"/>
                <a:cs typeface="+mn-cs"/>
              </a:rPr>
              <a:t>they prefer to stay in a hotel or</a:t>
            </a:r>
            <a:r>
              <a:rPr kumimoji="0" lang="en-US" sz="1270" b="0" i="0" u="none" strike="noStrike" kern="0" cap="none" spc="0" normalizeH="0" dirty="0">
                <a:ln>
                  <a:noFill/>
                </a:ln>
                <a:solidFill>
                  <a:sysClr val="windowText" lastClr="000000"/>
                </a:solidFill>
                <a:effectLst/>
                <a:uLnTx/>
                <a:uFillTx/>
                <a:latin typeface="Segoe UI"/>
                <a:ea typeface="+mn-ea"/>
                <a:cs typeface="+mn-cs"/>
              </a:rPr>
              <a:t> rented cabin</a:t>
            </a:r>
            <a:r>
              <a:rPr kumimoji="0" lang="en-US" sz="1270" b="0" i="0" u="none" strike="noStrike" kern="0" cap="none" spc="0" normalizeH="0" baseline="0" dirty="0">
                <a:ln>
                  <a:noFill/>
                </a:ln>
                <a:solidFill>
                  <a:sysClr val="windowText" lastClr="000000"/>
                </a:solidFill>
                <a:effectLst/>
                <a:uLnTx/>
                <a:uFillTx/>
                <a:latin typeface="Segoe UI"/>
                <a:ea typeface="+mn-ea"/>
                <a:cs typeface="+mn-cs"/>
              </a:rPr>
              <a:t>. </a:t>
            </a:r>
            <a:endParaRPr kumimoji="0" lang="en-US" sz="1266" b="0" i="0" u="none" strike="noStrike" kern="0" cap="none" spc="0" normalizeH="0" baseline="0" dirty="0">
              <a:ln>
                <a:noFill/>
              </a:ln>
              <a:solidFill>
                <a:sysClr val="windowText" lastClr="000000"/>
              </a:solidFill>
              <a:effectLst/>
              <a:uLnTx/>
              <a:uFillTx/>
              <a:latin typeface="Segoe UI"/>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1128" y="4092098"/>
            <a:ext cx="2928747" cy="1953474"/>
          </a:xfrm>
          <a:prstGeom prst="rect">
            <a:avLst/>
          </a:prstGeom>
        </p:spPr>
      </p:pic>
      <p:sp>
        <p:nvSpPr>
          <p:cNvPr id="24" name="TextBox 23"/>
          <p:cNvSpPr txBox="1"/>
          <p:nvPr/>
        </p:nvSpPr>
        <p:spPr>
          <a:xfrm>
            <a:off x="8509134" y="1545486"/>
            <a:ext cx="3119427" cy="175830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This segment is important when brands want to profile themselves as supporting people in </a:t>
            </a:r>
            <a:r>
              <a:rPr kumimoji="0" lang="en-US" sz="1266" b="1" i="0" u="none" strike="noStrike" kern="0" cap="none" spc="0" normalizeH="0" baseline="0" noProof="0" dirty="0">
                <a:ln>
                  <a:noFill/>
                </a:ln>
                <a:solidFill>
                  <a:srgbClr val="00B0F0"/>
                </a:solidFill>
                <a:effectLst/>
                <a:uLnTx/>
                <a:uFillTx/>
                <a:latin typeface="Segoe UI"/>
                <a:ea typeface="+mn-ea"/>
                <a:cs typeface="+mn-cs"/>
              </a:rPr>
              <a:t>relieving stress and tension</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These are the brands and companies that focus on protection and prevention against danger and harm in everyday life. These brands function as a </a:t>
            </a:r>
            <a:r>
              <a:rPr kumimoji="0" lang="en-US" sz="1266" b="1" i="0" u="none" strike="noStrike" kern="0" cap="none" spc="0" normalizeH="0" baseline="0" noProof="0" dirty="0">
                <a:ln>
                  <a:noFill/>
                </a:ln>
                <a:solidFill>
                  <a:srgbClr val="00B0F0"/>
                </a:solidFill>
                <a:effectLst/>
                <a:uLnTx/>
                <a:uFillTx/>
                <a:latin typeface="Segoe UI"/>
                <a:ea typeface="+mn-ea"/>
                <a:cs typeface="+mn-cs"/>
              </a:rPr>
              <a:t>safety</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net around us, our families and loved ones. </a:t>
            </a:r>
          </a:p>
        </p:txBody>
      </p:sp>
      <p:pic>
        <p:nvPicPr>
          <p:cNvPr id="18" name="Picture 1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4702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1644865" cy="502471"/>
          </a:xfrm>
          <a:solidFill>
            <a:srgbClr val="00B0F0"/>
          </a:solidFill>
        </p:spPr>
        <p:txBody>
          <a:bodyPr/>
          <a:lstStyle/>
          <a:p>
            <a:r>
              <a:rPr lang="en-GB" b="1" dirty="0"/>
              <a:t>ESCAPE</a:t>
            </a:r>
            <a:endParaRPr lang="en-US" dirty="0"/>
          </a:p>
        </p:txBody>
      </p:sp>
      <p:graphicFrame>
        <p:nvGraphicFramePr>
          <p:cNvPr id="57" name="SI_Chart"/>
          <p:cNvGraphicFramePr/>
          <p:nvPr>
            <p:extLst>
              <p:ext uri="{D42A27DB-BD31-4B8C-83A1-F6EECF244321}">
                <p14:modId xmlns:p14="http://schemas.microsoft.com/office/powerpoint/2010/main" val="2423743539"/>
              </p:ext>
            </p:extLst>
          </p:nvPr>
        </p:nvGraphicFramePr>
        <p:xfrm>
          <a:off x="6076514" y="2340355"/>
          <a:ext cx="322611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838855963"/>
              </p:ext>
            </p:extLst>
          </p:nvPr>
        </p:nvGraphicFramePr>
        <p:xfrm>
          <a:off x="1328323" y="2383861"/>
          <a:ext cx="4898298"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414899609"/>
              </p:ext>
            </p:extLst>
          </p:nvPr>
        </p:nvGraphicFramePr>
        <p:xfrm>
          <a:off x="2197384" y="4586873"/>
          <a:ext cx="3226110" cy="1361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5704137" y="4536619"/>
          <a:ext cx="3970865"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6477310"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6557592"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800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5017309" cy="502472"/>
          </a:xfrm>
          <a:solidFill>
            <a:srgbClr val="00B0F0"/>
          </a:solidFill>
        </p:spPr>
        <p:txBody>
          <a:bodyPr>
            <a:normAutofit/>
          </a:bodyPr>
          <a:lstStyle/>
          <a:p>
            <a:r>
              <a:rPr lang="en-GB" sz="2902" dirty="0"/>
              <a:t>Segment profile </a:t>
            </a:r>
            <a:r>
              <a:rPr lang="en-GB" sz="2902" b="1" dirty="0"/>
              <a:t>– ESCAPE</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nvPr>
        </p:nvGraphicFramePr>
        <p:xfrm>
          <a:off x="8207746" y="1734651"/>
          <a:ext cx="3736128"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7689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4951998" cy="502472"/>
          </a:xfrm>
          <a:solidFill>
            <a:srgbClr val="00B0F0"/>
          </a:solidFill>
        </p:spPr>
        <p:txBody>
          <a:bodyPr>
            <a:normAutofit/>
          </a:bodyPr>
          <a:lstStyle/>
          <a:p>
            <a:r>
              <a:rPr lang="en-GB" sz="2902" dirty="0"/>
              <a:t>Segment profile </a:t>
            </a:r>
            <a:r>
              <a:rPr lang="en-GB" sz="2902" b="1" dirty="0"/>
              <a:t>- ESCAPE</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3" name="TextBox 42"/>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nvPr>
        </p:nvGraphicFramePr>
        <p:xfrm>
          <a:off x="4229747" y="546511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2856515047"/>
              </p:ext>
            </p:extLst>
          </p:nvPr>
        </p:nvGraphicFramePr>
        <p:xfrm>
          <a:off x="8381872" y="1846840"/>
          <a:ext cx="3518056" cy="2293839"/>
        </p:xfrm>
        <a:graphic>
          <a:graphicData uri="http://schemas.openxmlformats.org/drawingml/2006/chart">
            <c:chart xmlns:c="http://schemas.openxmlformats.org/drawingml/2006/chart" xmlns:r="http://schemas.openxmlformats.org/officeDocument/2006/relationships" r:id="rId11"/>
          </a:graphicData>
        </a:graphic>
      </p:graphicFrame>
      <p:pic>
        <p:nvPicPr>
          <p:cNvPr id="42" name="Picture 41"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9855A05-DE36-4213-8631-7B53B99AD113}"/>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9" name="Chart 48">
            <a:extLst>
              <a:ext uri="{FF2B5EF4-FFF2-40B4-BE49-F238E27FC236}">
                <a16:creationId xmlns:a16="http://schemas.microsoft.com/office/drawing/2014/main" id="{A7CAC548-DCE2-4E58-AFF2-610859F9485F}"/>
              </a:ext>
            </a:extLst>
          </p:cNvPr>
          <p:cNvGraphicFramePr/>
          <p:nvPr>
            <p:extLst>
              <p:ext uri="{D42A27DB-BD31-4B8C-83A1-F6EECF244321}">
                <p14:modId xmlns:p14="http://schemas.microsoft.com/office/powerpoint/2010/main" val="2476992150"/>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0" name="Chart 49">
            <a:extLst>
              <a:ext uri="{FF2B5EF4-FFF2-40B4-BE49-F238E27FC236}">
                <a16:creationId xmlns:a16="http://schemas.microsoft.com/office/drawing/2014/main" id="{652F1465-9395-4178-A35F-AB8AD918E472}"/>
              </a:ext>
            </a:extLst>
          </p:cNvPr>
          <p:cNvGraphicFramePr/>
          <p:nvPr>
            <p:extLst>
              <p:ext uri="{D42A27DB-BD31-4B8C-83A1-F6EECF244321}">
                <p14:modId xmlns:p14="http://schemas.microsoft.com/office/powerpoint/2010/main" val="3343490399"/>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8" name="TextBox 57">
            <a:extLst>
              <a:ext uri="{FF2B5EF4-FFF2-40B4-BE49-F238E27FC236}">
                <a16:creationId xmlns:a16="http://schemas.microsoft.com/office/drawing/2014/main" id="{EF86AD3B-0DC0-4D8C-8341-F64E959210E1}"/>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9" name="TextBox 58">
            <a:extLst>
              <a:ext uri="{FF2B5EF4-FFF2-40B4-BE49-F238E27FC236}">
                <a16:creationId xmlns:a16="http://schemas.microsoft.com/office/drawing/2014/main" id="{5765496B-5079-424C-8D87-FDD0EFAD3FB9}"/>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99731036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54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CONTROL</a:t>
            </a:r>
          </a:p>
        </p:txBody>
      </p:sp>
      <p:sp>
        <p:nvSpPr>
          <p:cNvPr id="10" name="TextBox 9"/>
          <p:cNvSpPr txBox="1"/>
          <p:nvPr/>
        </p:nvSpPr>
        <p:spPr>
          <a:xfrm>
            <a:off x="3658156" y="3527994"/>
            <a:ext cx="1937532" cy="342364"/>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AVOID SURPRISES</a:t>
            </a:r>
          </a:p>
        </p:txBody>
      </p:sp>
      <p:sp>
        <p:nvSpPr>
          <p:cNvPr id="9" name="TextBox 8"/>
          <p:cNvSpPr txBox="1"/>
          <p:nvPr/>
        </p:nvSpPr>
        <p:spPr>
          <a:xfrm>
            <a:off x="897121" y="3527996"/>
            <a:ext cx="1959319"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PRACTICAL AND PREDICTABLE</a:t>
            </a:r>
          </a:p>
        </p:txBody>
      </p:sp>
      <p:sp>
        <p:nvSpPr>
          <p:cNvPr id="11" name="TextBox 10"/>
          <p:cNvSpPr txBox="1"/>
          <p:nvPr/>
        </p:nvSpPr>
        <p:spPr>
          <a:xfrm>
            <a:off x="6444340" y="412450"/>
            <a:ext cx="5398996" cy="2645879"/>
          </a:xfrm>
          <a:prstGeom prst="rect">
            <a:avLst/>
          </a:prstGeom>
          <a:solidFill>
            <a:srgbClr val="FFFFFF">
              <a:alpha val="49804"/>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Control is about </a:t>
            </a:r>
            <a:r>
              <a:rPr kumimoji="0" lang="en-US" sz="2177" b="1" i="0" u="none" strike="noStrike" kern="1200" cap="none" spc="0" normalizeH="0" baseline="0" noProof="0" dirty="0">
                <a:ln>
                  <a:noFill/>
                </a:ln>
                <a:solidFill>
                  <a:srgbClr val="222223"/>
                </a:solidFill>
                <a:effectLst/>
                <a:uLnTx/>
                <a:uFillTx/>
                <a:latin typeface="Segoe UI"/>
                <a:ea typeface="+mn-ea"/>
                <a:cs typeface="Arial" pitchFamily="34" charset="0"/>
              </a:rPr>
              <a:t>avoiding surprises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and seek the </a:t>
            </a:r>
            <a:r>
              <a:rPr kumimoji="0" lang="en-US" sz="2177" b="1" i="0" u="none" strike="noStrike" kern="1200" cap="none" spc="0" normalizeH="0" baseline="0" noProof="0" dirty="0">
                <a:ln>
                  <a:noFill/>
                </a:ln>
                <a:solidFill>
                  <a:srgbClr val="222223"/>
                </a:solidFill>
                <a:effectLst/>
                <a:uLnTx/>
                <a:uFillTx/>
                <a:latin typeface="Segoe UI"/>
                <a:ea typeface="+mn-ea"/>
                <a:cs typeface="Arial" pitchFamily="34" charset="0"/>
              </a:rPr>
              <a:t>familiar</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instead of the unknown. There are holidays when I like to be completely in control, to keep things in order, keeping it </a:t>
            </a:r>
            <a:r>
              <a:rPr kumimoji="0" lang="en-US" sz="2177" b="1" i="0" u="none" strike="noStrike" kern="1200" cap="none" spc="0" normalizeH="0" baseline="0" noProof="0" dirty="0">
                <a:ln>
                  <a:noFill/>
                </a:ln>
                <a:solidFill>
                  <a:srgbClr val="222223"/>
                </a:solidFill>
                <a:effectLst/>
                <a:uLnTx/>
                <a:uFillTx/>
                <a:latin typeface="Segoe UI"/>
                <a:ea typeface="+mn-ea"/>
                <a:cs typeface="Arial" pitchFamily="34" charset="0"/>
              </a:rPr>
              <a:t>practical</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177" b="1" i="0" u="none" strike="noStrike" kern="1200" cap="none" spc="0" normalizeH="0" baseline="0" noProof="0" dirty="0">
                <a:ln>
                  <a:noFill/>
                </a:ln>
                <a:solidFill>
                  <a:srgbClr val="222223"/>
                </a:solidFill>
                <a:effectLst/>
                <a:uLnTx/>
                <a:uFillTx/>
                <a:latin typeface="Segoe UI"/>
                <a:ea typeface="+mn-ea"/>
                <a:cs typeface="Arial" pitchFamily="34" charset="0"/>
              </a:rPr>
              <a:t>predictable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feels quite comfortable and safe. This gives me a sense of stability and structure. </a:t>
            </a:r>
          </a:p>
        </p:txBody>
      </p:sp>
      <p:cxnSp>
        <p:nvCxnSpPr>
          <p:cNvPr id="12" name="Straight Connector 11"/>
          <p:cNvCxnSpPr/>
          <p:nvPr/>
        </p:nvCxnSpPr>
        <p:spPr>
          <a:xfrm>
            <a:off x="6357243" y="412450"/>
            <a:ext cx="0" cy="264529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4302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241"/>
          <a:stretch/>
        </p:blipFill>
        <p:spPr>
          <a:xfrm>
            <a:off x="163016" y="947196"/>
            <a:ext cx="5140214" cy="578987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CONTROL</a:t>
            </a:r>
            <a:endParaRPr kumimoji="0" lang="nb-NO" sz="4266"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052838" y="1199561"/>
            <a:ext cx="2687506" cy="351019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keep everything under control</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avoid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too much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surprises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a holiday that gives me a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safe feeling</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that is </a:t>
            </a:r>
            <a:r>
              <a:rPr kumimoji="0" lang="en-US" sz="1270" b="1" i="0" u="none" strike="noStrike" kern="0" cap="none" spc="0" normalizeH="0" baseline="0" noProof="0" dirty="0">
                <a:ln>
                  <a:noFill/>
                </a:ln>
                <a:solidFill>
                  <a:sysClr val="windowText" lastClr="000000"/>
                </a:solidFill>
                <a:effectLst/>
                <a:uLnTx/>
                <a:uFillTx/>
                <a:latin typeface="Segoe UI"/>
                <a:ea typeface="+mn-ea"/>
                <a:cs typeface="+mn-cs"/>
              </a:rPr>
              <a:t>not too warm, </a:t>
            </a:r>
            <a:r>
              <a:rPr lang="en-US" sz="1270" kern="0" dirty="0">
                <a:solidFill>
                  <a:sysClr val="windowText" lastClr="000000"/>
                </a:solidFill>
                <a:latin typeface="Segoe UI"/>
              </a:rPr>
              <a:t>but where </a:t>
            </a:r>
            <a:r>
              <a:rPr kumimoji="0" lang="en-US" sz="1270" b="1" i="0" u="none" strike="noStrike" kern="0" cap="none" spc="0" normalizeH="0" noProof="0" dirty="0">
                <a:ln>
                  <a:noFill/>
                </a:ln>
                <a:solidFill>
                  <a:sysClr val="windowText" lastClr="000000"/>
                </a:solidFill>
                <a:effectLst/>
                <a:uLnTx/>
                <a:uFillTx/>
                <a:latin typeface="Segoe UI"/>
                <a:ea typeface="+mn-ea"/>
                <a:cs typeface="+mn-cs"/>
              </a:rPr>
              <a:t>sunshine is guaranteed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 want to travel</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somewhere that has </a:t>
            </a:r>
            <a:r>
              <a:rPr kumimoji="0" lang="en-US" sz="1270" b="1" i="0" u="none" strike="noStrike" kern="0" cap="none" spc="0" normalizeH="0" noProof="0" dirty="0">
                <a:ln>
                  <a:noFill/>
                </a:ln>
                <a:solidFill>
                  <a:sysClr val="windowText" lastClr="000000"/>
                </a:solidFill>
                <a:effectLst/>
                <a:uLnTx/>
                <a:uFillTx/>
                <a:latin typeface="Segoe UI"/>
                <a:ea typeface="+mn-ea"/>
                <a:cs typeface="+mn-cs"/>
              </a:rPr>
              <a:t>romantic spots</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It’s important that the destination has good </a:t>
            </a:r>
            <a:r>
              <a:rPr kumimoji="0" lang="en-US" sz="1270" b="1" i="0" u="none" strike="noStrike" kern="0" cap="none" spc="0" normalizeH="0" noProof="0" dirty="0">
                <a:ln>
                  <a:noFill/>
                </a:ln>
                <a:solidFill>
                  <a:sysClr val="windowText" lastClr="000000"/>
                </a:solidFill>
                <a:effectLst/>
                <a:uLnTx/>
                <a:uFillTx/>
                <a:latin typeface="Segoe UI"/>
                <a:ea typeface="+mn-ea"/>
                <a:cs typeface="+mn-cs"/>
              </a:rPr>
              <a:t>medical care</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9" name="TextBox 8"/>
          <p:cNvSpPr txBox="1"/>
          <p:nvPr/>
        </p:nvSpPr>
        <p:spPr>
          <a:xfrm>
            <a:off x="8482247" y="1199560"/>
            <a:ext cx="2687506" cy="331154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000000"/>
                </a:solidFill>
                <a:effectLst/>
                <a:uLnTx/>
                <a:uFillTx/>
                <a:latin typeface="Segoe UI"/>
                <a:ea typeface="+mn-ea"/>
                <a:cs typeface="+mn-cs"/>
              </a:rPr>
              <a:t>practical</a:t>
            </a:r>
            <a:r>
              <a:rPr kumimoji="0" lang="en-US" sz="1266" b="0" i="0" u="none" strike="noStrike" kern="0" cap="none" spc="0" normalizeH="0" baseline="0" noProof="0" dirty="0">
                <a:ln>
                  <a:noFill/>
                </a:ln>
                <a:solidFill>
                  <a:srgbClr val="000000"/>
                </a:solidFill>
                <a:effectLst/>
                <a:uLnTx/>
                <a:uFillTx/>
                <a:latin typeface="Segoe UI"/>
                <a:ea typeface="+mn-ea"/>
                <a:cs typeface="+mn-cs"/>
              </a:rPr>
              <a:t>, </a:t>
            </a:r>
            <a:r>
              <a:rPr lang="en-US" sz="1266" b="1" kern="0" dirty="0">
                <a:solidFill>
                  <a:srgbClr val="000000"/>
                </a:solidFill>
              </a:rPr>
              <a:t>structured </a:t>
            </a:r>
            <a:r>
              <a:rPr lang="en-US" sz="1266" kern="0" dirty="0">
                <a:solidFill>
                  <a:srgbClr val="000000"/>
                </a:solidFill>
              </a:rPr>
              <a:t>and </a:t>
            </a:r>
            <a:r>
              <a:rPr lang="en-US" sz="1266" b="1" kern="0" dirty="0">
                <a:solidFill>
                  <a:srgbClr val="000000"/>
                </a:solidFill>
              </a:rPr>
              <a:t>predictable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make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rational choices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prefer the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familiar</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over the unknown. Basically people who </a:t>
            </a: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avoid risk</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Choosing the safe</a:t>
            </a:r>
            <a:r>
              <a:rPr kumimoji="0" lang="en-US" sz="1266" b="0" i="0" u="none" strike="noStrike" kern="0" cap="none" spc="0" normalizeH="0" noProof="0" dirty="0">
                <a:ln>
                  <a:noFill/>
                </a:ln>
                <a:solidFill>
                  <a:sysClr val="windowText" lastClr="000000"/>
                </a:solidFill>
                <a:effectLst/>
                <a:uLnTx/>
                <a:uFillTx/>
                <a:latin typeface="Segoe UI"/>
                <a:ea typeface="+mn-ea"/>
                <a:cs typeface="+mn-cs"/>
              </a:rPr>
              <a:t> option shows that they put </a:t>
            </a:r>
            <a:r>
              <a:rPr kumimoji="0" lang="en-US" sz="1266" b="1" i="0" u="none" strike="noStrike" kern="0" cap="none" spc="0" normalizeH="0" noProof="0" dirty="0">
                <a:ln>
                  <a:noFill/>
                </a:ln>
                <a:solidFill>
                  <a:sysClr val="windowText" lastClr="000000"/>
                </a:solidFill>
                <a:effectLst/>
                <a:uLnTx/>
                <a:uFillTx/>
                <a:latin typeface="Segoe UI"/>
                <a:ea typeface="+mn-ea"/>
                <a:cs typeface="+mn-cs"/>
              </a:rPr>
              <a:t>family above all</a:t>
            </a:r>
            <a:r>
              <a:rPr kumimoji="0" lang="en-US" sz="1266" b="0" i="0" u="none" strike="noStrike" kern="0" cap="none" spc="0" normalizeH="0" noProof="0" dirty="0">
                <a:ln>
                  <a:noFill/>
                </a:ln>
                <a:solidFill>
                  <a:sysClr val="windowText" lastClr="000000"/>
                </a:solidFill>
                <a:effectLst/>
                <a:uLnTx/>
                <a:uFillTx/>
                <a:latin typeface="Segoe UI"/>
                <a:ea typeface="+mn-ea"/>
                <a:cs typeface="+mn-cs"/>
              </a:rPr>
              <a:t>.</a:t>
            </a: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0000"/>
                  </a:solidFill>
                  <a:effectLst/>
                  <a:uLnTx/>
                  <a:uFillTx/>
                  <a:latin typeface="Arial Rounded MT Bold"/>
                  <a:ea typeface="+mn-ea"/>
                  <a:cs typeface="+mn-cs"/>
                </a:rPr>
                <a:t>83</a:t>
              </a:r>
              <a:r>
                <a:rPr kumimoji="0" lang="da-DK" sz="1333" b="1" i="0" u="none" strike="noStrike" kern="0" cap="none" spc="0" normalizeH="0" baseline="0" noProof="0" dirty="0">
                  <a:ln>
                    <a:noFill/>
                  </a:ln>
                  <a:solidFill>
                    <a:srgbClr val="000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000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0000"/>
                  </a:solidFill>
                  <a:effectLst/>
                  <a:uLnTx/>
                  <a:uFillTx/>
                  <a:latin typeface="Arial Rounded MT Bold"/>
                  <a:ea typeface="+mn-ea"/>
                  <a:cs typeface="+mn-cs"/>
                </a:rPr>
                <a:t>17</a:t>
              </a:r>
              <a:r>
                <a:rPr kumimoji="0" lang="da-DK" sz="1333" b="1" i="0" u="none" strike="noStrike" kern="0" cap="none" spc="0" normalizeH="0" baseline="0" noProof="0" dirty="0">
                  <a:ln>
                    <a:noFill/>
                  </a:ln>
                  <a:solidFill>
                    <a:srgbClr val="000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000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0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000000"/>
                  </a:solidFill>
                  <a:effectLst/>
                  <a:uLnTx/>
                  <a:uFillTx/>
                  <a:latin typeface="Arial Rounded MT Bold"/>
                  <a:ea typeface="+mn-ea"/>
                  <a:cs typeface="+mn-cs"/>
                </a:rPr>
                <a:t>61</a:t>
              </a:r>
              <a:r>
                <a:rPr kumimoji="0" lang="da-DK" sz="1467" b="1" i="0" u="none" strike="noStrike" kern="0" cap="none" spc="0" normalizeH="0" baseline="0" noProof="0" dirty="0">
                  <a:ln>
                    <a:noFill/>
                  </a:ln>
                  <a:solidFill>
                    <a:srgbClr val="00000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00000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0000"/>
                  </a:solidFill>
                  <a:effectLst/>
                  <a:uLnTx/>
                  <a:uFillTx/>
                  <a:latin typeface="Arial Rounded MT Bold"/>
                  <a:ea typeface="+mn-ea"/>
                  <a:cs typeface="+mn-cs"/>
                </a:rPr>
                <a:t>ARE BETWEEN</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srgbClr val="000000"/>
                  </a:solidFill>
                  <a:effectLst/>
                  <a:uLnTx/>
                  <a:uFillTx/>
                  <a:latin typeface="Arial Rounded MT Bold"/>
                  <a:ea typeface="+mn-ea"/>
                  <a:cs typeface="+mn-cs"/>
                </a:rPr>
                <a:t>30-49 </a:t>
              </a:r>
              <a:r>
                <a:rPr kumimoji="0" lang="da-DK" sz="933" b="0" i="0" u="none" strike="noStrike" kern="0" cap="none" spc="0" normalizeH="0" baseline="0" noProof="0" dirty="0">
                  <a:ln>
                    <a:noFill/>
                  </a:ln>
                  <a:solidFill>
                    <a:srgbClr val="00000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00000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0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000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0000"/>
                  </a:solidFill>
                  <a:effectLst/>
                  <a:uLnTx/>
                  <a:uFillTx/>
                  <a:latin typeface="Arial Rounded MT Bold"/>
                  <a:ea typeface="+mn-ea"/>
                  <a:cs typeface="+mn-cs"/>
                </a:rPr>
                <a:t>17</a:t>
              </a:r>
              <a:r>
                <a:rPr kumimoji="0" lang="da-DK" sz="1333" b="1" i="0" u="none" strike="noStrike" kern="0" cap="none" spc="0" normalizeH="0" baseline="0" noProof="0" dirty="0">
                  <a:ln>
                    <a:noFill/>
                  </a:ln>
                  <a:solidFill>
                    <a:srgbClr val="00000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00000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I LIKE TO KEEP EVERYTHING UNDER CONTROL AND AVOID SURPRISES. I HAS TO BE WELL ORGANIZED, PRACTICAL AND PREDICTABLE.</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4" name="Chart 33"/>
          <p:cNvGraphicFramePr/>
          <p:nvPr>
            <p:extLst>
              <p:ext uri="{D42A27DB-BD31-4B8C-83A1-F6EECF244321}">
                <p14:modId xmlns:p14="http://schemas.microsoft.com/office/powerpoint/2010/main" val="385230652"/>
              </p:ext>
            </p:extLst>
          </p:nvPr>
        </p:nvGraphicFramePr>
        <p:xfrm>
          <a:off x="9822926"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581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CONTROL</a:t>
            </a:r>
          </a:p>
        </p:txBody>
      </p:sp>
      <p:sp>
        <p:nvSpPr>
          <p:cNvPr id="12" name="TextBox 11"/>
          <p:cNvSpPr txBox="1"/>
          <p:nvPr/>
        </p:nvSpPr>
        <p:spPr>
          <a:xfrm>
            <a:off x="608891" y="1545485"/>
            <a:ext cx="3119427" cy="1947969"/>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Although the typical sun and beach vacation  and visits to historic sites dominates in this segment, you will also find </a:t>
            </a:r>
            <a:r>
              <a:rPr kumimoji="0" lang="en-GB" sz="1266" b="1" i="0" u="none" strike="noStrike" kern="0" cap="none" spc="0" normalizeH="0" baseline="0" noProof="0" dirty="0">
                <a:ln>
                  <a:noFill/>
                </a:ln>
                <a:solidFill>
                  <a:srgbClr val="000000"/>
                </a:solidFill>
                <a:effectLst/>
                <a:uLnTx/>
                <a:uFillTx/>
                <a:latin typeface="Segoe UI"/>
                <a:ea typeface="+mn-ea"/>
                <a:cs typeface="+mn-cs"/>
              </a:rPr>
              <a:t>ski holidays </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GB" sz="1266" b="1" i="0" u="none" strike="noStrike" kern="0" cap="none" spc="0" normalizeH="0" baseline="0" noProof="0" dirty="0">
                <a:ln>
                  <a:noFill/>
                </a:ln>
                <a:solidFill>
                  <a:srgbClr val="000000"/>
                </a:solidFill>
                <a:effectLst/>
                <a:uLnTx/>
                <a:uFillTx/>
                <a:latin typeface="Segoe UI"/>
                <a:ea typeface="+mn-ea"/>
                <a:cs typeface="+mn-cs"/>
              </a:rPr>
              <a:t>sports/active holidays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to a greater extent than in other segments. The same goes for health travel, event holiday and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other type of winter holiday with snow. This is mainly driven by the Danish and the Swedish market. </a:t>
            </a:r>
          </a:p>
        </p:txBody>
      </p:sp>
      <p:sp>
        <p:nvSpPr>
          <p:cNvPr id="13" name="TextBox 12"/>
          <p:cNvSpPr txBox="1"/>
          <p:nvPr/>
        </p:nvSpPr>
        <p:spPr>
          <a:xfrm>
            <a:off x="608891" y="4092098"/>
            <a:ext cx="3119427" cy="1171988"/>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ysClr val="windowText" lastClr="000000"/>
                </a:solidFill>
                <a:effectLst/>
                <a:uLnTx/>
                <a:uFillTx/>
                <a:latin typeface="Segoe UI"/>
                <a:ea typeface="+mn-ea"/>
                <a:cs typeface="+mn-cs"/>
              </a:rPr>
              <a:t>Relaxation</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is on top of the list. This segment is under indexing on many activities, so a </a:t>
            </a:r>
            <a:r>
              <a:rPr kumimoji="0" lang="en-US" sz="1270" b="1" i="0" u="none" strike="noStrike" kern="0" cap="none" spc="0" normalizeH="0" baseline="0" noProof="0" dirty="0">
                <a:ln>
                  <a:noFill/>
                </a:ln>
                <a:solidFill>
                  <a:sysClr val="windowText" lastClr="000000"/>
                </a:solidFill>
                <a:effectLst/>
                <a:uLnTx/>
                <a:uFillTx/>
                <a:latin typeface="Segoe UI"/>
                <a:ea typeface="+mn-ea"/>
                <a:cs typeface="+mn-cs"/>
              </a:rPr>
              <a:t>less active segment</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They would like to visit cities and have restaurant meals. </a:t>
            </a:r>
          </a:p>
        </p:txBody>
      </p:sp>
      <p:sp>
        <p:nvSpPr>
          <p:cNvPr id="16" name="TextBox 15"/>
          <p:cNvSpPr txBox="1"/>
          <p:nvPr/>
        </p:nvSpPr>
        <p:spPr>
          <a:xfrm>
            <a:off x="4526257" y="4073948"/>
            <a:ext cx="3119427" cy="195245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t>
            </a:r>
            <a:r>
              <a:rPr kumimoji="0" lang="en-GB" sz="1266" b="1" i="0" u="none" strike="noStrike" kern="0" cap="none" spc="0" normalizeH="0" baseline="0" noProof="0" dirty="0">
                <a:ln>
                  <a:noFill/>
                </a:ln>
                <a:solidFill>
                  <a:srgbClr val="000000"/>
                </a:solidFill>
                <a:effectLst/>
                <a:uLnTx/>
                <a:uFillTx/>
                <a:latin typeface="Segoe UI"/>
                <a:ea typeface="+mn-ea"/>
                <a:cs typeface="+mn-cs"/>
              </a:rPr>
              <a:t>travel with children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so they are highly influenced by</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their </a:t>
            </a:r>
            <a:r>
              <a:rPr kumimoji="0" lang="en-GB" sz="1266" b="1" i="0" u="none" strike="noStrike" kern="0" cap="none" spc="0" normalizeH="0" baseline="0" noProof="0" dirty="0">
                <a:ln>
                  <a:noFill/>
                </a:ln>
                <a:solidFill>
                  <a:srgbClr val="000000"/>
                </a:solidFill>
                <a:effectLst/>
                <a:uLnTx/>
                <a:uFillTx/>
                <a:latin typeface="Segoe UI"/>
                <a:ea typeface="+mn-ea"/>
                <a:cs typeface="+mn-cs"/>
              </a:rPr>
              <a:t>spouse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their </a:t>
            </a:r>
            <a:r>
              <a:rPr kumimoji="0" lang="en-GB" sz="1266" b="1" i="0" u="none" strike="noStrike" kern="0" cap="none" spc="0" normalizeH="0" baseline="0" noProof="0" dirty="0">
                <a:ln>
                  <a:noFill/>
                </a:ln>
                <a:solidFill>
                  <a:srgbClr val="000000"/>
                </a:solidFill>
                <a:effectLst/>
                <a:uLnTx/>
                <a:uFillTx/>
                <a:latin typeface="Segoe UI"/>
                <a:ea typeface="+mn-ea"/>
                <a:cs typeface="+mn-cs"/>
              </a:rPr>
              <a:t>children</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Many </a:t>
            </a:r>
            <a:r>
              <a:rPr kumimoji="0" lang="en-GB" sz="1266" b="1" i="0" u="none" strike="noStrike" kern="0" cap="none" spc="0" normalizeH="0" baseline="0" noProof="0" dirty="0">
                <a:ln>
                  <a:noFill/>
                </a:ln>
                <a:solidFill>
                  <a:srgbClr val="000000"/>
                </a:solidFill>
                <a:effectLst/>
                <a:uLnTx/>
                <a:uFillTx/>
                <a:latin typeface="Segoe UI"/>
                <a:ea typeface="+mn-ea"/>
                <a:cs typeface="+mn-cs"/>
              </a:rPr>
              <a:t>travel in a group</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with an </a:t>
            </a:r>
            <a:r>
              <a:rPr kumimoji="0" lang="en-GB" sz="1266" b="1" i="0" u="none" strike="noStrike" kern="0" cap="none" spc="0" normalizeH="0" baseline="0" noProof="0" dirty="0">
                <a:ln>
                  <a:noFill/>
                </a:ln>
                <a:solidFill>
                  <a:srgbClr val="000000"/>
                </a:solidFill>
                <a:effectLst/>
                <a:uLnTx/>
                <a:uFillTx/>
                <a:latin typeface="Segoe UI"/>
                <a:ea typeface="+mn-ea"/>
                <a:cs typeface="+mn-cs"/>
              </a:rPr>
              <a:t>organized tour.</a:t>
            </a:r>
            <a:r>
              <a:rPr kumimoji="0" lang="en-GB" sz="1266" b="1" i="0" u="none" strike="noStrike" kern="0" cap="none" spc="0" normalizeH="0" noProof="0" dirty="0">
                <a:ln>
                  <a:noFill/>
                </a:ln>
                <a:solidFill>
                  <a:srgbClr val="000000"/>
                </a:solidFill>
                <a:effectLst/>
                <a:uLnTx/>
                <a:uFillTx/>
                <a:latin typeface="Segoe UI"/>
                <a:ea typeface="+mn-ea"/>
                <a:cs typeface="+mn-cs"/>
              </a:rPr>
              <a:t> Facebook </a:t>
            </a:r>
            <a:r>
              <a:rPr kumimoji="0" lang="en-GB" sz="1266" i="0" u="none" strike="noStrike" kern="0" cap="none" spc="0" normalizeH="0" noProof="0" dirty="0">
                <a:ln>
                  <a:noFill/>
                </a:ln>
                <a:solidFill>
                  <a:srgbClr val="000000"/>
                </a:solidFill>
                <a:effectLst/>
                <a:uLnTx/>
                <a:uFillTx/>
                <a:latin typeface="Segoe UI"/>
                <a:ea typeface="+mn-ea"/>
                <a:cs typeface="+mn-cs"/>
              </a:rPr>
              <a:t>and other social media is an important addition to the general web searches and websites</a:t>
            </a:r>
            <a:r>
              <a:rPr kumimoji="0" lang="en-GB" sz="1266" b="1" i="0" u="none" strike="noStrike" kern="0" cap="none" spc="0" normalizeH="0" noProof="0" dirty="0">
                <a:ln>
                  <a:noFill/>
                </a:ln>
                <a:solidFill>
                  <a:srgbClr val="000000"/>
                </a:solidFill>
                <a:effectLst/>
                <a:uLnTx/>
                <a:uFillTx/>
                <a:latin typeface="Segoe UI"/>
                <a:ea typeface="+mn-ea"/>
                <a:cs typeface="+mn-cs"/>
              </a:rPr>
              <a:t>.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They do not use that many information sources because the </a:t>
            </a:r>
            <a:r>
              <a:rPr kumimoji="0" lang="en-GB" sz="1266" b="1" i="0" u="none" strike="noStrike" kern="0" cap="none" spc="0" normalizeH="0" baseline="0" noProof="0" dirty="0">
                <a:ln>
                  <a:noFill/>
                </a:ln>
                <a:solidFill>
                  <a:srgbClr val="000000"/>
                </a:solidFill>
                <a:effectLst/>
                <a:uLnTx/>
                <a:uFillTx/>
                <a:latin typeface="Segoe UI"/>
                <a:ea typeface="+mn-ea"/>
                <a:cs typeface="+mn-cs"/>
              </a:rPr>
              <a:t>go to a place they know</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17" name="TextBox 16"/>
          <p:cNvSpPr txBox="1"/>
          <p:nvPr/>
        </p:nvSpPr>
        <p:spPr>
          <a:xfrm>
            <a:off x="4550299" y="1545486"/>
            <a:ext cx="3119427" cy="136678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AVOID SURPRISES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is </a:t>
            </a:r>
            <a:r>
              <a:rPr kumimoji="0" lang="en-GB" sz="1266" b="1" i="0" u="none" strike="noStrike" kern="0" cap="none" spc="0" normalizeH="0" baseline="0" noProof="0" dirty="0">
                <a:ln>
                  <a:noFill/>
                </a:ln>
                <a:solidFill>
                  <a:srgbClr val="000000"/>
                </a:solidFill>
                <a:effectLst/>
                <a:uLnTx/>
                <a:uFillTx/>
                <a:latin typeface="Segoe UI"/>
                <a:ea typeface="+mn-ea"/>
                <a:cs typeface="+mn-cs"/>
              </a:rPr>
              <a:t>well</a:t>
            </a:r>
            <a:r>
              <a:rPr kumimoji="0" lang="en-GB" sz="1270" b="1" i="0" u="none" strike="noStrike" kern="0" cap="none" spc="0" normalizeH="0" baseline="0" noProof="0" dirty="0">
                <a:ln>
                  <a:noFill/>
                </a:ln>
                <a:solidFill>
                  <a:srgbClr val="FF6600"/>
                </a:solidFill>
                <a:effectLst/>
                <a:uLnTx/>
                <a:uFillTx/>
                <a:latin typeface="Segoe UI"/>
                <a:ea typeface="+mn-ea"/>
                <a:cs typeface="+mn-cs"/>
              </a:rPr>
              <a:t> </a:t>
            </a:r>
            <a:r>
              <a:rPr kumimoji="0" lang="en-GB" sz="1266" b="1" i="0" u="none" strike="noStrike" kern="0" cap="none" spc="0" normalizeH="0" baseline="0" noProof="0" dirty="0">
                <a:ln>
                  <a:noFill/>
                </a:ln>
                <a:solidFill>
                  <a:srgbClr val="000000"/>
                </a:solidFill>
                <a:effectLst/>
                <a:uLnTx/>
                <a:uFillTx/>
                <a:latin typeface="Segoe UI"/>
                <a:ea typeface="+mn-ea"/>
                <a:cs typeface="+mn-cs"/>
              </a:rPr>
              <a:t>organized</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travel to places that are </a:t>
            </a:r>
            <a:r>
              <a:rPr kumimoji="0" lang="en-GB" sz="1266" b="1" i="0" u="none" strike="noStrike" kern="0" cap="none" spc="0" normalizeH="0" baseline="0" noProof="0" dirty="0">
                <a:ln>
                  <a:noFill/>
                </a:ln>
                <a:solidFill>
                  <a:srgbClr val="000000"/>
                </a:solidFill>
                <a:effectLst/>
                <a:uLnTx/>
                <a:uFillTx/>
                <a:latin typeface="Segoe UI"/>
                <a:ea typeface="+mn-ea"/>
                <a:cs typeface="+mn-cs"/>
              </a:rPr>
              <a:t>practical</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000000"/>
                </a:solidFill>
                <a:effectLst/>
                <a:uLnTx/>
                <a:uFillTx/>
                <a:latin typeface="Segoe UI"/>
                <a:ea typeface="+mn-ea"/>
                <a:cs typeface="+mn-cs"/>
              </a:rPr>
              <a:t>predictable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66" b="1" i="0" u="none" strike="noStrike" kern="0" cap="none" spc="0" normalizeH="0" baseline="0" noProof="0" dirty="0">
                <a:ln>
                  <a:noFill/>
                </a:ln>
                <a:solidFill>
                  <a:srgbClr val="000000"/>
                </a:solidFill>
                <a:effectLst/>
                <a:uLnTx/>
                <a:uFillTx/>
                <a:latin typeface="Segoe UI"/>
                <a:ea typeface="+mn-ea"/>
                <a:cs typeface="+mn-cs"/>
              </a:rPr>
              <a:t>structured</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They want to have a informal, fun and relaxed holiday at the same time.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want to avoid too much surprises!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4" name="TextBox 23"/>
          <p:cNvSpPr txBox="1"/>
          <p:nvPr/>
        </p:nvSpPr>
        <p:spPr>
          <a:xfrm>
            <a:off x="8509134" y="1545485"/>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Control plays an important role for brands if they are aimed at </a:t>
            </a:r>
            <a:r>
              <a:rPr kumimoji="0" lang="en-US" sz="1266" b="1" i="0" u="none" strike="noStrike" kern="0" cap="none" spc="0" normalizeH="0" baseline="0" noProof="0" dirty="0">
                <a:ln>
                  <a:noFill/>
                </a:ln>
                <a:solidFill>
                  <a:srgbClr val="000000"/>
                </a:solidFill>
                <a:effectLst/>
                <a:uLnTx/>
                <a:uFillTx/>
                <a:latin typeface="Segoe UI"/>
                <a:ea typeface="+mn-ea"/>
                <a:cs typeface="+mn-cs"/>
              </a:rPr>
              <a:t>structuring people’s   lives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or when the focus is on risk management, simplifying life, avoiding surprises. Brands that want to position themselves on Control should offer </a:t>
            </a:r>
            <a:r>
              <a:rPr kumimoji="0" lang="en-US" sz="1266" b="1" i="0" u="none" strike="noStrike" kern="0" cap="none" spc="0" normalizeH="0" baseline="0" noProof="0" dirty="0">
                <a:ln>
                  <a:noFill/>
                </a:ln>
                <a:solidFill>
                  <a:srgbClr val="000000"/>
                </a:solidFill>
                <a:effectLst/>
                <a:uLnTx/>
                <a:uFillTx/>
                <a:latin typeface="Segoe UI"/>
                <a:ea typeface="+mn-ea"/>
                <a:cs typeface="+mn-cs"/>
              </a:rPr>
              <a:t>rational arguments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focus on </a:t>
            </a:r>
            <a:r>
              <a:rPr kumimoji="0" lang="en-US" sz="1266" b="1" i="0" u="none" strike="noStrike" kern="0" cap="none" spc="0" normalizeH="0" baseline="0" noProof="0" dirty="0">
                <a:ln>
                  <a:noFill/>
                </a:ln>
                <a:solidFill>
                  <a:srgbClr val="000000"/>
                </a:solidFill>
                <a:effectLst/>
                <a:uLnTx/>
                <a:uFillTx/>
                <a:latin typeface="Segoe UI"/>
                <a:ea typeface="+mn-ea"/>
                <a:cs typeface="+mn-cs"/>
              </a:rPr>
              <a:t>functionality</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39047" y="4073948"/>
            <a:ext cx="2419854" cy="2172005"/>
          </a:xfrm>
          <a:prstGeom prst="rect">
            <a:avLst/>
          </a:prstGeom>
        </p:spPr>
      </p:pic>
      <p:pic>
        <p:nvPicPr>
          <p:cNvPr id="19" name="Picture 18"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0420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2102382" cy="502471"/>
          </a:xfrm>
          <a:solidFill>
            <a:srgbClr val="000000"/>
          </a:solidFill>
        </p:spPr>
        <p:txBody>
          <a:bodyPr/>
          <a:lstStyle/>
          <a:p>
            <a:r>
              <a:rPr lang="en-GB" b="1" dirty="0"/>
              <a:t>CONTROL</a:t>
            </a:r>
            <a:endParaRPr lang="en-US" dirty="0"/>
          </a:p>
        </p:txBody>
      </p:sp>
      <p:graphicFrame>
        <p:nvGraphicFramePr>
          <p:cNvPr id="57" name="SI_Chart"/>
          <p:cNvGraphicFramePr/>
          <p:nvPr>
            <p:extLst>
              <p:ext uri="{D42A27DB-BD31-4B8C-83A1-F6EECF244321}">
                <p14:modId xmlns:p14="http://schemas.microsoft.com/office/powerpoint/2010/main" val="1205941843"/>
              </p:ext>
            </p:extLst>
          </p:nvPr>
        </p:nvGraphicFramePr>
        <p:xfrm>
          <a:off x="5954422" y="2352955"/>
          <a:ext cx="322611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6565895"/>
              </p:ext>
            </p:extLst>
          </p:nvPr>
        </p:nvGraphicFramePr>
        <p:xfrm>
          <a:off x="2184613" y="2383861"/>
          <a:ext cx="3226110"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938194057"/>
              </p:ext>
            </p:extLst>
          </p:nvPr>
        </p:nvGraphicFramePr>
        <p:xfrm>
          <a:off x="2728312" y="4609511"/>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755463896"/>
              </p:ext>
            </p:extLst>
          </p:nvPr>
        </p:nvGraphicFramePr>
        <p:xfrm>
          <a:off x="5552310" y="4536619"/>
          <a:ext cx="3970865"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6477310"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6557592"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9984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5409172" cy="502472"/>
          </a:xfrm>
          <a:solidFill>
            <a:schemeClr val="tx1"/>
          </a:solidFill>
        </p:spPr>
        <p:txBody>
          <a:bodyPr>
            <a:normAutofit/>
          </a:bodyPr>
          <a:lstStyle/>
          <a:p>
            <a:r>
              <a:rPr lang="en-GB" sz="2902" dirty="0"/>
              <a:t>Segment profile </a:t>
            </a:r>
            <a:r>
              <a:rPr lang="en-GB" sz="2902" b="1" dirty="0"/>
              <a:t>– CONTROL</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3758752811"/>
              </p:ext>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523295425"/>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2008710434"/>
              </p:ext>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327075142"/>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543493766"/>
              </p:ext>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721196499"/>
              </p:ext>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981805460"/>
              </p:ext>
            </p:extLst>
          </p:nvPr>
        </p:nvGraphicFramePr>
        <p:xfrm>
          <a:off x="8117181" y="1734651"/>
          <a:ext cx="4509882"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235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231353" y="2337640"/>
            <a:ext cx="5830470" cy="2676179"/>
          </a:xfrm>
          <a:prstGeom prst="rect">
            <a:avLst/>
          </a:prstGeom>
          <a:solidFill>
            <a:srgbClr val="C8C9C7">
              <a:lumMod val="60000"/>
              <a:lumOff val="40000"/>
            </a:srgbClr>
          </a:solidFill>
          <a:ln w="25400" cap="flat" cmpd="sng" algn="ctr">
            <a:noFill/>
            <a:prstDash val="solid"/>
          </a:ln>
          <a:effectLst/>
        </p:spPr>
        <p:txBody>
          <a:bodyPr lIns="56407" tIns="28204" rIns="56407" bIns="28204"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7410340" y="2484123"/>
            <a:ext cx="2651482" cy="2450706"/>
          </a:xfrm>
          <a:prstGeom prst="rect">
            <a:avLst/>
          </a:prstGeom>
        </p:spPr>
        <p:txBody>
          <a:bodyPr vert="horz" wrap="square" lIns="0" tIns="0" rIns="0" bIns="0" rtlCol="0">
            <a:noAutofit/>
          </a:bodyPr>
          <a:lstStyle/>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1633" b="0" i="0" u="none" strike="noStrike" kern="0" cap="none" spc="0" normalizeH="0" baseline="0" noProof="0" dirty="0">
                <a:ln>
                  <a:noFill/>
                </a:ln>
                <a:solidFill>
                  <a:srgbClr val="1C1C1C">
                    <a:lumMod val="75000"/>
                    <a:lumOff val="25000"/>
                  </a:srgbClr>
                </a:solidFill>
                <a:effectLst/>
                <a:uLnTx/>
                <a:uFillTx/>
                <a:latin typeface="Calibri"/>
                <a:ea typeface="+mn-ea"/>
                <a:cs typeface="+mn-cs"/>
              </a:rPr>
              <a:t>At the Heart of Growing Brands is an understanding of how </a:t>
            </a:r>
            <a:r>
              <a:rPr kumimoji="0" lang="en-GB" sz="1633" b="1" i="0" u="none" strike="noStrike" kern="0" cap="none" spc="0" normalizeH="0" baseline="0" noProof="0" dirty="0">
                <a:ln>
                  <a:noFill/>
                </a:ln>
                <a:solidFill>
                  <a:srgbClr val="1C1C1C">
                    <a:lumMod val="75000"/>
                    <a:lumOff val="25000"/>
                  </a:srgbClr>
                </a:solidFill>
                <a:effectLst/>
                <a:uLnTx/>
                <a:uFillTx/>
                <a:latin typeface="Calibri"/>
                <a:ea typeface="+mn-ea"/>
                <a:cs typeface="+mn-cs"/>
              </a:rPr>
              <a:t>PEOPLE</a:t>
            </a:r>
            <a:r>
              <a:rPr kumimoji="0" lang="en-GB" sz="1633" b="0" i="0" u="none" strike="noStrike" kern="0" cap="none" spc="0" normalizeH="0" baseline="0" noProof="0" dirty="0">
                <a:ln>
                  <a:noFill/>
                </a:ln>
                <a:solidFill>
                  <a:srgbClr val="1C1C1C">
                    <a:lumMod val="75000"/>
                    <a:lumOff val="25000"/>
                  </a:srgbClr>
                </a:solidFill>
                <a:effectLst/>
                <a:uLnTx/>
                <a:uFillTx/>
                <a:latin typeface="Calibri"/>
                <a:ea typeface="+mn-ea"/>
                <a:cs typeface="+mn-cs"/>
              </a:rPr>
              <a:t> make </a:t>
            </a:r>
            <a:r>
              <a:rPr kumimoji="0" lang="en-GB" sz="1633" b="1" i="0" u="none" strike="noStrike" kern="0" cap="none" spc="0" normalizeH="0" baseline="0" noProof="0" dirty="0">
                <a:ln>
                  <a:noFill/>
                </a:ln>
                <a:solidFill>
                  <a:srgbClr val="1C1C1C">
                    <a:lumMod val="75000"/>
                    <a:lumOff val="25000"/>
                  </a:srgbClr>
                </a:solidFill>
                <a:effectLst/>
                <a:uLnTx/>
                <a:uFillTx/>
                <a:latin typeface="Calibri"/>
                <a:ea typeface="+mn-ea"/>
                <a:cs typeface="+mn-cs"/>
              </a:rPr>
              <a:t>CHOICES</a:t>
            </a:r>
          </a:p>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GB" sz="1633" b="1" i="0" u="none" strike="noStrike" kern="0" cap="none" spc="0" normalizeH="0" baseline="0" noProof="0" dirty="0">
              <a:ln>
                <a:noFill/>
              </a:ln>
              <a:solidFill>
                <a:srgbClr val="1C1C1C">
                  <a:lumMod val="75000"/>
                  <a:lumOff val="25000"/>
                </a:srgbClr>
              </a:solidFill>
              <a:effectLst/>
              <a:uLnTx/>
              <a:uFillTx/>
              <a:latin typeface="Calibri"/>
              <a:ea typeface="+mn-ea"/>
              <a:cs typeface="+mn-cs"/>
            </a:endParaRPr>
          </a:p>
          <a:p>
            <a:pPr marL="0" marR="0" lvl="0" indent="0" algn="l" defTabSz="829361" rtl="0" eaLnBrk="1" fontAlgn="auto" latinLnBrk="0" hangingPunct="1">
              <a:lnSpc>
                <a:spcPct val="100000"/>
              </a:lnSpc>
              <a:spcBef>
                <a:spcPts val="0"/>
              </a:spcBef>
              <a:spcAft>
                <a:spcPts val="0"/>
              </a:spcAft>
              <a:buClrTx/>
              <a:buSzTx/>
              <a:buFontTx/>
              <a:buNone/>
              <a:tabLst/>
              <a:defRPr/>
            </a:pPr>
            <a:r>
              <a:rPr kumimoji="0" lang="en-GB" sz="1633" b="0" i="0" u="none" strike="noStrike" kern="0" cap="none" spc="0" normalizeH="0" baseline="0" noProof="0" dirty="0">
                <a:ln>
                  <a:noFill/>
                </a:ln>
                <a:solidFill>
                  <a:srgbClr val="222223">
                    <a:lumMod val="75000"/>
                    <a:lumOff val="25000"/>
                  </a:srgbClr>
                </a:solidFill>
                <a:effectLst/>
                <a:uLnTx/>
                <a:uFillTx/>
                <a:latin typeface="Calibri"/>
                <a:ea typeface="+mn-ea"/>
                <a:cs typeface="+mn-cs"/>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490897" y="489776"/>
            <a:ext cx="4266114" cy="502471"/>
          </a:xfrm>
        </p:spPr>
        <p:txBody>
          <a:bodyPr>
            <a:normAutofit/>
          </a:bodyPr>
          <a:lstStyle/>
          <a:p>
            <a:r>
              <a:rPr lang="en-GB" dirty="0"/>
              <a:t>THE starting point: </a:t>
            </a:r>
          </a:p>
        </p:txBody>
      </p:sp>
      <p:sp>
        <p:nvSpPr>
          <p:cNvPr id="7" name="Title 1"/>
          <p:cNvSpPr txBox="1">
            <a:spLocks/>
          </p:cNvSpPr>
          <p:nvPr/>
        </p:nvSpPr>
        <p:spPr bwMode="gray">
          <a:xfrm>
            <a:off x="504043" y="1057278"/>
            <a:ext cx="9967770"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3265" b="0" i="0" u="none" strike="noStrike" kern="1200" cap="all" spc="0" normalizeH="0" baseline="0" noProof="0" dirty="0">
                <a:ln>
                  <a:noFill/>
                </a:ln>
                <a:solidFill>
                  <a:prstClr val="white"/>
                </a:solidFill>
                <a:effectLst/>
                <a:uLnTx/>
                <a:uFillTx/>
                <a:latin typeface="Segoe UI"/>
                <a:ea typeface="+mn-ea"/>
                <a:cs typeface="+mn-cs"/>
              </a:rPr>
              <a:t>understanding </a:t>
            </a:r>
            <a:r>
              <a:rPr kumimoji="0" lang="en-GB" sz="3265" b="1" i="0" u="none" strike="noStrike" kern="1200" cap="all" spc="0" normalizeH="0" baseline="0" noProof="0" dirty="0">
                <a:ln>
                  <a:noFill/>
                </a:ln>
                <a:solidFill>
                  <a:prstClr val="white"/>
                </a:solidFill>
                <a:effectLst/>
                <a:uLnTx/>
                <a:uFillTx/>
                <a:latin typeface="Segoe UI"/>
                <a:ea typeface="+mn-ea"/>
                <a:cs typeface="+mn-cs"/>
              </a:rPr>
              <a:t>how brand building works</a:t>
            </a:r>
          </a:p>
        </p:txBody>
      </p:sp>
      <p:sp>
        <p:nvSpPr>
          <p:cNvPr id="21" name="TextBox 20"/>
          <p:cNvSpPr txBox="1"/>
          <p:nvPr/>
        </p:nvSpPr>
        <p:spPr>
          <a:xfrm>
            <a:off x="492827" y="1911180"/>
            <a:ext cx="4264183" cy="2446354"/>
          </a:xfrm>
          <a:prstGeom prst="rect">
            <a:avLst/>
          </a:prstGeom>
        </p:spPr>
        <p:txBody>
          <a:bodyPr vert="horz" wrap="square" lIns="0" tIns="0" rIns="0" bIns="0" rtlCol="0">
            <a:normAutofit/>
          </a:bodyPr>
          <a:lstStyle/>
          <a:p>
            <a:pPr marL="4320" marR="0" lvl="0" indent="0" algn="l" defTabSz="953984" rtl="0" eaLnBrk="1" fontAlgn="auto" latinLnBrk="0" hangingPunct="1">
              <a:lnSpc>
                <a:spcPct val="100000"/>
              </a:lnSpc>
              <a:spcBef>
                <a:spcPts val="1088"/>
              </a:spcBef>
              <a:spcAft>
                <a:spcPts val="0"/>
              </a:spcAft>
              <a:buClrTx/>
              <a:buSzTx/>
              <a:buFontTx/>
              <a:buNone/>
              <a:tabLst/>
              <a:defRPr/>
            </a:pPr>
            <a:r>
              <a:rPr kumimoji="0" lang="en-US" sz="2540" b="0" i="0" u="none" strike="noStrike" kern="1200" cap="none" spc="0" normalizeH="0" baseline="0" noProof="0" dirty="0">
                <a:ln>
                  <a:noFill/>
                </a:ln>
                <a:solidFill>
                  <a:srgbClr val="222223"/>
                </a:solidFill>
                <a:effectLst/>
                <a:uLnTx/>
                <a:uFillTx/>
                <a:latin typeface="Segoe UI"/>
                <a:ea typeface="+mn-ea"/>
                <a:cs typeface="+mn-cs"/>
              </a:rPr>
              <a:t>Brands that </a:t>
            </a:r>
            <a:br>
              <a:rPr kumimoji="0" lang="en-US" sz="2540" b="0" i="0" u="none" strike="noStrike" kern="1200" cap="none" spc="0" normalizeH="0" baseline="0" noProof="0" dirty="0">
                <a:ln>
                  <a:noFill/>
                </a:ln>
                <a:solidFill>
                  <a:srgbClr val="222223"/>
                </a:solidFill>
                <a:effectLst/>
                <a:uLnTx/>
                <a:uFillTx/>
                <a:latin typeface="Segoe UI"/>
                <a:ea typeface="+mn-ea"/>
                <a:cs typeface="+mn-cs"/>
              </a:rPr>
            </a:br>
            <a:r>
              <a:rPr kumimoji="0" lang="en-US" sz="2540" b="0" i="0" u="none" strike="noStrike" kern="1200" cap="none" spc="0" normalizeH="0" baseline="0" noProof="0" dirty="0">
                <a:ln>
                  <a:noFill/>
                </a:ln>
                <a:solidFill>
                  <a:srgbClr val="222223"/>
                </a:solidFill>
                <a:effectLst/>
                <a:uLnTx/>
                <a:uFillTx/>
                <a:latin typeface="Segoe UI"/>
                <a:ea typeface="+mn-ea"/>
                <a:cs typeface="+mn-cs"/>
              </a:rPr>
              <a:t>grow are brands </a:t>
            </a:r>
            <a:br>
              <a:rPr kumimoji="0" lang="en-US" sz="2540" b="0" i="0" u="none" strike="noStrike" kern="1200" cap="none" spc="0" normalizeH="0" baseline="0" noProof="0" dirty="0">
                <a:ln>
                  <a:noFill/>
                </a:ln>
                <a:solidFill>
                  <a:srgbClr val="222223"/>
                </a:solidFill>
                <a:effectLst/>
                <a:uLnTx/>
                <a:uFillTx/>
                <a:latin typeface="Segoe UI"/>
                <a:ea typeface="+mn-ea"/>
                <a:cs typeface="+mn-cs"/>
              </a:rPr>
            </a:br>
            <a:r>
              <a:rPr kumimoji="0" lang="en-US" sz="2540" b="0" i="0" u="none" strike="noStrike" kern="1200" cap="none" spc="0" normalizeH="0" baseline="0" noProof="0" dirty="0">
                <a:ln>
                  <a:noFill/>
                </a:ln>
                <a:solidFill>
                  <a:srgbClr val="222223"/>
                </a:solidFill>
                <a:effectLst/>
                <a:uLnTx/>
                <a:uFillTx/>
                <a:latin typeface="Segoe UI"/>
                <a:ea typeface="+mn-ea"/>
                <a:cs typeface="+mn-cs"/>
              </a:rPr>
              <a:t>that are chosen by…</a:t>
            </a:r>
          </a:p>
        </p:txBody>
      </p:sp>
      <p:sp>
        <p:nvSpPr>
          <p:cNvPr id="24" name="Oval 23"/>
          <p:cNvSpPr/>
          <p:nvPr/>
        </p:nvSpPr>
        <p:spPr>
          <a:xfrm>
            <a:off x="3668575" y="1826739"/>
            <a:ext cx="3660905" cy="3659896"/>
          </a:xfrm>
          <a:prstGeom prst="ellipse">
            <a:avLst/>
          </a:prstGeom>
          <a:solidFill>
            <a:srgbClr val="C8C9C7">
              <a:lumMod val="75000"/>
            </a:srgbClr>
          </a:solidFill>
          <a:ln w="25400" cap="flat" cmpd="sng" algn="ctr">
            <a:noFill/>
            <a:prstDash val="solid"/>
          </a:ln>
          <a:effectLst/>
        </p:spPr>
        <p:txBody>
          <a:bodyPr lIns="56407" tIns="28204" rIns="56407" bIns="28204"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3862241" y="2006821"/>
            <a:ext cx="3227164" cy="3049930"/>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837878" rtl="0" eaLnBrk="1" fontAlgn="auto" latinLnBrk="0" hangingPunct="1">
                  <a:lnSpc>
                    <a:spcPct val="100000"/>
                  </a:lnSpc>
                  <a:spcBef>
                    <a:spcPts val="0"/>
                  </a:spcBef>
                  <a:spcAft>
                    <a:spcPts val="0"/>
                  </a:spcAft>
                  <a:buClrTx/>
                  <a:buSzTx/>
                  <a:buFontTx/>
                  <a:buNone/>
                  <a:tabLst/>
                  <a:defRPr/>
                </a:pPr>
                <a:endParaRPr kumimoji="0" lang="en-US" sz="1633"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837878" rtl="0" eaLnBrk="1" fontAlgn="auto" latinLnBrk="0" hangingPunct="1">
                <a:lnSpc>
                  <a:spcPct val="90000"/>
                </a:lnSpc>
                <a:spcBef>
                  <a:spcPts val="0"/>
                </a:spcBef>
                <a:spcAft>
                  <a:spcPts val="0"/>
                </a:spcAft>
                <a:buClrTx/>
                <a:buSzTx/>
                <a:buFontTx/>
                <a:buNone/>
                <a:tabLst/>
                <a:defRPr/>
              </a:pPr>
              <a:r>
                <a:rPr kumimoji="0" lang="en-US" sz="1633"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837878" rtl="0" eaLnBrk="1" fontAlgn="auto" latinLnBrk="0" hangingPunct="1">
                <a:lnSpc>
                  <a:spcPct val="90000"/>
                </a:lnSpc>
                <a:spcBef>
                  <a:spcPts val="0"/>
                </a:spcBef>
                <a:spcAft>
                  <a:spcPts val="0"/>
                </a:spcAft>
                <a:buClrTx/>
                <a:buSzTx/>
                <a:buFontTx/>
                <a:buNone/>
                <a:tabLst/>
                <a:defRPr/>
              </a:pPr>
              <a:r>
                <a:rPr kumimoji="0" lang="en-US" sz="1633"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837878" rtl="0" eaLnBrk="1" fontAlgn="auto" latinLnBrk="0" hangingPunct="1">
                <a:lnSpc>
                  <a:spcPct val="90000"/>
                </a:lnSpc>
                <a:spcBef>
                  <a:spcPts val="0"/>
                </a:spcBef>
                <a:spcAft>
                  <a:spcPts val="0"/>
                </a:spcAft>
                <a:buClrTx/>
                <a:buSzTx/>
                <a:buFontTx/>
                <a:buNone/>
                <a:tabLst/>
                <a:defRPr/>
              </a:pPr>
              <a:r>
                <a:rPr kumimoji="0" lang="en-US" sz="1633"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199169" y="5845362"/>
            <a:ext cx="6776043" cy="819150"/>
          </a:xfrm>
          <a:prstGeom prst="rect">
            <a:avLst/>
          </a:prstGeom>
          <a:solidFill>
            <a:schemeClr val="accent3"/>
          </a:solidFill>
        </p:spPr>
        <p:txBody>
          <a:bodyPr wrap="square" lIns="75116" tIns="0" rIns="75116"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0" i="0" u="none" strike="noStrike" kern="1200" cap="all" spc="0" normalizeH="0" baseline="0" noProof="0" dirty="0">
                <a:ln>
                  <a:noFill/>
                </a:ln>
                <a:solidFill>
                  <a:prstClr val="white"/>
                </a:solidFill>
                <a:effectLst/>
                <a:uLnTx/>
                <a:uFillTx/>
                <a:latin typeface="Segoe UI"/>
                <a:ea typeface="+mn-ea"/>
                <a:cs typeface="+mn-cs"/>
              </a:rPr>
              <a:t>So </a:t>
            </a:r>
            <a:r>
              <a:rPr kumimoji="0" lang="en-GB" sz="1814" b="1" i="0" u="none" strike="noStrike" kern="1200" cap="all" spc="0" normalizeH="0" baseline="0" noProof="0" dirty="0">
                <a:ln>
                  <a:noFill/>
                </a:ln>
                <a:solidFill>
                  <a:prstClr val="white"/>
                </a:solidFill>
                <a:effectLst/>
                <a:uLnTx/>
                <a:uFillTx/>
                <a:latin typeface="Segoe UI"/>
                <a:ea typeface="+mn-ea"/>
                <a:cs typeface="+mn-cs"/>
              </a:rPr>
              <a:t>how</a:t>
            </a:r>
            <a:r>
              <a:rPr kumimoji="0" lang="en-GB" sz="1814" b="0" i="0" u="none" strike="noStrike" kern="1200" cap="all" spc="0" normalizeH="0" baseline="0" noProof="0" dirty="0">
                <a:ln>
                  <a:noFill/>
                </a:ln>
                <a:solidFill>
                  <a:prstClr val="white"/>
                </a:solidFill>
                <a:effectLst/>
                <a:uLnTx/>
                <a:uFillTx/>
                <a:latin typeface="Segoe UI"/>
                <a:ea typeface="+mn-ea"/>
                <a:cs typeface="+mn-cs"/>
              </a:rPr>
              <a:t> </a:t>
            </a:r>
            <a:r>
              <a:rPr kumimoji="0" lang="en-US" sz="1814" b="0" i="0" u="none" strike="noStrike" kern="1200" cap="all" spc="0" normalizeH="0" baseline="0" noProof="0" dirty="0">
                <a:ln>
                  <a:noFill/>
                </a:ln>
                <a:solidFill>
                  <a:prstClr val="white"/>
                </a:solidFill>
                <a:effectLst/>
                <a:uLnTx/>
                <a:uFillTx/>
                <a:latin typeface="Segoe UI"/>
                <a:ea typeface="+mn-ea"/>
                <a:cs typeface="+mn-cs"/>
              </a:rPr>
              <a:t>can Innovation Norway make it </a:t>
            </a:r>
            <a:r>
              <a:rPr kumimoji="0" lang="en-US" sz="1814" b="1" i="0" u="none" strike="noStrike" kern="1200" cap="all" spc="0" normalizeH="0" baseline="0" noProof="0" dirty="0">
                <a:ln>
                  <a:noFill/>
                </a:ln>
                <a:solidFill>
                  <a:prstClr val="white"/>
                </a:solidFill>
                <a:effectLst/>
                <a:uLnTx/>
                <a:uFillTx/>
                <a:latin typeface="Segoe UI"/>
                <a:ea typeface="+mn-ea"/>
                <a:cs typeface="+mn-cs"/>
              </a:rPr>
              <a:t>easier</a:t>
            </a:r>
            <a:r>
              <a:rPr kumimoji="0" lang="en-US" sz="1814" b="0" i="0" u="none" strike="noStrike" kern="1200" cap="all" spc="0" normalizeH="0" baseline="0" noProof="0" dirty="0">
                <a:ln>
                  <a:noFill/>
                </a:ln>
                <a:solidFill>
                  <a:prstClr val="white"/>
                </a:solidFill>
                <a:effectLst/>
                <a:uLnTx/>
                <a:uFillTx/>
                <a:latin typeface="Segoe UI"/>
                <a:ea typeface="+mn-ea"/>
                <a:cs typeface="+mn-cs"/>
              </a:rPr>
              <a:t> for </a:t>
            </a:r>
            <a:r>
              <a:rPr kumimoji="0" lang="en-US" sz="1814" b="1" i="0" u="none" strike="noStrike" kern="1200" cap="all" spc="0" normalizeH="0" baseline="0" noProof="0" dirty="0">
                <a:ln>
                  <a:noFill/>
                </a:ln>
                <a:solidFill>
                  <a:prstClr val="white"/>
                </a:solidFill>
                <a:effectLst/>
                <a:uLnTx/>
                <a:uFillTx/>
                <a:latin typeface="Segoe UI"/>
                <a:ea typeface="+mn-ea"/>
                <a:cs typeface="+mn-cs"/>
              </a:rPr>
              <a:t>more people </a:t>
            </a:r>
            <a:r>
              <a:rPr kumimoji="0" lang="en-US" sz="1814" b="0" i="0" u="none" strike="noStrike" kern="1200" cap="all" spc="0" normalizeH="0" baseline="0" noProof="0" dirty="0">
                <a:ln>
                  <a:noFill/>
                </a:ln>
                <a:solidFill>
                  <a:prstClr val="white"/>
                </a:solidFill>
                <a:effectLst/>
                <a:uLnTx/>
                <a:uFillTx/>
                <a:latin typeface="Segoe UI"/>
                <a:ea typeface="+mn-ea"/>
                <a:cs typeface="+mn-cs"/>
              </a:rPr>
              <a:t>to come to Norway </a:t>
            </a:r>
            <a:r>
              <a:rPr kumimoji="0" lang="en-US" sz="1814" b="1" i="0" u="none" strike="noStrike" kern="1200" cap="all" spc="0" normalizeH="0" baseline="0" noProof="0" dirty="0">
                <a:ln>
                  <a:noFill/>
                </a:ln>
                <a:solidFill>
                  <a:prstClr val="white"/>
                </a:solidFill>
                <a:effectLst/>
                <a:uLnTx/>
                <a:uFillTx/>
                <a:latin typeface="Segoe UI"/>
                <a:ea typeface="+mn-ea"/>
                <a:cs typeface="+mn-cs"/>
              </a:rPr>
              <a:t>more often?</a:t>
            </a:r>
            <a:endParaRPr kumimoji="0" lang="en-GB" sz="1814" b="1" i="0" u="none" strike="noStrike" kern="1200" cap="all"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5343862" cy="502472"/>
          </a:xfrm>
          <a:solidFill>
            <a:schemeClr val="tx1"/>
          </a:solidFill>
        </p:spPr>
        <p:txBody>
          <a:bodyPr>
            <a:normAutofit/>
          </a:bodyPr>
          <a:lstStyle/>
          <a:p>
            <a:r>
              <a:rPr lang="en-GB" sz="2902" dirty="0"/>
              <a:t>Segment profile </a:t>
            </a:r>
            <a:r>
              <a:rPr lang="en-GB" sz="2902" b="1" dirty="0"/>
              <a:t>- CONTROL</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1425498461"/>
              </p:ext>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3645175798"/>
              </p:ext>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2490617095"/>
              </p:ext>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292311584"/>
              </p:ext>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629366168"/>
              </p:ext>
            </p:extLst>
          </p:nvPr>
        </p:nvGraphicFramePr>
        <p:xfrm>
          <a:off x="4229747" y="546511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535627907"/>
              </p:ext>
            </p:extLst>
          </p:nvPr>
        </p:nvGraphicFramePr>
        <p:xfrm>
          <a:off x="8381872" y="1846840"/>
          <a:ext cx="3518056" cy="2293839"/>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622D01A-1EB1-499B-8DD4-C09C735BC8A4}"/>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8" name="Chart 57">
            <a:extLst>
              <a:ext uri="{FF2B5EF4-FFF2-40B4-BE49-F238E27FC236}">
                <a16:creationId xmlns:a16="http://schemas.microsoft.com/office/drawing/2014/main" id="{206A0BD8-E42D-49B5-9E56-127232B6F070}"/>
              </a:ext>
            </a:extLst>
          </p:cNvPr>
          <p:cNvGraphicFramePr/>
          <p:nvPr>
            <p:extLst>
              <p:ext uri="{D42A27DB-BD31-4B8C-83A1-F6EECF244321}">
                <p14:modId xmlns:p14="http://schemas.microsoft.com/office/powerpoint/2010/main" val="2655388360"/>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9" name="Chart 58">
            <a:extLst>
              <a:ext uri="{FF2B5EF4-FFF2-40B4-BE49-F238E27FC236}">
                <a16:creationId xmlns:a16="http://schemas.microsoft.com/office/drawing/2014/main" id="{663D8D96-0299-43F1-953F-6AF8C88CB5BA}"/>
              </a:ext>
            </a:extLst>
          </p:cNvPr>
          <p:cNvGraphicFramePr/>
          <p:nvPr>
            <p:extLst>
              <p:ext uri="{D42A27DB-BD31-4B8C-83A1-F6EECF244321}">
                <p14:modId xmlns:p14="http://schemas.microsoft.com/office/powerpoint/2010/main" val="2388210133"/>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60" name="TextBox 59">
            <a:extLst>
              <a:ext uri="{FF2B5EF4-FFF2-40B4-BE49-F238E27FC236}">
                <a16:creationId xmlns:a16="http://schemas.microsoft.com/office/drawing/2014/main" id="{3DA4C0E4-BE01-4E93-A734-EA6598432E6E}"/>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61" name="TextBox 60">
            <a:extLst>
              <a:ext uri="{FF2B5EF4-FFF2-40B4-BE49-F238E27FC236}">
                <a16:creationId xmlns:a16="http://schemas.microsoft.com/office/drawing/2014/main" id="{DD236396-C29E-41F4-A520-745F6437AB7E}"/>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202889123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35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BROADENING MY CULTURAL HORIZON</a:t>
            </a:r>
          </a:p>
        </p:txBody>
      </p:sp>
      <p:sp>
        <p:nvSpPr>
          <p:cNvPr id="10" name="TextBox 9"/>
          <p:cNvSpPr txBox="1"/>
          <p:nvPr/>
        </p:nvSpPr>
        <p:spPr>
          <a:xfrm>
            <a:off x="3658156" y="3527995"/>
            <a:ext cx="1937532"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BROADENING MY KNOWLEDGE</a:t>
            </a:r>
          </a:p>
        </p:txBody>
      </p:sp>
      <p:sp>
        <p:nvSpPr>
          <p:cNvPr id="9" name="TextBox 8"/>
          <p:cNvSpPr txBox="1"/>
          <p:nvPr/>
        </p:nvSpPr>
        <p:spPr>
          <a:xfrm>
            <a:off x="897121" y="3527996"/>
            <a:ext cx="1959319" cy="895208"/>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CULTIVATED, EXPLORATIVE AND AUTHENTIC</a:t>
            </a:r>
          </a:p>
        </p:txBody>
      </p:sp>
      <p:sp>
        <p:nvSpPr>
          <p:cNvPr id="8" name="TextBox 7"/>
          <p:cNvSpPr txBox="1"/>
          <p:nvPr/>
        </p:nvSpPr>
        <p:spPr>
          <a:xfrm>
            <a:off x="6444340" y="412450"/>
            <a:ext cx="5398996" cy="3751566"/>
          </a:xfrm>
          <a:prstGeom prst="rect">
            <a:avLst/>
          </a:prstGeom>
          <a:solidFill>
            <a:srgbClr val="FFFFFF">
              <a:alpha val="80000"/>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3094265" algn="l"/>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Broadening my cultural horizon is about feeling </a:t>
            </a:r>
            <a:r>
              <a:rPr kumimoji="0" lang="en-US" sz="2177" b="1" i="0" u="none" strike="noStrike" kern="1200" cap="none" spc="0" normalizeH="0" baseline="0" noProof="0" dirty="0">
                <a:ln>
                  <a:noFill/>
                </a:ln>
                <a:solidFill>
                  <a:srgbClr val="92D050"/>
                </a:solidFill>
                <a:effectLst/>
                <a:uLnTx/>
                <a:uFillTx/>
                <a:latin typeface="Segoe UI"/>
                <a:ea typeface="+mn-ea"/>
                <a:cs typeface="Arial" pitchFamily="34" charset="0"/>
              </a:rPr>
              <a:t>cultivated</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special and ahead of the pack. The segment reflects the need to </a:t>
            </a:r>
            <a:r>
              <a:rPr kumimoji="0" lang="en-US" sz="2177" b="1" i="0" u="none" strike="noStrike" kern="1200" cap="none" spc="0" normalizeH="0" baseline="0" noProof="0" dirty="0">
                <a:ln>
                  <a:noFill/>
                </a:ln>
                <a:solidFill>
                  <a:srgbClr val="92D050"/>
                </a:solidFill>
                <a:effectLst/>
                <a:uLnTx/>
                <a:uFillTx/>
                <a:latin typeface="Segoe UI"/>
                <a:ea typeface="+mn-ea"/>
                <a:cs typeface="Arial" pitchFamily="34" charset="0"/>
              </a:rPr>
              <a:t>learn</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about a foreign culture, stand out from the crowd and break from convention. The segment is all about being proud of one’s own special ability and competence, intellectually, culturally and materially. </a:t>
            </a:r>
            <a:r>
              <a:rPr kumimoji="0" lang="en-US" sz="2177" b="1" i="0" u="none" strike="noStrike" kern="1200" cap="none" spc="0" normalizeH="0" baseline="0" noProof="0" dirty="0">
                <a:ln>
                  <a:noFill/>
                </a:ln>
                <a:solidFill>
                  <a:srgbClr val="92D050"/>
                </a:solidFill>
                <a:effectLst/>
                <a:uLnTx/>
                <a:uFillTx/>
                <a:latin typeface="Segoe UI"/>
                <a:ea typeface="+mn-ea"/>
                <a:cs typeface="Arial" pitchFamily="34" charset="0"/>
              </a:rPr>
              <a:t>Something to talk about when coming home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a:t>
            </a:r>
          </a:p>
        </p:txBody>
      </p:sp>
      <p:cxnSp>
        <p:nvCxnSpPr>
          <p:cNvPr id="11" name="Straight Connector 10"/>
          <p:cNvCxnSpPr/>
          <p:nvPr/>
        </p:nvCxnSpPr>
        <p:spPr>
          <a:xfrm>
            <a:off x="6357243" y="412451"/>
            <a:ext cx="0" cy="372182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8585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720"/>
          <a:stretch/>
        </p:blipFill>
        <p:spPr>
          <a:xfrm>
            <a:off x="163016" y="947196"/>
            <a:ext cx="5140214" cy="578987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BROADENING MY CULTURAL HORIZON</a:t>
            </a:r>
          </a:p>
        </p:txBody>
      </p:sp>
      <p:sp>
        <p:nvSpPr>
          <p:cNvPr id="8" name="TextBox 7"/>
          <p:cNvSpPr txBox="1"/>
          <p:nvPr/>
        </p:nvSpPr>
        <p:spPr>
          <a:xfrm>
            <a:off x="5052838" y="1199561"/>
            <a:ext cx="2938652" cy="331475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rgbClr val="92D050"/>
                </a:solidFill>
                <a:effectLst/>
                <a:uLnTx/>
                <a:uFillTx/>
                <a:latin typeface="Segoe UI"/>
                <a:ea typeface="+mn-ea"/>
                <a:cs typeface="+mn-cs"/>
              </a:rPr>
              <a:t>broaden my knowledge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my </a:t>
            </a:r>
            <a:r>
              <a:rPr kumimoji="0" lang="en-US" sz="1266" b="1" i="0" u="none" strike="noStrike" kern="0" cap="none" spc="0" normalizeH="0" baseline="0" noProof="0" dirty="0">
                <a:ln>
                  <a:noFill/>
                </a:ln>
                <a:solidFill>
                  <a:srgbClr val="92D050"/>
                </a:solidFill>
                <a:effectLst/>
                <a:uLnTx/>
                <a:uFillTx/>
                <a:latin typeface="Segoe UI"/>
                <a:ea typeface="+mn-ea"/>
                <a:cs typeface="+mn-cs"/>
              </a:rPr>
              <a:t>horizon</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enrich my view on the world and discover </a:t>
            </a:r>
            <a:r>
              <a:rPr kumimoji="0" lang="en-US" sz="1266" b="1" i="0" u="none" strike="noStrike" kern="0" cap="none" spc="0" normalizeH="0" baseline="0" noProof="0" dirty="0">
                <a:ln>
                  <a:noFill/>
                </a:ln>
                <a:solidFill>
                  <a:srgbClr val="92D050"/>
                </a:solidFill>
                <a:effectLst/>
                <a:uLnTx/>
                <a:uFillTx/>
                <a:latin typeface="Segoe UI"/>
                <a:ea typeface="+mn-ea"/>
                <a:cs typeface="+mn-cs"/>
              </a:rPr>
              <a:t>new and interesting places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All in all I want </a:t>
            </a:r>
            <a:r>
              <a:rPr kumimoji="0" lang="en-US" sz="1266" b="1" i="0" u="none" strike="noStrike" kern="0" cap="none" spc="0" normalizeH="0" baseline="0" noProof="0" dirty="0">
                <a:ln>
                  <a:noFill/>
                </a:ln>
                <a:solidFill>
                  <a:srgbClr val="92D050"/>
                </a:solidFill>
                <a:effectLst/>
                <a:uLnTx/>
                <a:uFillTx/>
                <a:latin typeface="Segoe UI"/>
                <a:ea typeface="+mn-ea"/>
                <a:cs typeface="+mn-cs"/>
              </a:rPr>
              <a:t>rich experiences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with interesting </a:t>
            </a:r>
            <a:r>
              <a:rPr kumimoji="0" lang="en-US" sz="1266" b="1" i="0" u="none" strike="noStrike" kern="0" cap="none" spc="0" normalizeH="0" baseline="0" noProof="0" dirty="0">
                <a:ln>
                  <a:noFill/>
                </a:ln>
                <a:solidFill>
                  <a:srgbClr val="92D050"/>
                </a:solidFill>
                <a:effectLst/>
                <a:uLnTx/>
                <a:uFillTx/>
                <a:latin typeface="Segoe UI"/>
                <a:ea typeface="+mn-ea"/>
                <a:cs typeface="+mn-cs"/>
              </a:rPr>
              <a:t>culture &amp; art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a rich </a:t>
            </a:r>
            <a:r>
              <a:rPr kumimoji="0" lang="en-US" sz="1266" b="1" i="0" u="none" strike="noStrike" kern="0" cap="none" spc="0" normalizeH="0" baseline="0" noProof="0" dirty="0">
                <a:ln>
                  <a:noFill/>
                </a:ln>
                <a:solidFill>
                  <a:srgbClr val="92D050"/>
                </a:solidFill>
                <a:effectLst/>
                <a:uLnTx/>
                <a:uFillTx/>
                <a:latin typeface="Segoe UI"/>
                <a:ea typeface="+mn-ea"/>
                <a:cs typeface="+mn-cs"/>
              </a:rPr>
              <a:t>cultural heritage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There must be </a:t>
            </a:r>
            <a:r>
              <a:rPr kumimoji="0" lang="en-US" sz="1266" b="1" i="0" u="none" strike="noStrike" kern="0" cap="none" spc="0" normalizeH="0" baseline="0" noProof="0" dirty="0">
                <a:ln>
                  <a:noFill/>
                </a:ln>
                <a:solidFill>
                  <a:srgbClr val="92D050"/>
                </a:solidFill>
                <a:effectLst/>
                <a:uLnTx/>
                <a:uFillTx/>
                <a:latin typeface="Segoe UI"/>
                <a:ea typeface="+mn-ea"/>
                <a:cs typeface="+mn-cs"/>
              </a:rPr>
              <a:t>interesting sights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 destination needs to be easy to travel to and around.</a:t>
            </a:r>
          </a:p>
        </p:txBody>
      </p:sp>
      <p:sp>
        <p:nvSpPr>
          <p:cNvPr id="9" name="TextBox 8"/>
          <p:cNvSpPr txBox="1"/>
          <p:nvPr/>
        </p:nvSpPr>
        <p:spPr>
          <a:xfrm>
            <a:off x="8482247" y="1199560"/>
            <a:ext cx="2938652" cy="292195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92D050"/>
                </a:solidFill>
                <a:effectLst/>
                <a:uLnTx/>
                <a:uFillTx/>
                <a:latin typeface="Segoe UI"/>
                <a:ea typeface="+mn-ea"/>
                <a:cs typeface="+mn-cs"/>
              </a:rPr>
              <a:t>cultivated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92D050"/>
                </a:solidFill>
                <a:effectLst/>
                <a:uLnTx/>
                <a:uFillTx/>
                <a:latin typeface="Segoe UI"/>
                <a:ea typeface="+mn-ea"/>
                <a:cs typeface="+mn-cs"/>
              </a:rPr>
              <a:t>explorative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92D050"/>
                </a:solidFill>
                <a:effectLst/>
                <a:uLnTx/>
                <a:uFillTx/>
                <a:latin typeface="Segoe UI"/>
                <a:ea typeface="+mn-ea"/>
                <a:cs typeface="+mn-cs"/>
              </a:rPr>
              <a:t>authentic</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are interested to </a:t>
            </a:r>
            <a:r>
              <a:rPr kumimoji="0" lang="en-US" sz="1266" b="1" i="0" u="none" strike="noStrike" kern="0" cap="none" spc="0" normalizeH="0" baseline="0" noProof="0" dirty="0">
                <a:ln>
                  <a:noFill/>
                </a:ln>
                <a:solidFill>
                  <a:srgbClr val="92D050"/>
                </a:solidFill>
                <a:effectLst/>
                <a:uLnTx/>
                <a:uFillTx/>
                <a:latin typeface="Segoe UI"/>
                <a:ea typeface="+mn-ea"/>
                <a:cs typeface="+mn-cs"/>
              </a:rPr>
              <a:t>learn more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Generally people who like to </a:t>
            </a:r>
            <a:r>
              <a:rPr kumimoji="0" lang="en-US" sz="1266" b="1" i="0" u="none" strike="noStrike" kern="0" cap="none" spc="0" normalizeH="0" baseline="0" noProof="0" dirty="0">
                <a:ln>
                  <a:noFill/>
                </a:ln>
                <a:solidFill>
                  <a:srgbClr val="92D050"/>
                </a:solidFill>
                <a:effectLst/>
                <a:uLnTx/>
                <a:uFillTx/>
                <a:latin typeface="Segoe UI"/>
                <a:ea typeface="+mn-ea"/>
                <a:cs typeface="+mn-cs"/>
              </a:rPr>
              <a:t>explore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have </a:t>
            </a:r>
            <a:r>
              <a:rPr kumimoji="0" lang="en-US" sz="1266" b="1" i="0" u="none" strike="noStrike" kern="0" cap="none" spc="0" normalizeH="0" baseline="0" noProof="0" dirty="0">
                <a:ln>
                  <a:noFill/>
                </a:ln>
                <a:solidFill>
                  <a:srgbClr val="92D050"/>
                </a:solidFill>
                <a:effectLst/>
                <a:uLnTx/>
                <a:uFillTx/>
                <a:latin typeface="Segoe UI"/>
                <a:ea typeface="+mn-ea"/>
                <a:cs typeface="+mn-cs"/>
              </a:rPr>
              <a:t>new experiences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92D050"/>
                  </a:solidFill>
                  <a:effectLst/>
                  <a:uLnTx/>
                  <a:uFillTx/>
                  <a:latin typeface="Arial Rounded MT Bold"/>
                  <a:ea typeface="+mn-ea"/>
                  <a:cs typeface="+mn-cs"/>
                </a:rPr>
                <a:t>54</a:t>
              </a:r>
              <a:r>
                <a:rPr kumimoji="0" lang="da-DK" sz="1333" b="1" i="0" u="none" strike="noStrike" kern="0" cap="none" spc="0" normalizeH="0" baseline="0" noProof="0" dirty="0">
                  <a:ln>
                    <a:noFill/>
                  </a:ln>
                  <a:solidFill>
                    <a:srgbClr val="92D05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92D05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92D050"/>
                  </a:solidFill>
                  <a:effectLst/>
                  <a:uLnTx/>
                  <a:uFillTx/>
                  <a:latin typeface="Arial Rounded MT Bold"/>
                  <a:ea typeface="+mn-ea"/>
                  <a:cs typeface="+mn-cs"/>
                </a:rPr>
                <a:t>46</a:t>
              </a:r>
              <a:r>
                <a:rPr kumimoji="0" lang="da-DK" sz="1333" b="1" i="0" u="none" strike="noStrike" kern="0" cap="none" spc="0" normalizeH="0" baseline="0" noProof="0" dirty="0">
                  <a:ln>
                    <a:noFill/>
                  </a:ln>
                  <a:solidFill>
                    <a:srgbClr val="92D05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92D05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92D05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92D05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92D050"/>
                  </a:solidFill>
                  <a:effectLst/>
                  <a:uLnTx/>
                  <a:uFillTx/>
                  <a:latin typeface="Arial Rounded MT Bold"/>
                  <a:ea typeface="+mn-ea"/>
                  <a:cs typeface="+mn-cs"/>
                </a:rPr>
                <a:t>54</a:t>
              </a:r>
              <a:r>
                <a:rPr kumimoji="0" lang="da-DK" sz="1467" b="1" i="0" u="none" strike="noStrike" kern="0" cap="none" spc="0" normalizeH="0" baseline="0" noProof="0" dirty="0">
                  <a:ln>
                    <a:noFill/>
                  </a:ln>
                  <a:solidFill>
                    <a:srgbClr val="92D05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92D05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92D050"/>
                  </a:solidFill>
                  <a:effectLst/>
                  <a:uLnTx/>
                  <a:uFillTx/>
                  <a:latin typeface="Arial Rounded MT Bold"/>
                  <a:ea typeface="+mn-ea"/>
                  <a:cs typeface="+mn-cs"/>
                </a:rPr>
                <a:t>ARE ABOVE</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200" b="1" kern="0" dirty="0">
                  <a:solidFill>
                    <a:srgbClr val="92D050"/>
                  </a:solidFill>
                  <a:latin typeface="Arial Rounded MT Bold"/>
                </a:rPr>
                <a:t>5</a:t>
              </a:r>
              <a:r>
                <a:rPr kumimoji="0" lang="da-DK" sz="1200" b="1" i="0" u="none" strike="noStrike" kern="0" cap="none" spc="0" normalizeH="0" baseline="0" noProof="0" dirty="0">
                  <a:ln>
                    <a:noFill/>
                  </a:ln>
                  <a:solidFill>
                    <a:srgbClr val="92D050"/>
                  </a:solidFill>
                  <a:effectLst/>
                  <a:uLnTx/>
                  <a:uFillTx/>
                  <a:latin typeface="Arial Rounded MT Bold"/>
                  <a:ea typeface="+mn-ea"/>
                  <a:cs typeface="+mn-cs"/>
                </a:rPr>
                <a:t>0 </a:t>
              </a:r>
              <a:r>
                <a:rPr kumimoji="0" lang="da-DK" sz="933" b="0" i="0" u="none" strike="noStrike" kern="0" cap="none" spc="0" normalizeH="0" baseline="0" noProof="0" dirty="0">
                  <a:ln>
                    <a:noFill/>
                  </a:ln>
                  <a:solidFill>
                    <a:srgbClr val="92D05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92D05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92D05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92D05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92D05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867" kern="0" dirty="0">
                  <a:solidFill>
                    <a:srgbClr val="92D050"/>
                  </a:solidFill>
                  <a:latin typeface="Arial Rounded MT Bold"/>
                </a:rPr>
                <a:t>11</a:t>
              </a:r>
              <a:r>
                <a:rPr kumimoji="0" lang="da-DK" sz="1333" b="1" i="0" u="none" strike="noStrike" kern="0" cap="none" spc="0" normalizeH="0" baseline="0" noProof="0" dirty="0">
                  <a:ln>
                    <a:noFill/>
                  </a:ln>
                  <a:solidFill>
                    <a:srgbClr val="92D05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92D05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4" name="Chart 33"/>
          <p:cNvGraphicFramePr/>
          <p:nvPr>
            <p:extLst>
              <p:ext uri="{D42A27DB-BD31-4B8C-83A1-F6EECF244321}">
                <p14:modId xmlns:p14="http://schemas.microsoft.com/office/powerpoint/2010/main" val="3831344680"/>
              </p:ext>
            </p:extLst>
          </p:nvPr>
        </p:nvGraphicFramePr>
        <p:xfrm>
          <a:off x="9622923"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584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BROADENING MY CULTURAL HORIZON</a:t>
            </a:r>
          </a:p>
        </p:txBody>
      </p:sp>
      <p:sp>
        <p:nvSpPr>
          <p:cNvPr id="12" name="TextBox 11"/>
          <p:cNvSpPr txBox="1"/>
          <p:nvPr/>
        </p:nvSpPr>
        <p:spPr>
          <a:xfrm>
            <a:off x="608891" y="1545486"/>
            <a:ext cx="3119427" cy="175317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dominant types of holiday is visits to </a:t>
            </a:r>
            <a:r>
              <a:rPr kumimoji="0" lang="en-US" sz="1266" b="1" i="0" u="none" strike="noStrike" kern="0" cap="none" spc="0" normalizeH="0" baseline="0" noProof="0" dirty="0">
                <a:ln>
                  <a:noFill/>
                </a:ln>
                <a:solidFill>
                  <a:srgbClr val="92D050"/>
                </a:solidFill>
                <a:effectLst/>
                <a:uLnTx/>
                <a:uFillTx/>
                <a:latin typeface="Segoe UI"/>
                <a:ea typeface="+mn-ea"/>
                <a:cs typeface="+mn-cs"/>
              </a:rPr>
              <a:t>historic sites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92D050"/>
                </a:solidFill>
                <a:effectLst/>
                <a:uLnTx/>
                <a:uFillTx/>
                <a:latin typeface="Segoe UI"/>
                <a:ea typeface="+mn-ea"/>
                <a:cs typeface="+mn-cs"/>
              </a:rPr>
              <a:t>cultural experience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(focus on art, theatre etc.), </a:t>
            </a:r>
            <a:r>
              <a:rPr kumimoji="0" lang="en-US" sz="1266" b="1" i="0" u="none" strike="noStrike" kern="0" cap="none" spc="0" normalizeH="0" baseline="0" noProof="0" dirty="0">
                <a:ln>
                  <a:noFill/>
                </a:ln>
                <a:solidFill>
                  <a:srgbClr val="92D050"/>
                </a:solidFill>
                <a:effectLst/>
                <a:uLnTx/>
                <a:uFillTx/>
                <a:latin typeface="Segoe UI"/>
                <a:ea typeface="+mn-ea"/>
                <a:cs typeface="+mn-cs"/>
              </a:rPr>
              <a:t>city break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(cultural, shopping, Club, restaurant visits etc.), </a:t>
            </a:r>
            <a:r>
              <a:rPr kumimoji="0" lang="en-US" sz="1266" b="1" i="0" u="none" strike="noStrike" kern="0" cap="none" spc="0" normalizeH="0" baseline="0" noProof="0" dirty="0">
                <a:ln>
                  <a:noFill/>
                </a:ln>
                <a:solidFill>
                  <a:srgbClr val="92D050"/>
                </a:solidFill>
                <a:effectLst/>
                <a:uLnTx/>
                <a:uFillTx/>
                <a:latin typeface="Segoe UI"/>
                <a:ea typeface="+mn-ea"/>
                <a:cs typeface="+mn-cs"/>
              </a:rPr>
              <a:t>Sightseeing/round trip, cruises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holiday to experience </a:t>
            </a:r>
            <a:r>
              <a:rPr kumimoji="0" lang="en-US" sz="1266" b="1" i="0" u="none" strike="noStrike" kern="0" cap="none" spc="0" normalizeH="0" baseline="0" noProof="0" dirty="0">
                <a:ln>
                  <a:noFill/>
                </a:ln>
                <a:solidFill>
                  <a:srgbClr val="92D050"/>
                </a:solidFill>
                <a:effectLst/>
                <a:uLnTx/>
                <a:uFillTx/>
                <a:latin typeface="Segoe UI"/>
                <a:ea typeface="+mn-ea"/>
                <a:cs typeface="+mn-cs"/>
              </a:rPr>
              <a:t>nature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scenery and wildlife.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It’s all about </a:t>
            </a:r>
            <a:r>
              <a:rPr kumimoji="0" lang="en-GB" sz="1266" b="1" i="0" u="none" strike="noStrike" kern="0" cap="none" spc="0" normalizeH="0" baseline="0" noProof="0" dirty="0">
                <a:ln>
                  <a:noFill/>
                </a:ln>
                <a:solidFill>
                  <a:srgbClr val="92D050"/>
                </a:solidFill>
                <a:effectLst/>
                <a:uLnTx/>
                <a:uFillTx/>
                <a:latin typeface="Segoe UI"/>
                <a:ea typeface="+mn-ea"/>
                <a:cs typeface="+mn-cs"/>
              </a:rPr>
              <a:t>broadening</a:t>
            </a:r>
            <a:r>
              <a:rPr kumimoji="0" lang="en-GB" sz="1266" b="1" i="0" u="none" strike="noStrike" kern="0" cap="none" spc="0" normalizeH="0" baseline="0" noProof="0" dirty="0">
                <a:ln>
                  <a:noFill/>
                </a:ln>
                <a:solidFill>
                  <a:srgbClr val="FF6600"/>
                </a:solidFill>
                <a:effectLst/>
                <a:uLnTx/>
                <a:uFillTx/>
                <a:latin typeface="Segoe UI"/>
                <a:ea typeface="+mn-ea"/>
                <a:cs typeface="+mn-cs"/>
              </a:rPr>
              <a:t> </a:t>
            </a:r>
            <a:r>
              <a:rPr kumimoji="0" lang="en-GB" sz="1266" b="1" i="0" u="none" strike="noStrike" kern="0" cap="none" spc="0" normalizeH="0" baseline="0" noProof="0" dirty="0">
                <a:ln>
                  <a:noFill/>
                </a:ln>
                <a:solidFill>
                  <a:srgbClr val="92D050"/>
                </a:solidFill>
                <a:effectLst/>
                <a:uLnTx/>
                <a:uFillTx/>
                <a:latin typeface="Segoe UI"/>
                <a:ea typeface="+mn-ea"/>
                <a:cs typeface="+mn-cs"/>
              </a:rPr>
              <a:t>my</a:t>
            </a:r>
            <a:r>
              <a:rPr kumimoji="0" lang="en-GB" sz="1266" b="1" i="0" u="none" strike="noStrike" kern="0" cap="none" spc="0" normalizeH="0" baseline="0" noProof="0" dirty="0">
                <a:ln>
                  <a:noFill/>
                </a:ln>
                <a:solidFill>
                  <a:srgbClr val="FF6600"/>
                </a:solidFill>
                <a:effectLst/>
                <a:uLnTx/>
                <a:uFillTx/>
                <a:latin typeface="Segoe UI"/>
                <a:ea typeface="+mn-ea"/>
                <a:cs typeface="+mn-cs"/>
              </a:rPr>
              <a:t> </a:t>
            </a:r>
            <a:r>
              <a:rPr kumimoji="0" lang="en-GB" sz="1266" b="1" i="0" u="none" strike="noStrike" kern="0" cap="none" spc="0" normalizeH="0" baseline="0" noProof="0" dirty="0">
                <a:ln>
                  <a:noFill/>
                </a:ln>
                <a:solidFill>
                  <a:srgbClr val="92D050"/>
                </a:solidFill>
                <a:effectLst/>
                <a:uLnTx/>
                <a:uFillTx/>
                <a:latin typeface="Segoe UI"/>
                <a:ea typeface="+mn-ea"/>
                <a:cs typeface="+mn-cs"/>
              </a:rPr>
              <a:t>horizon</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16" name="TextBox 15"/>
          <p:cNvSpPr txBox="1"/>
          <p:nvPr/>
        </p:nvSpPr>
        <p:spPr>
          <a:xfrm>
            <a:off x="4526257" y="4073948"/>
            <a:ext cx="3119427" cy="117198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are, more than others inspired by </a:t>
            </a:r>
            <a:r>
              <a:rPr kumimoji="0" lang="en-GB" sz="1266" b="1" i="0" u="none" strike="noStrike" kern="0" cap="none" spc="0" normalizeH="0" baseline="0" noProof="0" dirty="0">
                <a:ln>
                  <a:noFill/>
                </a:ln>
                <a:solidFill>
                  <a:srgbClr val="92D050"/>
                </a:solidFill>
                <a:effectLst/>
                <a:uLnTx/>
                <a:uFillTx/>
                <a:latin typeface="Segoe UI"/>
                <a:ea typeface="+mn-ea"/>
                <a:cs typeface="+mn-cs"/>
              </a:rPr>
              <a:t>homepages for the destination</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92D050"/>
                </a:solidFill>
                <a:effectLst/>
                <a:uLnTx/>
                <a:uFillTx/>
                <a:latin typeface="Segoe UI"/>
                <a:ea typeface="+mn-ea"/>
                <a:cs typeface="+mn-cs"/>
              </a:rPr>
              <a:t>homepages for attractions and sites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lang="en-GB" sz="1266" b="1" kern="0" dirty="0">
                <a:solidFill>
                  <a:srgbClr val="92D050"/>
                </a:solidFill>
                <a:latin typeface="Segoe UI"/>
              </a:rPr>
              <a:t>others reviews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92D050"/>
                </a:solidFill>
                <a:effectLst/>
                <a:uLnTx/>
                <a:uFillTx/>
                <a:latin typeface="Segoe UI"/>
                <a:ea typeface="+mn-ea"/>
                <a:cs typeface="+mn-cs"/>
              </a:rPr>
              <a:t>guidebooks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66" b="1" i="0" u="none" strike="noStrike" kern="0" cap="none" spc="0" normalizeH="0" baseline="0" noProof="0" dirty="0">
                <a:ln>
                  <a:noFill/>
                </a:ln>
                <a:solidFill>
                  <a:srgbClr val="92D050"/>
                </a:solidFill>
                <a:effectLst/>
                <a:uLnTx/>
                <a:uFillTx/>
                <a:latin typeface="Segoe UI"/>
                <a:ea typeface="+mn-ea"/>
                <a:cs typeface="+mn-cs"/>
              </a:rPr>
              <a:t>catalogues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or brochures.</a:t>
            </a:r>
          </a:p>
        </p:txBody>
      </p:sp>
      <p:sp>
        <p:nvSpPr>
          <p:cNvPr id="17" name="TextBox 16"/>
          <p:cNvSpPr txBox="1"/>
          <p:nvPr/>
        </p:nvSpPr>
        <p:spPr>
          <a:xfrm>
            <a:off x="4550299" y="1545486"/>
            <a:ext cx="3119427" cy="976549"/>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EXPAND MY HORIZON</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see and learn more than other travelers. They seek destinations with a rich </a:t>
            </a:r>
            <a:r>
              <a:rPr kumimoji="0" lang="en-US" sz="1270" b="1" i="0" u="none" strike="noStrike" kern="0" cap="none" spc="0" normalizeH="0" baseline="0" noProof="0" dirty="0">
                <a:ln>
                  <a:noFill/>
                </a:ln>
                <a:solidFill>
                  <a:srgbClr val="92D050"/>
                </a:solidFill>
                <a:effectLst/>
                <a:uLnTx/>
                <a:uFillTx/>
                <a:latin typeface="Segoe UI"/>
                <a:ea typeface="+mn-ea"/>
                <a:cs typeface="+mn-cs"/>
              </a:rPr>
              <a:t>cultural heritage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There must be </a:t>
            </a:r>
            <a:r>
              <a:rPr kumimoji="0" lang="en-US" sz="1270" b="1" i="0" u="none" strike="noStrike" kern="0" cap="none" spc="0" normalizeH="0" baseline="0" noProof="0" dirty="0">
                <a:ln>
                  <a:noFill/>
                </a:ln>
                <a:solidFill>
                  <a:srgbClr val="92D050"/>
                </a:solidFill>
                <a:effectLst/>
                <a:uLnTx/>
                <a:uFillTx/>
                <a:latin typeface="Segoe UI"/>
                <a:ea typeface="+mn-ea"/>
                <a:cs typeface="+mn-cs"/>
              </a:rPr>
              <a:t>interesting sights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endParaRPr kumimoji="0" lang="en-GB"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3" name="TextBox 22"/>
          <p:cNvSpPr txBox="1"/>
          <p:nvPr/>
        </p:nvSpPr>
        <p:spPr>
          <a:xfrm>
            <a:off x="608891" y="4092098"/>
            <a:ext cx="3119427" cy="1953740"/>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you will find at </a:t>
            </a:r>
            <a:r>
              <a:rPr kumimoji="0" lang="en-GB" sz="1266" b="1" i="0" u="none" strike="noStrike" kern="0" cap="none" spc="0" normalizeH="0" baseline="0" noProof="0" dirty="0">
                <a:ln>
                  <a:noFill/>
                </a:ln>
                <a:solidFill>
                  <a:srgbClr val="92D050"/>
                </a:solidFill>
                <a:effectLst/>
                <a:uLnTx/>
                <a:uFillTx/>
                <a:latin typeface="Segoe UI"/>
                <a:ea typeface="+mn-ea"/>
                <a:cs typeface="+mn-cs"/>
              </a:rPr>
              <a:t>historical buildings/sites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visit </a:t>
            </a:r>
            <a:r>
              <a:rPr kumimoji="0" lang="en-GB" sz="1266" b="1" i="0" u="none" strike="noStrike" kern="0" cap="none" spc="0" normalizeH="0" baseline="0" noProof="0" dirty="0">
                <a:ln>
                  <a:noFill/>
                </a:ln>
                <a:solidFill>
                  <a:srgbClr val="92D050"/>
                </a:solidFill>
                <a:effectLst/>
                <a:uLnTx/>
                <a:uFillTx/>
                <a:latin typeface="Segoe UI"/>
                <a:ea typeface="+mn-ea"/>
                <a:cs typeface="+mn-cs"/>
              </a:rPr>
              <a:t>cities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attend </a:t>
            </a:r>
            <a:r>
              <a:rPr kumimoji="0" lang="en-GB" sz="1266" b="1" i="0" u="none" strike="noStrike" kern="0" cap="none" spc="0" normalizeH="0" baseline="0" noProof="0" dirty="0">
                <a:ln>
                  <a:noFill/>
                </a:ln>
                <a:solidFill>
                  <a:srgbClr val="92D050"/>
                </a:solidFill>
                <a:effectLst/>
                <a:uLnTx/>
                <a:uFillTx/>
                <a:latin typeface="Segoe UI"/>
                <a:ea typeface="+mn-ea"/>
                <a:cs typeface="+mn-cs"/>
              </a:rPr>
              <a:t>sightseeing tours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and discover  </a:t>
            </a:r>
            <a:r>
              <a:rPr kumimoji="0" lang="en-GB" sz="1266" b="1" i="0" u="none" strike="noStrike" kern="0" cap="none" spc="0" normalizeH="0" baseline="0" noProof="0" dirty="0">
                <a:ln>
                  <a:noFill/>
                </a:ln>
                <a:solidFill>
                  <a:srgbClr val="92D050"/>
                </a:solidFill>
                <a:effectLst/>
                <a:uLnTx/>
                <a:uFillTx/>
                <a:latin typeface="Segoe UI"/>
                <a:ea typeface="+mn-ea"/>
                <a:cs typeface="+mn-cs"/>
              </a:rPr>
              <a:t>local</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92D050"/>
                </a:solidFill>
                <a:effectLst/>
                <a:uLnTx/>
                <a:uFillTx/>
                <a:latin typeface="Segoe UI"/>
                <a:ea typeface="+mn-ea"/>
                <a:cs typeface="+mn-cs"/>
              </a:rPr>
              <a:t>culture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66" b="1" i="0" u="none" strike="noStrike" kern="0" cap="none" spc="0" normalizeH="0" baseline="0" noProof="0" dirty="0">
                <a:ln>
                  <a:noFill/>
                </a:ln>
                <a:solidFill>
                  <a:srgbClr val="92D050"/>
                </a:solidFill>
                <a:effectLst/>
                <a:uLnTx/>
                <a:uFillTx/>
                <a:latin typeface="Segoe UI"/>
                <a:ea typeface="+mn-ea"/>
                <a:cs typeface="+mn-cs"/>
              </a:rPr>
              <a:t>lifestyle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visit </a:t>
            </a:r>
            <a:r>
              <a:rPr kumimoji="0" lang="en-GB" sz="1266" b="1" i="0" u="none" strike="noStrike" kern="0" cap="none" spc="0" normalizeH="0" baseline="0" noProof="0" dirty="0">
                <a:ln>
                  <a:noFill/>
                </a:ln>
                <a:solidFill>
                  <a:srgbClr val="92D050"/>
                </a:solidFill>
                <a:effectLst/>
                <a:uLnTx/>
                <a:uFillTx/>
                <a:latin typeface="Segoe UI"/>
                <a:ea typeface="+mn-ea"/>
                <a:cs typeface="+mn-cs"/>
              </a:rPr>
              <a:t>museums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experience local </a:t>
            </a:r>
            <a:r>
              <a:rPr kumimoji="0" lang="en-GB" sz="1266" b="1" i="0" u="none" strike="noStrike" kern="0" cap="none" spc="0" normalizeH="0" baseline="0" noProof="0" dirty="0">
                <a:ln>
                  <a:noFill/>
                </a:ln>
                <a:solidFill>
                  <a:srgbClr val="92D050"/>
                </a:solidFill>
                <a:effectLst/>
                <a:uLnTx/>
                <a:uFillTx/>
                <a:latin typeface="Segoe UI"/>
                <a:ea typeface="+mn-ea"/>
                <a:cs typeface="+mn-cs"/>
              </a:rPr>
              <a:t>architecture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Local </a:t>
            </a:r>
            <a:r>
              <a:rPr kumimoji="0" lang="en-GB" sz="1266" b="1" i="0" u="none" strike="noStrike" kern="0" cap="none" spc="0" normalizeH="0" baseline="0" noProof="0" dirty="0">
                <a:ln>
                  <a:noFill/>
                </a:ln>
                <a:solidFill>
                  <a:srgbClr val="92D050"/>
                </a:solidFill>
                <a:effectLst/>
                <a:uLnTx/>
                <a:uFillTx/>
                <a:latin typeface="Segoe UI"/>
                <a:ea typeface="+mn-ea"/>
                <a:cs typeface="+mn-cs"/>
              </a:rPr>
              <a:t>history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GB" sz="1266" b="1" i="0" u="none" strike="noStrike" kern="0" cap="none" spc="0" normalizeH="0" baseline="0" noProof="0" dirty="0">
                <a:ln>
                  <a:noFill/>
                </a:ln>
                <a:solidFill>
                  <a:srgbClr val="92D050"/>
                </a:solidFill>
                <a:effectLst/>
                <a:uLnTx/>
                <a:uFillTx/>
                <a:latin typeface="Segoe UI"/>
                <a:ea typeface="+mn-ea"/>
                <a:cs typeface="+mn-cs"/>
              </a:rPr>
              <a:t>legends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are of high interest. You will also find them in </a:t>
            </a:r>
            <a:r>
              <a:rPr kumimoji="0" lang="en-GB" sz="1266" b="1" i="0" u="none" strike="noStrike" kern="0" cap="none" spc="0" normalizeH="0" baseline="0" noProof="0" dirty="0">
                <a:ln>
                  <a:noFill/>
                </a:ln>
                <a:solidFill>
                  <a:srgbClr val="92D050"/>
                </a:solidFill>
                <a:effectLst/>
                <a:uLnTx/>
                <a:uFillTx/>
                <a:latin typeface="Segoe UI"/>
                <a:ea typeface="+mn-ea"/>
                <a:cs typeface="+mn-cs"/>
              </a:rPr>
              <a:t>gardens/parks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t>
            </a:r>
            <a:r>
              <a:rPr kumimoji="0" lang="en-GB" sz="1266" b="1" i="0" u="none" strike="noStrike" kern="0" cap="none" spc="0" normalizeH="0" baseline="0" noProof="0" dirty="0">
                <a:ln>
                  <a:noFill/>
                </a:ln>
                <a:solidFill>
                  <a:srgbClr val="92D050"/>
                </a:solidFill>
                <a:effectLst/>
                <a:uLnTx/>
                <a:uFillTx/>
                <a:latin typeface="Segoe UI"/>
                <a:ea typeface="+mn-ea"/>
                <a:cs typeface="+mn-cs"/>
              </a:rPr>
              <a:t>art exhibitions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GB" sz="1266" b="1" i="0" u="none" strike="noStrike" kern="0" cap="none" spc="0" normalizeH="0" baseline="0" noProof="0" dirty="0">
                <a:ln>
                  <a:noFill/>
                </a:ln>
                <a:solidFill>
                  <a:srgbClr val="92D050"/>
                </a:solidFill>
                <a:effectLst/>
                <a:uLnTx/>
                <a:uFillTx/>
                <a:latin typeface="Segoe UI"/>
                <a:ea typeface="+mn-ea"/>
                <a:cs typeface="+mn-cs"/>
              </a:rPr>
              <a:t>concerts/festivals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6" name="TextBox 25"/>
          <p:cNvSpPr txBox="1"/>
          <p:nvPr/>
        </p:nvSpPr>
        <p:spPr>
          <a:xfrm>
            <a:off x="8509134" y="1545486"/>
            <a:ext cx="3119427" cy="156286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segment is important for brands which try to position themselves as creatively </a:t>
            </a:r>
            <a:r>
              <a:rPr kumimoji="0" lang="en-US" sz="1266" b="1" i="0" u="none" strike="noStrike" kern="0" cap="none" spc="0" normalizeH="0" baseline="0" noProof="0" dirty="0">
                <a:ln>
                  <a:noFill/>
                </a:ln>
                <a:solidFill>
                  <a:srgbClr val="92D050"/>
                </a:solidFill>
                <a:effectLst/>
                <a:uLnTx/>
                <a:uFillTx/>
                <a:latin typeface="Segoe UI"/>
                <a:ea typeface="+mn-ea"/>
                <a:cs typeface="+mn-cs"/>
              </a:rPr>
              <a:t>individualistic</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92D050"/>
                </a:solidFill>
                <a:effectLst/>
                <a:uLnTx/>
                <a:uFillTx/>
                <a:latin typeface="Segoe UI"/>
                <a:ea typeface="+mn-ea"/>
                <a:cs typeface="+mn-cs"/>
              </a:rPr>
              <a:t>unconventional</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trendy and ahead of the rest, or as a tool for consumers to express their intelligence and </a:t>
            </a:r>
            <a:r>
              <a:rPr kumimoji="0" lang="en-US" sz="1266" b="1" i="0" u="none" strike="noStrike" kern="0" cap="none" spc="0" normalizeH="0" baseline="0" noProof="0" dirty="0">
                <a:ln>
                  <a:noFill/>
                </a:ln>
                <a:solidFill>
                  <a:srgbClr val="92D050"/>
                </a:solidFill>
                <a:effectLst/>
                <a:uLnTx/>
                <a:uFillTx/>
                <a:latin typeface="Segoe UI"/>
                <a:ea typeface="+mn-ea"/>
                <a:cs typeface="+mn-cs"/>
              </a:rPr>
              <a:t>cultural awareness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0273" y="4092098"/>
            <a:ext cx="2764510" cy="2073382"/>
          </a:xfrm>
          <a:prstGeom prst="rect">
            <a:avLst/>
          </a:prstGeom>
        </p:spPr>
      </p:pic>
      <p:sp>
        <p:nvSpPr>
          <p:cNvPr id="14" name="Rectangle 13"/>
          <p:cNvSpPr/>
          <p:nvPr/>
        </p:nvSpPr>
        <p:spPr bwMode="gray">
          <a:xfrm>
            <a:off x="1121" y="-554949"/>
            <a:ext cx="12189760" cy="5224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1814" b="0" i="0" u="none" strike="noStrike" kern="1200" cap="none" spc="0" normalizeH="0" baseline="0" noProof="0" dirty="0">
                <a:ln>
                  <a:noFill/>
                </a:ln>
                <a:solidFill>
                  <a:prstClr val="white"/>
                </a:solidFill>
                <a:effectLst/>
                <a:uLnTx/>
                <a:uFillTx/>
                <a:latin typeface="Segoe UI"/>
                <a:ea typeface="+mn-ea"/>
                <a:cs typeface="+mn-cs"/>
              </a:rPr>
              <a:t>Dette er en verbalisering av segmentkortene</a:t>
            </a:r>
          </a:p>
        </p:txBody>
      </p:sp>
      <p:pic>
        <p:nvPicPr>
          <p:cNvPr id="15" name="Picture 14"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717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7947332" cy="502471"/>
          </a:xfrm>
          <a:solidFill>
            <a:srgbClr val="92D050"/>
          </a:solidFill>
        </p:spPr>
        <p:txBody>
          <a:bodyPr/>
          <a:lstStyle/>
          <a:p>
            <a:r>
              <a:rPr lang="en-US" b="1" dirty="0"/>
              <a:t>BROADENING MY CULTURAL HORIZON</a:t>
            </a:r>
          </a:p>
        </p:txBody>
      </p:sp>
      <p:graphicFrame>
        <p:nvGraphicFramePr>
          <p:cNvPr id="57" name="SI_Chart"/>
          <p:cNvGraphicFramePr/>
          <p:nvPr>
            <p:extLst>
              <p:ext uri="{D42A27DB-BD31-4B8C-83A1-F6EECF244321}">
                <p14:modId xmlns:p14="http://schemas.microsoft.com/office/powerpoint/2010/main" val="2717865291"/>
              </p:ext>
            </p:extLst>
          </p:nvPr>
        </p:nvGraphicFramePr>
        <p:xfrm>
          <a:off x="5954422" y="2352955"/>
          <a:ext cx="322611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283786490"/>
              </p:ext>
            </p:extLst>
          </p:nvPr>
        </p:nvGraphicFramePr>
        <p:xfrm>
          <a:off x="1263013" y="2383861"/>
          <a:ext cx="4963608"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620211207"/>
              </p:ext>
            </p:extLst>
          </p:nvPr>
        </p:nvGraphicFramePr>
        <p:xfrm>
          <a:off x="2197384"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812407983"/>
              </p:ext>
            </p:extLst>
          </p:nvPr>
        </p:nvGraphicFramePr>
        <p:xfrm>
          <a:off x="5552310" y="4536619"/>
          <a:ext cx="3970865"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6477310"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6557592"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30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7" y="314103"/>
            <a:ext cx="8890897" cy="502472"/>
          </a:xfrm>
          <a:solidFill>
            <a:srgbClr val="92D050"/>
          </a:solidFill>
        </p:spPr>
        <p:txBody>
          <a:bodyPr>
            <a:normAutofit/>
          </a:bodyPr>
          <a:lstStyle/>
          <a:p>
            <a:r>
              <a:rPr lang="en-GB" sz="2449" dirty="0"/>
              <a:t>Segment profile </a:t>
            </a:r>
            <a:r>
              <a:rPr lang="en-GB" sz="2449" b="1" dirty="0"/>
              <a:t>– BROADENING MY CULTURAL HORIZON</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61" name="Rectangle 60"/>
          <p:cNvSpPr/>
          <p:nvPr/>
        </p:nvSpPr>
        <p:spPr bwMode="gray">
          <a:xfrm>
            <a:off x="1121" y="-554949"/>
            <a:ext cx="12189760" cy="5224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r>
              <a:rPr kumimoji="0" lang="nb-NO" sz="1814" b="0" i="0" u="none" strike="noStrike" kern="1200" cap="none" spc="0" normalizeH="0" baseline="0" noProof="0" dirty="0">
                <a:ln>
                  <a:noFill/>
                </a:ln>
                <a:solidFill>
                  <a:prstClr val="white"/>
                </a:solidFill>
                <a:effectLst/>
                <a:uLnTx/>
                <a:uFillTx/>
                <a:latin typeface="Segoe UI"/>
                <a:ea typeface="+mn-ea"/>
                <a:cs typeface="+mn-cs"/>
              </a:rPr>
              <a:t>Tallene hentes fra filen; «xx </a:t>
            </a:r>
            <a:r>
              <a:rPr kumimoji="0" lang="en-US" sz="1814" b="0" i="0" u="none" strike="noStrike" kern="1200" cap="none" spc="0" normalizeH="0" baseline="0" noProof="0" dirty="0">
                <a:ln>
                  <a:noFill/>
                </a:ln>
                <a:solidFill>
                  <a:prstClr val="white"/>
                </a:solidFill>
                <a:effectLst/>
                <a:uLnTx/>
                <a:uFillTx/>
                <a:latin typeface="Segoe UI"/>
                <a:ea typeface="+mn-ea"/>
                <a:cs typeface="+mn-cs"/>
              </a:rPr>
              <a:t>market” segment cards</a:t>
            </a: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440765936"/>
              </p:ext>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584411747"/>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2070712914"/>
              </p:ext>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502670436"/>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638141963"/>
              </p:ext>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957323579"/>
              </p:ext>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804863311"/>
              </p:ext>
            </p:extLst>
          </p:nvPr>
        </p:nvGraphicFramePr>
        <p:xfrm>
          <a:off x="8207746" y="1734651"/>
          <a:ext cx="3766212"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2502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37" name="TextBox 36"/>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490897" y="314103"/>
            <a:ext cx="8890897" cy="502472"/>
          </a:xfrm>
          <a:prstGeom prst="rect">
            <a:avLst/>
          </a:prstGeom>
          <a:solidFill>
            <a:srgbClr val="92D050"/>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2449" b="0" i="0" u="none" strike="noStrike" kern="1200" cap="all" spc="0" normalizeH="0" baseline="0" noProof="0" dirty="0">
                <a:ln>
                  <a:noFill/>
                </a:ln>
                <a:solidFill>
                  <a:prstClr val="white"/>
                </a:solidFill>
                <a:effectLst/>
                <a:uLnTx/>
                <a:uFillTx/>
                <a:latin typeface="Segoe UI"/>
                <a:ea typeface="+mn-ea"/>
                <a:cs typeface="+mn-cs"/>
              </a:rPr>
              <a:t>Segment profile </a:t>
            </a:r>
            <a:r>
              <a:rPr kumimoji="0" lang="en-US" sz="2449" b="1" i="0" u="none" strike="noStrike" kern="1200" cap="all" spc="0" normalizeH="0" baseline="0" noProof="0" dirty="0">
                <a:ln>
                  <a:noFill/>
                </a:ln>
                <a:solidFill>
                  <a:prstClr val="white"/>
                </a:solidFill>
                <a:effectLst/>
                <a:uLnTx/>
                <a:uFillTx/>
                <a:latin typeface="Segoe UI"/>
                <a:ea typeface="+mn-ea"/>
                <a:cs typeface="+mn-cs"/>
              </a:rPr>
              <a:t>– BROADENING MY CULTURAL HORIZON</a:t>
            </a:r>
          </a:p>
        </p:txBody>
      </p:sp>
      <p:graphicFrame>
        <p:nvGraphicFramePr>
          <p:cNvPr id="43" name="Chart 42"/>
          <p:cNvGraphicFramePr/>
          <p:nvPr>
            <p:extLst>
              <p:ext uri="{D42A27DB-BD31-4B8C-83A1-F6EECF244321}">
                <p14:modId xmlns:p14="http://schemas.microsoft.com/office/powerpoint/2010/main" val="3626247854"/>
              </p:ext>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p:cNvGraphicFramePr/>
          <p:nvPr>
            <p:extLst>
              <p:ext uri="{D42A27DB-BD31-4B8C-83A1-F6EECF244321}">
                <p14:modId xmlns:p14="http://schemas.microsoft.com/office/powerpoint/2010/main" val="1253500964"/>
              </p:ext>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p:cNvGraphicFramePr/>
          <p:nvPr>
            <p:extLst>
              <p:ext uri="{D42A27DB-BD31-4B8C-83A1-F6EECF244321}">
                <p14:modId xmlns:p14="http://schemas.microsoft.com/office/powerpoint/2010/main" val="2280914510"/>
              </p:ext>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3394668007"/>
              </p:ext>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p:cNvGraphicFramePr/>
          <p:nvPr>
            <p:extLst>
              <p:ext uri="{D42A27DB-BD31-4B8C-83A1-F6EECF244321}">
                <p14:modId xmlns:p14="http://schemas.microsoft.com/office/powerpoint/2010/main" val="397040728"/>
              </p:ext>
            </p:extLst>
          </p:nvPr>
        </p:nvGraphicFramePr>
        <p:xfrm>
          <a:off x="4229747" y="546511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Chart 54"/>
          <p:cNvGraphicFramePr/>
          <p:nvPr>
            <p:extLst>
              <p:ext uri="{D42A27DB-BD31-4B8C-83A1-F6EECF244321}">
                <p14:modId xmlns:p14="http://schemas.microsoft.com/office/powerpoint/2010/main" val="337181743"/>
              </p:ext>
            </p:extLst>
          </p:nvPr>
        </p:nvGraphicFramePr>
        <p:xfrm>
          <a:off x="8381872" y="1846841"/>
          <a:ext cx="3518056" cy="2319718"/>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EE68E8D-75A8-4BC1-8B2C-F812ECA07375}"/>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0" name="Chart 49">
            <a:extLst>
              <a:ext uri="{FF2B5EF4-FFF2-40B4-BE49-F238E27FC236}">
                <a16:creationId xmlns:a16="http://schemas.microsoft.com/office/drawing/2014/main" id="{9DF3340D-3737-4FC6-9152-00C53059F07A}"/>
              </a:ext>
            </a:extLst>
          </p:cNvPr>
          <p:cNvGraphicFramePr/>
          <p:nvPr>
            <p:extLst>
              <p:ext uri="{D42A27DB-BD31-4B8C-83A1-F6EECF244321}">
                <p14:modId xmlns:p14="http://schemas.microsoft.com/office/powerpoint/2010/main" val="1058962641"/>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6" name="Chart 55">
            <a:extLst>
              <a:ext uri="{FF2B5EF4-FFF2-40B4-BE49-F238E27FC236}">
                <a16:creationId xmlns:a16="http://schemas.microsoft.com/office/drawing/2014/main" id="{8DDFB037-26E0-43E4-82A4-27E19724203C}"/>
              </a:ext>
            </a:extLst>
          </p:cNvPr>
          <p:cNvGraphicFramePr/>
          <p:nvPr>
            <p:extLst>
              <p:ext uri="{D42A27DB-BD31-4B8C-83A1-F6EECF244321}">
                <p14:modId xmlns:p14="http://schemas.microsoft.com/office/powerpoint/2010/main" val="3260542798"/>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7" name="TextBox 56">
            <a:extLst>
              <a:ext uri="{FF2B5EF4-FFF2-40B4-BE49-F238E27FC236}">
                <a16:creationId xmlns:a16="http://schemas.microsoft.com/office/drawing/2014/main" id="{7175D3CC-0567-4D47-87ED-578E5348A3AD}"/>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8" name="TextBox 57">
            <a:extLst>
              <a:ext uri="{FF2B5EF4-FFF2-40B4-BE49-F238E27FC236}">
                <a16:creationId xmlns:a16="http://schemas.microsoft.com/office/drawing/2014/main" id="{1F4B5E57-EB82-4C18-B37D-0F167F3AF01F}"/>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154710785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3" y="163468"/>
            <a:ext cx="11886535"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829361">
              <a:lnSpc>
                <a:spcPct val="110000"/>
              </a:lnSpc>
              <a:spcBef>
                <a:spcPts val="2177"/>
              </a:spcBef>
              <a:buClr>
                <a:srgbClr val="D2D3D2"/>
              </a:buClr>
              <a:defRPr/>
            </a:pPr>
            <a:r>
              <a:rPr lang="en-US" sz="2358" b="1" kern="0" cap="all" dirty="0">
                <a:solidFill>
                  <a:prstClr val="white"/>
                </a:solidFill>
                <a:effectLst>
                  <a:outerShdw blurRad="38100" dist="38100" dir="2700000" algn="tl">
                    <a:srgbClr val="000000">
                      <a:alpha val="43137"/>
                    </a:srgbClr>
                  </a:outerShdw>
                </a:effectLst>
              </a:rPr>
              <a:t>ADVENTURES IN </a:t>
            </a:r>
            <a:r>
              <a:rPr kumimoji="0" lang="en-US" sz="2358" b="1" i="0" u="none" strike="noStrike" kern="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world of natural beauty</a:t>
            </a:r>
          </a:p>
        </p:txBody>
      </p:sp>
      <p:sp>
        <p:nvSpPr>
          <p:cNvPr id="10" name="TextBox 9"/>
          <p:cNvSpPr txBox="1"/>
          <p:nvPr/>
        </p:nvSpPr>
        <p:spPr>
          <a:xfrm>
            <a:off x="3364299" y="3527995"/>
            <a:ext cx="2339837" cy="895208"/>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US" sz="1633" b="0" i="0" u="none" strike="noStrike" kern="0" cap="all" spc="0" normalizeH="0" baseline="0" noProof="0" dirty="0">
                <a:ln>
                  <a:noFill/>
                </a:ln>
                <a:solidFill>
                  <a:srgbClr val="222223"/>
                </a:solidFill>
                <a:effectLst/>
                <a:uLnTx/>
                <a:uFillTx/>
                <a:latin typeface="Segoe UI"/>
                <a:ea typeface="+mn-ea"/>
                <a:cs typeface="+mn-cs"/>
              </a:rPr>
              <a:t>immerse myself in the local life.</a:t>
            </a:r>
            <a:br>
              <a:rPr kumimoji="0" lang="en-US" sz="1633" b="0" i="0" u="none" strike="noStrike" kern="0" cap="all" spc="0" normalizeH="0" baseline="0" noProof="0" dirty="0">
                <a:ln>
                  <a:noFill/>
                </a:ln>
                <a:solidFill>
                  <a:srgbClr val="222223"/>
                </a:solidFill>
                <a:effectLst/>
                <a:uLnTx/>
                <a:uFillTx/>
                <a:latin typeface="Segoe UI"/>
                <a:ea typeface="+mn-ea"/>
                <a:cs typeface="+mn-cs"/>
              </a:rPr>
            </a:br>
            <a:r>
              <a:rPr kumimoji="0" lang="en-US" sz="1633" b="0" i="0" u="none" strike="noStrike" kern="0" cap="all" spc="0" normalizeH="0" baseline="0" noProof="0" dirty="0">
                <a:ln>
                  <a:noFill/>
                </a:ln>
                <a:solidFill>
                  <a:srgbClr val="222223"/>
                </a:solidFill>
                <a:effectLst/>
                <a:uLnTx/>
                <a:uFillTx/>
                <a:latin typeface="Segoe UI"/>
                <a:ea typeface="+mn-ea"/>
                <a:cs typeface="+mn-cs"/>
              </a:rPr>
              <a:t>Unspoiled nature.</a:t>
            </a:r>
            <a:endParaRPr kumimoji="0" lang="en-GB" sz="1633" b="0" i="0" u="none" strike="noStrike" kern="0" cap="all" spc="0" normalizeH="0" baseline="0" noProof="0" dirty="0">
              <a:ln>
                <a:noFill/>
              </a:ln>
              <a:solidFill>
                <a:srgbClr val="222223"/>
              </a:solidFill>
              <a:effectLst/>
              <a:uLnTx/>
              <a:uFillTx/>
              <a:latin typeface="Segoe UI"/>
              <a:ea typeface="+mn-ea"/>
              <a:cs typeface="+mn-cs"/>
            </a:endParaRPr>
          </a:p>
        </p:txBody>
      </p:sp>
      <p:sp>
        <p:nvSpPr>
          <p:cNvPr id="9" name="TextBox 8"/>
          <p:cNvSpPr txBox="1"/>
          <p:nvPr/>
        </p:nvSpPr>
        <p:spPr>
          <a:xfrm>
            <a:off x="897121" y="3527996"/>
            <a:ext cx="1959319" cy="895208"/>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all" spc="0" normalizeH="0" baseline="0" noProof="0" dirty="0">
                <a:ln>
                  <a:noFill/>
                </a:ln>
                <a:solidFill>
                  <a:srgbClr val="222223"/>
                </a:solidFill>
                <a:effectLst/>
                <a:uLnTx/>
                <a:uFillTx/>
                <a:latin typeface="Segoe UI"/>
                <a:ea typeface="+mn-ea"/>
                <a:cs typeface="+mn-cs"/>
              </a:rPr>
              <a:t>adventurous, daring AND unique.</a:t>
            </a:r>
          </a:p>
        </p:txBody>
      </p:sp>
      <p:sp>
        <p:nvSpPr>
          <p:cNvPr id="8" name="TextBox 7"/>
          <p:cNvSpPr txBox="1"/>
          <p:nvPr/>
        </p:nvSpPr>
        <p:spPr>
          <a:xfrm>
            <a:off x="6444340" y="412451"/>
            <a:ext cx="5398996" cy="4488691"/>
          </a:xfrm>
          <a:prstGeom prst="rect">
            <a:avLst/>
          </a:prstGeom>
          <a:solidFill>
            <a:srgbClr val="FFFFFF">
              <a:alpha val="80000"/>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3094265" algn="l"/>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Exploring the world of natural beauty is about feeling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unique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daring</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adventurous</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The segment reflects the need to see something new,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something spectacular</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like a natural phenomenon. It also connects with the need to immerse in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unspoiled nature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and travel to a destination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not ruined by tourism</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Staying ahead of the “charter pack”. The segment is all about being proud of one’s ability to </a:t>
            </a:r>
            <a:r>
              <a:rPr kumimoji="0" lang="en-US" sz="2177" b="1" i="0" u="none" strike="noStrike" kern="1200" cap="none" spc="0" normalizeH="0" baseline="0" noProof="0" dirty="0">
                <a:ln>
                  <a:noFill/>
                </a:ln>
                <a:solidFill>
                  <a:srgbClr val="00B050"/>
                </a:solidFill>
                <a:effectLst/>
                <a:uLnTx/>
                <a:uFillTx/>
                <a:latin typeface="Segoe UI"/>
                <a:ea typeface="+mn-ea"/>
                <a:cs typeface="Arial" pitchFamily="34" charset="0"/>
              </a:rPr>
              <a:t>“go where no one has gone before”. </a:t>
            </a:r>
          </a:p>
        </p:txBody>
      </p:sp>
      <p:cxnSp>
        <p:nvCxnSpPr>
          <p:cNvPr id="11" name="Straight Connector 10"/>
          <p:cNvCxnSpPr/>
          <p:nvPr/>
        </p:nvCxnSpPr>
        <p:spPr>
          <a:xfrm>
            <a:off x="6357243" y="412450"/>
            <a:ext cx="0" cy="448768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240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5443"/>
          <a:stretch/>
        </p:blipFill>
        <p:spPr>
          <a:xfrm>
            <a:off x="163016" y="947196"/>
            <a:ext cx="5140214" cy="578986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53984">
              <a:defRPr/>
            </a:pPr>
            <a:r>
              <a:rPr lang="en-US" sz="3600" b="1" cap="all" dirty="0">
                <a:solidFill>
                  <a:prstClr val="white"/>
                </a:solidFill>
              </a:rPr>
              <a:t>ADVENTURES IN </a:t>
            </a:r>
            <a:r>
              <a:rPr kumimoji="0" lang="en-US" sz="3600" b="1" i="0" u="none" strike="noStrike" kern="1200" cap="all" spc="0" normalizeH="0" baseline="0" noProof="0" dirty="0">
                <a:ln>
                  <a:noFill/>
                </a:ln>
                <a:solidFill>
                  <a:prstClr val="white"/>
                </a:solidFill>
                <a:effectLst/>
                <a:uLnTx/>
                <a:uFillTx/>
                <a:ea typeface="+mn-ea"/>
                <a:cs typeface="+mn-cs"/>
              </a:rPr>
              <a:t>the world of natural beauty</a:t>
            </a:r>
          </a:p>
        </p:txBody>
      </p:sp>
      <p:sp>
        <p:nvSpPr>
          <p:cNvPr id="8" name="TextBox 7"/>
          <p:cNvSpPr txBox="1"/>
          <p:nvPr/>
        </p:nvSpPr>
        <p:spPr>
          <a:xfrm>
            <a:off x="4855098" y="1199561"/>
            <a:ext cx="3396153" cy="370563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kumimoji="0" lang="en-US" sz="1266" b="1" i="0" u="none" strike="noStrike" kern="0" cap="none" spc="0" normalizeH="0" baseline="0" noProof="0" dirty="0">
                <a:ln>
                  <a:noFill/>
                </a:ln>
                <a:solidFill>
                  <a:srgbClr val="00B050"/>
                </a:solidFill>
                <a:effectLst/>
                <a:uLnTx/>
                <a:uFillTx/>
                <a:latin typeface="Segoe UI"/>
                <a:ea typeface="+mn-ea"/>
                <a:cs typeface="+mn-cs"/>
              </a:rPr>
              <a:t>broaden my knowledge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my </a:t>
            </a:r>
            <a:r>
              <a:rPr kumimoji="0" lang="en-US" sz="1266" b="1" i="0" u="none" strike="noStrike" kern="0" cap="none" spc="0" normalizeH="0" baseline="0" noProof="0" dirty="0">
                <a:ln>
                  <a:noFill/>
                </a:ln>
                <a:solidFill>
                  <a:srgbClr val="00B050"/>
                </a:solidFill>
                <a:effectLst/>
                <a:uLnTx/>
                <a:uFillTx/>
                <a:latin typeface="Segoe UI"/>
                <a:ea typeface="+mn-ea"/>
                <a:cs typeface="+mn-cs"/>
              </a:rPr>
              <a:t>horizon</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I want to enrich my view on the world and discover </a:t>
            </a:r>
            <a:r>
              <a:rPr kumimoji="0" lang="en-US" sz="1266" b="1" i="0" u="none" strike="noStrike" kern="0" cap="none" spc="0" normalizeH="0" baseline="0" noProof="0" dirty="0">
                <a:ln>
                  <a:noFill/>
                </a:ln>
                <a:solidFill>
                  <a:srgbClr val="00B050"/>
                </a:solidFill>
                <a:effectLst/>
                <a:uLnTx/>
                <a:uFillTx/>
                <a:latin typeface="Segoe UI"/>
                <a:ea typeface="+mn-ea"/>
                <a:cs typeface="+mn-cs"/>
              </a:rPr>
              <a:t>new and interesting places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 place that allows me to </a:t>
            </a:r>
            <a:r>
              <a:rPr kumimoji="0" lang="en-US" sz="1266" b="1" i="0" u="none" strike="noStrike" kern="0" cap="none" spc="0" normalizeH="0" baseline="0" noProof="0" dirty="0">
                <a:ln>
                  <a:noFill/>
                </a:ln>
                <a:solidFill>
                  <a:srgbClr val="00B050"/>
                </a:solidFill>
                <a:effectLst/>
                <a:uLnTx/>
                <a:uFillTx/>
                <a:latin typeface="Segoe UI"/>
                <a:ea typeface="+mn-ea"/>
                <a:cs typeface="+mn-cs"/>
              </a:rPr>
              <a:t>immerse myself in the local life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All in all I want </a:t>
            </a:r>
            <a:r>
              <a:rPr kumimoji="0" lang="en-US" sz="1266" b="1" i="0" u="none" strike="noStrike" kern="0" cap="none" spc="0" normalizeH="0" baseline="0" noProof="0" dirty="0">
                <a:ln>
                  <a:noFill/>
                </a:ln>
                <a:solidFill>
                  <a:srgbClr val="00B050"/>
                </a:solidFill>
                <a:effectLst/>
                <a:uLnTx/>
                <a:uFillTx/>
                <a:latin typeface="Segoe UI"/>
                <a:ea typeface="+mn-ea"/>
                <a:cs typeface="+mn-cs"/>
              </a:rPr>
              <a:t>rich experiences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new </a:t>
            </a:r>
            <a:r>
              <a:rPr kumimoji="0" lang="en-US" sz="1266" b="1" i="0" u="none" strike="noStrike" kern="0" cap="none" spc="0" normalizeH="0" baseline="0" noProof="0" dirty="0">
                <a:ln>
                  <a:noFill/>
                </a:ln>
                <a:solidFill>
                  <a:srgbClr val="00B050"/>
                </a:solidFill>
                <a:effectLst/>
                <a:uLnTx/>
                <a:uFillTx/>
                <a:latin typeface="Segoe UI"/>
                <a:ea typeface="+mn-ea"/>
                <a:cs typeface="+mn-cs"/>
              </a:rPr>
              <a:t>inspiration</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that is </a:t>
            </a:r>
            <a:r>
              <a:rPr kumimoji="0" lang="en-US" sz="1270" b="1" i="0" u="none" strike="noStrike" kern="0" cap="none" spc="0" normalizeH="0" baseline="0" noProof="0" dirty="0">
                <a:ln>
                  <a:noFill/>
                </a:ln>
                <a:solidFill>
                  <a:srgbClr val="00B050"/>
                </a:solidFill>
                <a:effectLst/>
                <a:uLnTx/>
                <a:uFillTx/>
                <a:latin typeface="Segoe UI"/>
                <a:ea typeface="+mn-ea"/>
                <a:cs typeface="+mn-cs"/>
              </a:rPr>
              <a:t>not ruined by tourism</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It has </a:t>
            </a:r>
            <a:r>
              <a:rPr kumimoji="0" lang="en-US" sz="1270" b="1" i="0" u="none" strike="noStrike" kern="0" cap="none" spc="0" normalizeH="0" baseline="0" noProof="0" dirty="0">
                <a:ln>
                  <a:noFill/>
                </a:ln>
                <a:solidFill>
                  <a:srgbClr val="00B050"/>
                </a:solidFill>
                <a:effectLst/>
                <a:uLnTx/>
                <a:uFillTx/>
                <a:latin typeface="Segoe UI"/>
                <a:ea typeface="+mn-ea"/>
                <a:cs typeface="+mn-cs"/>
              </a:rPr>
              <a:t>unspoiled nature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allow me to </a:t>
            </a:r>
            <a:r>
              <a:rPr kumimoji="0" lang="en-US" sz="1270" b="1" i="0" u="none" strike="noStrike" kern="0" cap="none" spc="0" normalizeH="0" baseline="0" noProof="0" dirty="0">
                <a:ln>
                  <a:noFill/>
                </a:ln>
                <a:solidFill>
                  <a:srgbClr val="00B050"/>
                </a:solidFill>
                <a:effectLst/>
                <a:uLnTx/>
                <a:uFillTx/>
                <a:latin typeface="Segoe UI"/>
                <a:ea typeface="+mn-ea"/>
                <a:cs typeface="+mn-cs"/>
              </a:rPr>
              <a:t>live close to nature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 want </a:t>
            </a:r>
            <a:r>
              <a:rPr kumimoji="0" lang="en-US" sz="1270" b="1" i="0" u="none" strike="noStrike" kern="0" cap="none" spc="0" normalizeH="0" baseline="0" noProof="0" dirty="0">
                <a:ln>
                  <a:noFill/>
                </a:ln>
                <a:solidFill>
                  <a:srgbClr val="00B050"/>
                </a:solidFill>
                <a:effectLst/>
                <a:uLnTx/>
                <a:uFillTx/>
                <a:latin typeface="Segoe UI"/>
                <a:ea typeface="+mn-ea"/>
                <a:cs typeface="+mn-cs"/>
              </a:rPr>
              <a:t>quiet environments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beautiful nature. A destination that has good opportunities to </a:t>
            </a:r>
            <a:r>
              <a:rPr kumimoji="0" lang="en-US" sz="1270" b="1" i="0" u="none" strike="noStrike" kern="0" cap="none" spc="0" normalizeH="0" baseline="0" noProof="0" dirty="0">
                <a:ln>
                  <a:noFill/>
                </a:ln>
                <a:solidFill>
                  <a:srgbClr val="00B050"/>
                </a:solidFill>
                <a:effectLst/>
                <a:uLnTx/>
                <a:uFillTx/>
                <a:latin typeface="Segoe UI"/>
                <a:ea typeface="+mn-ea"/>
                <a:cs typeface="+mn-cs"/>
              </a:rPr>
              <a:t>meet local people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also </a:t>
            </a:r>
            <a:r>
              <a:rPr kumimoji="0" lang="en-US" sz="1270" b="1" i="0" u="none" strike="noStrike" kern="0" cap="none" spc="0" normalizeH="0" baseline="0" noProof="0" dirty="0">
                <a:ln>
                  <a:noFill/>
                </a:ln>
                <a:solidFill>
                  <a:srgbClr val="00B050"/>
                </a:solidFill>
                <a:effectLst/>
                <a:uLnTx/>
                <a:uFillTx/>
                <a:latin typeface="Segoe UI"/>
                <a:ea typeface="+mn-ea"/>
                <a:cs typeface="+mn-cs"/>
              </a:rPr>
              <a:t>interesting sights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 rich </a:t>
            </a:r>
            <a:r>
              <a:rPr kumimoji="0" lang="en-US" sz="1270" b="1" i="0" u="none" strike="noStrike" kern="0" cap="none" spc="0" normalizeH="0" baseline="0" noProof="0" dirty="0">
                <a:ln>
                  <a:noFill/>
                </a:ln>
                <a:solidFill>
                  <a:srgbClr val="00B050"/>
                </a:solidFill>
                <a:effectLst/>
                <a:uLnTx/>
                <a:uFillTx/>
                <a:latin typeface="Segoe UI"/>
                <a:ea typeface="+mn-ea"/>
                <a:cs typeface="+mn-cs"/>
              </a:rPr>
              <a:t>cultural heritage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would also be good. </a:t>
            </a:r>
          </a:p>
        </p:txBody>
      </p:sp>
      <p:sp>
        <p:nvSpPr>
          <p:cNvPr id="9" name="TextBox 8"/>
          <p:cNvSpPr txBox="1"/>
          <p:nvPr/>
        </p:nvSpPr>
        <p:spPr>
          <a:xfrm>
            <a:off x="8482247" y="1199560"/>
            <a:ext cx="2938652" cy="370114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00B050"/>
                </a:solidFill>
                <a:effectLst/>
                <a:uLnTx/>
                <a:uFillTx/>
                <a:latin typeface="Segoe UI"/>
                <a:ea typeface="+mn-ea"/>
                <a:cs typeface="+mn-cs"/>
              </a:rPr>
              <a:t>adventurous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lang="en-US" sz="1266" b="1" kern="0" dirty="0">
                <a:solidFill>
                  <a:srgbClr val="00B050"/>
                </a:solidFill>
                <a:latin typeface="Segoe UI"/>
              </a:rPr>
              <a:t>explorative, </a:t>
            </a:r>
            <a:r>
              <a:rPr kumimoji="0" lang="en-US" sz="1266" b="1" i="0" u="none" strike="noStrike" kern="0" cap="none" spc="0" normalizeH="0" baseline="0" noProof="0" dirty="0">
                <a:ln>
                  <a:noFill/>
                </a:ln>
                <a:solidFill>
                  <a:srgbClr val="00B050"/>
                </a:solidFill>
                <a:effectLst/>
                <a:uLnTx/>
                <a:uFillTx/>
                <a:latin typeface="Segoe UI"/>
                <a:ea typeface="+mn-ea"/>
                <a:cs typeface="+mn-cs"/>
              </a:rPr>
              <a:t>daring</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00B050"/>
                </a:solidFill>
                <a:effectLst/>
                <a:uLnTx/>
                <a:uFillTx/>
                <a:latin typeface="Segoe UI"/>
                <a:ea typeface="+mn-ea"/>
                <a:cs typeface="+mn-cs"/>
              </a:rPr>
              <a:t>unique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authentic and active.</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like </a:t>
            </a:r>
            <a:r>
              <a:rPr kumimoji="0" lang="en-US" sz="1266" b="1" i="0" u="none" strike="noStrike" kern="0" cap="none" spc="0" normalizeH="0" baseline="0" noProof="0" dirty="0">
                <a:ln>
                  <a:noFill/>
                </a:ln>
                <a:solidFill>
                  <a:srgbClr val="00B050"/>
                </a:solidFill>
                <a:effectLst/>
                <a:uLnTx/>
                <a:uFillTx/>
                <a:latin typeface="Segoe UI"/>
                <a:ea typeface="+mn-ea"/>
                <a:cs typeface="+mn-cs"/>
              </a:rPr>
              <a:t>adventure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wants a </a:t>
            </a:r>
            <a:r>
              <a:rPr kumimoji="0" lang="en-US" sz="1266" b="1" i="0" u="none" strike="noStrike" kern="0" cap="none" spc="0" normalizeH="0" baseline="0" noProof="0" dirty="0">
                <a:ln>
                  <a:noFill/>
                </a:ln>
                <a:solidFill>
                  <a:srgbClr val="00B050"/>
                </a:solidFill>
                <a:effectLst/>
                <a:uLnTx/>
                <a:uFillTx/>
                <a:latin typeface="Segoe UI"/>
                <a:ea typeface="+mn-ea"/>
                <a:cs typeface="+mn-cs"/>
              </a:rPr>
              <a:t>life changing experience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want to make a </a:t>
            </a:r>
            <a:r>
              <a:rPr kumimoji="0" lang="en-US" sz="1266" b="1" i="0" u="none" strike="noStrike" kern="0" cap="none" spc="0" normalizeH="0" baseline="0" noProof="0" dirty="0">
                <a:ln>
                  <a:noFill/>
                </a:ln>
                <a:solidFill>
                  <a:srgbClr val="00B050"/>
                </a:solidFill>
                <a:effectLst/>
                <a:uLnTx/>
                <a:uFillTx/>
                <a:latin typeface="Segoe UI"/>
                <a:ea typeface="+mn-ea"/>
                <a:cs typeface="+mn-cs"/>
              </a:rPr>
              <a:t>different choice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do things the </a:t>
            </a:r>
            <a:r>
              <a:rPr kumimoji="0" lang="en-US" sz="1266" b="1" i="0" u="none" strike="noStrike" kern="0" cap="none" spc="0" normalizeH="0" baseline="0" noProof="0" dirty="0">
                <a:ln>
                  <a:noFill/>
                </a:ln>
                <a:solidFill>
                  <a:srgbClr val="00B050"/>
                </a:solidFill>
                <a:effectLst/>
                <a:uLnTx/>
                <a:uFillTx/>
                <a:latin typeface="Segoe UI"/>
                <a:ea typeface="+mn-ea"/>
                <a:cs typeface="+mn-cs"/>
              </a:rPr>
              <a:t>unconventional</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way. People who like to </a:t>
            </a:r>
            <a:r>
              <a:rPr kumimoji="0" lang="en-US" sz="1266" b="1" i="0" u="none" strike="noStrike" kern="0" cap="none" spc="0" normalizeH="0" baseline="0" noProof="0" dirty="0">
                <a:ln>
                  <a:noFill/>
                </a:ln>
                <a:solidFill>
                  <a:srgbClr val="00B050"/>
                </a:solidFill>
                <a:effectLst/>
                <a:uLnTx/>
                <a:uFillTx/>
                <a:latin typeface="Segoe UI"/>
                <a:ea typeface="+mn-ea"/>
                <a:cs typeface="+mn-cs"/>
              </a:rPr>
              <a:t>explore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have </a:t>
            </a:r>
            <a:r>
              <a:rPr kumimoji="0" lang="en-US" sz="1266" b="1" i="0" u="none" strike="noStrike" kern="0" cap="none" spc="0" normalizeH="0" baseline="0" noProof="0" dirty="0">
                <a:ln>
                  <a:noFill/>
                </a:ln>
                <a:solidFill>
                  <a:srgbClr val="00B050"/>
                </a:solidFill>
                <a:effectLst/>
                <a:uLnTx/>
                <a:uFillTx/>
                <a:latin typeface="Segoe UI"/>
                <a:ea typeface="+mn-ea"/>
                <a:cs typeface="+mn-cs"/>
              </a:rPr>
              <a:t>new experiences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are interested to </a:t>
            </a:r>
            <a:r>
              <a:rPr kumimoji="0" lang="en-US" sz="1266" b="1" i="0" u="none" strike="noStrike" kern="0" cap="none" spc="0" normalizeH="0" baseline="0" noProof="0" dirty="0">
                <a:ln>
                  <a:noFill/>
                </a:ln>
                <a:solidFill>
                  <a:srgbClr val="00B050"/>
                </a:solidFill>
                <a:effectLst/>
                <a:uLnTx/>
                <a:uFillTx/>
                <a:latin typeface="Segoe UI"/>
                <a:ea typeface="+mn-ea"/>
                <a:cs typeface="+mn-cs"/>
              </a:rPr>
              <a:t>learn more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B050"/>
                  </a:solidFill>
                  <a:effectLst/>
                  <a:uLnTx/>
                  <a:uFillTx/>
                  <a:latin typeface="Arial Rounded MT Bold"/>
                  <a:ea typeface="+mn-ea"/>
                  <a:cs typeface="+mn-cs"/>
                </a:rPr>
                <a:t>56</a:t>
              </a:r>
              <a:r>
                <a:rPr kumimoji="0" lang="da-DK" sz="1333" b="1" i="0" u="none" strike="noStrike" kern="0" cap="none" spc="0" normalizeH="0" baseline="0" noProof="0" dirty="0">
                  <a:ln>
                    <a:noFill/>
                  </a:ln>
                  <a:solidFill>
                    <a:srgbClr val="00B05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B05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B050"/>
                  </a:solidFill>
                  <a:effectLst/>
                  <a:uLnTx/>
                  <a:uFillTx/>
                  <a:latin typeface="Arial Rounded MT Bold"/>
                  <a:ea typeface="+mn-ea"/>
                  <a:cs typeface="+mn-cs"/>
                </a:rPr>
                <a:t>44</a:t>
              </a:r>
              <a:r>
                <a:rPr kumimoji="0" lang="da-DK" sz="1333" b="1" i="0" u="none" strike="noStrike" kern="0" cap="none" spc="0" normalizeH="0" baseline="0" noProof="0" dirty="0">
                  <a:ln>
                    <a:noFill/>
                  </a:ln>
                  <a:solidFill>
                    <a:srgbClr val="00B05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00B05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5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5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00B050"/>
                  </a:solidFill>
                  <a:effectLst/>
                  <a:uLnTx/>
                  <a:uFillTx/>
                  <a:latin typeface="Arial Rounded MT Bold"/>
                  <a:ea typeface="+mn-ea"/>
                  <a:cs typeface="+mn-cs"/>
                </a:rPr>
                <a:t>56</a:t>
              </a:r>
              <a:r>
                <a:rPr kumimoji="0" lang="da-DK" sz="1467" b="1" i="0" u="none" strike="noStrike" kern="0" cap="none" spc="0" normalizeH="0" baseline="0" noProof="0" dirty="0">
                  <a:ln>
                    <a:noFill/>
                  </a:ln>
                  <a:solidFill>
                    <a:srgbClr val="00B05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00B05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B050"/>
                  </a:solidFill>
                  <a:effectLst/>
                  <a:uLnTx/>
                  <a:uFillTx/>
                  <a:latin typeface="Arial Rounded MT Bold"/>
                  <a:ea typeface="+mn-ea"/>
                  <a:cs typeface="+mn-cs"/>
                </a:rPr>
                <a:t>ARE BELOW</a:t>
              </a:r>
            </a:p>
            <a:p>
              <a:pPr marL="6350" marR="0" lvl="0" indent="0" algn="ctr" defTabSz="1218994" rtl="0" eaLnBrk="1" fontAlgn="auto" latinLnBrk="0" hangingPunct="1">
                <a:lnSpc>
                  <a:spcPct val="100000"/>
                </a:lnSpc>
                <a:spcBef>
                  <a:spcPts val="0"/>
                </a:spcBef>
                <a:spcAft>
                  <a:spcPts val="0"/>
                </a:spcAft>
                <a:buClrTx/>
                <a:buSzTx/>
                <a:buFontTx/>
                <a:buNone/>
                <a:tabLst/>
                <a:defRPr/>
              </a:pPr>
              <a:r>
                <a:rPr lang="da-DK" sz="1200" b="1" kern="0" dirty="0">
                  <a:solidFill>
                    <a:srgbClr val="00B050"/>
                  </a:solidFill>
                  <a:latin typeface="Arial Rounded MT Bold"/>
                </a:rPr>
                <a:t>40 </a:t>
              </a:r>
              <a:r>
                <a:rPr kumimoji="0" lang="da-DK" sz="933" b="0" i="0" u="none" strike="noStrike" kern="0" cap="none" spc="0" normalizeH="0" baseline="0" noProof="0" dirty="0">
                  <a:ln>
                    <a:noFill/>
                  </a:ln>
                  <a:solidFill>
                    <a:srgbClr val="00B05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00B05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5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00B05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00B05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00B050"/>
                  </a:solidFill>
                  <a:effectLst/>
                  <a:uLnTx/>
                  <a:uFillTx/>
                  <a:latin typeface="Arial Rounded MT Bold"/>
                  <a:ea typeface="+mn-ea"/>
                  <a:cs typeface="+mn-cs"/>
                </a:rPr>
                <a:t>13</a:t>
              </a:r>
              <a:r>
                <a:rPr kumimoji="0" lang="da-DK" sz="1333" b="1" i="0" u="none" strike="noStrike" kern="0" cap="none" spc="0" normalizeH="0" baseline="0" noProof="0" dirty="0">
                  <a:ln>
                    <a:noFill/>
                  </a:ln>
                  <a:solidFill>
                    <a:srgbClr val="00B05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00B05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discover new and interesting places at a destination that has unspoiled nature and that s not ruined by tourism. </a:t>
            </a: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4" name="Chart 33"/>
          <p:cNvGraphicFramePr/>
          <p:nvPr>
            <p:extLst>
              <p:ext uri="{D42A27DB-BD31-4B8C-83A1-F6EECF244321}">
                <p14:modId xmlns:p14="http://schemas.microsoft.com/office/powerpoint/2010/main" val="4108993540"/>
              </p:ext>
            </p:extLst>
          </p:nvPr>
        </p:nvGraphicFramePr>
        <p:xfrm>
          <a:off x="9712647"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9912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53984">
              <a:defRPr/>
            </a:pPr>
            <a:r>
              <a:rPr lang="en-US" sz="3600" b="1" cap="all" dirty="0">
                <a:solidFill>
                  <a:prstClr val="white"/>
                </a:solidFill>
              </a:rPr>
              <a:t>ADVENTURES IN </a:t>
            </a:r>
            <a:r>
              <a:rPr kumimoji="0" lang="en-US" sz="3600" b="1" i="0" u="none" strike="noStrike" kern="1200" cap="all" spc="0" normalizeH="0" baseline="0" noProof="0" dirty="0">
                <a:ln>
                  <a:noFill/>
                </a:ln>
                <a:solidFill>
                  <a:prstClr val="white"/>
                </a:solidFill>
                <a:effectLst/>
                <a:uLnTx/>
                <a:uFillTx/>
                <a:latin typeface="Segoe UI"/>
                <a:ea typeface="+mn-ea"/>
                <a:cs typeface="+mn-cs"/>
              </a:rPr>
              <a:t>the world of natural beauty</a:t>
            </a:r>
          </a:p>
        </p:txBody>
      </p:sp>
      <p:sp>
        <p:nvSpPr>
          <p:cNvPr id="12" name="TextBox 11"/>
          <p:cNvSpPr txBox="1"/>
          <p:nvPr/>
        </p:nvSpPr>
        <p:spPr>
          <a:xfrm>
            <a:off x="608891" y="1545486"/>
            <a:ext cx="3119427" cy="136357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The most common holiday type is a holiday to </a:t>
            </a:r>
            <a:r>
              <a:rPr kumimoji="0" lang="en-GB" sz="1266" b="1" i="0" u="none" strike="noStrike" kern="0" cap="none" spc="0" normalizeH="0" baseline="0" noProof="0" dirty="0">
                <a:ln>
                  <a:noFill/>
                </a:ln>
                <a:solidFill>
                  <a:srgbClr val="00B050"/>
                </a:solidFill>
                <a:effectLst/>
                <a:uLnTx/>
                <a:uFillTx/>
                <a:latin typeface="Segoe UI"/>
                <a:ea typeface="+mn-ea"/>
                <a:cs typeface="+mn-cs"/>
              </a:rPr>
              <a:t>visit historic</a:t>
            </a:r>
            <a:r>
              <a:rPr kumimoji="0" lang="en-GB" sz="1266" b="1" i="0" u="none" strike="noStrike" kern="0" cap="none" spc="0" normalizeH="0" noProof="0" dirty="0">
                <a:ln>
                  <a:noFill/>
                </a:ln>
                <a:solidFill>
                  <a:srgbClr val="00B050"/>
                </a:solidFill>
                <a:effectLst/>
                <a:uLnTx/>
                <a:uFillTx/>
                <a:latin typeface="Segoe UI"/>
                <a:ea typeface="+mn-ea"/>
                <a:cs typeface="+mn-cs"/>
              </a:rPr>
              <a:t> sites</a:t>
            </a:r>
            <a:r>
              <a:rPr kumimoji="0" lang="en-GB" sz="1266" b="1" i="0" u="none" strike="noStrike" kern="0" cap="none" spc="0" normalizeH="0" baseline="0" noProof="0" dirty="0">
                <a:ln>
                  <a:noFill/>
                </a:ln>
                <a:solidFill>
                  <a:srgbClr val="00B050"/>
                </a:solidFill>
                <a:effectLst/>
                <a:uLnTx/>
                <a:uFillTx/>
                <a:latin typeface="Segoe UI"/>
                <a:ea typeface="+mn-ea"/>
                <a:cs typeface="+mn-cs"/>
              </a:rPr>
              <a:t>, and</a:t>
            </a:r>
            <a:r>
              <a:rPr kumimoji="0" lang="en-GB" sz="1266" b="1" i="0" u="none" strike="noStrike" kern="0" cap="none" spc="0" normalizeH="0" noProof="0" dirty="0">
                <a:ln>
                  <a:noFill/>
                </a:ln>
                <a:solidFill>
                  <a:srgbClr val="00B050"/>
                </a:solidFill>
                <a:effectLst/>
                <a:uLnTx/>
                <a:uFillTx/>
                <a:latin typeface="Segoe UI"/>
                <a:ea typeface="+mn-ea"/>
                <a:cs typeface="+mn-cs"/>
              </a:rPr>
              <a:t> sightseeing. </a:t>
            </a:r>
            <a:r>
              <a:rPr kumimoji="0" lang="en-GB" sz="1266" b="1" i="0" u="none" strike="noStrike" kern="0" cap="none" spc="0" normalizeH="0" baseline="0" noProof="0" dirty="0">
                <a:ln>
                  <a:noFill/>
                </a:ln>
                <a:solidFill>
                  <a:srgbClr val="00B050"/>
                </a:solidFill>
                <a:effectLst/>
                <a:uLnTx/>
                <a:uFillTx/>
                <a:latin typeface="Segoe UI"/>
                <a:ea typeface="+mn-ea"/>
                <a:cs typeface="+mn-cs"/>
              </a:rPr>
              <a:t> </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They are also </a:t>
            </a:r>
            <a:r>
              <a:rPr lang="en-GB" sz="1266" kern="0" dirty="0">
                <a:solidFill>
                  <a:sysClr val="windowText" lastClr="000000"/>
                </a:solidFill>
                <a:latin typeface="Segoe UI"/>
              </a:rPr>
              <a:t>enjoy</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r>
              <a:rPr lang="en-GB" sz="1266" b="1" kern="0" dirty="0">
                <a:solidFill>
                  <a:srgbClr val="00B050"/>
                </a:solidFill>
                <a:latin typeface="Segoe UI"/>
              </a:rPr>
              <a:t>cultural experiences </a:t>
            </a:r>
            <a:r>
              <a:rPr lang="en-GB" sz="1266" kern="0" dirty="0">
                <a:solidFill>
                  <a:sysClr val="windowText" lastClr="000000"/>
                </a:solidFill>
                <a:latin typeface="Segoe UI"/>
              </a:rPr>
              <a:t>as well as experiencing</a:t>
            </a:r>
            <a:r>
              <a:rPr lang="en-GB" sz="1266" b="1" kern="0" dirty="0">
                <a:solidFill>
                  <a:srgbClr val="00B050"/>
                </a:solidFill>
                <a:latin typeface="Segoe UI"/>
              </a:rPr>
              <a:t> nature and scenery</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3" name="TextBox 12"/>
          <p:cNvSpPr txBox="1"/>
          <p:nvPr/>
        </p:nvSpPr>
        <p:spPr>
          <a:xfrm>
            <a:off x="608891" y="4040822"/>
            <a:ext cx="3373449" cy="2344616"/>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This is a very active segment. They want to observe </a:t>
            </a:r>
            <a:r>
              <a:rPr kumimoji="0" lang="en-US" sz="1266" b="1" i="0" u="none" strike="noStrike" kern="0" cap="none" spc="0" normalizeH="0" baseline="0" noProof="0" dirty="0">
                <a:ln>
                  <a:noFill/>
                </a:ln>
                <a:solidFill>
                  <a:srgbClr val="00B050"/>
                </a:solidFill>
                <a:effectLst/>
                <a:uLnTx/>
                <a:uFillTx/>
                <a:latin typeface="Segoe UI"/>
                <a:ea typeface="+mn-ea"/>
                <a:cs typeface="+mn-cs"/>
              </a:rPr>
              <a:t>beauty of nature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US" sz="1266" b="1" i="0" u="none" strike="noStrike" kern="0" cap="none" spc="0" normalizeH="0" baseline="0" noProof="0" dirty="0">
                <a:ln>
                  <a:noFill/>
                </a:ln>
                <a:solidFill>
                  <a:srgbClr val="00B050"/>
                </a:solidFill>
                <a:effectLst/>
                <a:uLnTx/>
                <a:uFillTx/>
                <a:latin typeface="Segoe UI"/>
                <a:ea typeface="+mn-ea"/>
                <a:cs typeface="+mn-cs"/>
              </a:rPr>
              <a:t>natural phenomenon</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discover </a:t>
            </a:r>
            <a:r>
              <a:rPr kumimoji="0" lang="en-US" sz="1266" b="1" i="0" u="none" strike="noStrike" kern="0" cap="none" spc="0" normalizeH="0" baseline="0" noProof="0" dirty="0">
                <a:ln>
                  <a:noFill/>
                </a:ln>
                <a:solidFill>
                  <a:srgbClr val="00B050"/>
                </a:solidFill>
                <a:effectLst/>
                <a:uLnTx/>
                <a:uFillTx/>
                <a:latin typeface="Segoe UI"/>
                <a:ea typeface="+mn-ea"/>
                <a:cs typeface="+mn-cs"/>
              </a:rPr>
              <a:t>local culture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lifestyle, experience </a:t>
            </a:r>
            <a:r>
              <a:rPr kumimoji="0" lang="en-US" sz="1266" b="1" i="0" u="none" strike="noStrike" kern="0" cap="none" spc="0" normalizeH="0" baseline="0" noProof="0" dirty="0">
                <a:ln>
                  <a:noFill/>
                </a:ln>
                <a:solidFill>
                  <a:srgbClr val="00B050"/>
                </a:solidFill>
                <a:effectLst/>
                <a:uLnTx/>
                <a:uFillTx/>
                <a:latin typeface="Segoe UI"/>
                <a:ea typeface="+mn-ea"/>
                <a:cs typeface="+mn-cs"/>
              </a:rPr>
              <a:t>mountains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the </a:t>
            </a:r>
            <a:r>
              <a:rPr kumimoji="0" lang="en-US" sz="1266" b="1" i="0" u="none" strike="noStrike" kern="0" cap="none" spc="0" normalizeH="0" baseline="0" noProof="0" dirty="0">
                <a:ln>
                  <a:noFill/>
                </a:ln>
                <a:solidFill>
                  <a:srgbClr val="00B050"/>
                </a:solidFill>
                <a:effectLst/>
                <a:uLnTx/>
                <a:uFillTx/>
                <a:latin typeface="Segoe UI"/>
                <a:ea typeface="+mn-ea"/>
                <a:cs typeface="+mn-cs"/>
              </a:rPr>
              <a:t>wilderness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or the </a:t>
            </a:r>
            <a:r>
              <a:rPr kumimoji="0" lang="en-US" sz="1266" b="1" i="0" u="none" strike="noStrike" kern="0" cap="none" spc="0" normalizeH="0" baseline="0" noProof="0" dirty="0">
                <a:ln>
                  <a:noFill/>
                </a:ln>
                <a:solidFill>
                  <a:srgbClr val="00B050"/>
                </a:solidFill>
                <a:effectLst/>
                <a:uLnTx/>
                <a:uFillTx/>
                <a:latin typeface="Segoe UI"/>
                <a:ea typeface="+mn-ea"/>
                <a:cs typeface="+mn-cs"/>
              </a:rPr>
              <a:t>wildlife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discover local </a:t>
            </a:r>
            <a:r>
              <a:rPr kumimoji="0" lang="en-US" sz="1266" b="1" i="0" u="none" strike="noStrike" kern="0" cap="none" spc="0" normalizeH="0" baseline="0" noProof="0" dirty="0">
                <a:ln>
                  <a:noFill/>
                </a:ln>
                <a:solidFill>
                  <a:srgbClr val="00B050"/>
                </a:solidFill>
                <a:effectLst/>
                <a:uLnTx/>
                <a:uFillTx/>
                <a:latin typeface="Segoe UI"/>
                <a:ea typeface="+mn-ea"/>
                <a:cs typeface="+mn-cs"/>
              </a:rPr>
              <a:t>history</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00B050"/>
                </a:solidFill>
                <a:effectLst/>
                <a:uLnTx/>
                <a:uFillTx/>
                <a:latin typeface="Segoe UI"/>
                <a:ea typeface="+mn-ea"/>
                <a:cs typeface="+mn-cs"/>
              </a:rPr>
              <a:t>legends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visit the </a:t>
            </a:r>
            <a:r>
              <a:rPr kumimoji="0" lang="en-US" sz="1266" b="1" i="0" u="none" strike="noStrike" kern="0" cap="none" spc="0" normalizeH="0" baseline="0" noProof="0" dirty="0">
                <a:ln>
                  <a:noFill/>
                </a:ln>
                <a:solidFill>
                  <a:srgbClr val="00B050"/>
                </a:solidFill>
                <a:effectLst/>
                <a:uLnTx/>
                <a:uFillTx/>
                <a:latin typeface="Segoe UI"/>
                <a:ea typeface="+mn-ea"/>
                <a:cs typeface="+mn-cs"/>
              </a:rPr>
              <a:t>countryside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also experience </a:t>
            </a:r>
            <a:r>
              <a:rPr kumimoji="0" lang="en-US" sz="1266" b="1" i="0" u="none" strike="noStrike" kern="0" cap="none" spc="0" normalizeH="0" baseline="0" noProof="0" dirty="0">
                <a:ln>
                  <a:noFill/>
                </a:ln>
                <a:solidFill>
                  <a:srgbClr val="00B050"/>
                </a:solidFill>
                <a:effectLst/>
                <a:uLnTx/>
                <a:uFillTx/>
                <a:latin typeface="Segoe UI"/>
                <a:ea typeface="+mn-ea"/>
                <a:cs typeface="+mn-cs"/>
              </a:rPr>
              <a:t>national festivals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traditional celebrations. They</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over index on most activities, while </a:t>
            </a:r>
            <a:r>
              <a:rPr lang="en-US" sz="1266" b="1" kern="0" dirty="0">
                <a:solidFill>
                  <a:srgbClr val="00B050"/>
                </a:solidFill>
                <a:latin typeface="Segoe UI"/>
              </a:rPr>
              <a:t>tasting local food and drink </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is the most mentioned activity.</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6" name="TextBox 15"/>
          <p:cNvSpPr txBox="1"/>
          <p:nvPr/>
        </p:nvSpPr>
        <p:spPr>
          <a:xfrm>
            <a:off x="4526257" y="4022672"/>
            <a:ext cx="3119427" cy="1367426"/>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lvl="0" algn="just" defTabSz="829361">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This segment seek their information from</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other travellers </a:t>
            </a:r>
            <a:r>
              <a:rPr kumimoji="0" lang="en-US" sz="1266" b="1" i="0" u="none" strike="noStrike" kern="0" cap="none" spc="0" normalizeH="0" baseline="0" noProof="0" dirty="0">
                <a:ln>
                  <a:noFill/>
                </a:ln>
                <a:solidFill>
                  <a:srgbClr val="00B050"/>
                </a:solidFill>
                <a:effectLst/>
                <a:uLnTx/>
                <a:uFillTx/>
                <a:latin typeface="Segoe UI"/>
                <a:ea typeface="+mn-ea"/>
                <a:cs typeface="+mn-cs"/>
              </a:rPr>
              <a:t>reviews </a:t>
            </a:r>
            <a:r>
              <a:rPr lang="en-US" sz="1200" kern="0" dirty="0">
                <a:solidFill>
                  <a:sysClr val="windowText" lastClr="000000"/>
                </a:solidFill>
              </a:rPr>
              <a:t>about </a:t>
            </a:r>
            <a:r>
              <a:rPr lang="en-GB" sz="1200" kern="0" dirty="0">
                <a:solidFill>
                  <a:sysClr val="windowText" lastClr="000000"/>
                </a:solidFill>
              </a:rPr>
              <a:t>destination, </a:t>
            </a:r>
            <a:r>
              <a:rPr lang="en-US" sz="1200" kern="0" dirty="0">
                <a:solidFill>
                  <a:sysClr val="windowText" lastClr="000000"/>
                </a:solidFill>
              </a:rPr>
              <a:t>carriers and attractions and sights</a:t>
            </a:r>
            <a:r>
              <a:rPr kumimoji="0" lang="en-US" sz="1266" b="1" i="0" u="none" strike="noStrike" kern="0" cap="none" spc="0" normalizeH="0" baseline="0" noProof="0" dirty="0">
                <a:ln>
                  <a:noFill/>
                </a:ln>
                <a:solidFill>
                  <a:srgbClr val="00B050"/>
                </a:solidFill>
                <a:effectLst/>
                <a:uLnTx/>
                <a:uFillTx/>
                <a:latin typeface="Segoe UI"/>
                <a:ea typeface="+mn-ea"/>
                <a:cs typeface="+mn-cs"/>
              </a:rPr>
              <a:t>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from other travelers online</a:t>
            </a:r>
            <a:r>
              <a:rPr kumimoji="0" lang="nb-NO" sz="1270" b="0" i="0" u="none" strike="noStrike" kern="0" cap="none" spc="0" normalizeH="0" baseline="0" noProof="0" dirty="0">
                <a:ln>
                  <a:noFill/>
                </a:ln>
                <a:solidFill>
                  <a:sysClr val="windowText" lastClr="000000"/>
                </a:solidFill>
                <a:effectLst/>
                <a:uLnTx/>
                <a:uFillTx/>
                <a:latin typeface="Segoe UI"/>
                <a:ea typeface="+mn-ea"/>
                <a:cs typeface="+mn-cs"/>
              </a:rPr>
              <a:t> and take advice from family</a:t>
            </a:r>
            <a:r>
              <a:rPr kumimoji="0" lang="nb-NO" sz="1270" b="0" i="0" u="none" strike="noStrike" kern="0" cap="none" spc="0" normalizeH="0" noProof="0" dirty="0">
                <a:ln>
                  <a:noFill/>
                </a:ln>
                <a:solidFill>
                  <a:sysClr val="windowText" lastClr="000000"/>
                </a:solidFill>
                <a:effectLst/>
                <a:uLnTx/>
                <a:uFillTx/>
                <a:latin typeface="Segoe UI"/>
                <a:ea typeface="+mn-ea"/>
                <a:cs typeface="+mn-cs"/>
              </a:rPr>
              <a:t> and friends.</a:t>
            </a:r>
            <a:r>
              <a:rPr lang="en-US" sz="1270" kern="0" dirty="0">
                <a:solidFill>
                  <a:sysClr val="windowText" lastClr="000000"/>
                </a:solidFill>
              </a:rPr>
              <a:t> They also use </a:t>
            </a:r>
            <a:r>
              <a:rPr lang="en-US" sz="1266" b="1" kern="0" dirty="0">
                <a:solidFill>
                  <a:srgbClr val="00B050"/>
                </a:solidFill>
              </a:rPr>
              <a:t>guidebooks. </a:t>
            </a:r>
            <a:r>
              <a:rPr lang="en-US" sz="1270" kern="0" dirty="0">
                <a:solidFill>
                  <a:sysClr val="windowText" lastClr="000000"/>
                </a:solidFill>
              </a:rPr>
              <a:t> </a:t>
            </a:r>
            <a:endParaRPr kumimoji="0" lang="en-GB" sz="1270"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endParaRPr kumimoji="0" lang="en-GB" sz="127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7" name="TextBox 16"/>
          <p:cNvSpPr txBox="1"/>
          <p:nvPr/>
        </p:nvSpPr>
        <p:spPr>
          <a:xfrm>
            <a:off x="4550299" y="1545485"/>
            <a:ext cx="3119427" cy="1171988"/>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SOMETHING UNIQUE</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makes them </a:t>
            </a:r>
            <a:r>
              <a:rPr kumimoji="0" lang="en-GB" sz="1266" b="1" i="0" u="none" strike="noStrike" kern="0" cap="none" spc="0" normalizeH="0" baseline="0" noProof="0" dirty="0">
                <a:ln>
                  <a:noFill/>
                </a:ln>
                <a:solidFill>
                  <a:srgbClr val="00B050"/>
                </a:solidFill>
                <a:effectLst/>
                <a:uLnTx/>
                <a:uFillTx/>
                <a:latin typeface="Segoe UI"/>
                <a:ea typeface="+mn-ea"/>
                <a:cs typeface="+mn-cs"/>
              </a:rPr>
              <a:t>feel adventurous and daring</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experience something  </a:t>
            </a:r>
            <a:r>
              <a:rPr kumimoji="0" lang="en-GB" sz="1266" b="1" i="0" u="none" strike="noStrike" kern="0" cap="none" spc="0" normalizeH="0" baseline="0" noProof="0" dirty="0">
                <a:ln>
                  <a:noFill/>
                </a:ln>
                <a:solidFill>
                  <a:srgbClr val="00B050"/>
                </a:solidFill>
                <a:effectLst/>
                <a:uLnTx/>
                <a:uFillTx/>
                <a:latin typeface="Segoe UI"/>
                <a:ea typeface="+mn-ea"/>
                <a:cs typeface="+mn-cs"/>
              </a:rPr>
              <a:t>unique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want to travel to places that are fuelling their </a:t>
            </a:r>
            <a:r>
              <a:rPr kumimoji="0" lang="en-GB" sz="1266" b="1" i="0" u="none" strike="noStrike" kern="0" cap="none" spc="0" normalizeH="0" baseline="0" noProof="0" dirty="0">
                <a:ln>
                  <a:noFill/>
                </a:ln>
                <a:solidFill>
                  <a:srgbClr val="00B050"/>
                </a:solidFill>
                <a:effectLst/>
                <a:uLnTx/>
                <a:uFillTx/>
                <a:latin typeface="Segoe UI"/>
                <a:ea typeface="+mn-ea"/>
                <a:cs typeface="+mn-cs"/>
              </a:rPr>
              <a:t>explorative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side.</a:t>
            </a:r>
          </a:p>
        </p:txBody>
      </p:sp>
      <p:sp>
        <p:nvSpPr>
          <p:cNvPr id="24" name="TextBox 23"/>
          <p:cNvSpPr txBox="1"/>
          <p:nvPr/>
        </p:nvSpPr>
        <p:spPr>
          <a:xfrm>
            <a:off x="8509134" y="1545486"/>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segment is important for brands which try to position themselves as creatively </a:t>
            </a:r>
            <a:r>
              <a:rPr kumimoji="0" lang="en-US" sz="1266" b="1" i="0" u="none" strike="noStrike" kern="0" cap="none" spc="0" normalizeH="0" baseline="0" noProof="0" dirty="0">
                <a:ln>
                  <a:noFill/>
                </a:ln>
                <a:solidFill>
                  <a:srgbClr val="00B050"/>
                </a:solidFill>
                <a:effectLst/>
                <a:uLnTx/>
                <a:uFillTx/>
                <a:latin typeface="Segoe UI"/>
                <a:ea typeface="+mn-ea"/>
                <a:cs typeface="+mn-cs"/>
              </a:rPr>
              <a:t>individualistic</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00B050"/>
                </a:solidFill>
                <a:effectLst/>
                <a:uLnTx/>
                <a:uFillTx/>
                <a:latin typeface="Segoe UI"/>
                <a:ea typeface="+mn-ea"/>
                <a:cs typeface="+mn-cs"/>
              </a:rPr>
              <a:t>unconventional</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trendy and ahead of the rest, or as a tool for consumers to express their uniqueness, seeing something others has not seen. Also act as a tool for consumers to express their </a:t>
            </a:r>
            <a:r>
              <a:rPr kumimoji="0" lang="en-US" sz="1270" b="1" i="0" u="none" strike="noStrike" kern="0" cap="none" spc="0" normalizeH="0" baseline="0" noProof="0" dirty="0">
                <a:ln>
                  <a:noFill/>
                </a:ln>
                <a:solidFill>
                  <a:srgbClr val="00B050"/>
                </a:solidFill>
                <a:effectLst/>
                <a:uLnTx/>
                <a:uFillTx/>
                <a:latin typeface="Segoe UI"/>
                <a:ea typeface="+mn-ea"/>
                <a:cs typeface="+mn-cs"/>
              </a:rPr>
              <a:t>environmental awareness</a:t>
            </a:r>
            <a:r>
              <a:rPr kumimoji="0" lang="en-US" sz="1270" b="0" i="0" u="none" strike="noStrike" kern="0" cap="none" spc="0" normalizeH="0" baseline="0" noProof="0" dirty="0">
                <a:ln>
                  <a:noFill/>
                </a:ln>
                <a:solidFill>
                  <a:srgbClr val="222223"/>
                </a:solidFill>
                <a:effectLst/>
                <a:uLnTx/>
                <a:uFillTx/>
                <a:latin typeface="Segoe UI"/>
                <a:ea typeface="+mn-ea"/>
                <a:cs typeface="+mn-cs"/>
              </a:rPr>
              <a:t>. A sustainable destination, not ruined by tourism.</a:t>
            </a:r>
            <a:endParaRPr kumimoji="0" lang="en-US" sz="1270"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0836" y="4069545"/>
            <a:ext cx="2764510" cy="2070618"/>
          </a:xfrm>
          <a:prstGeom prst="rect">
            <a:avLst/>
          </a:prstGeom>
        </p:spPr>
      </p:pic>
      <p:pic>
        <p:nvPicPr>
          <p:cNvPr id="18" name="Picture 1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41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5" y="424465"/>
            <a:ext cx="5735726" cy="502471"/>
          </a:xfrm>
        </p:spPr>
        <p:txBody>
          <a:bodyPr>
            <a:noAutofit/>
          </a:bodyPr>
          <a:lstStyle/>
          <a:p>
            <a:r>
              <a:rPr lang="en-GB" dirty="0"/>
              <a:t>The key to brand building</a:t>
            </a:r>
            <a:endParaRPr lang="en-GB" b="1" dirty="0"/>
          </a:p>
        </p:txBody>
      </p:sp>
      <p:sp>
        <p:nvSpPr>
          <p:cNvPr id="14" name="TextBox 13"/>
          <p:cNvSpPr txBox="1"/>
          <p:nvPr/>
        </p:nvSpPr>
        <p:spPr>
          <a:xfrm>
            <a:off x="544596" y="2384030"/>
            <a:ext cx="11097032" cy="587796"/>
          </a:xfrm>
          <a:prstGeom prst="rect">
            <a:avLst/>
          </a:prstGeom>
        </p:spPr>
        <p:txBody>
          <a:bodyPr vert="horz" wrap="square" lIns="0" tIns="0" rIns="0" bIns="0" rtlCol="0">
            <a:normAutofit/>
          </a:bodyP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2902" b="0" i="0" u="none" strike="noStrike" kern="1200" cap="none" spc="0" normalizeH="0" baseline="0" noProof="0" dirty="0">
              <a:ln>
                <a:noFill/>
              </a:ln>
              <a:solidFill>
                <a:srgbClr val="222223"/>
              </a:solidFill>
              <a:effectLst/>
              <a:uLnTx/>
              <a:uFillTx/>
              <a:latin typeface="Segoe UI"/>
              <a:ea typeface="+mn-ea"/>
              <a:cs typeface="+mn-cs"/>
            </a:endParaRPr>
          </a:p>
        </p:txBody>
      </p:sp>
      <p:sp>
        <p:nvSpPr>
          <p:cNvPr id="22" name="Title 1"/>
          <p:cNvSpPr txBox="1">
            <a:spLocks/>
          </p:cNvSpPr>
          <p:nvPr/>
        </p:nvSpPr>
        <p:spPr bwMode="gray">
          <a:xfrm>
            <a:off x="4724477" y="6162040"/>
            <a:ext cx="7250736" cy="502471"/>
          </a:xfrm>
          <a:prstGeom prst="rect">
            <a:avLst/>
          </a:prstGeom>
          <a:solidFill>
            <a:schemeClr val="accent3"/>
          </a:solidFill>
        </p:spPr>
        <p:txBody>
          <a:bodyPr wrap="none" lIns="75116" tIns="0" rIns="75116"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3265" b="0" i="0" u="none" strike="noStrike" kern="1200" cap="all" spc="0" normalizeH="0" baseline="0" noProof="0" dirty="0">
                <a:ln>
                  <a:noFill/>
                </a:ln>
                <a:solidFill>
                  <a:prstClr val="white"/>
                </a:solidFill>
                <a:effectLst/>
                <a:uLnTx/>
                <a:uFillTx/>
                <a:latin typeface="Segoe UI"/>
                <a:ea typeface="+mn-ea"/>
                <a:cs typeface="+mn-cs"/>
              </a:rPr>
              <a:t>So </a:t>
            </a:r>
            <a:r>
              <a:rPr kumimoji="0" lang="en-GB" sz="3265" b="1" i="0" u="none" strike="noStrike" kern="1200" cap="all" spc="0" normalizeH="0" baseline="0" noProof="0" dirty="0">
                <a:ln>
                  <a:noFill/>
                </a:ln>
                <a:solidFill>
                  <a:prstClr val="white"/>
                </a:solidFill>
                <a:effectLst/>
                <a:uLnTx/>
                <a:uFillTx/>
                <a:latin typeface="Segoe UI"/>
                <a:ea typeface="+mn-ea"/>
                <a:cs typeface="+mn-cs"/>
              </a:rPr>
              <a:t>how</a:t>
            </a:r>
            <a:r>
              <a:rPr kumimoji="0" lang="en-GB" sz="3265" b="0" i="0" u="none" strike="noStrike" kern="1200" cap="all" spc="0" normalizeH="0" baseline="0" noProof="0" dirty="0">
                <a:ln>
                  <a:noFill/>
                </a:ln>
                <a:solidFill>
                  <a:prstClr val="white"/>
                </a:solidFill>
                <a:effectLst/>
                <a:uLnTx/>
                <a:uFillTx/>
                <a:latin typeface="Segoe UI"/>
                <a:ea typeface="+mn-ea"/>
                <a:cs typeface="+mn-cs"/>
              </a:rPr>
              <a:t> do people make choices?</a:t>
            </a:r>
          </a:p>
        </p:txBody>
      </p:sp>
      <p:sp>
        <p:nvSpPr>
          <p:cNvPr id="25" name="Title 1"/>
          <p:cNvSpPr txBox="1">
            <a:spLocks/>
          </p:cNvSpPr>
          <p:nvPr/>
        </p:nvSpPr>
        <p:spPr bwMode="gray">
          <a:xfrm>
            <a:off x="479286" y="967210"/>
            <a:ext cx="5388127" cy="502471"/>
          </a:xfrm>
          <a:prstGeom prst="rect">
            <a:avLst/>
          </a:prstGeom>
          <a:solidFill>
            <a:schemeClr val="accent3"/>
          </a:solidFill>
        </p:spPr>
        <p:txBody>
          <a:bodyPr wrap="none" lIns="75116" tIns="0" rIns="75116"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3265" b="0" i="0" u="none" strike="noStrike" kern="1200" cap="all" spc="0" normalizeH="0" baseline="0" noProof="0" dirty="0">
                <a:ln>
                  <a:noFill/>
                </a:ln>
                <a:solidFill>
                  <a:prstClr val="white"/>
                </a:solidFill>
                <a:effectLst/>
                <a:uLnTx/>
                <a:uFillTx/>
                <a:latin typeface="Segoe UI"/>
                <a:ea typeface="+mn-ea"/>
                <a:cs typeface="+mn-cs"/>
              </a:rPr>
              <a:t>is to think </a:t>
            </a:r>
            <a:r>
              <a:rPr kumimoji="0" lang="en-GB" sz="3265" b="1" i="0" u="none" strike="noStrike" kern="1200" cap="all" spc="0" normalizeH="0" baseline="0" noProof="0" dirty="0">
                <a:ln>
                  <a:noFill/>
                </a:ln>
                <a:solidFill>
                  <a:prstClr val="white"/>
                </a:solidFill>
                <a:effectLst/>
                <a:uLnTx/>
                <a:uFillTx/>
                <a:latin typeface="Segoe UI"/>
                <a:ea typeface="+mn-ea"/>
                <a:cs typeface="+mn-cs"/>
              </a:rPr>
              <a:t>people first</a:t>
            </a:r>
            <a:endParaRPr kumimoji="0" lang="en-GB" sz="3265" b="0" i="0" u="none" strike="noStrike" kern="1200" cap="all" spc="0" normalizeH="0" baseline="0" noProof="0" dirty="0">
              <a:ln>
                <a:noFill/>
              </a:ln>
              <a:solidFill>
                <a:prstClr val="white"/>
              </a:solidFill>
              <a:effectLst/>
              <a:uLnTx/>
              <a:uFillTx/>
              <a:latin typeface="Segoe UI"/>
              <a:ea typeface="+mn-ea"/>
              <a:cs typeface="+mn-cs"/>
            </a:endParaRPr>
          </a:p>
        </p:txBody>
      </p:sp>
      <p:grpSp>
        <p:nvGrpSpPr>
          <p:cNvPr id="3" name="Group 2"/>
          <p:cNvGrpSpPr/>
          <p:nvPr/>
        </p:nvGrpSpPr>
        <p:grpSpPr>
          <a:xfrm>
            <a:off x="1122092" y="1789134"/>
            <a:ext cx="2869189" cy="4065955"/>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66624" tIns="0" rIns="22208" bIns="0" rtlCol="0" anchor="ctr">
              <a:noAutofit/>
            </a:bodyPr>
            <a:lstStyle/>
            <a:p>
              <a:pPr marL="0" marR="0" lvl="0" indent="0" algn="ctr" defTabSz="1231514" rtl="0" eaLnBrk="1" fontAlgn="auto" latinLnBrk="0" hangingPunct="1">
                <a:lnSpc>
                  <a:spcPct val="80000"/>
                </a:lnSpc>
                <a:spcBef>
                  <a:spcPts val="1087"/>
                </a:spcBef>
                <a:spcAft>
                  <a:spcPts val="40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How people make decisions</a:t>
              </a:r>
            </a:p>
          </p:txBody>
        </p:sp>
        <p:pic>
          <p:nvPicPr>
            <p:cNvPr id="4" name="Picture 3"/>
            <p:cNvPicPr>
              <a:picLocks noChangeAspect="1"/>
            </p:cNvPicPr>
            <p:nvPr/>
          </p:nvPicPr>
          <p:blipFill>
            <a:blip r:embed="rId2"/>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231514"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en-GB" sz="1451"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451"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222979" y="1789134"/>
            <a:ext cx="3646078" cy="4065955"/>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66624" tIns="0" rIns="22208" bIns="0" rtlCol="0" anchor="ctr">
              <a:noAutofit/>
            </a:bodyPr>
            <a:lstStyle/>
            <a:p>
              <a:pPr marL="0" marR="0" lvl="0" indent="0" algn="ctr" defTabSz="1231514" rtl="0" eaLnBrk="1" fontAlgn="auto" latinLnBrk="0" hangingPunct="1">
                <a:lnSpc>
                  <a:spcPct val="80000"/>
                </a:lnSpc>
                <a:spcBef>
                  <a:spcPts val="1087"/>
                </a:spcBef>
                <a:spcAft>
                  <a:spcPts val="40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231514"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en-GB" sz="1451"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451"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231514" rtl="0" eaLnBrk="1" fontAlgn="auto" latinLnBrk="0" hangingPunct="1">
                <a:lnSpc>
                  <a:spcPct val="100000"/>
                </a:lnSpc>
                <a:spcBef>
                  <a:spcPts val="400"/>
                </a:spcBef>
                <a:spcAft>
                  <a:spcPts val="400"/>
                </a:spcAft>
                <a:buClrTx/>
                <a:buSzTx/>
                <a:buFont typeface="Arial" panose="020B0604020202020204" pitchFamily="34" charset="0"/>
                <a:buNone/>
                <a:tabLst/>
                <a:defRPr/>
              </a:pPr>
              <a:endParaRPr kumimoji="0" lang="en-GB" sz="1451"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100754" y="1789134"/>
            <a:ext cx="3747483" cy="4382913"/>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66624" tIns="0" rIns="22208" bIns="0" rtlCol="0" anchor="ctr">
              <a:noAutofit/>
            </a:bodyPr>
            <a:lstStyle/>
            <a:p>
              <a:pPr marL="0" marR="0" lvl="0" indent="0" algn="ctr" defTabSz="1231514" rtl="0" eaLnBrk="1" fontAlgn="auto" latinLnBrk="0" hangingPunct="1">
                <a:lnSpc>
                  <a:spcPct val="80000"/>
                </a:lnSpc>
                <a:spcBef>
                  <a:spcPts val="1087"/>
                </a:spcBef>
                <a:spcAft>
                  <a:spcPts val="40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231514"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en-US" sz="1451"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451"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451"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451"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a:extLst>
                <a:ext uri="{28A0092B-C50C-407E-A947-70E740481C1C}">
                  <a14:useLocalDpi xmlns:a14="http://schemas.microsoft.com/office/drawing/2010/main" val="0"/>
                </a:ext>
              </a:extLst>
            </a:blip>
            <a:srcRect t="8618" b="8618"/>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94789"/>
            <a:ext cx="10214108" cy="492443"/>
          </a:xfrm>
          <a:solidFill>
            <a:srgbClr val="00B050"/>
          </a:solidFill>
        </p:spPr>
        <p:txBody>
          <a:bodyPr/>
          <a:lstStyle/>
          <a:p>
            <a:pPr lvl="0"/>
            <a:r>
              <a:rPr lang="en-US" sz="3200" b="1" dirty="0">
                <a:solidFill>
                  <a:prstClr val="white"/>
                </a:solidFill>
              </a:rPr>
              <a:t>ADVENTURES IN the world of natural beauty</a:t>
            </a:r>
          </a:p>
        </p:txBody>
      </p:sp>
      <p:graphicFrame>
        <p:nvGraphicFramePr>
          <p:cNvPr id="57" name="SI_Chart"/>
          <p:cNvGraphicFramePr/>
          <p:nvPr>
            <p:extLst>
              <p:ext uri="{D42A27DB-BD31-4B8C-83A1-F6EECF244321}">
                <p14:modId xmlns:p14="http://schemas.microsoft.com/office/powerpoint/2010/main" val="3843056506"/>
              </p:ext>
            </p:extLst>
          </p:nvPr>
        </p:nvGraphicFramePr>
        <p:xfrm>
          <a:off x="5769447" y="2352955"/>
          <a:ext cx="613920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428397640"/>
              </p:ext>
            </p:extLst>
          </p:nvPr>
        </p:nvGraphicFramePr>
        <p:xfrm>
          <a:off x="871149" y="2383861"/>
          <a:ext cx="5648801"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810279487"/>
              </p:ext>
            </p:extLst>
          </p:nvPr>
        </p:nvGraphicFramePr>
        <p:xfrm>
          <a:off x="2197384"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775341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767252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7646681"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7726962"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FC_Chart"/>
          <p:cNvGraphicFramePr/>
          <p:nvPr>
            <p:extLst>
              <p:ext uri="{D42A27DB-BD31-4B8C-83A1-F6EECF244321}">
                <p14:modId xmlns:p14="http://schemas.microsoft.com/office/powerpoint/2010/main" val="3731443870"/>
              </p:ext>
            </p:extLst>
          </p:nvPr>
        </p:nvGraphicFramePr>
        <p:xfrm>
          <a:off x="6853614" y="4513649"/>
          <a:ext cx="3970865" cy="16205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0867117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7" y="314103"/>
            <a:ext cx="8890897" cy="502472"/>
          </a:xfrm>
          <a:solidFill>
            <a:srgbClr val="00B050"/>
          </a:solidFill>
        </p:spPr>
        <p:txBody>
          <a:bodyPr>
            <a:normAutofit/>
          </a:bodyPr>
          <a:lstStyle/>
          <a:p>
            <a:r>
              <a:rPr lang="en-GB" sz="2000" dirty="0"/>
              <a:t>Segment profile </a:t>
            </a:r>
            <a:r>
              <a:rPr lang="en-GB" sz="2000" b="1" dirty="0"/>
              <a:t>– </a:t>
            </a:r>
            <a:r>
              <a:rPr lang="en-US" sz="2000" b="1" dirty="0"/>
              <a:t>ADVENTURES IN the world of natural beauty</a:t>
            </a:r>
            <a:endParaRPr lang="en-GB" sz="2000" b="1" dirty="0"/>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49" name="TextBox 48"/>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6" name="Chart 45"/>
          <p:cNvGraphicFramePr/>
          <p:nvPr>
            <p:extLst>
              <p:ext uri="{D42A27DB-BD31-4B8C-83A1-F6EECF244321}">
                <p14:modId xmlns:p14="http://schemas.microsoft.com/office/powerpoint/2010/main" val="3911272678"/>
              </p:ext>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295107967"/>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267992881"/>
              </p:ext>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4078928715"/>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967671144"/>
              </p:ext>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762463221"/>
              </p:ext>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634435754"/>
              </p:ext>
            </p:extLst>
          </p:nvPr>
        </p:nvGraphicFramePr>
        <p:xfrm>
          <a:off x="8117181" y="1734651"/>
          <a:ext cx="3941469"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49"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914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490897" y="314103"/>
            <a:ext cx="8890897" cy="502472"/>
          </a:xfrm>
          <a:prstGeom prst="rect">
            <a:avLst/>
          </a:prstGeom>
          <a:solidFill>
            <a:srgbClr val="00B050"/>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defTabSz="953984">
              <a:tabLst>
                <a:tab pos="7323141" algn="l"/>
              </a:tabLst>
              <a:defRPr/>
            </a:pPr>
            <a:r>
              <a:rPr kumimoji="0" lang="en-GB" sz="2000" b="0" i="0" u="none" strike="noStrike" kern="1200" cap="all" spc="0" normalizeH="0" baseline="0" noProof="0" dirty="0">
                <a:ln>
                  <a:noFill/>
                </a:ln>
                <a:solidFill>
                  <a:prstClr val="white"/>
                </a:solidFill>
                <a:effectLst/>
                <a:uLnTx/>
                <a:uFillTx/>
                <a:latin typeface="Segoe UI"/>
                <a:ea typeface="+mn-ea"/>
                <a:cs typeface="+mn-cs"/>
              </a:rPr>
              <a:t>Segment profile </a:t>
            </a:r>
            <a:r>
              <a:rPr kumimoji="0" lang="en-GB" sz="2000" b="1" i="0" u="none" strike="noStrike" kern="1200" cap="all" spc="0" normalizeH="0" baseline="0" noProof="0" dirty="0">
                <a:ln>
                  <a:noFill/>
                </a:ln>
                <a:solidFill>
                  <a:prstClr val="white"/>
                </a:solidFill>
                <a:effectLst/>
                <a:uLnTx/>
                <a:uFillTx/>
                <a:latin typeface="Segoe UI"/>
                <a:ea typeface="+mn-ea"/>
                <a:cs typeface="+mn-cs"/>
              </a:rPr>
              <a:t>– </a:t>
            </a:r>
            <a:r>
              <a:rPr lang="en-US" sz="2000" b="1" dirty="0">
                <a:solidFill>
                  <a:prstClr val="white"/>
                </a:solidFill>
              </a:rPr>
              <a:t>ADVENTURES IN </a:t>
            </a:r>
            <a:r>
              <a:rPr kumimoji="0" lang="en-US" sz="2000" b="1" i="0" u="none" strike="noStrike" kern="1200" cap="all" spc="0" normalizeH="0" baseline="0" noProof="0" dirty="0">
                <a:ln>
                  <a:noFill/>
                </a:ln>
                <a:solidFill>
                  <a:prstClr val="white"/>
                </a:solidFill>
                <a:effectLst/>
                <a:uLnTx/>
                <a:uFillTx/>
                <a:latin typeface="Segoe UI"/>
                <a:ea typeface="+mn-ea"/>
                <a:cs typeface="+mn-cs"/>
              </a:rPr>
              <a:t>the world of natural beauty</a:t>
            </a:r>
          </a:p>
        </p:txBody>
      </p:sp>
      <p:sp>
        <p:nvSpPr>
          <p:cNvPr id="43" name="TextBox 42"/>
          <p:cNvSpPr txBox="1"/>
          <p:nvPr/>
        </p:nvSpPr>
        <p:spPr>
          <a:xfrm>
            <a:off x="9809840" y="359400"/>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9809841" y="584372"/>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9557464" y="397808"/>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9557464" y="624883"/>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1859361426"/>
              </p:ext>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1840948187"/>
              </p:ext>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1252368797"/>
              </p:ext>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526207399"/>
              </p:ext>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253043322"/>
              </p:ext>
            </p:extLst>
          </p:nvPr>
        </p:nvGraphicFramePr>
        <p:xfrm>
          <a:off x="4105593" y="5465111"/>
          <a:ext cx="3642210"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1994670843"/>
              </p:ext>
            </p:extLst>
          </p:nvPr>
        </p:nvGraphicFramePr>
        <p:xfrm>
          <a:off x="8381872" y="1846840"/>
          <a:ext cx="3518056" cy="2328345"/>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D01CA6C-68C4-4B15-8818-3A9D0C27A287}"/>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0" name="Chart 49">
            <a:extLst>
              <a:ext uri="{FF2B5EF4-FFF2-40B4-BE49-F238E27FC236}">
                <a16:creationId xmlns:a16="http://schemas.microsoft.com/office/drawing/2014/main" id="{CCB0DEB3-3C1B-4D64-958B-0AE3541E4069}"/>
              </a:ext>
            </a:extLst>
          </p:cNvPr>
          <p:cNvGraphicFramePr/>
          <p:nvPr>
            <p:extLst>
              <p:ext uri="{D42A27DB-BD31-4B8C-83A1-F6EECF244321}">
                <p14:modId xmlns:p14="http://schemas.microsoft.com/office/powerpoint/2010/main" val="3102145805"/>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8" name="Chart 57">
            <a:extLst>
              <a:ext uri="{FF2B5EF4-FFF2-40B4-BE49-F238E27FC236}">
                <a16:creationId xmlns:a16="http://schemas.microsoft.com/office/drawing/2014/main" id="{E3517F19-A8BF-4344-8C31-B40AEF53D3AC}"/>
              </a:ext>
            </a:extLst>
          </p:cNvPr>
          <p:cNvGraphicFramePr/>
          <p:nvPr>
            <p:extLst>
              <p:ext uri="{D42A27DB-BD31-4B8C-83A1-F6EECF244321}">
                <p14:modId xmlns:p14="http://schemas.microsoft.com/office/powerpoint/2010/main" val="3118889150"/>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9" name="TextBox 58">
            <a:extLst>
              <a:ext uri="{FF2B5EF4-FFF2-40B4-BE49-F238E27FC236}">
                <a16:creationId xmlns:a16="http://schemas.microsoft.com/office/drawing/2014/main" id="{CF3EB5C2-AAA7-453D-8048-40560A32AD01}"/>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60" name="TextBox 59">
            <a:extLst>
              <a:ext uri="{FF2B5EF4-FFF2-40B4-BE49-F238E27FC236}">
                <a16:creationId xmlns:a16="http://schemas.microsoft.com/office/drawing/2014/main" id="{3D389DCD-C7BE-4533-A4A4-AD77454CBBB7}"/>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408868214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3" y="163468"/>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829361">
              <a:lnSpc>
                <a:spcPct val="110000"/>
              </a:lnSpc>
              <a:spcBef>
                <a:spcPts val="2177"/>
              </a:spcBef>
              <a:buClr>
                <a:srgbClr val="D2D3D2"/>
              </a:buClr>
              <a:defRPr/>
            </a:pPr>
            <a:r>
              <a:rPr lang="en-GB" sz="2000" b="1" kern="0" dirty="0">
                <a:solidFill>
                  <a:prstClr val="white"/>
                </a:solidFill>
                <a:effectLst>
                  <a:outerShdw blurRad="38100" dist="38100" dir="2700000" algn="tl">
                    <a:srgbClr val="000000">
                      <a:alpha val="43137"/>
                    </a:srgbClr>
                  </a:outerShdw>
                </a:effectLst>
              </a:rPr>
              <a:t>EXTRAVAGANT INDULGENCE</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10" name="TextBox 9"/>
          <p:cNvSpPr txBox="1"/>
          <p:nvPr/>
        </p:nvSpPr>
        <p:spPr>
          <a:xfrm>
            <a:off x="3414902" y="3527995"/>
            <a:ext cx="1937532"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85888C"/>
                </a:solidFill>
                <a:effectLst/>
                <a:uLnTx/>
                <a:uFillTx/>
                <a:latin typeface="Segoe UI"/>
                <a:ea typeface="+mn-ea"/>
                <a:cs typeface="+mn-cs"/>
              </a:rPr>
              <a:t>SOPHISTICATED AND CLASSY</a:t>
            </a:r>
          </a:p>
        </p:txBody>
      </p:sp>
      <p:sp>
        <p:nvSpPr>
          <p:cNvPr id="9" name="TextBox 8"/>
          <p:cNvSpPr txBox="1"/>
          <p:nvPr/>
        </p:nvSpPr>
        <p:spPr>
          <a:xfrm>
            <a:off x="897121" y="3527996"/>
            <a:ext cx="1959319"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85888C"/>
                </a:solidFill>
                <a:effectLst/>
                <a:uLnTx/>
                <a:uFillTx/>
                <a:latin typeface="Segoe UI"/>
                <a:ea typeface="+mn-ea"/>
                <a:cs typeface="+mn-cs"/>
              </a:rPr>
              <a:t>EXTRAVAGANT AND SUPERIOR</a:t>
            </a:r>
          </a:p>
        </p:txBody>
      </p:sp>
      <p:sp>
        <p:nvSpPr>
          <p:cNvPr id="8" name="TextBox 7"/>
          <p:cNvSpPr txBox="1"/>
          <p:nvPr/>
        </p:nvSpPr>
        <p:spPr>
          <a:xfrm>
            <a:off x="6444340" y="413735"/>
            <a:ext cx="5398996" cy="2616961"/>
          </a:xfrm>
          <a:prstGeom prst="rect">
            <a:avLst/>
          </a:prstGeom>
          <a:solidFill>
            <a:srgbClr val="FFFFFF">
              <a:alpha val="80000"/>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3094265" algn="l"/>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Extravagant indulgence is about the need to indulge in some luxury. Find those </a:t>
            </a:r>
            <a:r>
              <a:rPr kumimoji="0" lang="en-US" sz="2177" b="1" i="0" u="none" strike="noStrike" kern="1200" cap="none" spc="0" normalizeH="0" baseline="0" noProof="0" dirty="0">
                <a:ln>
                  <a:noFill/>
                </a:ln>
                <a:solidFill>
                  <a:srgbClr val="7030A0"/>
                </a:solidFill>
                <a:effectLst/>
                <a:uLnTx/>
                <a:uFillTx/>
                <a:latin typeface="Segoe UI"/>
                <a:ea typeface="+mn-ea"/>
                <a:cs typeface="Arial" pitchFamily="34" charset="0"/>
              </a:rPr>
              <a:t>romantic spots </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that really creates a feeling of </a:t>
            </a:r>
            <a:r>
              <a:rPr kumimoji="0" lang="en-US" sz="2177" b="1" i="0" u="none" strike="noStrike" kern="1200" cap="none" spc="0" normalizeH="0" baseline="0" noProof="0" dirty="0">
                <a:ln>
                  <a:noFill/>
                </a:ln>
                <a:solidFill>
                  <a:srgbClr val="7030A0"/>
                </a:solidFill>
                <a:effectLst/>
                <a:uLnTx/>
                <a:uFillTx/>
                <a:latin typeface="Segoe UI"/>
                <a:ea typeface="+mn-ea"/>
                <a:cs typeface="Arial" pitchFamily="34" charset="0"/>
              </a:rPr>
              <a:t>extravagance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It relates to the desire to </a:t>
            </a:r>
            <a:r>
              <a:rPr kumimoji="0" lang="en-US" sz="2177" b="1" i="0" u="none" strike="noStrike" kern="1200" cap="none" spc="0" normalizeH="0" baseline="0" noProof="0" dirty="0">
                <a:ln>
                  <a:noFill/>
                </a:ln>
                <a:solidFill>
                  <a:srgbClr val="7030A0"/>
                </a:solidFill>
                <a:effectLst/>
                <a:uLnTx/>
                <a:uFillTx/>
                <a:latin typeface="Segoe UI"/>
                <a:ea typeface="+mn-ea"/>
                <a:cs typeface="Arial" pitchFamily="34" charset="0"/>
              </a:rPr>
              <a:t>feel on top of the world</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The segment reflects that </a:t>
            </a:r>
            <a:r>
              <a:rPr kumimoji="0" lang="en-US" sz="2177" b="1" i="0" u="none" strike="noStrike" kern="1200" cap="none" spc="0" normalizeH="0" baseline="0" noProof="0" dirty="0">
                <a:ln>
                  <a:noFill/>
                </a:ln>
                <a:solidFill>
                  <a:srgbClr val="7030A0"/>
                </a:solidFill>
                <a:effectLst/>
                <a:uLnTx/>
                <a:uFillTx/>
                <a:latin typeface="Segoe UI"/>
                <a:ea typeface="+mn-ea"/>
                <a:cs typeface="Arial" pitchFamily="34" charset="0"/>
              </a:rPr>
              <a:t>I want the best and are willing to pay for it</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a:t>
            </a:r>
          </a:p>
        </p:txBody>
      </p:sp>
      <p:cxnSp>
        <p:nvCxnSpPr>
          <p:cNvPr id="11" name="Straight Connector 10"/>
          <p:cNvCxnSpPr/>
          <p:nvPr/>
        </p:nvCxnSpPr>
        <p:spPr>
          <a:xfrm>
            <a:off x="6357243" y="412450"/>
            <a:ext cx="0" cy="261767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56184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64" y="1030088"/>
            <a:ext cx="5139596" cy="570697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53984">
              <a:defRPr/>
            </a:pPr>
            <a:r>
              <a:rPr lang="en-GB" sz="4266" b="1" dirty="0">
                <a:solidFill>
                  <a:prstClr val="white"/>
                </a:solidFill>
              </a:rPr>
              <a:t>EXTRAVAGANT INDULGENCE</a:t>
            </a:r>
            <a:endParaRPr kumimoji="0" lang="en-GB" sz="4266" b="1"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052838" y="1199561"/>
            <a:ext cx="2938652" cy="3316036"/>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266" b="1" i="0" u="none" strike="noStrike" kern="0" cap="none" spc="0" normalizeH="0" baseline="0" noProof="0" dirty="0">
                <a:ln>
                  <a:noFill/>
                </a:ln>
                <a:solidFill>
                  <a:srgbClr val="7030A0"/>
                </a:solidFill>
                <a:effectLst/>
                <a:uLnTx/>
                <a:uFillTx/>
                <a:latin typeface="Segoe UI"/>
                <a:ea typeface="+mn-ea"/>
                <a:cs typeface="+mn-cs"/>
              </a:rPr>
              <a:t>indulge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266" b="1" i="0" u="none" strike="noStrike" kern="0" cap="none" spc="0" normalizeH="0" baseline="0" noProof="0" dirty="0">
                <a:ln>
                  <a:noFill/>
                </a:ln>
                <a:solidFill>
                  <a:srgbClr val="7030A0"/>
                </a:solidFill>
                <a:effectLst/>
                <a:uLnTx/>
                <a:uFillTx/>
                <a:latin typeface="Segoe UI"/>
                <a:ea typeface="+mn-ea"/>
                <a:cs typeface="+mn-cs"/>
              </a:rPr>
              <a:t>luxury </a:t>
            </a:r>
            <a:r>
              <a:rPr lang="en-US" sz="1266" kern="0" dirty="0">
                <a:solidFill>
                  <a:sysClr val="windowText" lastClr="000000"/>
                </a:solidFill>
                <a:latin typeface="Segoe UI"/>
              </a:rPr>
              <a:t>and </a:t>
            </a:r>
            <a:r>
              <a:rPr kumimoji="0" lang="en-US" sz="1266" b="1" i="0" u="none" strike="noStrike" kern="0" cap="none" spc="0" normalizeH="0" baseline="0" noProof="0" dirty="0">
                <a:ln>
                  <a:noFill/>
                </a:ln>
                <a:solidFill>
                  <a:srgbClr val="7030A0"/>
                </a:solidFill>
                <a:effectLst/>
                <a:uLnTx/>
                <a:uFillTx/>
                <a:latin typeface="Segoe UI"/>
                <a:ea typeface="+mn-ea"/>
                <a:cs typeface="+mn-cs"/>
              </a:rPr>
              <a:t>spoil</a:t>
            </a:r>
            <a:r>
              <a:rPr kumimoji="0" lang="en-US" sz="1266" b="1" i="0" u="none" strike="noStrike" kern="0" cap="none" spc="0" normalizeH="0" noProof="0" dirty="0">
                <a:ln>
                  <a:noFill/>
                </a:ln>
                <a:solidFill>
                  <a:srgbClr val="7030A0"/>
                </a:solidFill>
                <a:effectLst/>
                <a:uLnTx/>
                <a:uFillTx/>
                <a:latin typeface="Segoe UI"/>
                <a:ea typeface="+mn-ea"/>
                <a:cs typeface="+mn-cs"/>
              </a:rPr>
              <a:t> my loved ones</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 wide</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variety of accommodation offers and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7030A0"/>
                </a:solidFill>
                <a:effectLst/>
                <a:uLnTx/>
                <a:uFillTx/>
                <a:latin typeface="Segoe UI"/>
                <a:ea typeface="+mn-ea"/>
                <a:cs typeface="+mn-cs"/>
              </a:rPr>
              <a:t>romantic spots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Good </a:t>
            </a:r>
            <a:r>
              <a:rPr kumimoji="0" lang="en-US" sz="1266" b="1" i="0" u="none" strike="noStrike" kern="0" cap="none" spc="0" normalizeH="0" baseline="0" noProof="0" dirty="0">
                <a:ln>
                  <a:noFill/>
                </a:ln>
                <a:solidFill>
                  <a:srgbClr val="7030A0"/>
                </a:solidFill>
                <a:effectLst/>
                <a:uLnTx/>
                <a:uFillTx/>
                <a:latin typeface="Segoe UI"/>
                <a:ea typeface="+mn-ea"/>
                <a:cs typeface="+mn-cs"/>
              </a:rPr>
              <a:t>shopping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good </a:t>
            </a:r>
            <a:r>
              <a:rPr kumimoji="0" lang="en-US" sz="1266" b="1" i="0" u="none" strike="noStrike" kern="0" cap="none" spc="0" normalizeH="0" baseline="0" noProof="0" dirty="0">
                <a:ln>
                  <a:noFill/>
                </a:ln>
                <a:solidFill>
                  <a:srgbClr val="7030A0"/>
                </a:solidFill>
                <a:effectLst/>
                <a:uLnTx/>
                <a:uFillTx/>
                <a:latin typeface="Segoe UI"/>
                <a:ea typeface="+mn-ea"/>
                <a:cs typeface="+mn-cs"/>
              </a:rPr>
              <a:t>service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is important. I want a destination that is well </a:t>
            </a:r>
            <a:r>
              <a:rPr kumimoji="0" lang="en-US" sz="1266" b="1" i="0" u="none" strike="noStrike" kern="0" cap="none" spc="0" normalizeH="0" baseline="0" noProof="0" dirty="0">
                <a:ln>
                  <a:noFill/>
                </a:ln>
                <a:solidFill>
                  <a:srgbClr val="7030A0"/>
                </a:solidFill>
                <a:effectLst/>
                <a:uLnTx/>
                <a:uFillTx/>
                <a:latin typeface="Segoe UI"/>
                <a:ea typeface="+mn-ea"/>
                <a:cs typeface="+mn-cs"/>
              </a:rPr>
              <a:t>organized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Of course it needs to have a variety of </a:t>
            </a:r>
            <a:r>
              <a:rPr kumimoji="0" lang="en-US" sz="1266" b="1" i="0" u="none" strike="noStrike" kern="0" cap="none" spc="0" normalizeH="0" baseline="0" noProof="0" dirty="0">
                <a:ln>
                  <a:noFill/>
                </a:ln>
                <a:solidFill>
                  <a:srgbClr val="7030A0"/>
                </a:solidFill>
                <a:effectLst/>
                <a:uLnTx/>
                <a:uFillTx/>
                <a:latin typeface="Segoe UI"/>
                <a:ea typeface="+mn-ea"/>
                <a:cs typeface="+mn-cs"/>
              </a:rPr>
              <a:t>different restaurant offers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9" name="TextBox 8"/>
          <p:cNvSpPr txBox="1"/>
          <p:nvPr/>
        </p:nvSpPr>
        <p:spPr>
          <a:xfrm>
            <a:off x="8482247" y="1199560"/>
            <a:ext cx="2938652" cy="311675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7030A0"/>
                </a:solidFill>
                <a:effectLst/>
                <a:uLnTx/>
                <a:uFillTx/>
                <a:latin typeface="Segoe UI"/>
                <a:ea typeface="+mn-ea"/>
                <a:cs typeface="+mn-cs"/>
              </a:rPr>
              <a:t>extravagant</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7030A0"/>
                </a:solidFill>
                <a:effectLst/>
                <a:uLnTx/>
                <a:uFillTx/>
                <a:latin typeface="Segoe UI"/>
                <a:ea typeface="+mn-ea"/>
                <a:cs typeface="+mn-cs"/>
              </a:rPr>
              <a:t>superior</a:t>
            </a:r>
            <a:r>
              <a:rPr lang="en-US" sz="1266" kern="0" dirty="0">
                <a:solidFill>
                  <a:sysClr val="windowText" lastClr="000000"/>
                </a:solidFill>
                <a:latin typeface="Segoe UI"/>
              </a:rPr>
              <a:t> </a:t>
            </a:r>
            <a:r>
              <a:rPr lang="en-US" sz="1266" kern="0" dirty="0">
                <a:solidFill>
                  <a:sysClr val="windowText" lastClr="000000"/>
                </a:solidFill>
              </a:rPr>
              <a:t>and </a:t>
            </a:r>
            <a:r>
              <a:rPr kumimoji="0" lang="en-US" sz="1266" b="1" i="0" u="none" strike="noStrike" kern="0" cap="none" spc="0" normalizeH="0" baseline="0" noProof="0" dirty="0">
                <a:ln>
                  <a:noFill/>
                </a:ln>
                <a:solidFill>
                  <a:srgbClr val="7030A0"/>
                </a:solidFill>
                <a:effectLst/>
                <a:uLnTx/>
                <a:uFillTx/>
                <a:latin typeface="Segoe UI"/>
                <a:ea typeface="+mn-ea"/>
                <a:cs typeface="+mn-cs"/>
              </a:rPr>
              <a:t>classy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is </a:t>
            </a:r>
            <a:r>
              <a:rPr kumimoji="0" lang="en-US" sz="126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7030A0"/>
                </a:solidFill>
                <a:effectLst/>
                <a:uLnTx/>
                <a:uFillTx/>
                <a:latin typeface="Segoe UI"/>
                <a:ea typeface="+mn-ea"/>
                <a:cs typeface="+mn-cs"/>
              </a:rPr>
              <a:t>classy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People who </a:t>
            </a:r>
            <a:r>
              <a:rPr kumimoji="0" lang="en-US" sz="1266" b="1" i="0" u="none" strike="noStrike" kern="0" cap="none" spc="0" normalizeH="0" baseline="0" noProof="0" dirty="0">
                <a:ln>
                  <a:noFill/>
                </a:ln>
                <a:solidFill>
                  <a:srgbClr val="7030A0"/>
                </a:solidFill>
                <a:effectLst/>
                <a:uLnTx/>
                <a:uFillTx/>
                <a:latin typeface="Segoe UI"/>
                <a:ea typeface="+mn-ea"/>
                <a:cs typeface="+mn-cs"/>
              </a:rPr>
              <a:t>want the best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and are willing to pay for it. Basically people who like to have the best things and value </a:t>
            </a:r>
            <a:r>
              <a:rPr kumimoji="0" lang="en-US" sz="126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26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92278F">
                      <a:lumMod val="75000"/>
                    </a:srgbClr>
                  </a:solidFill>
                  <a:effectLst/>
                  <a:uLnTx/>
                  <a:uFillTx/>
                  <a:latin typeface="Arial Rounded MT Bold"/>
                  <a:ea typeface="+mn-ea"/>
                  <a:cs typeface="+mn-cs"/>
                </a:rPr>
                <a:t>80</a:t>
              </a:r>
              <a:r>
                <a:rPr kumimoji="0" lang="da-DK" sz="1333"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92278F">
                      <a:lumMod val="75000"/>
                    </a:srgbClr>
                  </a:solidFill>
                  <a:effectLst/>
                  <a:uLnTx/>
                  <a:uFillTx/>
                  <a:latin typeface="Arial Rounded MT Bold"/>
                  <a:ea typeface="+mn-ea"/>
                  <a:cs typeface="+mn-cs"/>
                </a:rPr>
                <a:t>20</a:t>
              </a:r>
              <a:r>
                <a:rPr kumimoji="0" lang="da-DK" sz="1333"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lang="da-DK" sz="2400" kern="0" dirty="0">
                  <a:solidFill>
                    <a:srgbClr val="92278F">
                      <a:lumMod val="75000"/>
                    </a:srgbClr>
                  </a:solidFill>
                  <a:latin typeface="Arial Rounded MT Bold"/>
                </a:rPr>
                <a:t>7</a:t>
              </a:r>
              <a:r>
                <a:rPr kumimoji="0" lang="da-DK" sz="2400" b="0" i="0" u="none" strike="noStrike" kern="0" cap="none" spc="0" normalizeH="0" baseline="0" noProof="0" dirty="0">
                  <a:ln>
                    <a:noFill/>
                  </a:ln>
                  <a:solidFill>
                    <a:srgbClr val="92278F">
                      <a:lumMod val="75000"/>
                    </a:srgbClr>
                  </a:solidFill>
                  <a:effectLst/>
                  <a:uLnTx/>
                  <a:uFillTx/>
                  <a:latin typeface="Arial Rounded MT Bold"/>
                  <a:ea typeface="+mn-ea"/>
                  <a:cs typeface="+mn-cs"/>
                </a:rPr>
                <a:t>6</a:t>
              </a:r>
              <a:r>
                <a:rPr kumimoji="0" lang="da-DK" sz="146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srgbClr val="92278F">
                      <a:lumMod val="75000"/>
                    </a:srgbClr>
                  </a:solidFill>
                  <a:effectLst/>
                  <a:uLnTx/>
                  <a:uFillTx/>
                  <a:latin typeface="Arial Rounded MT Bold"/>
                  <a:ea typeface="+mn-ea"/>
                  <a:cs typeface="+mn-cs"/>
                </a:rPr>
                <a:t>40 </a:t>
              </a:r>
              <a:r>
                <a:rPr kumimoji="0" lang="da-DK" sz="933"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92278F">
                      <a:lumMod val="75000"/>
                    </a:srgbClr>
                  </a:solidFill>
                  <a:effectLst/>
                  <a:uLnTx/>
                  <a:uFillTx/>
                  <a:latin typeface="Arial Rounded MT Bold"/>
                  <a:ea typeface="+mn-ea"/>
                  <a:cs typeface="+mn-cs"/>
                </a:rPr>
                <a:t>24</a:t>
              </a:r>
              <a:r>
                <a:rPr kumimoji="0" lang="da-DK" sz="1333"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2792466106"/>
              </p:ext>
            </p:extLst>
          </p:nvPr>
        </p:nvGraphicFramePr>
        <p:xfrm>
          <a:off x="9822926"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9472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53984">
              <a:defRPr/>
            </a:pPr>
            <a:r>
              <a:rPr lang="en-GB" sz="4266" b="1" dirty="0">
                <a:solidFill>
                  <a:prstClr val="white"/>
                </a:solidFill>
              </a:rPr>
              <a:t>EXTRAVAGANT INDULGENCE</a:t>
            </a:r>
            <a:endParaRPr kumimoji="0" lang="en-GB" sz="4266" b="1" i="0" u="none" strike="noStrike" kern="1200" cap="none" spc="0" normalizeH="0" baseline="0" noProof="0" dirty="0">
              <a:ln>
                <a:noFill/>
              </a:ln>
              <a:solidFill>
                <a:prstClr val="white"/>
              </a:solidFill>
              <a:effectLst/>
              <a:uLnTx/>
              <a:uFillTx/>
              <a:latin typeface="Segoe UI"/>
              <a:ea typeface="+mn-ea"/>
              <a:cs typeface="+mn-cs"/>
            </a:endParaRPr>
          </a:p>
        </p:txBody>
      </p:sp>
      <p:sp>
        <p:nvSpPr>
          <p:cNvPr id="12" name="TextBox 11"/>
          <p:cNvSpPr txBox="1"/>
          <p:nvPr/>
        </p:nvSpPr>
        <p:spPr>
          <a:xfrm>
            <a:off x="608891" y="1545486"/>
            <a:ext cx="3119427" cy="1168781"/>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You will find most of the typical </a:t>
            </a:r>
            <a:r>
              <a:rPr kumimoji="0" lang="en-GB" sz="1266" b="1" i="0" u="none" strike="noStrike" kern="0" cap="none" spc="0" normalizeH="0" baseline="0" noProof="0" dirty="0">
                <a:ln>
                  <a:noFill/>
                </a:ln>
                <a:solidFill>
                  <a:srgbClr val="7030A0"/>
                </a:solidFill>
                <a:effectLst/>
                <a:uLnTx/>
                <a:uFillTx/>
                <a:latin typeface="Segoe UI"/>
                <a:ea typeface="+mn-ea"/>
                <a:cs typeface="+mn-cs"/>
              </a:rPr>
              <a:t>sun and beach</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vacations in this segment, but you will find </a:t>
            </a:r>
            <a:r>
              <a:rPr kumimoji="0" lang="en-GB" sz="1266" b="1" i="0" u="none" strike="noStrike" kern="0" cap="none" spc="0" normalizeH="0" baseline="0" noProof="0" dirty="0">
                <a:ln>
                  <a:noFill/>
                </a:ln>
                <a:solidFill>
                  <a:srgbClr val="7030A0"/>
                </a:solidFill>
                <a:effectLst/>
                <a:uLnTx/>
                <a:uFillTx/>
                <a:latin typeface="Segoe UI"/>
                <a:ea typeface="+mn-ea"/>
                <a:cs typeface="+mn-cs"/>
              </a:rPr>
              <a:t>ski/active holidays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7030A0"/>
                </a:solidFill>
                <a:effectLst/>
                <a:uLnTx/>
                <a:uFillTx/>
                <a:latin typeface="Segoe UI"/>
                <a:ea typeface="+mn-ea"/>
                <a:cs typeface="+mn-cs"/>
              </a:rPr>
              <a:t>cruise</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health travel and </a:t>
            </a:r>
            <a:r>
              <a:rPr kumimoji="0" lang="en-GB" sz="1266" b="1" i="0" u="none" strike="noStrike" kern="0" cap="none" spc="0" normalizeH="0" baseline="0" noProof="0" dirty="0">
                <a:ln>
                  <a:noFill/>
                </a:ln>
                <a:solidFill>
                  <a:srgbClr val="7030A0"/>
                </a:solidFill>
                <a:effectLst/>
                <a:uLnTx/>
                <a:uFillTx/>
                <a:latin typeface="Segoe UI"/>
                <a:ea typeface="+mn-ea"/>
                <a:cs typeface="+mn-cs"/>
              </a:rPr>
              <a:t>culinary trips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Although, most of the time </a:t>
            </a:r>
            <a:r>
              <a:rPr kumimoji="0" lang="en-GB" sz="1266" b="1" i="0" u="none" strike="noStrike" kern="0" cap="none" spc="0" normalizeH="0" baseline="0" noProof="0" dirty="0">
                <a:ln>
                  <a:noFill/>
                </a:ln>
                <a:solidFill>
                  <a:srgbClr val="7030A0"/>
                </a:solidFill>
                <a:effectLst/>
                <a:uLnTx/>
                <a:uFillTx/>
                <a:latin typeface="Segoe UI"/>
                <a:ea typeface="+mn-ea"/>
                <a:cs typeface="+mn-cs"/>
              </a:rPr>
              <a:t>it’s all about romance!</a:t>
            </a:r>
          </a:p>
        </p:txBody>
      </p:sp>
      <p:sp>
        <p:nvSpPr>
          <p:cNvPr id="13" name="TextBox 12"/>
          <p:cNvSpPr txBox="1"/>
          <p:nvPr/>
        </p:nvSpPr>
        <p:spPr>
          <a:xfrm>
            <a:off x="608891" y="4092098"/>
            <a:ext cx="3119427" cy="1367426"/>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nb-NO"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focus on </a:t>
            </a:r>
            <a:r>
              <a:rPr lang="en-GB" sz="1266" b="1" kern="0" dirty="0">
                <a:solidFill>
                  <a:srgbClr val="7030A0"/>
                </a:solidFill>
                <a:latin typeface="Segoe UI"/>
              </a:rPr>
              <a:t>relaxation</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and visits </a:t>
            </a:r>
            <a:r>
              <a:rPr lang="en-GB" sz="1266" b="1" kern="0" dirty="0">
                <a:solidFill>
                  <a:srgbClr val="7030A0"/>
                </a:solidFill>
                <a:latin typeface="Segoe UI"/>
              </a:rPr>
              <a:t>restaurants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a:t>
            </a:r>
            <a:r>
              <a:rPr lang="en-GB" sz="1266" b="1" kern="0" dirty="0">
                <a:solidFill>
                  <a:srgbClr val="7030A0"/>
                </a:solidFill>
                <a:latin typeface="Segoe UI"/>
              </a:rPr>
              <a:t>cities</a:t>
            </a:r>
            <a:r>
              <a:rPr kumimoji="0" lang="en-GB" sz="1270" b="0" i="0" u="none" strike="noStrike" kern="0" cap="none" spc="0" normalizeH="0" noProof="0" dirty="0">
                <a:ln>
                  <a:noFill/>
                </a:ln>
                <a:solidFill>
                  <a:sysClr val="windowText" lastClr="000000"/>
                </a:solidFill>
                <a:effectLst/>
                <a:uLnTx/>
                <a:uFillTx/>
                <a:latin typeface="Segoe UI"/>
                <a:ea typeface="+mn-ea"/>
                <a:cs typeface="+mn-cs"/>
              </a:rPr>
              <a:t>, </a:t>
            </a:r>
            <a:r>
              <a:rPr lang="en-GB" sz="1266" b="1" kern="0" dirty="0">
                <a:solidFill>
                  <a:srgbClr val="7030A0"/>
                </a:solidFill>
                <a:latin typeface="Segoe UI"/>
              </a:rPr>
              <a:t>tasting local food and drink</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often </a:t>
            </a:r>
            <a:r>
              <a:rPr kumimoji="0" lang="en-GB" sz="1266" b="1" i="0" u="none" strike="noStrike" kern="0" cap="none" spc="0" normalizeH="0" baseline="0" noProof="0" dirty="0">
                <a:ln>
                  <a:noFill/>
                </a:ln>
                <a:solidFill>
                  <a:srgbClr val="7030A0"/>
                </a:solidFill>
                <a:effectLst/>
                <a:uLnTx/>
                <a:uFillTx/>
                <a:latin typeface="Segoe UI"/>
                <a:ea typeface="+mn-ea"/>
                <a:cs typeface="+mn-cs"/>
              </a:rPr>
              <a:t>rent a car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for their romantic getaways. They stay at </a:t>
            </a:r>
            <a:r>
              <a:rPr kumimoji="0" lang="en-GB" sz="1266" b="1" i="0" u="none" strike="noStrike" kern="0" cap="none" spc="0" normalizeH="0" baseline="0" noProof="0" dirty="0">
                <a:ln>
                  <a:noFill/>
                </a:ln>
                <a:solidFill>
                  <a:srgbClr val="7030A0"/>
                </a:solidFill>
                <a:effectLst/>
                <a:uLnTx/>
                <a:uFillTx/>
                <a:latin typeface="Segoe UI"/>
                <a:ea typeface="+mn-ea"/>
                <a:cs typeface="+mn-cs"/>
              </a:rPr>
              <a:t>high standard hotels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more than in other segments.</a:t>
            </a:r>
            <a:endParaRPr kumimoji="0" lang="en-GB" sz="1270" b="0" i="0" u="none" strike="noStrike" kern="0" cap="none" spc="0" normalizeH="0" baseline="0" noProof="0" dirty="0">
              <a:ln>
                <a:noFill/>
              </a:ln>
              <a:solidFill>
                <a:srgbClr val="FF0000"/>
              </a:solidFill>
              <a:effectLst/>
              <a:uLnTx/>
              <a:uFillTx/>
              <a:latin typeface="Segoe UI"/>
              <a:ea typeface="+mn-ea"/>
              <a:cs typeface="+mn-cs"/>
            </a:endParaRPr>
          </a:p>
        </p:txBody>
      </p:sp>
      <p:sp>
        <p:nvSpPr>
          <p:cNvPr id="16" name="TextBox 15"/>
          <p:cNvSpPr txBox="1"/>
          <p:nvPr/>
        </p:nvSpPr>
        <p:spPr>
          <a:xfrm>
            <a:off x="4526257" y="4073948"/>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a:t>
            </a:r>
            <a:r>
              <a:rPr kumimoji="0" lang="en-GB" sz="1266" b="1" i="0" u="none" strike="noStrike" kern="0" cap="none" spc="0" normalizeH="0" baseline="0" noProof="0" dirty="0">
                <a:ln>
                  <a:noFill/>
                </a:ln>
                <a:solidFill>
                  <a:srgbClr val="7030A0"/>
                </a:solidFill>
                <a:effectLst/>
                <a:uLnTx/>
                <a:uFillTx/>
                <a:latin typeface="Segoe UI"/>
                <a:ea typeface="+mn-ea"/>
                <a:cs typeface="+mn-cs"/>
              </a:rPr>
              <a:t>don’t spend a lot of time planning</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lang="en-GB" sz="1270" kern="0" noProof="0" dirty="0">
                <a:solidFill>
                  <a:sysClr val="windowText" lastClr="000000"/>
                </a:solidFill>
                <a:latin typeface="Segoe UI"/>
              </a:rPr>
              <a:t>H</a:t>
            </a:r>
            <a:r>
              <a:rPr lang="en-GB" sz="1270" kern="0" dirty="0">
                <a:solidFill>
                  <a:sysClr val="windowText" lastClr="000000"/>
                </a:solidFill>
                <a:latin typeface="Segoe UI"/>
              </a:rPr>
              <a:t>alf</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of them settle for the trip just </a:t>
            </a:r>
            <a:r>
              <a:rPr lang="en-GB" sz="1266" b="1" kern="0" dirty="0">
                <a:solidFill>
                  <a:srgbClr val="7030A0"/>
                </a:solidFill>
                <a:latin typeface="Segoe UI"/>
              </a:rPr>
              <a:t>up to 1 month before departure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get inspired by </a:t>
            </a:r>
            <a:r>
              <a:rPr kumimoji="0" lang="en-GB" sz="1266" b="1" i="0" u="none" strike="noStrike" kern="0" cap="none" spc="0" normalizeH="0" baseline="0" noProof="0" dirty="0">
                <a:ln>
                  <a:noFill/>
                </a:ln>
                <a:solidFill>
                  <a:srgbClr val="7030A0"/>
                </a:solidFill>
                <a:effectLst/>
                <a:uLnTx/>
                <a:uFillTx/>
                <a:latin typeface="Segoe UI"/>
                <a:ea typeface="+mn-ea"/>
                <a:cs typeface="+mn-cs"/>
              </a:rPr>
              <a:t>social media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or articles in </a:t>
            </a:r>
            <a:r>
              <a:rPr kumimoji="0" lang="en-GB" sz="1266" b="1" i="0" u="none" strike="noStrike" kern="0" cap="none" spc="0" normalizeH="0" baseline="0" noProof="0" dirty="0">
                <a:ln>
                  <a:noFill/>
                </a:ln>
                <a:solidFill>
                  <a:srgbClr val="7030A0"/>
                </a:solidFill>
                <a:effectLst/>
                <a:uLnTx/>
                <a:uFillTx/>
                <a:latin typeface="Segoe UI"/>
                <a:ea typeface="+mn-ea"/>
                <a:cs typeface="+mn-cs"/>
              </a:rPr>
              <a:t>newspapers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or </a:t>
            </a:r>
            <a:r>
              <a:rPr kumimoji="0" lang="en-GB" sz="1266" b="1" i="0" u="none" strike="noStrike" kern="0" cap="none" spc="0" normalizeH="0" baseline="0" noProof="0" dirty="0">
                <a:ln>
                  <a:noFill/>
                </a:ln>
                <a:solidFill>
                  <a:srgbClr val="7030A0"/>
                </a:solidFill>
                <a:effectLst/>
                <a:uLnTx/>
                <a:uFillTx/>
                <a:latin typeface="Segoe UI"/>
                <a:ea typeface="+mn-ea"/>
                <a:cs typeface="+mn-cs"/>
              </a:rPr>
              <a:t>magazines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also browse the internet in general to get luxurious romantic inspiration. They travel with their </a:t>
            </a:r>
            <a:r>
              <a:rPr kumimoji="0" lang="en-GB" sz="1266" b="1" i="0" u="none" strike="noStrike" kern="0" cap="none" spc="0" normalizeH="0" baseline="0" noProof="0" dirty="0">
                <a:ln>
                  <a:noFill/>
                </a:ln>
                <a:solidFill>
                  <a:srgbClr val="7030A0"/>
                </a:solidFill>
                <a:effectLst/>
                <a:uLnTx/>
                <a:uFillTx/>
                <a:latin typeface="Segoe UI"/>
                <a:ea typeface="+mn-ea"/>
                <a:cs typeface="+mn-cs"/>
              </a:rPr>
              <a:t>partner</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gets inspired by him or her. </a:t>
            </a:r>
          </a:p>
        </p:txBody>
      </p:sp>
      <p:sp>
        <p:nvSpPr>
          <p:cNvPr id="17" name="TextBox 16"/>
          <p:cNvSpPr txBox="1"/>
          <p:nvPr/>
        </p:nvSpPr>
        <p:spPr>
          <a:xfrm>
            <a:off x="4550299" y="1545485"/>
            <a:ext cx="3119427" cy="1562864"/>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FOR ROMANCE AND LUXURY</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enables them </a:t>
            </a:r>
            <a:r>
              <a:rPr kumimoji="0" lang="en-GB" sz="1266" b="1" i="0" u="none" strike="noStrike" kern="0" cap="none" spc="0" normalizeH="0" baseline="0" noProof="0" dirty="0">
                <a:ln>
                  <a:noFill/>
                </a:ln>
                <a:solidFill>
                  <a:srgbClr val="7030A0"/>
                </a:solidFill>
                <a:effectLst/>
                <a:uLnTx/>
                <a:uFillTx/>
                <a:latin typeface="Segoe UI"/>
                <a:ea typeface="+mn-ea"/>
                <a:cs typeface="+mn-cs"/>
              </a:rPr>
              <a:t>to indulge in a bit of luxury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Although most of the trips are in summertime it can even be in the winter. They often travel on </a:t>
            </a:r>
            <a:r>
              <a:rPr kumimoji="0" lang="en-GB" sz="1266" b="1" i="0" u="none" strike="noStrike" kern="0" cap="none" spc="0" normalizeH="0" baseline="0" noProof="0" dirty="0">
                <a:ln>
                  <a:noFill/>
                </a:ln>
                <a:solidFill>
                  <a:srgbClr val="7030A0"/>
                </a:solidFill>
                <a:effectLst/>
                <a:uLnTx/>
                <a:uFillTx/>
                <a:latin typeface="Segoe UI"/>
                <a:ea typeface="+mn-ea"/>
                <a:cs typeface="+mn-cs"/>
              </a:rPr>
              <a:t>organized tours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or have </a:t>
            </a:r>
            <a:r>
              <a:rPr kumimoji="0" lang="en-GB" sz="1266" b="1" i="0" u="none" strike="noStrike" kern="0" cap="none" spc="0" normalizeH="0" baseline="0" noProof="0" dirty="0">
                <a:ln>
                  <a:noFill/>
                </a:ln>
                <a:solidFill>
                  <a:srgbClr val="7030A0"/>
                </a:solidFill>
                <a:effectLst/>
                <a:uLnTx/>
                <a:uFillTx/>
                <a:latin typeface="Segoe UI"/>
                <a:ea typeface="+mn-ea"/>
                <a:cs typeface="+mn-cs"/>
              </a:rPr>
              <a:t>others plan for them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GB" sz="1266" b="1" i="0" u="none" strike="noStrike" kern="0" cap="none" spc="0" normalizeH="0" baseline="0" noProof="0" dirty="0">
                <a:ln>
                  <a:noFill/>
                </a:ln>
                <a:solidFill>
                  <a:srgbClr val="7030A0"/>
                </a:solidFill>
                <a:effectLst/>
                <a:uLnTx/>
                <a:uFillTx/>
                <a:latin typeface="Segoe UI"/>
                <a:ea typeface="+mn-ea"/>
                <a:cs typeface="+mn-cs"/>
              </a:rPr>
              <a:t>travel independently</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4" name="TextBox 23"/>
          <p:cNvSpPr txBox="1"/>
          <p:nvPr/>
        </p:nvSpPr>
        <p:spPr>
          <a:xfrm>
            <a:off x="8509134" y="1545485"/>
            <a:ext cx="3119427" cy="175830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segment is important for brands trying to position themselves as </a:t>
            </a:r>
            <a:r>
              <a:rPr kumimoji="0" lang="en-US" sz="1266" b="1" i="0" u="none" strike="noStrike" kern="0" cap="none" spc="0" normalizeH="0" baseline="0" noProof="0" dirty="0">
                <a:ln>
                  <a:noFill/>
                </a:ln>
                <a:solidFill>
                  <a:srgbClr val="7030A0"/>
                </a:solidFill>
                <a:effectLst/>
                <a:uLnTx/>
                <a:uFillTx/>
                <a:latin typeface="Segoe UI"/>
                <a:ea typeface="+mn-ea"/>
                <a:cs typeface="+mn-cs"/>
              </a:rPr>
              <a:t>premium</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7030A0"/>
                </a:solidFill>
                <a:effectLst/>
                <a:uLnTx/>
                <a:uFillTx/>
                <a:latin typeface="Segoe UI"/>
                <a:ea typeface="+mn-ea"/>
                <a:cs typeface="+mn-cs"/>
              </a:rPr>
              <a:t>high-class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7030A0"/>
                </a:solidFill>
                <a:effectLst/>
                <a:uLnTx/>
                <a:uFillTx/>
                <a:latin typeface="Segoe UI"/>
                <a:ea typeface="+mn-ea"/>
                <a:cs typeface="+mn-cs"/>
              </a:rPr>
              <a:t>powerful</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It appeals to the need to be </a:t>
            </a:r>
            <a:r>
              <a:rPr kumimoji="0" lang="en-US" sz="1266" b="1" i="0" u="none" strike="noStrike" kern="0" cap="none" spc="0" normalizeH="0" baseline="0" noProof="0" dirty="0">
                <a:ln>
                  <a:noFill/>
                </a:ln>
                <a:solidFill>
                  <a:srgbClr val="7030A0"/>
                </a:solidFill>
                <a:effectLst/>
                <a:uLnTx/>
                <a:uFillTx/>
                <a:latin typeface="Segoe UI"/>
                <a:ea typeface="+mn-ea"/>
                <a:cs typeface="+mn-cs"/>
              </a:rPr>
              <a:t>respected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revered, to feel strong and </a:t>
            </a:r>
            <a:r>
              <a:rPr kumimoji="0" lang="en-US" sz="1266" b="1" i="0" u="none" strike="noStrike" kern="0" cap="none" spc="0" normalizeH="0" baseline="0" noProof="0" dirty="0">
                <a:ln>
                  <a:noFill/>
                </a:ln>
                <a:solidFill>
                  <a:srgbClr val="7030A0"/>
                </a:solidFill>
                <a:effectLst/>
                <a:uLnTx/>
                <a:uFillTx/>
                <a:latin typeface="Segoe UI"/>
                <a:ea typeface="+mn-ea"/>
                <a:cs typeface="+mn-cs"/>
              </a:rPr>
              <a:t>‘on-top-of-the-world’</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It is also an important dimension for brands who want to be perceived as </a:t>
            </a:r>
            <a:r>
              <a:rPr kumimoji="0" lang="en-US" sz="1266" b="1" i="0" u="none" strike="noStrike" kern="0" cap="none" spc="0" normalizeH="0" baseline="0" noProof="0" dirty="0">
                <a:ln>
                  <a:noFill/>
                </a:ln>
                <a:solidFill>
                  <a:srgbClr val="7030A0"/>
                </a:solidFill>
                <a:effectLst/>
                <a:uLnTx/>
                <a:uFillTx/>
                <a:latin typeface="Segoe UI"/>
                <a:ea typeface="+mn-ea"/>
                <a:cs typeface="+mn-cs"/>
              </a:rPr>
              <a:t>exclusive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only </a:t>
            </a:r>
            <a:r>
              <a:rPr kumimoji="0" lang="en-US" sz="1266" b="1" i="0" u="none" strike="noStrike" kern="0" cap="none" spc="0" normalizeH="0" baseline="0" noProof="0" dirty="0">
                <a:ln>
                  <a:noFill/>
                </a:ln>
                <a:solidFill>
                  <a:srgbClr val="7030A0"/>
                </a:solidFill>
                <a:effectLst/>
                <a:uLnTx/>
                <a:uFillTx/>
                <a:latin typeface="Segoe UI"/>
                <a:ea typeface="+mn-ea"/>
                <a:cs typeface="+mn-cs"/>
              </a:rPr>
              <a:t>available for the lucky few</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133" y="4073947"/>
            <a:ext cx="3124867" cy="2087411"/>
          </a:xfrm>
          <a:prstGeom prst="rect">
            <a:avLst/>
          </a:prstGeom>
        </p:spPr>
      </p:pic>
      <p:pic>
        <p:nvPicPr>
          <p:cNvPr id="18" name="Picture 17"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844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89"/>
            <a:ext cx="5919600" cy="502445"/>
          </a:xfrm>
          <a:solidFill>
            <a:srgbClr val="7030A0"/>
          </a:solidFill>
        </p:spPr>
        <p:txBody>
          <a:bodyPr/>
          <a:lstStyle/>
          <a:p>
            <a:r>
              <a:rPr lang="en-US" b="1" dirty="0"/>
              <a:t>EXTRAVAGANT INDULGENCE</a:t>
            </a:r>
          </a:p>
        </p:txBody>
      </p:sp>
      <p:graphicFrame>
        <p:nvGraphicFramePr>
          <p:cNvPr id="57" name="SI_Chart"/>
          <p:cNvGraphicFramePr/>
          <p:nvPr>
            <p:extLst>
              <p:ext uri="{D42A27DB-BD31-4B8C-83A1-F6EECF244321}">
                <p14:modId xmlns:p14="http://schemas.microsoft.com/office/powerpoint/2010/main" val="1656384150"/>
              </p:ext>
            </p:extLst>
          </p:nvPr>
        </p:nvGraphicFramePr>
        <p:xfrm>
          <a:off x="5954422" y="2352955"/>
          <a:ext cx="3226110"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4117413811"/>
              </p:ext>
            </p:extLst>
          </p:nvPr>
        </p:nvGraphicFramePr>
        <p:xfrm>
          <a:off x="2184613" y="2383861"/>
          <a:ext cx="3226110"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701063456"/>
              </p:ext>
            </p:extLst>
          </p:nvPr>
        </p:nvGraphicFramePr>
        <p:xfrm>
          <a:off x="2197384"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460241636"/>
              </p:ext>
            </p:extLst>
          </p:nvPr>
        </p:nvGraphicFramePr>
        <p:xfrm>
          <a:off x="6372054" y="4667118"/>
          <a:ext cx="3765916"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6584042"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6503159"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6477310"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6557592"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589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7237870" cy="502472"/>
          </a:xfrm>
          <a:solidFill>
            <a:srgbClr val="7030A0"/>
          </a:solidFill>
        </p:spPr>
        <p:txBody>
          <a:bodyPr>
            <a:normAutofit/>
          </a:bodyPr>
          <a:lstStyle/>
          <a:p>
            <a:r>
              <a:rPr lang="en-GB" sz="2400" dirty="0"/>
              <a:t>Segment profile </a:t>
            </a:r>
            <a:r>
              <a:rPr lang="en-GB" sz="2400" b="1" dirty="0"/>
              <a:t>– EXTRAVAGANT INDULGENCE</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11" name="TextBox 10"/>
          <p:cNvSpPr txBox="1"/>
          <p:nvPr/>
        </p:nvSpPr>
        <p:spPr>
          <a:xfrm>
            <a:off x="9809840" y="210385"/>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9809841" y="435356"/>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9449868" y="248792"/>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9449868" y="475867"/>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627471172"/>
              </p:ext>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2114387755"/>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p:nvPr>
            <p:extLst>
              <p:ext uri="{D42A27DB-BD31-4B8C-83A1-F6EECF244321}">
                <p14:modId xmlns:p14="http://schemas.microsoft.com/office/powerpoint/2010/main" val="3124662204"/>
              </p:ext>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p:cNvGraphicFramePr/>
          <p:nvPr>
            <p:extLst>
              <p:ext uri="{D42A27DB-BD31-4B8C-83A1-F6EECF244321}">
                <p14:modId xmlns:p14="http://schemas.microsoft.com/office/powerpoint/2010/main" val="1590496730"/>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2" name="Chart 61"/>
          <p:cNvGraphicFramePr/>
          <p:nvPr>
            <p:extLst>
              <p:ext uri="{D42A27DB-BD31-4B8C-83A1-F6EECF244321}">
                <p14:modId xmlns:p14="http://schemas.microsoft.com/office/powerpoint/2010/main" val="1605435994"/>
              </p:ext>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1512421010"/>
              </p:ext>
            </p:extLst>
          </p:nvPr>
        </p:nvGraphicFramePr>
        <p:xfrm>
          <a:off x="8316560" y="1734651"/>
          <a:ext cx="4208143"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Chart 47"/>
          <p:cNvGraphicFramePr/>
          <p:nvPr>
            <p:extLst>
              <p:ext uri="{D42A27DB-BD31-4B8C-83A1-F6EECF244321}">
                <p14:modId xmlns:p14="http://schemas.microsoft.com/office/powerpoint/2010/main" val="2177967579"/>
              </p:ext>
            </p:extLst>
          </p:nvPr>
        </p:nvGraphicFramePr>
        <p:xfrm>
          <a:off x="5334299" y="3244031"/>
          <a:ext cx="2873448" cy="1319626"/>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91000125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7172560" cy="502472"/>
          </a:xfrm>
          <a:solidFill>
            <a:srgbClr val="7030A0"/>
          </a:solidFill>
        </p:spPr>
        <p:txBody>
          <a:bodyPr>
            <a:normAutofit/>
          </a:bodyPr>
          <a:lstStyle/>
          <a:p>
            <a:r>
              <a:rPr lang="en-GB" sz="2400" dirty="0"/>
              <a:t>Segment profile </a:t>
            </a:r>
            <a:r>
              <a:rPr lang="en-GB" sz="2400" b="1" dirty="0"/>
              <a:t>- </a:t>
            </a:r>
            <a:r>
              <a:rPr lang="en-US" sz="2400" b="1" dirty="0"/>
              <a:t>EXTRAVAGANT INDULGENCE</a:t>
            </a:r>
            <a:endParaRPr lang="en-GB" sz="2400" b="1" dirty="0"/>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37" name="TextBox 36"/>
          <p:cNvSpPr txBox="1"/>
          <p:nvPr/>
        </p:nvSpPr>
        <p:spPr>
          <a:xfrm>
            <a:off x="9809840" y="210385"/>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9809841" y="435356"/>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9449868" y="248792"/>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9449868" y="475867"/>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4256861260"/>
              </p:ext>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254783239"/>
              </p:ext>
            </p:extLst>
          </p:nvPr>
        </p:nvGraphicFramePr>
        <p:xfrm>
          <a:off x="4406642" y="1855644"/>
          <a:ext cx="3518056" cy="12451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46285881"/>
              </p:ext>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3396353699"/>
              </p:ext>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2951384355"/>
              </p:ext>
            </p:extLst>
          </p:nvPr>
        </p:nvGraphicFramePr>
        <p:xfrm>
          <a:off x="3974340" y="5465111"/>
          <a:ext cx="3773463" cy="111838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4169810844"/>
              </p:ext>
            </p:extLst>
          </p:nvPr>
        </p:nvGraphicFramePr>
        <p:xfrm>
          <a:off x="8381872" y="1846840"/>
          <a:ext cx="3518056" cy="2362851"/>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A567008-C62F-4289-9674-1581812EF303}"/>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50" name="Chart 49">
            <a:extLst>
              <a:ext uri="{FF2B5EF4-FFF2-40B4-BE49-F238E27FC236}">
                <a16:creationId xmlns:a16="http://schemas.microsoft.com/office/drawing/2014/main" id="{8B90153A-578E-4777-9665-09533B492DED}"/>
              </a:ext>
            </a:extLst>
          </p:cNvPr>
          <p:cNvGraphicFramePr/>
          <p:nvPr>
            <p:extLst>
              <p:ext uri="{D42A27DB-BD31-4B8C-83A1-F6EECF244321}">
                <p14:modId xmlns:p14="http://schemas.microsoft.com/office/powerpoint/2010/main" val="1035127967"/>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5" name="Chart 54">
            <a:extLst>
              <a:ext uri="{FF2B5EF4-FFF2-40B4-BE49-F238E27FC236}">
                <a16:creationId xmlns:a16="http://schemas.microsoft.com/office/drawing/2014/main" id="{1232D99D-598A-48B1-A0D8-B0A5FB70B756}"/>
              </a:ext>
            </a:extLst>
          </p:cNvPr>
          <p:cNvGraphicFramePr/>
          <p:nvPr>
            <p:extLst>
              <p:ext uri="{D42A27DB-BD31-4B8C-83A1-F6EECF244321}">
                <p14:modId xmlns:p14="http://schemas.microsoft.com/office/powerpoint/2010/main" val="76426289"/>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6" name="TextBox 55">
            <a:extLst>
              <a:ext uri="{FF2B5EF4-FFF2-40B4-BE49-F238E27FC236}">
                <a16:creationId xmlns:a16="http://schemas.microsoft.com/office/drawing/2014/main" id="{D4039611-14CC-4045-89CD-625FE80B6BFB}"/>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7" name="TextBox 56">
            <a:extLst>
              <a:ext uri="{FF2B5EF4-FFF2-40B4-BE49-F238E27FC236}">
                <a16:creationId xmlns:a16="http://schemas.microsoft.com/office/drawing/2014/main" id="{CE3C9D5F-1924-4265-97CC-405E1C2486C6}"/>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287669467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732" y="174557"/>
            <a:ext cx="11886536" cy="6531064"/>
          </a:xfrm>
          <a:prstGeom prst="rect">
            <a:avLst/>
          </a:prstGeom>
        </p:spPr>
      </p:pic>
      <p:sp>
        <p:nvSpPr>
          <p:cNvPr id="14" name="Oval 13"/>
          <p:cNvSpPr/>
          <p:nvPr/>
        </p:nvSpPr>
        <p:spPr bwMode="gray">
          <a:xfrm>
            <a:off x="2899964"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497710" y="1906768"/>
            <a:ext cx="2873668" cy="28736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endParaRPr kumimoji="0" lang="en-GB" sz="1814"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698837" y="640220"/>
            <a:ext cx="2873668" cy="2873668"/>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9361" rtl="0" eaLnBrk="1" fontAlgn="auto" latinLnBrk="0" hangingPunct="1">
              <a:lnSpc>
                <a:spcPct val="110000"/>
              </a:lnSpc>
              <a:spcBef>
                <a:spcPts val="2177"/>
              </a:spcBef>
              <a:spcAft>
                <a:spcPts val="0"/>
              </a:spcAft>
              <a:buClr>
                <a:srgbClr val="D2D3D2"/>
              </a:buClr>
              <a:buSzTx/>
              <a:buFontTx/>
              <a:buNone/>
              <a:tabLst/>
              <a:defRPr/>
            </a:pPr>
            <a:r>
              <a:rPr kumimoji="0" lang="en-GB" sz="235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ENERGY</a:t>
            </a:r>
          </a:p>
        </p:txBody>
      </p:sp>
      <p:sp>
        <p:nvSpPr>
          <p:cNvPr id="10" name="TextBox 9"/>
          <p:cNvSpPr txBox="1"/>
          <p:nvPr/>
        </p:nvSpPr>
        <p:spPr>
          <a:xfrm>
            <a:off x="3503947" y="3527995"/>
            <a:ext cx="1937532"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HAVE AS MUCH FUN AS POSSIBLE</a:t>
            </a:r>
          </a:p>
        </p:txBody>
      </p:sp>
      <p:sp>
        <p:nvSpPr>
          <p:cNvPr id="9" name="TextBox 8"/>
          <p:cNvSpPr txBox="1"/>
          <p:nvPr/>
        </p:nvSpPr>
        <p:spPr>
          <a:xfrm>
            <a:off x="897121" y="3527996"/>
            <a:ext cx="1959319" cy="618785"/>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1633" b="0" i="0" u="none" strike="noStrike" kern="0" cap="none" spc="0" normalizeH="0" baseline="0" noProof="0" dirty="0">
                <a:ln>
                  <a:noFill/>
                </a:ln>
                <a:solidFill>
                  <a:srgbClr val="222223"/>
                </a:solidFill>
                <a:effectLst/>
                <a:uLnTx/>
                <a:uFillTx/>
                <a:latin typeface="Segoe UI"/>
                <a:ea typeface="+mn-ea"/>
                <a:cs typeface="+mn-cs"/>
              </a:rPr>
              <a:t>ACTIVE AND ADVENTUROUS</a:t>
            </a:r>
          </a:p>
        </p:txBody>
      </p:sp>
      <p:sp>
        <p:nvSpPr>
          <p:cNvPr id="8" name="TextBox 7"/>
          <p:cNvSpPr txBox="1"/>
          <p:nvPr/>
        </p:nvSpPr>
        <p:spPr>
          <a:xfrm>
            <a:off x="6444340" y="412451"/>
            <a:ext cx="5398996" cy="3014441"/>
          </a:xfrm>
          <a:prstGeom prst="rect">
            <a:avLst/>
          </a:prstGeom>
          <a:solidFill>
            <a:srgbClr val="FFFFFF">
              <a:alpha val="74902"/>
            </a:srgbClr>
          </a:solidFill>
        </p:spPr>
        <p:txBody>
          <a:bodyPr wrap="squar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3094265" algn="l"/>
              </a:tabLst>
              <a:defRPr/>
            </a:pP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Energy is about adventure, </a:t>
            </a:r>
            <a:r>
              <a:rPr kumimoji="0" lang="en-US" sz="2177" b="1" i="0" u="none" strike="noStrike" kern="1200" cap="none" spc="0" normalizeH="0" baseline="0" noProof="0" dirty="0">
                <a:ln>
                  <a:noFill/>
                </a:ln>
                <a:solidFill>
                  <a:srgbClr val="FF0000"/>
                </a:solidFill>
                <a:effectLst/>
                <a:uLnTx/>
                <a:uFillTx/>
                <a:latin typeface="Segoe UI"/>
                <a:ea typeface="+mn-ea"/>
                <a:cs typeface="Arial" pitchFamily="34" charset="0"/>
              </a:rPr>
              <a:t>being active</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testing your boundaries and discovering new things. It taps into the need to be </a:t>
            </a:r>
            <a:r>
              <a:rPr kumimoji="0" lang="en-US" sz="2177" b="1" i="0" u="none" strike="noStrike" kern="1200" cap="none" spc="0" normalizeH="0" baseline="0" noProof="0" dirty="0">
                <a:ln>
                  <a:noFill/>
                </a:ln>
                <a:solidFill>
                  <a:srgbClr val="FF0000"/>
                </a:solidFill>
                <a:effectLst/>
                <a:uLnTx/>
                <a:uFillTx/>
                <a:latin typeface="Segoe UI"/>
                <a:ea typeface="+mn-ea"/>
                <a:cs typeface="Arial" pitchFamily="34" charset="0"/>
              </a:rPr>
              <a:t>energized</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Energy is all about being active and experiencing the freedom, passion, and adventure that comes with activities. Buzzing about, </a:t>
            </a:r>
            <a:r>
              <a:rPr kumimoji="0" lang="en-US" sz="2177" b="1" i="0" u="none" strike="noStrike" kern="1200" cap="none" spc="0" normalizeH="0" baseline="0" noProof="0" dirty="0">
                <a:ln>
                  <a:noFill/>
                </a:ln>
                <a:solidFill>
                  <a:srgbClr val="FF0000"/>
                </a:solidFill>
                <a:effectLst/>
                <a:uLnTx/>
                <a:uFillTx/>
                <a:latin typeface="Segoe UI"/>
                <a:ea typeface="+mn-ea"/>
                <a:cs typeface="Arial" pitchFamily="34" charset="0"/>
              </a:rPr>
              <a:t>spending energy</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and feeling very much </a:t>
            </a:r>
            <a:r>
              <a:rPr kumimoji="0" lang="en-US" sz="2177" b="1" i="0" u="none" strike="noStrike" kern="1200" cap="none" spc="0" normalizeH="0" baseline="0" noProof="0" dirty="0">
                <a:ln>
                  <a:noFill/>
                </a:ln>
                <a:solidFill>
                  <a:srgbClr val="FF0000"/>
                </a:solidFill>
                <a:effectLst/>
                <a:uLnTx/>
                <a:uFillTx/>
                <a:latin typeface="Segoe UI"/>
                <a:ea typeface="+mn-ea"/>
                <a:cs typeface="Arial" pitchFamily="34" charset="0"/>
              </a:rPr>
              <a:t>alive and kicking</a:t>
            </a:r>
            <a:r>
              <a:rPr kumimoji="0" lang="en-US" sz="2177" b="0" i="0" u="none" strike="noStrike" kern="1200" cap="none" spc="0" normalizeH="0" baseline="0" noProof="0" dirty="0">
                <a:ln>
                  <a:noFill/>
                </a:ln>
                <a:solidFill>
                  <a:srgbClr val="222223"/>
                </a:solidFill>
                <a:effectLst/>
                <a:uLnTx/>
                <a:uFillTx/>
                <a:latin typeface="Segoe UI"/>
                <a:ea typeface="+mn-ea"/>
                <a:cs typeface="Arial" pitchFamily="34" charset="0"/>
              </a:rPr>
              <a:t>.  </a:t>
            </a:r>
          </a:p>
        </p:txBody>
      </p:sp>
      <p:cxnSp>
        <p:nvCxnSpPr>
          <p:cNvPr id="11" name="Straight Connector 10"/>
          <p:cNvCxnSpPr/>
          <p:nvPr/>
        </p:nvCxnSpPr>
        <p:spPr>
          <a:xfrm>
            <a:off x="6357243" y="412450"/>
            <a:ext cx="0" cy="298486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1600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100290" y="2025090"/>
            <a:ext cx="2540041" cy="1507720"/>
          </a:xfrm>
          <a:prstGeom prst="rect">
            <a:avLst/>
          </a:prstGeom>
        </p:spPr>
        <p:txBody>
          <a:bodyPr vert="horz" wrap="square" lIns="0" tIns="0" rIns="0" bIns="0"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srgbClr val="222223"/>
                </a:solidFill>
                <a:effectLst/>
                <a:uLnTx/>
                <a:uFillTx/>
                <a:latin typeface="Segoe UI"/>
                <a:ea typeface="+mn-ea"/>
                <a:cs typeface="+mn-cs"/>
              </a:rPr>
              <a:t>They must fulfil the key  motivational criteria for selection: meeting functional and emotional needs and creating connections</a:t>
            </a:r>
          </a:p>
        </p:txBody>
      </p:sp>
      <p:sp>
        <p:nvSpPr>
          <p:cNvPr id="25" name="TextBox 24"/>
          <p:cNvSpPr txBox="1"/>
          <p:nvPr/>
        </p:nvSpPr>
        <p:spPr>
          <a:xfrm>
            <a:off x="6213603" y="1698275"/>
            <a:ext cx="2540041" cy="2261581"/>
          </a:xfrm>
          <a:prstGeom prst="rect">
            <a:avLst/>
          </a:prstGeom>
        </p:spPr>
        <p:txBody>
          <a:bodyPr vert="horz" wrap="square" lIns="0" tIns="0" rIns="0" bIns="0"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a:ln>
                  <a:noFill/>
                </a:ln>
                <a:solidFill>
                  <a:srgbClr val="222223"/>
                </a:solidFill>
                <a:effectLst/>
                <a:uLnTx/>
                <a:uFillTx/>
                <a:latin typeface="Segoe UI"/>
                <a:ea typeface="+mn-ea"/>
                <a:cs typeface="+mn-cs"/>
              </a:rPr>
              <a:t>They must come readily to mind in the moments that matter. They have strong brand networks or associative memory structures so they are easily retrieved in a fast-processing, automatic decision environment</a:t>
            </a:r>
          </a:p>
        </p:txBody>
      </p:sp>
      <p:sp>
        <p:nvSpPr>
          <p:cNvPr id="28" name="TextBox 27"/>
          <p:cNvSpPr txBox="1"/>
          <p:nvPr/>
        </p:nvSpPr>
        <p:spPr>
          <a:xfrm>
            <a:off x="6231519" y="4533737"/>
            <a:ext cx="2632717" cy="1005147"/>
          </a:xfrm>
          <a:prstGeom prst="rect">
            <a:avLst/>
          </a:prstGeom>
        </p:spPr>
        <p:txBody>
          <a:bodyPr vert="horz" wrap="square" lIns="0" tIns="0" rIns="0" bIns="0"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srgbClr val="222223"/>
                </a:solidFill>
                <a:effectLst/>
                <a:uLnTx/>
                <a:uFillTx/>
                <a:latin typeface="Segoe UI"/>
                <a:ea typeface="+mn-ea"/>
                <a:cs typeface="+mn-cs"/>
              </a:rPr>
              <a:t>They must have the highest perceived value at the moment of choice, compared with alternatives</a:t>
            </a:r>
          </a:p>
        </p:txBody>
      </p:sp>
      <p:sp>
        <p:nvSpPr>
          <p:cNvPr id="29" name="TextBox 28"/>
          <p:cNvSpPr txBox="1"/>
          <p:nvPr/>
        </p:nvSpPr>
        <p:spPr>
          <a:xfrm>
            <a:off x="6231519" y="4142404"/>
            <a:ext cx="2724092" cy="336643"/>
          </a:xfrm>
          <a:prstGeom prst="rect">
            <a:avLst/>
          </a:prstGeom>
        </p:spPr>
        <p:txBody>
          <a:bodyPr vert="horz" wrap="square" lIns="0" tIns="0" rIns="0" bIns="0" rtlCol="0">
            <a:norm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636363"/>
                </a:solidFill>
                <a:effectLst/>
                <a:uLnTx/>
                <a:uFillTx/>
                <a:latin typeface="Segoe UI"/>
                <a:ea typeface="+mn-ea"/>
                <a:cs typeface="+mn-cs"/>
              </a:rPr>
              <a:t>RANK FIRST</a:t>
            </a:r>
          </a:p>
        </p:txBody>
      </p:sp>
      <p:sp>
        <p:nvSpPr>
          <p:cNvPr id="31" name="TextBox 30"/>
          <p:cNvSpPr txBox="1"/>
          <p:nvPr/>
        </p:nvSpPr>
        <p:spPr>
          <a:xfrm>
            <a:off x="9077825" y="4041548"/>
            <a:ext cx="2540041" cy="2261581"/>
          </a:xfrm>
          <a:prstGeom prst="rect">
            <a:avLst/>
          </a:prstGeom>
        </p:spPr>
        <p:txBody>
          <a:bodyPr vert="horz" wrap="square" lIns="0" tIns="0" rIns="0" bIns="0" rtlCol="0">
            <a:sp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a:ln>
                  <a:noFill/>
                </a:ln>
                <a:solidFill>
                  <a:srgbClr val="222223"/>
                </a:solidFill>
                <a:effectLst/>
                <a:uLnTx/>
                <a:uFillTx/>
                <a:latin typeface="Segoe UI"/>
                <a:ea typeface="+mn-ea"/>
                <a:cs typeface="+mn-cs"/>
              </a:rPr>
              <a:t>They must be accessible (e.g. pricing, distribution). The more easily people perceive that they can obtain one option rather than another similar option, the more likely it is to be selected</a:t>
            </a:r>
          </a:p>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dirty="0">
              <a:ln>
                <a:noFill/>
              </a:ln>
              <a:solidFill>
                <a:srgbClr val="222223"/>
              </a:solidFill>
              <a:effectLst/>
              <a:uLnTx/>
              <a:uFillTx/>
              <a:latin typeface="Segoe UI"/>
              <a:ea typeface="+mn-ea"/>
              <a:cs typeface="+mn-cs"/>
            </a:endParaRPr>
          </a:p>
        </p:txBody>
      </p:sp>
      <p:sp>
        <p:nvSpPr>
          <p:cNvPr id="32" name="TextBox 31"/>
          <p:cNvSpPr txBox="1"/>
          <p:nvPr/>
        </p:nvSpPr>
        <p:spPr>
          <a:xfrm>
            <a:off x="9100572" y="3690242"/>
            <a:ext cx="2332230" cy="336643"/>
          </a:xfrm>
          <a:prstGeom prst="rect">
            <a:avLst/>
          </a:prstGeom>
        </p:spPr>
        <p:txBody>
          <a:bodyPr vert="horz" wrap="square" lIns="0" tIns="0" rIns="0" bIns="0" rtlCol="0">
            <a:normAutofit/>
          </a:body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636363"/>
                </a:solidFill>
                <a:effectLst/>
                <a:uLnTx/>
                <a:uFillTx/>
                <a:latin typeface="Segoe UI"/>
                <a:ea typeface="+mn-ea"/>
                <a:cs typeface="+mn-cs"/>
              </a:rPr>
              <a:t>ARE AVAILABLE</a:t>
            </a:r>
          </a:p>
        </p:txBody>
      </p:sp>
      <p:sp>
        <p:nvSpPr>
          <p:cNvPr id="35" name="Title 1"/>
          <p:cNvSpPr txBox="1">
            <a:spLocks/>
          </p:cNvSpPr>
          <p:nvPr/>
        </p:nvSpPr>
        <p:spPr bwMode="gray">
          <a:xfrm>
            <a:off x="490896" y="4016861"/>
            <a:ext cx="4821377" cy="587730"/>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320" marR="0" lvl="0" indent="0" algn="l" defTabSz="953984" rtl="0" eaLnBrk="1" fontAlgn="auto" latinLnBrk="0" hangingPunct="1">
              <a:lnSpc>
                <a:spcPct val="80000"/>
              </a:lnSpc>
              <a:spcBef>
                <a:spcPts val="1088"/>
              </a:spcBef>
              <a:spcAft>
                <a:spcPts val="0"/>
              </a:spcAft>
              <a:buClrTx/>
              <a:buSzTx/>
              <a:buFontTx/>
              <a:buNone/>
              <a:tabLst/>
              <a:defRPr/>
            </a:pPr>
            <a:r>
              <a:rPr kumimoji="0" lang="en-US" sz="3265" b="0" i="0" u="none" strike="noStrike" kern="1200" cap="all" spc="0" normalizeH="0" baseline="0" noProof="0" dirty="0">
                <a:ln>
                  <a:noFill/>
                </a:ln>
                <a:solidFill>
                  <a:prstClr val="white"/>
                </a:solidFill>
                <a:effectLst/>
                <a:uLnTx/>
                <a:uFillTx/>
                <a:latin typeface="Segoe UI"/>
                <a:ea typeface="+mn-ea"/>
                <a:cs typeface="+mn-cs"/>
              </a:rPr>
              <a:t>To People being </a:t>
            </a:r>
            <a:r>
              <a:rPr kumimoji="0" lang="en-US" sz="3265" b="1" i="0" u="none" strike="noStrike" kern="1200" cap="all" spc="0" normalizeH="0" baseline="0" noProof="0" dirty="0">
                <a:ln>
                  <a:noFill/>
                </a:ln>
                <a:solidFill>
                  <a:prstClr val="white"/>
                </a:solidFill>
                <a:effectLst/>
                <a:uLnTx/>
                <a:uFillTx/>
                <a:latin typeface="Segoe UI"/>
                <a:ea typeface="+mn-ea"/>
                <a:cs typeface="+mn-cs"/>
              </a:rPr>
              <a:t>more</a:t>
            </a:r>
            <a:endParaRPr kumimoji="0" lang="en-US" sz="3265" b="0" i="0" u="none" strike="noStrike" kern="1200" cap="all" spc="0" normalizeH="0" baseline="0" noProof="0" dirty="0">
              <a:ln>
                <a:noFill/>
              </a:ln>
              <a:solidFill>
                <a:prstClr val="white"/>
              </a:solidFill>
              <a:effectLst/>
              <a:uLnTx/>
              <a:uFillTx/>
              <a:latin typeface="Segoe UI"/>
              <a:ea typeface="+mn-ea"/>
              <a:cs typeface="+mn-cs"/>
            </a:endParaRPr>
          </a:p>
        </p:txBody>
      </p:sp>
      <p:sp>
        <p:nvSpPr>
          <p:cNvPr id="38" name="Title 1"/>
          <p:cNvSpPr txBox="1">
            <a:spLocks/>
          </p:cNvSpPr>
          <p:nvPr/>
        </p:nvSpPr>
        <p:spPr bwMode="gray">
          <a:xfrm>
            <a:off x="490896" y="3376133"/>
            <a:ext cx="5213240" cy="587730"/>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320" marR="0" lvl="0" indent="0" algn="l" defTabSz="953984" rtl="0" eaLnBrk="1" fontAlgn="auto" latinLnBrk="0" hangingPunct="1">
              <a:lnSpc>
                <a:spcPct val="80000"/>
              </a:lnSpc>
              <a:spcBef>
                <a:spcPts val="1088"/>
              </a:spcBef>
              <a:spcAft>
                <a:spcPts val="0"/>
              </a:spcAft>
              <a:buClrTx/>
              <a:buSzTx/>
              <a:buFontTx/>
              <a:buNone/>
              <a:tabLst/>
              <a:defRPr/>
            </a:pPr>
            <a:r>
              <a:rPr kumimoji="0" lang="en-US" sz="3265" b="0" i="0" u="none" strike="noStrike" kern="1200" cap="all" spc="0" normalizeH="0" baseline="0" noProof="0" dirty="0">
                <a:ln>
                  <a:noFill/>
                </a:ln>
                <a:solidFill>
                  <a:prstClr val="white"/>
                </a:solidFill>
                <a:effectLst/>
                <a:uLnTx/>
                <a:uFillTx/>
                <a:latin typeface="Segoe UI"/>
                <a:ea typeface="+mn-ea"/>
                <a:cs typeface="+mn-cs"/>
              </a:rPr>
              <a:t>all the evidence points</a:t>
            </a:r>
          </a:p>
        </p:txBody>
      </p:sp>
      <p:sp>
        <p:nvSpPr>
          <p:cNvPr id="39" name="Title 1"/>
          <p:cNvSpPr txBox="1">
            <a:spLocks/>
          </p:cNvSpPr>
          <p:nvPr/>
        </p:nvSpPr>
        <p:spPr bwMode="gray">
          <a:xfrm>
            <a:off x="486417" y="4669968"/>
            <a:ext cx="3976818" cy="587730"/>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320" marR="0" lvl="0" indent="0" algn="l" defTabSz="953984" rtl="0" eaLnBrk="1" fontAlgn="auto" latinLnBrk="0" hangingPunct="1">
              <a:lnSpc>
                <a:spcPct val="80000"/>
              </a:lnSpc>
              <a:spcBef>
                <a:spcPts val="1088"/>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Segoe UI"/>
                <a:ea typeface="+mn-ea"/>
                <a:cs typeface="+mn-cs"/>
              </a:rPr>
              <a:t>likely to choose</a:t>
            </a:r>
            <a:endParaRPr kumimoji="0" lang="en-US" sz="3265" b="0" i="0" u="none" strike="noStrike" kern="1200" cap="all" spc="0" normalizeH="0" baseline="0" noProof="0" dirty="0">
              <a:ln>
                <a:noFill/>
              </a:ln>
              <a:solidFill>
                <a:prstClr val="white"/>
              </a:solidFill>
              <a:effectLst/>
              <a:uLnTx/>
              <a:uFillTx/>
              <a:latin typeface="Segoe UI"/>
              <a:ea typeface="+mn-ea"/>
              <a:cs typeface="+mn-cs"/>
            </a:endParaRPr>
          </a:p>
        </p:txBody>
      </p:sp>
      <p:sp>
        <p:nvSpPr>
          <p:cNvPr id="40" name="Title 1"/>
          <p:cNvSpPr txBox="1">
            <a:spLocks/>
          </p:cNvSpPr>
          <p:nvPr/>
        </p:nvSpPr>
        <p:spPr bwMode="gray">
          <a:xfrm>
            <a:off x="486415" y="5323074"/>
            <a:ext cx="3323713" cy="587730"/>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320" marR="0" lvl="0" indent="0" algn="l" defTabSz="953984" rtl="0" eaLnBrk="1" fontAlgn="auto" latinLnBrk="0" hangingPunct="1">
              <a:lnSpc>
                <a:spcPct val="80000"/>
              </a:lnSpc>
              <a:spcBef>
                <a:spcPts val="1088"/>
              </a:spcBef>
              <a:spcAft>
                <a:spcPts val="0"/>
              </a:spcAft>
              <a:buClrTx/>
              <a:buSzTx/>
              <a:buFontTx/>
              <a:buNone/>
              <a:tabLst/>
              <a:defRPr/>
            </a:pPr>
            <a:r>
              <a:rPr kumimoji="0" lang="en-US" sz="3265" b="1" i="0" u="none" strike="noStrike" kern="1200" cap="all" spc="0" normalizeH="0" baseline="0" noProof="0" dirty="0">
                <a:ln>
                  <a:noFill/>
                </a:ln>
                <a:solidFill>
                  <a:prstClr val="white"/>
                </a:solidFill>
                <a:effectLst/>
                <a:uLnTx/>
                <a:uFillTx/>
                <a:latin typeface="Segoe UI"/>
                <a:ea typeface="+mn-ea"/>
                <a:cs typeface="+mn-cs"/>
              </a:rPr>
              <a:t>brands </a:t>
            </a:r>
            <a:r>
              <a:rPr kumimoji="0" lang="en-US" sz="3265" b="0" i="0" u="none" strike="noStrike" kern="1200" cap="all" spc="0" normalizeH="0" baseline="0" noProof="0" dirty="0">
                <a:ln>
                  <a:noFill/>
                </a:ln>
                <a:solidFill>
                  <a:prstClr val="white"/>
                </a:solidFill>
                <a:effectLst/>
                <a:uLnTx/>
                <a:uFillTx/>
                <a:latin typeface="Segoe UI"/>
                <a:ea typeface="+mn-ea"/>
                <a:cs typeface="+mn-cs"/>
              </a:rPr>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524837" y="1798221"/>
            <a:ext cx="935275" cy="1371371"/>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472336" y="343270"/>
            <a:ext cx="1039357" cy="1371371"/>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601802" y="343270"/>
            <a:ext cx="835145" cy="1371371"/>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561122" y="343270"/>
            <a:ext cx="932736" cy="1371371"/>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540071" y="343270"/>
            <a:ext cx="920663" cy="1371371"/>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487971" y="1798221"/>
            <a:ext cx="914247" cy="1371371"/>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524256" y="1798221"/>
            <a:ext cx="901048" cy="1371371"/>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571669" y="1798221"/>
            <a:ext cx="924304" cy="1371371"/>
          </a:xfrm>
          <a:prstGeom prst="rect">
            <a:avLst/>
          </a:prstGeom>
          <a:solidFill>
            <a:srgbClr val="D2D3D2"/>
          </a:solidFill>
          <a:ln>
            <a:noFill/>
          </a:ln>
          <a:extLst/>
        </p:spPr>
      </p:pic>
      <p:sp>
        <p:nvSpPr>
          <p:cNvPr id="34" name="Title 1"/>
          <p:cNvSpPr txBox="1">
            <a:spLocks/>
          </p:cNvSpPr>
          <p:nvPr/>
        </p:nvSpPr>
        <p:spPr bwMode="gray">
          <a:xfrm>
            <a:off x="9083888" y="1643063"/>
            <a:ext cx="1910410" cy="281517"/>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RELATIONSHIPS</a:t>
            </a:r>
          </a:p>
        </p:txBody>
      </p:sp>
      <p:sp>
        <p:nvSpPr>
          <p:cNvPr id="36" name="Title 1"/>
          <p:cNvSpPr txBox="1">
            <a:spLocks/>
          </p:cNvSpPr>
          <p:nvPr/>
        </p:nvSpPr>
        <p:spPr bwMode="gray">
          <a:xfrm>
            <a:off x="6213603" y="4169966"/>
            <a:ext cx="1497247" cy="281517"/>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RANK FIRST</a:t>
            </a:r>
          </a:p>
        </p:txBody>
      </p:sp>
      <p:sp>
        <p:nvSpPr>
          <p:cNvPr id="37" name="Title 1"/>
          <p:cNvSpPr txBox="1">
            <a:spLocks/>
          </p:cNvSpPr>
          <p:nvPr/>
        </p:nvSpPr>
        <p:spPr bwMode="gray">
          <a:xfrm>
            <a:off x="6231519" y="1313944"/>
            <a:ext cx="1627868" cy="281517"/>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ARE SALIENT</a:t>
            </a:r>
          </a:p>
        </p:txBody>
      </p:sp>
      <p:sp>
        <p:nvSpPr>
          <p:cNvPr id="41" name="Title 1"/>
          <p:cNvSpPr txBox="1">
            <a:spLocks/>
          </p:cNvSpPr>
          <p:nvPr/>
        </p:nvSpPr>
        <p:spPr bwMode="gray">
          <a:xfrm>
            <a:off x="9083887" y="3695305"/>
            <a:ext cx="1910410" cy="281517"/>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ARE AVAILABLE</a:t>
            </a:r>
          </a:p>
        </p:txBody>
      </p:sp>
      <p:sp>
        <p:nvSpPr>
          <p:cNvPr id="42" name="Title 1"/>
          <p:cNvSpPr txBox="1">
            <a:spLocks/>
          </p:cNvSpPr>
          <p:nvPr/>
        </p:nvSpPr>
        <p:spPr bwMode="gray">
          <a:xfrm>
            <a:off x="9083888" y="1313944"/>
            <a:ext cx="865440" cy="281517"/>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1814" b="1" i="0" u="none" strike="noStrike" kern="1200" cap="all" spc="0" normalizeH="0" baseline="0" noProof="0" dirty="0">
                <a:ln>
                  <a:noFill/>
                </a:ln>
                <a:solidFill>
                  <a:prstClr val="white"/>
                </a:solidFill>
                <a:effectLst/>
                <a:uLnTx/>
                <a:uFillTx/>
                <a:latin typeface="Segoe UI"/>
                <a:ea typeface="+mn-ea"/>
                <a:cs typeface="+mn-cs"/>
              </a:rPr>
              <a:t>FORM</a:t>
            </a:r>
          </a:p>
        </p:txBody>
      </p:sp>
    </p:spTree>
    <p:extLst>
      <p:ext uri="{BB962C8B-B14F-4D97-AF65-F5344CB8AC3E}">
        <p14:creationId xmlns:p14="http://schemas.microsoft.com/office/powerpoint/2010/main" val="186209418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38942" y="5071928"/>
            <a:ext cx="7390043" cy="1665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437" r="26062"/>
          <a:stretch/>
        </p:blipFill>
        <p:spPr>
          <a:xfrm>
            <a:off x="163015" y="995469"/>
            <a:ext cx="5048209" cy="574159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63016" y="162526"/>
            <a:ext cx="11865969" cy="867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ENERGY</a:t>
            </a:r>
          </a:p>
        </p:txBody>
      </p:sp>
      <p:sp>
        <p:nvSpPr>
          <p:cNvPr id="8" name="TextBox 7"/>
          <p:cNvSpPr txBox="1"/>
          <p:nvPr/>
        </p:nvSpPr>
        <p:spPr>
          <a:xfrm>
            <a:off x="5052838" y="1199561"/>
            <a:ext cx="2938652" cy="331411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t>
            </a:r>
            <a:r>
              <a:rPr lang="en-US" sz="1266" kern="0" noProof="0" dirty="0">
                <a:solidFill>
                  <a:sysClr val="windowText" lastClr="000000"/>
                </a:solidFill>
                <a:latin typeface="Segoe UI"/>
              </a:rPr>
              <a:t>give me </a:t>
            </a:r>
            <a:r>
              <a:rPr lang="en-US" sz="1266" b="1" kern="0" dirty="0">
                <a:solidFill>
                  <a:srgbClr val="FF0000"/>
                </a:solidFill>
                <a:latin typeface="Segoe UI"/>
              </a:rPr>
              <a:t>new inspiration </a:t>
            </a:r>
            <a:r>
              <a:rPr lang="en-US" sz="1266" kern="0" dirty="0">
                <a:solidFill>
                  <a:sysClr val="windowText" lastClr="000000"/>
                </a:solidFill>
                <a:latin typeface="Segoe UI"/>
              </a:rPr>
              <a:t>and should make me </a:t>
            </a:r>
            <a:r>
              <a:rPr lang="en-US" sz="1266" b="1" kern="0" dirty="0">
                <a:solidFill>
                  <a:srgbClr val="FF0000"/>
                </a:solidFill>
                <a:latin typeface="Segoe UI"/>
              </a:rPr>
              <a:t>feel full of energy</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Going</a:t>
            </a:r>
            <a:r>
              <a:rPr kumimoji="0" lang="en-US" sz="1266" b="0" i="0" u="none" strike="noStrike" kern="0" cap="none" spc="0" normalizeH="0" noProof="0" dirty="0">
                <a:ln>
                  <a:noFill/>
                </a:ln>
                <a:solidFill>
                  <a:sysClr val="windowText" lastClr="000000"/>
                </a:solidFill>
                <a:effectLst/>
                <a:uLnTx/>
                <a:uFillTx/>
                <a:latin typeface="Segoe UI"/>
                <a:ea typeface="+mn-ea"/>
                <a:cs typeface="+mn-cs"/>
              </a:rPr>
              <a:t> on holiday makes me </a:t>
            </a:r>
            <a:r>
              <a:rPr lang="en-US" sz="1266" b="1" kern="0" dirty="0">
                <a:solidFill>
                  <a:srgbClr val="FF0000"/>
                </a:solidFill>
              </a:rPr>
              <a:t>feel on top of the world</a:t>
            </a:r>
            <a:r>
              <a:rPr lang="en-US" sz="1266" kern="0" dirty="0">
                <a:solidFill>
                  <a:sysClr val="windowText" lastClr="000000"/>
                </a:solidFill>
                <a:latin typeface="Segoe UI"/>
              </a:rPr>
              <a:t>, and </a:t>
            </a:r>
            <a:r>
              <a:rPr lang="en-US" sz="1266" b="1" kern="0" dirty="0">
                <a:solidFill>
                  <a:srgbClr val="FF0000"/>
                </a:solidFill>
              </a:rPr>
              <a:t>helps me to escape from my hectic daily life. </a:t>
            </a:r>
            <a:r>
              <a:rPr lang="en-US" sz="1266" kern="0" dirty="0">
                <a:solidFill>
                  <a:sysClr val="windowText" lastClr="000000"/>
                </a:solidFill>
                <a:latin typeface="Segoe UI"/>
              </a:rPr>
              <a:t>The holiday should also </a:t>
            </a:r>
            <a:r>
              <a:rPr lang="en-US" sz="1266" b="1" kern="0" dirty="0">
                <a:solidFill>
                  <a:srgbClr val="FF0000"/>
                </a:solidFill>
              </a:rPr>
              <a:t>allow me to share a good time with others.</a:t>
            </a: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altLang="ja-JP" sz="126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What AM I looking for? </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want to go to a place that offers a wide range of possible </a:t>
            </a:r>
            <a:r>
              <a:rPr kumimoji="0" lang="en-US" sz="1266" b="1" i="0" u="none" strike="noStrike" kern="0" cap="none" spc="0" normalizeH="0" baseline="0" noProof="0" dirty="0">
                <a:ln>
                  <a:noFill/>
                </a:ln>
                <a:solidFill>
                  <a:srgbClr val="FF0000"/>
                </a:solidFill>
                <a:effectLst/>
                <a:uLnTx/>
                <a:uFillTx/>
                <a:latin typeface="Segoe UI"/>
                <a:ea typeface="+mn-ea"/>
                <a:cs typeface="+mn-cs"/>
              </a:rPr>
              <a:t>activities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also for kids. A destination that allows me to be </a:t>
            </a:r>
            <a:r>
              <a:rPr kumimoji="0" lang="en-US" sz="1266" b="1" i="0" u="none" strike="noStrike" kern="0" cap="none" spc="0" normalizeH="0" baseline="0" noProof="0" dirty="0">
                <a:ln>
                  <a:noFill/>
                </a:ln>
                <a:solidFill>
                  <a:srgbClr val="FF0000"/>
                </a:solidFill>
                <a:effectLst/>
                <a:uLnTx/>
                <a:uFillTx/>
                <a:latin typeface="Segoe UI"/>
                <a:ea typeface="+mn-ea"/>
                <a:cs typeface="+mn-cs"/>
              </a:rPr>
              <a:t>physical active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9" name="TextBox 8"/>
          <p:cNvSpPr txBox="1"/>
          <p:nvPr/>
        </p:nvSpPr>
        <p:spPr>
          <a:xfrm>
            <a:off x="8482247" y="1199560"/>
            <a:ext cx="2938652" cy="339375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266" b="1" i="0" u="none" strike="noStrike" kern="0" cap="none" spc="0" normalizeH="0" baseline="0" noProof="0" dirty="0">
                <a:ln>
                  <a:noFill/>
                </a:ln>
                <a:solidFill>
                  <a:srgbClr val="FF0000"/>
                </a:solidFill>
                <a:effectLst/>
                <a:uLnTx/>
                <a:uFillTx/>
                <a:latin typeface="Segoe UI"/>
                <a:ea typeface="+mn-ea"/>
                <a:cs typeface="+mn-cs"/>
              </a:rPr>
              <a:t>active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FF0000"/>
                </a:solidFill>
                <a:effectLst/>
                <a:uLnTx/>
                <a:uFillTx/>
                <a:latin typeface="Segoe UI"/>
                <a:ea typeface="+mn-ea"/>
                <a:cs typeface="+mn-cs"/>
              </a:rPr>
              <a:t>adventurous, outgoing</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FF0000"/>
                </a:solidFill>
                <a:effectLst/>
                <a:uLnTx/>
                <a:uFillTx/>
                <a:latin typeface="Segoe UI"/>
                <a:ea typeface="+mn-ea"/>
                <a:cs typeface="+mn-cs"/>
              </a:rPr>
              <a:t>explorative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a:t>
            </a: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6350" lvl="0" algn="just" defTabSz="1218994">
              <a:defRPr/>
            </a:pP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a:t>
            </a:r>
            <a:r>
              <a:rPr lang="en-US" sz="1266" kern="0" dirty="0">
                <a:solidFill>
                  <a:sysClr val="windowText" lastClr="000000"/>
                </a:solidFill>
              </a:rPr>
              <a:t>who enjoy </a:t>
            </a:r>
            <a:r>
              <a:rPr lang="en-US" sz="1266" b="1" kern="0" dirty="0">
                <a:solidFill>
                  <a:srgbClr val="FF0000"/>
                </a:solidFill>
              </a:rPr>
              <a:t>spending time with friends,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who</a:t>
            </a:r>
            <a:r>
              <a:rPr kumimoji="0" lang="en-US" sz="1266" b="0" i="0" u="none" strike="noStrike" kern="0" cap="none" spc="0" normalizeH="0" noProof="0" dirty="0">
                <a:ln>
                  <a:noFill/>
                </a:ln>
                <a:solidFill>
                  <a:sysClr val="windowText" lastClr="000000"/>
                </a:solidFill>
                <a:effectLst/>
                <a:uLnTx/>
                <a:uFillTx/>
                <a:latin typeface="Segoe UI"/>
                <a:ea typeface="+mn-ea"/>
                <a:cs typeface="+mn-cs"/>
              </a:rPr>
              <a:t>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want to have as much </a:t>
            </a:r>
            <a:r>
              <a:rPr kumimoji="0" lang="en-US" sz="1266" b="1" i="0" u="none" strike="noStrike" kern="0" cap="none" spc="0" normalizeH="0" baseline="0" noProof="0" dirty="0">
                <a:ln>
                  <a:noFill/>
                </a:ln>
                <a:solidFill>
                  <a:srgbClr val="FF0000"/>
                </a:solidFill>
                <a:effectLst/>
                <a:uLnTx/>
                <a:uFillTx/>
                <a:latin typeface="Segoe UI"/>
                <a:ea typeface="+mn-ea"/>
                <a:cs typeface="+mn-cs"/>
              </a:rPr>
              <a:t>fun</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as possible in life.</a:t>
            </a:r>
            <a:r>
              <a:rPr kumimoji="0" lang="en-US" sz="1266" b="0" i="0" u="none" strike="noStrike" kern="0" cap="none" spc="0" normalizeH="0" noProof="0" dirty="0">
                <a:ln>
                  <a:noFill/>
                </a:ln>
                <a:solidFill>
                  <a:sysClr val="windowText" lastClr="000000"/>
                </a:solidFill>
                <a:effectLst/>
                <a:uLnTx/>
                <a:uFillTx/>
                <a:latin typeface="Segoe UI"/>
                <a:ea typeface="+mn-ea"/>
                <a:cs typeface="+mn-cs"/>
              </a:rPr>
              <a:t> It should be for </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people with </a:t>
            </a:r>
            <a:r>
              <a:rPr kumimoji="0" lang="en-US" sz="1266" b="1" i="0" u="none" strike="noStrike" kern="0" cap="none" spc="0" normalizeH="0" baseline="0" noProof="0" dirty="0">
                <a:ln>
                  <a:noFill/>
                </a:ln>
                <a:solidFill>
                  <a:srgbClr val="FF0000"/>
                </a:solidFill>
                <a:effectLst/>
                <a:uLnTx/>
                <a:uFillTx/>
                <a:latin typeface="Segoe UI"/>
                <a:ea typeface="+mn-ea"/>
                <a:cs typeface="+mn-cs"/>
              </a:rPr>
              <a:t>strong family values</a:t>
            </a:r>
            <a:r>
              <a:rPr lang="en-US" sz="1266" kern="0" dirty="0">
                <a:solidFill>
                  <a:sysClr val="windowText" lastClr="000000"/>
                </a:solidFill>
                <a:latin typeface="Segoe UI"/>
              </a:rPr>
              <a:t>, and</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who like </a:t>
            </a:r>
            <a:r>
              <a:rPr kumimoji="0" lang="en-US" sz="1266" b="1" i="0" u="none" strike="noStrike" kern="0" cap="none" spc="0" normalizeH="0" baseline="0" noProof="0" dirty="0">
                <a:ln>
                  <a:noFill/>
                </a:ln>
                <a:solidFill>
                  <a:srgbClr val="FF0000"/>
                </a:solidFill>
                <a:effectLst/>
                <a:uLnTx/>
                <a:uFillTx/>
                <a:latin typeface="Segoe UI"/>
                <a:ea typeface="+mn-ea"/>
                <a:cs typeface="+mn-cs"/>
              </a:rPr>
              <a:t>adventure</a:t>
            </a:r>
            <a:r>
              <a:rPr kumimoji="0" lang="en-US" sz="1266" b="0" i="0" u="none" strike="noStrike" kern="0" cap="none" spc="0" normalizeH="0" baseline="0" noProof="0" dirty="0">
                <a:ln>
                  <a:noFill/>
                </a:ln>
                <a:solidFill>
                  <a:sysClr val="windowText" lastClr="000000"/>
                </a:solidFill>
                <a:effectLst/>
                <a:uLnTx/>
                <a:uFillTx/>
                <a:latin typeface="Segoe UI"/>
                <a:ea typeface="+mn-ea"/>
                <a:cs typeface="+mn-cs"/>
              </a:rPr>
              <a:t>. </a:t>
            </a:r>
            <a:r>
              <a:rPr lang="en-US" dirty="0"/>
              <a:t>	</a:t>
            </a:r>
          </a:p>
        </p:txBody>
      </p:sp>
      <p:grpSp>
        <p:nvGrpSpPr>
          <p:cNvPr id="35" name="Group 34"/>
          <p:cNvGrpSpPr/>
          <p:nvPr/>
        </p:nvGrpSpPr>
        <p:grpSpPr>
          <a:xfrm>
            <a:off x="7582120" y="5219579"/>
            <a:ext cx="521983" cy="1468531"/>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42"/>
              <a:ext cx="390293"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0000"/>
                  </a:solidFill>
                  <a:effectLst/>
                  <a:uLnTx/>
                  <a:uFillTx/>
                  <a:latin typeface="Arial Rounded MT Bold"/>
                  <a:ea typeface="+mn-ea"/>
                  <a:cs typeface="+mn-cs"/>
                </a:rPr>
                <a:t>66</a:t>
              </a:r>
              <a:r>
                <a:rPr kumimoji="0" lang="da-DK" sz="1333" b="1" i="0" u="none" strike="noStrike" kern="0" cap="none" spc="0" normalizeH="0" baseline="0" noProof="0" dirty="0">
                  <a:ln>
                    <a:noFill/>
                  </a:ln>
                  <a:solidFill>
                    <a:srgbClr val="FF0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0000"/>
                </a:solidFill>
                <a:effectLst/>
                <a:uLnTx/>
                <a:uFillTx/>
                <a:latin typeface="Arial Rounded MT Bold"/>
                <a:ea typeface="+mn-ea"/>
                <a:cs typeface="+mn-cs"/>
              </a:endParaRPr>
            </a:p>
          </p:txBody>
        </p:sp>
      </p:grpSp>
      <p:grpSp>
        <p:nvGrpSpPr>
          <p:cNvPr id="40" name="Group 39"/>
          <p:cNvGrpSpPr/>
          <p:nvPr/>
        </p:nvGrpSpPr>
        <p:grpSpPr>
          <a:xfrm>
            <a:off x="6821577" y="5216356"/>
            <a:ext cx="621662" cy="1470470"/>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21898" tIns="60949" rIns="121898" bIns="60949" numCol="1" anchor="t" anchorCtr="0" compatLnSpc="1">
                <a:prstTxWarp prst="textNoShape">
                  <a:avLst/>
                </a:prstTxWarp>
              </a:bodyPr>
              <a:lstStyle/>
              <a:p>
                <a:pPr marL="0" marR="0" lvl="0" indent="0" algn="l" defTabSz="121899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10"/>
              <a:ext cx="398019" cy="21553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0000"/>
                  </a:solidFill>
                  <a:effectLst/>
                  <a:uLnTx/>
                  <a:uFillTx/>
                  <a:latin typeface="Arial Rounded MT Bold"/>
                  <a:ea typeface="+mn-ea"/>
                  <a:cs typeface="+mn-cs"/>
                </a:rPr>
                <a:t>34</a:t>
              </a:r>
              <a:r>
                <a:rPr kumimoji="0" lang="da-DK" sz="1333" b="1" i="0" u="none" strike="noStrike" kern="0" cap="none" spc="0" normalizeH="0" baseline="0" noProof="0" dirty="0">
                  <a:ln>
                    <a:noFill/>
                  </a:ln>
                  <a:solidFill>
                    <a:srgbClr val="FF0000"/>
                  </a:solidFill>
                  <a:effectLst/>
                  <a:uLnTx/>
                  <a:uFillTx/>
                  <a:latin typeface="Arial Rounded MT Bold"/>
                  <a:ea typeface="+mn-ea"/>
                  <a:cs typeface="+mn-cs"/>
                </a:rPr>
                <a:t>%</a:t>
              </a:r>
              <a:endParaRPr kumimoji="0" lang="da-DK" sz="1600" b="1" i="0" u="none" strike="noStrike" kern="0" cap="none" spc="0" normalizeH="0" baseline="0" noProof="0" dirty="0">
                <a:ln>
                  <a:noFill/>
                </a:ln>
                <a:solidFill>
                  <a:srgbClr val="FF0000"/>
                </a:solidFill>
                <a:effectLst/>
                <a:uLnTx/>
                <a:uFillTx/>
                <a:latin typeface="Arial Rounded MT Bold"/>
                <a:ea typeface="+mn-ea"/>
                <a:cs typeface="+mn-cs"/>
              </a:endParaRPr>
            </a:p>
          </p:txBody>
        </p:sp>
      </p:grpSp>
      <p:grpSp>
        <p:nvGrpSpPr>
          <p:cNvPr id="45" name="Group 44"/>
          <p:cNvGrpSpPr/>
          <p:nvPr/>
        </p:nvGrpSpPr>
        <p:grpSpPr>
          <a:xfrm>
            <a:off x="5307743" y="5495765"/>
            <a:ext cx="1315470" cy="1098445"/>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0000"/>
                  </a:solidFill>
                  <a:effectLst/>
                  <a:uLnTx/>
                  <a:uFillTx/>
                  <a:latin typeface="Calibri Light"/>
                  <a:ea typeface="+mn-ea"/>
                  <a:cs typeface="+mn-cs"/>
                </a:endParaRPr>
              </a:p>
            </p:txBody>
          </p:sp>
        </p:grpSp>
        <p:sp>
          <p:nvSpPr>
            <p:cNvPr id="47" name="TextBox 46"/>
            <p:cNvSpPr txBox="1"/>
            <p:nvPr/>
          </p:nvSpPr>
          <p:spPr>
            <a:xfrm>
              <a:off x="4260972" y="4389058"/>
              <a:ext cx="767120" cy="523269"/>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2400" b="0" i="0" u="none" strike="noStrike" kern="0" cap="none" spc="0" normalizeH="0" baseline="0" noProof="0" dirty="0">
                  <a:ln>
                    <a:noFill/>
                  </a:ln>
                  <a:solidFill>
                    <a:srgbClr val="FF0000"/>
                  </a:solidFill>
                  <a:effectLst/>
                  <a:uLnTx/>
                  <a:uFillTx/>
                  <a:latin typeface="Arial Rounded MT Bold"/>
                  <a:ea typeface="+mn-ea"/>
                  <a:cs typeface="+mn-cs"/>
                </a:rPr>
                <a:t>71</a:t>
              </a:r>
              <a:r>
                <a:rPr kumimoji="0" lang="da-DK" sz="1467" b="1" i="0" u="none" strike="noStrike" kern="0" cap="none" spc="0" normalizeH="0" baseline="0" noProof="0" dirty="0">
                  <a:ln>
                    <a:noFill/>
                  </a:ln>
                  <a:solidFill>
                    <a:srgbClr val="FF0000"/>
                  </a:solidFill>
                  <a:effectLst/>
                  <a:uLnTx/>
                  <a:uFillTx/>
                  <a:latin typeface="Arial Rounded MT Bold"/>
                  <a:ea typeface="+mn-ea"/>
                  <a:cs typeface="+mn-cs"/>
                </a:rPr>
                <a:t>%</a:t>
              </a:r>
              <a:r>
                <a:rPr kumimoji="0" lang="da-DK" sz="2400" b="1" i="0" u="none" strike="noStrike" kern="0" cap="none" spc="0" normalizeH="0" baseline="0" noProof="0" dirty="0">
                  <a:ln>
                    <a:noFill/>
                  </a:ln>
                  <a:solidFill>
                    <a:srgbClr val="FF0000"/>
                  </a:solidFill>
                  <a:effectLst/>
                  <a:uLnTx/>
                  <a:uFillTx/>
                  <a:latin typeface="Arial Rounded MT Bold"/>
                  <a:ea typeface="+mn-ea"/>
                  <a:cs typeface="+mn-cs"/>
                </a:rPr>
                <a:t> </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0000"/>
                  </a:solidFill>
                  <a:effectLst/>
                  <a:uLnTx/>
                  <a:uFillTx/>
                  <a:latin typeface="Arial Rounded MT Bold"/>
                  <a:ea typeface="+mn-ea"/>
                  <a:cs typeface="+mn-cs"/>
                </a:rPr>
                <a:t>ARE BELOW</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srgbClr val="FF0000"/>
                  </a:solidFill>
                  <a:effectLst/>
                  <a:uLnTx/>
                  <a:uFillTx/>
                  <a:latin typeface="Arial Rounded MT Bold"/>
                  <a:ea typeface="+mn-ea"/>
                  <a:cs typeface="+mn-cs"/>
                </a:rPr>
                <a:t>30 </a:t>
              </a:r>
              <a:r>
                <a:rPr kumimoji="0" lang="da-DK" sz="933" b="0" i="0" u="none" strike="noStrike" kern="0" cap="none" spc="0" normalizeH="0" baseline="0" noProof="0" dirty="0">
                  <a:ln>
                    <a:noFill/>
                  </a:ln>
                  <a:solidFill>
                    <a:srgbClr val="FF0000"/>
                  </a:solidFill>
                  <a:effectLst/>
                  <a:uLnTx/>
                  <a:uFillTx/>
                  <a:latin typeface="Arial Rounded MT Bold"/>
                  <a:ea typeface="+mn-ea"/>
                  <a:cs typeface="+mn-cs"/>
                </a:rPr>
                <a:t>YEARS</a:t>
              </a:r>
              <a:endParaRPr kumimoji="0" lang="da-DK" sz="1067" b="0" i="0" u="none" strike="noStrike" kern="0" cap="none" spc="0" normalizeH="0" baseline="0" noProof="0" dirty="0">
                <a:ln>
                  <a:noFill/>
                </a:ln>
                <a:solidFill>
                  <a:srgbClr val="FF0000"/>
                </a:solidFill>
                <a:effectLst/>
                <a:uLnTx/>
                <a:uFillTx/>
                <a:latin typeface="Arial Rounded MT Bold"/>
                <a:ea typeface="+mn-ea"/>
                <a:cs typeface="+mn-cs"/>
              </a:endParaRPr>
            </a:p>
          </p:txBody>
        </p:sp>
      </p:grpSp>
      <p:grpSp>
        <p:nvGrpSpPr>
          <p:cNvPr id="55" name="Group 54"/>
          <p:cNvGrpSpPr/>
          <p:nvPr/>
        </p:nvGrpSpPr>
        <p:grpSpPr>
          <a:xfrm>
            <a:off x="8350442" y="5503076"/>
            <a:ext cx="1321929" cy="1098446"/>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srgbClr val="FF0000"/>
                  </a:solidFill>
                  <a:effectLst/>
                  <a:uLnTx/>
                  <a:uFillTx/>
                  <a:latin typeface="Calibri Light"/>
                  <a:ea typeface="+mn-ea"/>
                  <a:cs typeface="+mn-cs"/>
                </a:endParaRPr>
              </a:p>
            </p:txBody>
          </p:sp>
        </p:grpSp>
        <p:sp>
          <p:nvSpPr>
            <p:cNvPr id="57" name="TextBox 56"/>
            <p:cNvSpPr txBox="1"/>
            <p:nvPr/>
          </p:nvSpPr>
          <p:spPr>
            <a:xfrm>
              <a:off x="4260971" y="4346194"/>
              <a:ext cx="776057" cy="538612"/>
            </a:xfrm>
            <a:prstGeom prst="rect">
              <a:avLst/>
            </a:prstGeom>
          </p:spPr>
          <p:txBody>
            <a:bodyPr vert="horz" wrap="square" lIns="0" tIns="0" rIns="0" bIns="0" rtlCol="0">
              <a:spAutoFit/>
            </a:bodyPr>
            <a:lstStyle/>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933" b="0" i="0" u="none" strike="noStrike" kern="0" cap="none" spc="0" normalizeH="0" baseline="0" noProof="0" dirty="0">
                  <a:ln>
                    <a:noFill/>
                  </a:ln>
                  <a:solidFill>
                    <a:srgbClr val="FF0000"/>
                  </a:solidFill>
                  <a:effectLst/>
                  <a:uLnTx/>
                  <a:uFillTx/>
                  <a:latin typeface="Arial Rounded MT Bold"/>
                  <a:ea typeface="+mn-ea"/>
                  <a:cs typeface="+mn-cs"/>
                </a:rPr>
                <a:t>SHARE OF OVERNIGHT STAYS</a:t>
              </a:r>
            </a:p>
            <a:p>
              <a:pPr marL="6350" marR="0" lvl="0" indent="0" algn="ctr" defTabSz="1218994" rtl="0" eaLnBrk="1" fontAlgn="auto" latinLnBrk="0" hangingPunct="1">
                <a:lnSpc>
                  <a:spcPct val="100000"/>
                </a:lnSpc>
                <a:spcBef>
                  <a:spcPts val="0"/>
                </a:spcBef>
                <a:spcAft>
                  <a:spcPts val="0"/>
                </a:spcAft>
                <a:buClrTx/>
                <a:buSzTx/>
                <a:buFontTx/>
                <a:buNone/>
                <a:tabLst/>
                <a:defRPr/>
              </a:pPr>
              <a:r>
                <a:rPr kumimoji="0" lang="da-DK" sz="1867" b="0" i="0" u="none" strike="noStrike" kern="0" cap="none" spc="0" normalizeH="0" baseline="0" noProof="0" dirty="0">
                  <a:ln>
                    <a:noFill/>
                  </a:ln>
                  <a:solidFill>
                    <a:srgbClr val="FF0000"/>
                  </a:solidFill>
                  <a:effectLst/>
                  <a:uLnTx/>
                  <a:uFillTx/>
                  <a:latin typeface="Arial Rounded MT Bold"/>
                  <a:ea typeface="+mn-ea"/>
                  <a:cs typeface="+mn-cs"/>
                </a:rPr>
                <a:t>9</a:t>
              </a:r>
              <a:r>
                <a:rPr kumimoji="0" lang="da-DK" sz="1333" b="1" i="0" u="none" strike="noStrike" kern="0" cap="none" spc="0" normalizeH="0" baseline="0" noProof="0" dirty="0">
                  <a:ln>
                    <a:noFill/>
                  </a:ln>
                  <a:solidFill>
                    <a:srgbClr val="FF0000"/>
                  </a:solidFill>
                  <a:effectLst/>
                  <a:uLnTx/>
                  <a:uFillTx/>
                  <a:latin typeface="Arial Rounded MT Bold"/>
                  <a:ea typeface="+mn-ea"/>
                  <a:cs typeface="+mn-cs"/>
                </a:rPr>
                <a:t>%</a:t>
              </a:r>
              <a:endParaRPr kumimoji="0" lang="da-DK" sz="1067" b="0" i="0" u="none" strike="noStrike" kern="0" cap="none" spc="0" normalizeH="0" baseline="0" noProof="0" dirty="0">
                <a:ln>
                  <a:noFill/>
                </a:ln>
                <a:solidFill>
                  <a:srgbClr val="FF0000"/>
                </a:solidFill>
                <a:effectLst/>
                <a:uLnTx/>
                <a:uFillTx/>
                <a:latin typeface="Arial Rounded MT Bold"/>
                <a:ea typeface="+mn-ea"/>
                <a:cs typeface="+mn-cs"/>
              </a:endParaRPr>
            </a:p>
          </p:txBody>
        </p:sp>
      </p:grpSp>
      <p:sp>
        <p:nvSpPr>
          <p:cNvPr id="61" name="Oval 60"/>
          <p:cNvSpPr/>
          <p:nvPr/>
        </p:nvSpPr>
        <p:spPr>
          <a:xfrm>
            <a:off x="-370435" y="1534342"/>
            <a:ext cx="3331525" cy="3124126"/>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94" rtl="0" eaLnBrk="1" fontAlgn="auto" latinLnBrk="0" hangingPunct="1">
              <a:lnSpc>
                <a:spcPct val="100000"/>
              </a:lnSpc>
              <a:spcBef>
                <a:spcPts val="0"/>
              </a:spcBef>
              <a:spcAft>
                <a:spcPts val="0"/>
              </a:spcAft>
              <a:buClrTx/>
              <a:buSzTx/>
              <a:buFontTx/>
              <a:buNone/>
              <a:tabLst/>
              <a:defRPr/>
            </a:pPr>
            <a:r>
              <a:rPr kumimoji="0" lang="en-US" sz="1400"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a holiday that gives med energy and new inspiration. I need a destination with a wide range of activities that keeps me physical active. </a:t>
            </a:r>
            <a:endParaRPr kumimoji="0" lang="en-US" sz="146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374950" y="1665613"/>
            <a:ext cx="537965" cy="28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1559100594"/>
              </p:ext>
            </p:extLst>
          </p:nvPr>
        </p:nvGraphicFramePr>
        <p:xfrm>
          <a:off x="9822926" y="5219579"/>
          <a:ext cx="2412018" cy="145527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31" descr="Bilderesultat for US country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5236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100651" y="1499189"/>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088967" y="1499188"/>
            <a:ext cx="18024" cy="4841461"/>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549100" y="3869060"/>
            <a:ext cx="11084900"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72541" y="172051"/>
            <a:ext cx="11856445" cy="8580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53984" rtl="0" eaLnBrk="1" fontAlgn="auto" latinLnBrk="0" hangingPunct="1">
              <a:lnSpc>
                <a:spcPct val="100000"/>
              </a:lnSpc>
              <a:spcBef>
                <a:spcPts val="0"/>
              </a:spcBef>
              <a:spcAft>
                <a:spcPts val="0"/>
              </a:spcAft>
              <a:buClrTx/>
              <a:buSzTx/>
              <a:buFontTx/>
              <a:buNone/>
              <a:tabLst/>
              <a:defRPr/>
            </a:pPr>
            <a:r>
              <a:rPr kumimoji="0" lang="en-GB" sz="4266" b="1" i="0" u="none" strike="noStrike" kern="1200" cap="none" spc="0" normalizeH="0" baseline="0" noProof="0" dirty="0">
                <a:ln>
                  <a:noFill/>
                </a:ln>
                <a:solidFill>
                  <a:prstClr val="white"/>
                </a:solidFill>
                <a:effectLst/>
                <a:uLnTx/>
                <a:uFillTx/>
                <a:latin typeface="Segoe UI"/>
                <a:ea typeface="+mn-ea"/>
                <a:cs typeface="+mn-cs"/>
              </a:rPr>
              <a:t>ENERGY</a:t>
            </a:r>
          </a:p>
        </p:txBody>
      </p:sp>
      <p:sp>
        <p:nvSpPr>
          <p:cNvPr id="12" name="TextBox 11"/>
          <p:cNvSpPr txBox="1"/>
          <p:nvPr/>
        </p:nvSpPr>
        <p:spPr>
          <a:xfrm>
            <a:off x="608891" y="1545486"/>
            <a:ext cx="3119427" cy="1558375"/>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TYPICAL HOLIDAY OCCASIONS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As in most segments you will find the typical sun and beach vacation in this segment, but you will also find </a:t>
            </a:r>
            <a:r>
              <a:rPr kumimoji="0" lang="en-GB" sz="1266" b="1" i="0" u="none" strike="noStrike" kern="0" cap="none" spc="0" normalizeH="0" baseline="0" noProof="0" dirty="0">
                <a:ln>
                  <a:noFill/>
                </a:ln>
                <a:solidFill>
                  <a:srgbClr val="FF0000"/>
                </a:solidFill>
                <a:effectLst/>
                <a:uLnTx/>
                <a:uFillTx/>
                <a:latin typeface="Segoe UI"/>
                <a:ea typeface="+mn-ea"/>
                <a:cs typeface="+mn-cs"/>
              </a:rPr>
              <a:t>active holidays </a:t>
            </a:r>
            <a:r>
              <a:rPr lang="en-GB" sz="1266" kern="0" dirty="0">
                <a:solidFill>
                  <a:sysClr val="windowText" lastClr="000000"/>
                </a:solidFill>
                <a:latin typeface="Segoe UI"/>
              </a:rPr>
              <a:t>with activities such as </a:t>
            </a:r>
            <a:r>
              <a:rPr kumimoji="0" lang="en-GB" sz="1266" b="1" i="0" u="none" strike="noStrike" kern="0" cap="none" spc="0" normalizeH="0" noProof="0" dirty="0">
                <a:ln>
                  <a:noFill/>
                </a:ln>
                <a:solidFill>
                  <a:srgbClr val="FF0000"/>
                </a:solidFill>
                <a:effectLst/>
                <a:uLnTx/>
                <a:uFillTx/>
                <a:latin typeface="Segoe UI"/>
                <a:ea typeface="+mn-ea"/>
                <a:cs typeface="+mn-cs"/>
              </a:rPr>
              <a:t>hiking </a:t>
            </a:r>
            <a:r>
              <a:rPr lang="en-GB" sz="1266" kern="0" dirty="0">
                <a:solidFill>
                  <a:sysClr val="windowText" lastClr="000000"/>
                </a:solidFill>
                <a:latin typeface="Segoe UI"/>
              </a:rPr>
              <a:t>and</a:t>
            </a:r>
            <a:r>
              <a:rPr kumimoji="0" lang="en-GB" sz="1266" b="1" i="0" u="none" strike="noStrike" kern="0" cap="none" spc="0" normalizeH="0" noProof="0" dirty="0">
                <a:ln>
                  <a:noFill/>
                </a:ln>
                <a:solidFill>
                  <a:srgbClr val="FF0000"/>
                </a:solidFill>
                <a:effectLst/>
                <a:uLnTx/>
                <a:uFillTx/>
                <a:latin typeface="Segoe UI"/>
                <a:ea typeface="+mn-ea"/>
                <a:cs typeface="+mn-cs"/>
              </a:rPr>
              <a:t> winter sports</a:t>
            </a:r>
            <a:r>
              <a:rPr kumimoji="0" lang="en-GB" sz="1266" b="0" i="0" u="none" strike="noStrike" kern="0" cap="none" spc="0" normalizeH="0" baseline="0" noProof="0" dirty="0">
                <a:ln>
                  <a:noFill/>
                </a:ln>
                <a:solidFill>
                  <a:sysClr val="windowText" lastClr="000000"/>
                </a:solidFill>
                <a:effectLst/>
                <a:uLnTx/>
                <a:uFillTx/>
                <a:latin typeface="Segoe UI"/>
                <a:ea typeface="+mn-ea"/>
                <a:cs typeface="+mn-cs"/>
              </a:rPr>
              <a:t>! </a:t>
            </a:r>
            <a:r>
              <a:rPr lang="en-GB" sz="1266" kern="0" dirty="0">
                <a:solidFill>
                  <a:sysClr val="windowText" lastClr="000000"/>
                </a:solidFill>
                <a:latin typeface="Segoe UI"/>
              </a:rPr>
              <a:t>Compared to the average consumer, they travel less in</a:t>
            </a:r>
            <a:r>
              <a:rPr kumimoji="0" lang="en-GB" sz="1266" b="0" i="0" u="none" strike="noStrike" kern="0" cap="none" spc="0" normalizeH="0" noProof="0" dirty="0">
                <a:ln>
                  <a:noFill/>
                </a:ln>
                <a:solidFill>
                  <a:sysClr val="windowText" lastClr="000000"/>
                </a:solidFill>
                <a:effectLst/>
                <a:uLnTx/>
                <a:uFillTx/>
                <a:latin typeface="Segoe UI"/>
                <a:ea typeface="+mn-ea"/>
                <a:cs typeface="+mn-cs"/>
              </a:rPr>
              <a:t> organized groups.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3" name="TextBox 12"/>
          <p:cNvSpPr txBox="1"/>
          <p:nvPr/>
        </p:nvSpPr>
        <p:spPr>
          <a:xfrm>
            <a:off x="608891" y="4092098"/>
            <a:ext cx="3119427" cy="1758302"/>
          </a:xfrm>
          <a:prstGeom prst="rect">
            <a:avLst/>
          </a:prstGeom>
        </p:spPr>
        <p:txBody>
          <a:bodyPr vert="horz" wrap="square" lIns="0" tIns="0" rIns="0" bIns="0" rtlCol="0">
            <a:spAutoFit/>
          </a:bodyPr>
          <a:lstStyle/>
          <a:p>
            <a:pPr marL="6350" marR="0" lvl="0" indent="0" algn="l" defTabSz="1218994"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dirty="0">
                <a:ln>
                  <a:noFill/>
                </a:ln>
                <a:solidFill>
                  <a:sysClr val="windowText" lastClr="000000"/>
                </a:solidFill>
                <a:effectLst/>
                <a:uLnTx/>
                <a:uFillTx/>
                <a:latin typeface="Segoe UI"/>
                <a:ea typeface="+mn-ea"/>
                <a:cs typeface="+mn-cs"/>
              </a:rPr>
              <a:t>HOLIDAY EXPERIENCE</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More than in other segments you will find activities like </a:t>
            </a:r>
            <a:r>
              <a:rPr kumimoji="0" lang="en-US" sz="1266" b="1" i="0" u="none" strike="noStrike" kern="0" cap="none" spc="0" normalizeH="0" baseline="0" noProof="0" dirty="0">
                <a:ln>
                  <a:noFill/>
                </a:ln>
                <a:solidFill>
                  <a:srgbClr val="FF0000"/>
                </a:solidFill>
                <a:effectLst/>
                <a:uLnTx/>
                <a:uFillTx/>
                <a:latin typeface="Segoe UI"/>
                <a:ea typeface="+mn-ea"/>
                <a:cs typeface="+mn-cs"/>
              </a:rPr>
              <a:t>hiking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266" b="1" i="0" u="none" strike="noStrike" kern="0" cap="none" spc="0" normalizeH="0" baseline="0" noProof="0" dirty="0">
                <a:ln>
                  <a:noFill/>
                </a:ln>
                <a:solidFill>
                  <a:srgbClr val="FF0000"/>
                </a:solidFill>
                <a:effectLst/>
                <a:uLnTx/>
                <a:uFillTx/>
                <a:latin typeface="Segoe UI"/>
                <a:ea typeface="+mn-ea"/>
                <a:cs typeface="+mn-cs"/>
              </a:rPr>
              <a:t>winter activities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(Alpine skiing/snowboarding, cross country skiing, dog-sleigh, snowmobile etc.).</a:t>
            </a:r>
            <a:r>
              <a:rPr kumimoji="0" lang="en-US" sz="1270" b="0" i="0" u="none" strike="noStrike" kern="0" cap="none" spc="0" normalizeH="0" noProof="0" dirty="0">
                <a:ln>
                  <a:noFill/>
                </a:ln>
                <a:solidFill>
                  <a:sysClr val="windowText" lastClr="000000"/>
                </a:solidFill>
                <a:effectLst/>
                <a:uLnTx/>
                <a:uFillTx/>
                <a:latin typeface="Segoe UI"/>
                <a:ea typeface="+mn-ea"/>
                <a:cs typeface="+mn-cs"/>
              </a:rPr>
              <a:t> </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And of course they enjoy relaxation, observe beauty of nature and taste local food and drink as much as the next man.</a:t>
            </a:r>
          </a:p>
          <a:p>
            <a:pPr marL="4320" marR="0" lvl="0" indent="0" algn="just" defTabSz="829361" rtl="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dirty="0">
              <a:ln>
                <a:noFill/>
              </a:ln>
              <a:solidFill>
                <a:srgbClr val="FF0000"/>
              </a:solidFill>
              <a:effectLst/>
              <a:uLnTx/>
              <a:uFillTx/>
              <a:latin typeface="Segoe UI"/>
              <a:ea typeface="+mn-ea"/>
              <a:cs typeface="+mn-cs"/>
            </a:endParaRPr>
          </a:p>
        </p:txBody>
      </p:sp>
      <p:sp>
        <p:nvSpPr>
          <p:cNvPr id="16" name="TextBox 15"/>
          <p:cNvSpPr txBox="1"/>
          <p:nvPr/>
        </p:nvSpPr>
        <p:spPr>
          <a:xfrm>
            <a:off x="4526257" y="4073948"/>
            <a:ext cx="3119427" cy="1953740"/>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SOURCES OF INSPIRATIONS</a:t>
            </a: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don’t spend a lot of time planning where to go. Most of them settle for the trip less than </a:t>
            </a:r>
            <a:r>
              <a:rPr kumimoji="0" lang="en-GB" sz="1266" b="1" i="0" u="none" strike="noStrike" kern="0" cap="none" spc="0" normalizeH="0" baseline="0" noProof="0" dirty="0">
                <a:ln>
                  <a:noFill/>
                </a:ln>
                <a:solidFill>
                  <a:srgbClr val="FF0000"/>
                </a:solidFill>
                <a:effectLst/>
                <a:uLnTx/>
                <a:uFillTx/>
                <a:latin typeface="Segoe UI"/>
                <a:ea typeface="+mn-ea"/>
                <a:cs typeface="+mn-cs"/>
              </a:rPr>
              <a:t>2 months before they go</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Their main source of information is the </a:t>
            </a:r>
            <a:r>
              <a:rPr kumimoji="0" lang="en-GB" sz="1266" b="1" i="0" u="none" strike="noStrike" kern="0" cap="none" spc="0" normalizeH="0" baseline="0" noProof="0" dirty="0">
                <a:ln>
                  <a:noFill/>
                </a:ln>
                <a:solidFill>
                  <a:srgbClr val="FF0000"/>
                </a:solidFill>
                <a:effectLst/>
                <a:uLnTx/>
                <a:uFillTx/>
                <a:latin typeface="Segoe UI"/>
                <a:ea typeface="+mn-ea"/>
                <a:cs typeface="+mn-cs"/>
              </a:rPr>
              <a:t>internet in general</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I.e. it will be important to use </a:t>
            </a:r>
            <a:r>
              <a:rPr kumimoji="0" lang="en-GB" sz="1266" b="1" i="0" u="none" strike="noStrike" kern="0" cap="none" spc="0" normalizeH="0" baseline="0" noProof="0" dirty="0">
                <a:ln>
                  <a:noFill/>
                </a:ln>
                <a:solidFill>
                  <a:srgbClr val="FF0000"/>
                </a:solidFill>
                <a:effectLst/>
                <a:uLnTx/>
                <a:uFillTx/>
                <a:latin typeface="Segoe UI"/>
                <a:ea typeface="+mn-ea"/>
                <a:cs typeface="+mn-cs"/>
              </a:rPr>
              <a:t>search engines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as a vehicle to reach this segment. Their </a:t>
            </a:r>
            <a:r>
              <a:rPr lang="en-GB" sz="1266" b="1" kern="0" dirty="0">
                <a:solidFill>
                  <a:srgbClr val="FF0000"/>
                </a:solidFill>
                <a:latin typeface="Segoe UI"/>
              </a:rPr>
              <a:t>partner</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FF0000"/>
                </a:solidFill>
                <a:effectLst/>
                <a:uLnTx/>
                <a:uFillTx/>
                <a:latin typeface="Segoe UI"/>
                <a:ea typeface="+mn-ea"/>
                <a:cs typeface="+mn-cs"/>
              </a:rPr>
              <a:t>children</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GB" sz="1266" b="1" i="0" u="none" strike="noStrike" kern="0" cap="none" spc="0" normalizeH="0" baseline="0" noProof="0" dirty="0">
                <a:ln>
                  <a:noFill/>
                </a:ln>
                <a:solidFill>
                  <a:srgbClr val="FF0000"/>
                </a:solidFill>
                <a:effectLst/>
                <a:uLnTx/>
                <a:uFillTx/>
                <a:latin typeface="Segoe UI"/>
                <a:ea typeface="+mn-ea"/>
                <a:cs typeface="+mn-cs"/>
              </a:rPr>
              <a:t>friends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acquaintances heavily </a:t>
            </a:r>
            <a:r>
              <a:rPr kumimoji="0" lang="en-GB" sz="1266" b="1" i="0" u="none" strike="noStrike" kern="0" cap="none" spc="0" normalizeH="0" baseline="0" noProof="0" dirty="0">
                <a:ln>
                  <a:noFill/>
                </a:ln>
                <a:solidFill>
                  <a:srgbClr val="FF0000"/>
                </a:solidFill>
                <a:effectLst/>
                <a:uLnTx/>
                <a:uFillTx/>
                <a:latin typeface="Segoe UI"/>
                <a:ea typeface="+mn-ea"/>
                <a:cs typeface="+mn-cs"/>
              </a:rPr>
              <a:t>influences their choice</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t>
            </a:r>
          </a:p>
        </p:txBody>
      </p:sp>
      <p:sp>
        <p:nvSpPr>
          <p:cNvPr id="17" name="TextBox 16"/>
          <p:cNvSpPr txBox="1"/>
          <p:nvPr/>
        </p:nvSpPr>
        <p:spPr>
          <a:xfrm>
            <a:off x="4550299" y="1545485"/>
            <a:ext cx="3119427" cy="1758302"/>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I TRAVEL TO GET ENERGY</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These consumers choose destinations that enables them </a:t>
            </a:r>
            <a:r>
              <a:rPr kumimoji="0" lang="en-GB" sz="1266" b="1" i="0" u="none" strike="noStrike" kern="0" cap="none" spc="0" normalizeH="0" baseline="0" noProof="0" dirty="0">
                <a:ln>
                  <a:noFill/>
                </a:ln>
                <a:solidFill>
                  <a:srgbClr val="FF0000"/>
                </a:solidFill>
                <a:effectLst/>
                <a:uLnTx/>
                <a:uFillTx/>
                <a:latin typeface="Segoe UI"/>
                <a:ea typeface="+mn-ea"/>
                <a:cs typeface="+mn-cs"/>
              </a:rPr>
              <a:t>to get</a:t>
            </a:r>
            <a:r>
              <a:rPr kumimoji="0" lang="en-GB" sz="1266" b="1" i="0" u="none" strike="noStrike" kern="0" cap="none" spc="0" normalizeH="0" noProof="0" dirty="0">
                <a:ln>
                  <a:noFill/>
                </a:ln>
                <a:solidFill>
                  <a:srgbClr val="FF0000"/>
                </a:solidFill>
                <a:effectLst/>
                <a:uLnTx/>
                <a:uFillTx/>
                <a:latin typeface="Segoe UI"/>
                <a:ea typeface="+mn-ea"/>
                <a:cs typeface="+mn-cs"/>
              </a:rPr>
              <a:t> new inspiration</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They often travel in </a:t>
            </a:r>
            <a:r>
              <a:rPr kumimoji="0" lang="en-GB" sz="1266" b="1" i="0" u="none" strike="noStrike" kern="0" cap="none" spc="0" normalizeH="0" baseline="0" noProof="0" dirty="0">
                <a:ln>
                  <a:noFill/>
                </a:ln>
                <a:solidFill>
                  <a:srgbClr val="FF0000"/>
                </a:solidFill>
                <a:effectLst/>
                <a:uLnTx/>
                <a:uFillTx/>
                <a:latin typeface="Segoe UI"/>
                <a:ea typeface="+mn-ea"/>
                <a:cs typeface="+mn-cs"/>
              </a:rPr>
              <a:t>with a</a:t>
            </a:r>
            <a:r>
              <a:rPr kumimoji="0" lang="en-GB" sz="1266" b="1" i="0" u="none" strike="noStrike" kern="0" cap="none" spc="0" normalizeH="0" noProof="0" dirty="0">
                <a:ln>
                  <a:noFill/>
                </a:ln>
                <a:solidFill>
                  <a:srgbClr val="FF0000"/>
                </a:solidFill>
                <a:effectLst/>
                <a:uLnTx/>
                <a:uFillTx/>
                <a:latin typeface="Segoe UI"/>
                <a:ea typeface="+mn-ea"/>
                <a:cs typeface="+mn-cs"/>
              </a:rPr>
              <a:t> few travel companions</a:t>
            </a:r>
            <a:r>
              <a:rPr lang="en-GB" sz="1270" kern="0" dirty="0">
                <a:solidFill>
                  <a:sysClr val="windowText" lastClr="000000"/>
                </a:solidFill>
                <a:latin typeface="Segoe UI"/>
              </a:rPr>
              <a:t> </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with </a:t>
            </a:r>
            <a:r>
              <a:rPr lang="en-GB" sz="1266" b="1" kern="0" dirty="0">
                <a:solidFill>
                  <a:srgbClr val="FF0000"/>
                </a:solidFill>
                <a:latin typeface="Segoe UI"/>
              </a:rPr>
              <a:t>partners</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and with </a:t>
            </a:r>
            <a:r>
              <a:rPr kumimoji="0" lang="en-GB" sz="1266" b="1" i="0" u="none" strike="noStrike" kern="0" cap="none" spc="0" normalizeH="0" baseline="0" noProof="0" dirty="0">
                <a:ln>
                  <a:noFill/>
                </a:ln>
                <a:solidFill>
                  <a:srgbClr val="FF0000"/>
                </a:solidFill>
                <a:effectLst/>
                <a:uLnTx/>
                <a:uFillTx/>
                <a:latin typeface="Segoe UI"/>
                <a:ea typeface="+mn-ea"/>
                <a:cs typeface="+mn-cs"/>
              </a:rPr>
              <a:t>children</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so the </a:t>
            </a:r>
            <a:r>
              <a:rPr kumimoji="0" lang="en-GB" sz="1266" b="1" i="0" u="none" strike="noStrike" kern="0" cap="none" spc="0" normalizeH="0" baseline="0" noProof="0" dirty="0">
                <a:ln>
                  <a:noFill/>
                </a:ln>
                <a:solidFill>
                  <a:srgbClr val="FF0000"/>
                </a:solidFill>
                <a:effectLst/>
                <a:uLnTx/>
                <a:uFillTx/>
                <a:latin typeface="Segoe UI"/>
                <a:ea typeface="+mn-ea"/>
                <a:cs typeface="+mn-cs"/>
              </a:rPr>
              <a:t>social</a:t>
            </a:r>
            <a:r>
              <a:rPr kumimoji="0" lang="en-GB" sz="1270" b="0" i="0" u="none" strike="noStrike" kern="0" cap="none" spc="0" normalizeH="0" baseline="0" noProof="0" dirty="0">
                <a:ln>
                  <a:noFill/>
                </a:ln>
                <a:solidFill>
                  <a:sysClr val="windowText" lastClr="000000"/>
                </a:solidFill>
                <a:effectLst/>
                <a:uLnTx/>
                <a:uFillTx/>
                <a:latin typeface="Segoe UI"/>
                <a:ea typeface="+mn-ea"/>
                <a:cs typeface="+mn-cs"/>
              </a:rPr>
              <a:t> element is also important. </a:t>
            </a:r>
            <a:r>
              <a:rPr lang="en-US" sz="1270" kern="0" noProof="0" dirty="0">
                <a:solidFill>
                  <a:sysClr val="windowText" lastClr="000000"/>
                </a:solidFill>
                <a:latin typeface="Segoe UI"/>
              </a:rPr>
              <a:t>Most often they travel by plane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they stay at a </a:t>
            </a:r>
            <a:r>
              <a:rPr lang="en-US" sz="1266" b="1" kern="0" dirty="0">
                <a:solidFill>
                  <a:srgbClr val="FF0000"/>
                </a:solidFill>
                <a:latin typeface="Segoe UI"/>
              </a:rPr>
              <a:t>hotel</a:t>
            </a:r>
            <a:r>
              <a:rPr lang="en-US" sz="1270" kern="0" dirty="0">
                <a:solidFill>
                  <a:sysClr val="windowText" lastClr="000000"/>
                </a:solidFill>
                <a:latin typeface="Segoe UI"/>
              </a:rPr>
              <a:t> or </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rented </a:t>
            </a:r>
            <a:r>
              <a:rPr kumimoji="0" lang="en-US" sz="1266" b="1" i="0" u="none" strike="noStrike" kern="0" cap="none" spc="0" normalizeH="0" baseline="0" noProof="0" dirty="0">
                <a:ln>
                  <a:noFill/>
                </a:ln>
                <a:solidFill>
                  <a:srgbClr val="FF0000"/>
                </a:solidFill>
                <a:effectLst/>
                <a:uLnTx/>
                <a:uFillTx/>
                <a:latin typeface="Segoe UI"/>
                <a:ea typeface="+mn-ea"/>
                <a:cs typeface="+mn-cs"/>
              </a:rPr>
              <a:t>cabin/holiday home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4" name="TextBox 23"/>
          <p:cNvSpPr txBox="1"/>
          <p:nvPr/>
        </p:nvSpPr>
        <p:spPr>
          <a:xfrm>
            <a:off x="8316562" y="1545485"/>
            <a:ext cx="3311999" cy="2344616"/>
          </a:xfrm>
          <a:prstGeom prst="rect">
            <a:avLst/>
          </a:prstGeom>
        </p:spPr>
        <p:txBody>
          <a:bodyPr vert="horz" wrap="square" lIns="0" tIns="0" rIns="0" bIns="0" rtlCol="0">
            <a:spAutoFit/>
          </a:bodyPr>
          <a:lstStyle/>
          <a:p>
            <a:pPr marL="6350" marR="0" lvl="0" indent="0" algn="just" defTabSz="1218994" rtl="0" eaLnBrk="1" fontAlgn="auto" latinLnBrk="0" hangingPunct="1">
              <a:lnSpc>
                <a:spcPct val="100000"/>
              </a:lnSpc>
              <a:spcBef>
                <a:spcPts val="0"/>
              </a:spcBef>
              <a:spcAft>
                <a:spcPts val="0"/>
              </a:spcAft>
              <a:buClrTx/>
              <a:buSzTx/>
              <a:buFontTx/>
              <a:buNone/>
              <a:tabLst/>
              <a:defRPr/>
            </a:pPr>
            <a:r>
              <a:rPr kumimoji="0" lang="en-GB" sz="1266" b="1" i="0" u="none" strike="noStrike" kern="0" cap="none" spc="0" normalizeH="0" baseline="0" noProof="0" dirty="0">
                <a:ln>
                  <a:noFill/>
                </a:ln>
                <a:solidFill>
                  <a:sysClr val="windowText" lastClr="000000"/>
                </a:solidFill>
                <a:effectLst/>
                <a:uLnTx/>
                <a:uFillTx/>
                <a:latin typeface="Segoe UI"/>
                <a:ea typeface="+mn-ea"/>
                <a:cs typeface="+mn-cs"/>
              </a:rPr>
              <a:t>THE ROLE OF BRANDS</a:t>
            </a:r>
            <a:endParaRPr kumimoji="0" lang="en-GB" sz="1266" b="0" i="0" u="none" strike="noStrike" kern="0" cap="none" spc="0" normalizeH="0" baseline="0" noProof="0" dirty="0">
              <a:ln>
                <a:noFill/>
              </a:ln>
              <a:solidFill>
                <a:sysClr val="windowText" lastClr="000000"/>
              </a:solidFill>
              <a:effectLst/>
              <a:uLnTx/>
              <a:uFillTx/>
              <a:latin typeface="Segoe UI"/>
              <a:ea typeface="+mn-ea"/>
              <a:cs typeface="+mn-cs"/>
            </a:endParaRPr>
          </a:p>
          <a:p>
            <a:pPr marL="4320" marR="0" lvl="0" indent="0" algn="just" defTabSz="829361"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The energy segment is important for brands who position themselves as </a:t>
            </a:r>
            <a:r>
              <a:rPr kumimoji="0" lang="en-US" sz="1266" b="1" i="0" u="none" strike="noStrike" kern="0" cap="none" spc="0" normalizeH="0" baseline="0" noProof="0" dirty="0">
                <a:ln>
                  <a:noFill/>
                </a:ln>
                <a:solidFill>
                  <a:srgbClr val="FF0000"/>
                </a:solidFill>
                <a:effectLst/>
                <a:uLnTx/>
                <a:uFillTx/>
                <a:latin typeface="Segoe UI"/>
                <a:ea typeface="+mn-ea"/>
                <a:cs typeface="+mn-cs"/>
              </a:rPr>
              <a:t>vital</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266" b="1" i="0" u="none" strike="noStrike" kern="0" cap="none" spc="0" normalizeH="0" baseline="0" noProof="0" dirty="0">
                <a:ln>
                  <a:noFill/>
                </a:ln>
                <a:solidFill>
                  <a:srgbClr val="FF0000"/>
                </a:solidFill>
                <a:effectLst/>
                <a:uLnTx/>
                <a:uFillTx/>
                <a:latin typeface="Segoe UI"/>
                <a:ea typeface="+mn-ea"/>
                <a:cs typeface="+mn-cs"/>
              </a:rPr>
              <a:t>energetic</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who are always </a:t>
            </a:r>
            <a:r>
              <a:rPr kumimoji="0" lang="en-US" sz="1266" b="1" i="0" u="none" strike="noStrike" kern="0" cap="none" spc="0" normalizeH="0" baseline="0" noProof="0" dirty="0">
                <a:ln>
                  <a:noFill/>
                </a:ln>
                <a:solidFill>
                  <a:srgbClr val="FF0000"/>
                </a:solidFill>
                <a:effectLst/>
                <a:uLnTx/>
                <a:uFillTx/>
                <a:latin typeface="Segoe UI"/>
                <a:ea typeface="+mn-ea"/>
                <a:cs typeface="+mn-cs"/>
              </a:rPr>
              <a:t>pushing the boundaries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stimulating consumers with change and </a:t>
            </a:r>
            <a:r>
              <a:rPr kumimoji="0" lang="en-US" sz="1266" b="1" i="0" u="none" strike="noStrike" kern="0" cap="none" spc="0" normalizeH="0" baseline="0" noProof="0" dirty="0">
                <a:ln>
                  <a:noFill/>
                </a:ln>
                <a:solidFill>
                  <a:srgbClr val="FF0000"/>
                </a:solidFill>
                <a:effectLst/>
                <a:uLnTx/>
                <a:uFillTx/>
                <a:latin typeface="Segoe UI"/>
                <a:ea typeface="+mn-ea"/>
                <a:cs typeface="+mn-cs"/>
              </a:rPr>
              <a:t>challenge</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 brand that wants to adopt a Vitality strategy needs to position itself as inquisitive and </a:t>
            </a:r>
            <a:r>
              <a:rPr kumimoji="0" lang="en-US" sz="1266" b="1" i="0" u="none" strike="noStrike" kern="0" cap="none" spc="0" normalizeH="0" baseline="0" noProof="0" dirty="0">
                <a:ln>
                  <a:noFill/>
                </a:ln>
                <a:solidFill>
                  <a:srgbClr val="FF0000"/>
                </a:solidFill>
                <a:effectLst/>
                <a:uLnTx/>
                <a:uFillTx/>
                <a:latin typeface="Segoe UI"/>
                <a:ea typeface="+mn-ea"/>
                <a:cs typeface="+mn-cs"/>
              </a:rPr>
              <a:t>curious</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about the world, a brand that is entertaining, </a:t>
            </a:r>
            <a:r>
              <a:rPr kumimoji="0" lang="en-US" sz="1266" b="1" i="0" u="none" strike="noStrike" kern="0" cap="none" spc="0" normalizeH="0" baseline="0" noProof="0" dirty="0">
                <a:ln>
                  <a:noFill/>
                </a:ln>
                <a:solidFill>
                  <a:srgbClr val="FF0000"/>
                </a:solidFill>
                <a:effectLst/>
                <a:uLnTx/>
                <a:uFillTx/>
                <a:latin typeface="Segoe UI"/>
                <a:ea typeface="+mn-ea"/>
                <a:cs typeface="+mn-cs"/>
              </a:rPr>
              <a:t>surprising</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and sometimes perhaps even shocking for its (temporary) consumers. It is important for these brands to offer </a:t>
            </a:r>
            <a:r>
              <a:rPr kumimoji="0" lang="en-US" sz="1266" b="1" i="0" u="none" strike="noStrike" kern="0" cap="none" spc="0" normalizeH="0" baseline="0" noProof="0" dirty="0">
                <a:ln>
                  <a:noFill/>
                </a:ln>
                <a:solidFill>
                  <a:srgbClr val="FF0000"/>
                </a:solidFill>
                <a:effectLst/>
                <a:uLnTx/>
                <a:uFillTx/>
                <a:latin typeface="Segoe UI"/>
                <a:ea typeface="+mn-ea"/>
                <a:cs typeface="+mn-cs"/>
              </a:rPr>
              <a:t>constant renewal</a:t>
            </a:r>
            <a:r>
              <a:rPr kumimoji="0" lang="en-US" sz="1270" b="0" i="0" u="none" strike="noStrike" kern="0" cap="none" spc="0" normalizeH="0" baseline="0" noProof="0" dirty="0">
                <a:ln>
                  <a:noFill/>
                </a:ln>
                <a:solidFill>
                  <a:sysClr val="windowText" lastClr="000000"/>
                </a:solidFill>
                <a:effectLst/>
                <a:uLnTx/>
                <a:uFillTx/>
                <a:latin typeface="Segoe UI"/>
                <a:ea typeface="+mn-ea"/>
                <a:cs typeface="+mn-cs"/>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563" y="4073948"/>
            <a:ext cx="3317437" cy="2212731"/>
          </a:xfrm>
          <a:prstGeom prst="rect">
            <a:avLst/>
          </a:prstGeom>
        </p:spPr>
      </p:pic>
      <p:pic>
        <p:nvPicPr>
          <p:cNvPr id="18" name="Picture 17" descr="Bilderesultat for US countr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331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0896" y="1077464"/>
            <a:ext cx="2387495" cy="368562"/>
          </a:xfrm>
          <a:solidFill>
            <a:schemeClr val="tx1"/>
          </a:solidFill>
        </p:spPr>
        <p:txBody>
          <a:bodyPr/>
          <a:lstStyle/>
          <a:p>
            <a:r>
              <a:rPr lang="nb-NO" dirty="0"/>
              <a:t>Core motivations</a:t>
            </a:r>
          </a:p>
        </p:txBody>
      </p:sp>
      <p:sp>
        <p:nvSpPr>
          <p:cNvPr id="2" name="Title 1"/>
          <p:cNvSpPr>
            <a:spLocks noGrp="1"/>
          </p:cNvSpPr>
          <p:nvPr>
            <p:ph type="title"/>
          </p:nvPr>
        </p:nvSpPr>
        <p:spPr>
          <a:xfrm>
            <a:off x="490895" y="489776"/>
            <a:ext cx="1749837" cy="502471"/>
          </a:xfrm>
          <a:solidFill>
            <a:srgbClr val="FF0000"/>
          </a:solidFill>
        </p:spPr>
        <p:txBody>
          <a:bodyPr/>
          <a:lstStyle/>
          <a:p>
            <a:r>
              <a:rPr lang="en-US" b="1" dirty="0"/>
              <a:t>ENERGY</a:t>
            </a:r>
            <a:endParaRPr lang="en-US" dirty="0"/>
          </a:p>
        </p:txBody>
      </p:sp>
      <p:graphicFrame>
        <p:nvGraphicFramePr>
          <p:cNvPr id="57" name="SI_Chart"/>
          <p:cNvGraphicFramePr/>
          <p:nvPr>
            <p:extLst>
              <p:ext uri="{D42A27DB-BD31-4B8C-83A1-F6EECF244321}">
                <p14:modId xmlns:p14="http://schemas.microsoft.com/office/powerpoint/2010/main" val="3120306508"/>
              </p:ext>
            </p:extLst>
          </p:nvPr>
        </p:nvGraphicFramePr>
        <p:xfrm>
          <a:off x="5423494" y="2352955"/>
          <a:ext cx="6289221" cy="162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420038306"/>
              </p:ext>
            </p:extLst>
          </p:nvPr>
        </p:nvGraphicFramePr>
        <p:xfrm>
          <a:off x="2184613" y="2383861"/>
          <a:ext cx="3226110" cy="1620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198566915"/>
              </p:ext>
            </p:extLst>
          </p:nvPr>
        </p:nvGraphicFramePr>
        <p:xfrm>
          <a:off x="2197384" y="4586873"/>
          <a:ext cx="3226110" cy="1620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1273192180"/>
              </p:ext>
            </p:extLst>
          </p:nvPr>
        </p:nvGraphicFramePr>
        <p:xfrm>
          <a:off x="6631569" y="4536619"/>
          <a:ext cx="3970865" cy="1620554"/>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2787782" y="1989291"/>
            <a:ext cx="2653090" cy="21073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Emotional Benefits</a:t>
            </a:r>
          </a:p>
        </p:txBody>
      </p:sp>
      <p:sp>
        <p:nvSpPr>
          <p:cNvPr id="34" name="P_ChartHeader"/>
          <p:cNvSpPr/>
          <p:nvPr/>
        </p:nvSpPr>
        <p:spPr>
          <a:xfrm>
            <a:off x="2787782" y="4184875"/>
            <a:ext cx="2653090" cy="21073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Personality</a:t>
            </a:r>
          </a:p>
        </p:txBody>
      </p:sp>
      <p:sp>
        <p:nvSpPr>
          <p:cNvPr id="35" name="FC_ChartHeader"/>
          <p:cNvSpPr/>
          <p:nvPr/>
        </p:nvSpPr>
        <p:spPr>
          <a:xfrm>
            <a:off x="7378323" y="4195868"/>
            <a:ext cx="2653090" cy="21073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6159"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Destination features</a:t>
            </a:r>
          </a:p>
        </p:txBody>
      </p:sp>
      <p:sp>
        <p:nvSpPr>
          <p:cNvPr id="36" name="SI_ChartHeader"/>
          <p:cNvSpPr/>
          <p:nvPr/>
        </p:nvSpPr>
        <p:spPr>
          <a:xfrm>
            <a:off x="7297440" y="1998684"/>
            <a:ext cx="2653090" cy="21073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26322" marR="0" lvl="0" indent="0" algn="ctr" defTabSz="1061088" rtl="0" eaLnBrk="1" fontAlgn="auto" latinLnBrk="0" hangingPunct="1">
              <a:lnSpc>
                <a:spcPct val="90000"/>
              </a:lnSpc>
              <a:spcBef>
                <a:spcPts val="349"/>
              </a:spcBef>
              <a:spcAft>
                <a:spcPts val="0"/>
              </a:spcAft>
              <a:buClrTx/>
              <a:buSzTx/>
              <a:buFontTx/>
              <a:buNone/>
              <a:tabLst/>
              <a:defRPr/>
            </a:pPr>
            <a:r>
              <a:rPr kumimoji="0" lang="en-US" sz="1117" b="1" i="0" u="none" strike="noStrike" kern="1200" cap="none" spc="0" normalizeH="0" baseline="0" noProof="0" dirty="0">
                <a:ln>
                  <a:noFill/>
                </a:ln>
                <a:solidFill>
                  <a:srgbClr val="FFFFFF"/>
                </a:solidFill>
                <a:effectLst/>
                <a:uLnTx/>
                <a:uFillTx/>
                <a:latin typeface="Segoe UI"/>
                <a:ea typeface="+mn-ea"/>
                <a:cs typeface="+mn-cs"/>
              </a:rPr>
              <a:t>Social Identity</a:t>
            </a:r>
          </a:p>
        </p:txBody>
      </p:sp>
      <p:grpSp>
        <p:nvGrpSpPr>
          <p:cNvPr id="37" name="Gruppieren 3"/>
          <p:cNvGrpSpPr>
            <a:grpSpLocks noChangeAspect="1"/>
          </p:cNvGrpSpPr>
          <p:nvPr/>
        </p:nvGrpSpPr>
        <p:grpSpPr>
          <a:xfrm>
            <a:off x="7271592" y="1930951"/>
            <a:ext cx="326680" cy="3266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0" name="Gruppieren 2"/>
          <p:cNvGrpSpPr>
            <a:grpSpLocks noChangeAspect="1"/>
          </p:cNvGrpSpPr>
          <p:nvPr/>
        </p:nvGrpSpPr>
        <p:grpSpPr>
          <a:xfrm>
            <a:off x="7351873" y="4136866"/>
            <a:ext cx="326680" cy="3266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3" name="Gruppieren 4"/>
          <p:cNvGrpSpPr>
            <a:grpSpLocks noChangeAspect="1"/>
          </p:cNvGrpSpPr>
          <p:nvPr/>
        </p:nvGrpSpPr>
        <p:grpSpPr>
          <a:xfrm>
            <a:off x="2729992" y="1922873"/>
            <a:ext cx="326680" cy="3266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061088" rtl="0" eaLnBrk="1" fontAlgn="auto" latinLnBrk="0" hangingPunct="1">
                <a:lnSpc>
                  <a:spcPct val="100000"/>
                </a:lnSpc>
                <a:spcBef>
                  <a:spcPts val="0"/>
                </a:spcBef>
                <a:spcAft>
                  <a:spcPts val="0"/>
                </a:spcAft>
                <a:buClrTx/>
                <a:buSzTx/>
                <a:buFontTx/>
                <a:buNone/>
                <a:tabLst/>
                <a:defRPr/>
              </a:pPr>
              <a:endParaRPr kumimoji="0" lang="en-GB" sz="2094" b="1"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grpSp>
      <p:grpSp>
        <p:nvGrpSpPr>
          <p:cNvPr id="46" name="Group 45"/>
          <p:cNvGrpSpPr/>
          <p:nvPr/>
        </p:nvGrpSpPr>
        <p:grpSpPr>
          <a:xfrm>
            <a:off x="2729992" y="4126655"/>
            <a:ext cx="326680" cy="3266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53984" rtl="0" eaLnBrk="1" fontAlgn="auto" latinLnBrk="0" hangingPunct="1">
                <a:lnSpc>
                  <a:spcPct val="100000"/>
                </a:lnSpc>
                <a:spcBef>
                  <a:spcPts val="0"/>
                </a:spcBef>
                <a:spcAft>
                  <a:spcPts val="0"/>
                </a:spcAft>
                <a:buClrTx/>
                <a:buSzTx/>
                <a:buFontTx/>
                <a:buNone/>
                <a:tabLst/>
                <a:defRPr/>
              </a:pPr>
              <a:endParaRPr kumimoji="0" lang="en-GB" sz="1256" b="1"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63828" tIns="31914" rIns="63828" bIns="31914" numCol="1" anchor="t" anchorCtr="0" compatLnSpc="1">
                <a:prstTxWarp prst="textNoShape">
                  <a:avLst/>
                </a:prstTxWarp>
              </a:bodyPr>
              <a:lstStyle/>
              <a:p>
                <a:pPr marL="0" marR="0" lvl="0" indent="0" algn="l" defTabSz="953984" rtl="0" eaLnBrk="1" fontAlgn="auto" latinLnBrk="0" hangingPunct="1">
                  <a:lnSpc>
                    <a:spcPct val="100000"/>
                  </a:lnSpc>
                  <a:spcBef>
                    <a:spcPts val="0"/>
                  </a:spcBef>
                  <a:spcAft>
                    <a:spcPts val="0"/>
                  </a:spcAft>
                  <a:buClrTx/>
                  <a:buSzTx/>
                  <a:buFontTx/>
                  <a:buNone/>
                  <a:tabLst/>
                  <a:defRPr/>
                </a:pPr>
                <a:endParaRPr kumimoji="0" lang="en-US" sz="1256" b="0" i="0" u="none" strike="noStrike" kern="1200" cap="none" spc="0" normalizeH="0" baseline="0" noProof="0" dirty="0">
                  <a:ln>
                    <a:noFill/>
                  </a:ln>
                  <a:solidFill>
                    <a:srgbClr val="222223"/>
                  </a:solidFill>
                  <a:effectLst/>
                  <a:uLnTx/>
                  <a:uFillTx/>
                  <a:latin typeface="Segoe UI"/>
                  <a:ea typeface="+mn-ea"/>
                  <a:cs typeface="+mn-cs"/>
                </a:endParaRPr>
              </a:p>
            </p:txBody>
          </p:sp>
        </p:grpSp>
      </p:grpSp>
      <p:sp>
        <p:nvSpPr>
          <p:cNvPr id="87" name="Text Box 5"/>
          <p:cNvSpPr txBox="1">
            <a:spLocks noChangeArrowheads="1"/>
          </p:cNvSpPr>
          <p:nvPr/>
        </p:nvSpPr>
        <p:spPr bwMode="auto">
          <a:xfrm>
            <a:off x="8185940" y="6250825"/>
            <a:ext cx="3110892" cy="402226"/>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30028" marR="0" lvl="0" indent="-430028" algn="l" defTabSz="1105787" rtl="0" eaLnBrk="1" fontAlgn="base" latinLnBrk="0" hangingPunct="1">
              <a:lnSpc>
                <a:spcPct val="90000"/>
              </a:lnSpc>
              <a:spcBef>
                <a:spcPct val="0"/>
              </a:spcBef>
              <a:spcAft>
                <a:spcPct val="0"/>
              </a:spcAft>
              <a:buClrTx/>
              <a:buSzTx/>
              <a:buFontTx/>
              <a:buNone/>
              <a:tabLst/>
              <a:defRPr/>
            </a:pP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NOTE:	 Indexed vs. average of all items in facet</a:t>
            </a:r>
            <a:b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br>
            <a:r>
              <a:rPr kumimoji="0" lang="en-ZA" sz="968" b="1" i="0" u="none" strike="noStrike" kern="1200" cap="none" spc="0" normalizeH="0" baseline="0" noProof="0" dirty="0">
                <a:ln>
                  <a:noFill/>
                </a:ln>
                <a:solidFill>
                  <a:srgbClr val="222223"/>
                </a:solidFill>
                <a:effectLst/>
                <a:uLnTx/>
                <a:uFillTx/>
                <a:latin typeface="Calibri"/>
                <a:ea typeface="+mn-ea"/>
                <a:cs typeface="Arial" pitchFamily="34" charset="0"/>
              </a:rPr>
              <a:t>We report all items with a score which is 1 standard deviation higher than the average</a:t>
            </a:r>
            <a:endParaRPr kumimoji="0" lang="en-US" sz="968" b="0" i="0" u="none" strike="noStrike" kern="1200" cap="none" spc="0" normalizeH="0" baseline="0" noProof="0" dirty="0">
              <a:ln>
                <a:noFill/>
              </a:ln>
              <a:solidFill>
                <a:srgbClr val="222223"/>
              </a:solidFill>
              <a:effectLst/>
              <a:uLnTx/>
              <a:uFillTx/>
              <a:latin typeface="Calibri"/>
              <a:ea typeface="+mn-ea"/>
              <a:cs typeface="Arial" pitchFamily="34" charset="0"/>
            </a:endParaRPr>
          </a:p>
        </p:txBody>
      </p:sp>
      <p:sp>
        <p:nvSpPr>
          <p:cNvPr id="88" name="Freeform 54"/>
          <p:cNvSpPr>
            <a:spLocks noEditPoints="1"/>
          </p:cNvSpPr>
          <p:nvPr/>
        </p:nvSpPr>
        <p:spPr bwMode="auto">
          <a:xfrm>
            <a:off x="8255012" y="6399505"/>
            <a:ext cx="257480" cy="215847"/>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63828" tIns="31914" rIns="63828" bIns="31914" numCol="1" anchor="t" anchorCtr="0" compatLnSpc="1">
            <a:prstTxWarp prst="textNoShape">
              <a:avLst/>
            </a:prstTxWarp>
          </a:bodyPr>
          <a:lstStyle/>
          <a:p>
            <a:pPr marL="0" marR="0" lvl="0" indent="0" algn="l" defTabSz="1061088" rtl="0" eaLnBrk="1" fontAlgn="auto" latinLnBrk="0" hangingPunct="1">
              <a:lnSpc>
                <a:spcPct val="100000"/>
              </a:lnSpc>
              <a:spcBef>
                <a:spcPts val="0"/>
              </a:spcBef>
              <a:spcAft>
                <a:spcPts val="0"/>
              </a:spcAft>
              <a:buClrTx/>
              <a:buSzTx/>
              <a:buFontTx/>
              <a:buNone/>
              <a:tabLst/>
              <a:defRPr/>
            </a:pPr>
            <a:endParaRPr kumimoji="0" lang="en-GB" sz="2094" b="0" i="0" u="none" strike="noStrike" kern="1200" cap="none" spc="0" normalizeH="0" baseline="0" noProof="0" dirty="0">
              <a:ln>
                <a:noFill/>
              </a:ln>
              <a:solidFill>
                <a:srgbClr val="1F497D"/>
              </a:solidFill>
              <a:effectLst/>
              <a:uLnTx/>
              <a:uFillTx/>
              <a:latin typeface="Segoe UI"/>
              <a:ea typeface="+mn-ea"/>
              <a:cs typeface="+mn-cs"/>
            </a:endParaRPr>
          </a:p>
        </p:txBody>
      </p:sp>
      <p:pic>
        <p:nvPicPr>
          <p:cNvPr id="59" name="Picture 58" descr="Bilderesultat for US country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4925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5544" y="5148770"/>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490896" y="314103"/>
            <a:ext cx="5409172" cy="502472"/>
          </a:xfrm>
          <a:solidFill>
            <a:srgbClr val="FF0000"/>
          </a:solidFill>
        </p:spPr>
        <p:txBody>
          <a:bodyPr>
            <a:normAutofit/>
          </a:bodyPr>
          <a:lstStyle/>
          <a:p>
            <a:r>
              <a:rPr lang="en-GB" sz="2902" dirty="0"/>
              <a:t>Segment profile </a:t>
            </a:r>
            <a:r>
              <a:rPr lang="en-GB" sz="2902" b="1" dirty="0"/>
              <a:t>– ENERGY</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476615" y="1107060"/>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8446754" y="1107060"/>
            <a:ext cx="2006231"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288349" y="138774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346878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476621" y="1501790"/>
            <a:ext cx="346878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8446759" y="1501790"/>
            <a:ext cx="3468782"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1061704" y="836271"/>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25544" y="3801884"/>
            <a:ext cx="2867760" cy="14960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25544"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491587" y="1600303"/>
            <a:ext cx="2867760" cy="19046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491587" y="3037137"/>
            <a:ext cx="2867760" cy="20689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491587" y="4582670"/>
            <a:ext cx="2867760" cy="229853"/>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8485745" y="1600302"/>
            <a:ext cx="2867760" cy="304860"/>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646542" y="855642"/>
            <a:ext cx="293729" cy="267812"/>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6542" y="1174324"/>
            <a:ext cx="285091" cy="285090"/>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30468" y="1024883"/>
            <a:ext cx="522485" cy="402818"/>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421492" y="1035881"/>
            <a:ext cx="407960" cy="398123"/>
          </a:xfrm>
          <a:prstGeom prst="rect">
            <a:avLst/>
          </a:prstGeom>
        </p:spPr>
      </p:pic>
      <p:sp>
        <p:nvSpPr>
          <p:cNvPr id="11" name="TextBox 10"/>
          <p:cNvSpPr txBox="1"/>
          <p:nvPr/>
        </p:nvSpPr>
        <p:spPr>
          <a:xfrm>
            <a:off x="9809840" y="210385"/>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9809841" y="435356"/>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9449868" y="248792"/>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9449868" y="475867"/>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75754348"/>
              </p:ext>
            </p:extLst>
          </p:nvPr>
        </p:nvGraphicFramePr>
        <p:xfrm>
          <a:off x="418918" y="5241908"/>
          <a:ext cx="3498315" cy="808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ext uri="{D42A27DB-BD31-4B8C-83A1-F6EECF244321}">
                <p14:modId xmlns:p14="http://schemas.microsoft.com/office/powerpoint/2010/main" val="251352466"/>
              </p:ext>
            </p:extLst>
          </p:nvPr>
        </p:nvGraphicFramePr>
        <p:xfrm>
          <a:off x="418918" y="1808988"/>
          <a:ext cx="4072669" cy="1887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p:cNvGraphicFramePr/>
          <p:nvPr>
            <p:extLst>
              <p:ext uri="{D42A27DB-BD31-4B8C-83A1-F6EECF244321}">
                <p14:modId xmlns:p14="http://schemas.microsoft.com/office/powerpoint/2010/main" val="583592683"/>
              </p:ext>
            </p:extLst>
          </p:nvPr>
        </p:nvGraphicFramePr>
        <p:xfrm>
          <a:off x="492293" y="3916856"/>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p:cNvGraphicFramePr/>
          <p:nvPr>
            <p:extLst>
              <p:ext uri="{D42A27DB-BD31-4B8C-83A1-F6EECF244321}">
                <p14:modId xmlns:p14="http://schemas.microsoft.com/office/powerpoint/2010/main" val="1278512039"/>
              </p:ext>
            </p:extLst>
          </p:nvPr>
        </p:nvGraphicFramePr>
        <p:xfrm>
          <a:off x="4798505" y="1797121"/>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2" name="Chart 61"/>
          <p:cNvGraphicFramePr/>
          <p:nvPr>
            <p:extLst>
              <p:ext uri="{D42A27DB-BD31-4B8C-83A1-F6EECF244321}">
                <p14:modId xmlns:p14="http://schemas.microsoft.com/office/powerpoint/2010/main" val="2455968543"/>
              </p:ext>
            </p:extLst>
          </p:nvPr>
        </p:nvGraphicFramePr>
        <p:xfrm>
          <a:off x="4251029" y="4831537"/>
          <a:ext cx="4234717" cy="173237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3" name="Chart 62"/>
          <p:cNvGraphicFramePr/>
          <p:nvPr>
            <p:extLst>
              <p:ext uri="{D42A27DB-BD31-4B8C-83A1-F6EECF244321}">
                <p14:modId xmlns:p14="http://schemas.microsoft.com/office/powerpoint/2010/main" val="844900049"/>
              </p:ext>
            </p:extLst>
          </p:nvPr>
        </p:nvGraphicFramePr>
        <p:xfrm>
          <a:off x="4767559" y="3228744"/>
          <a:ext cx="3518056" cy="14056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81498548"/>
              </p:ext>
            </p:extLst>
          </p:nvPr>
        </p:nvGraphicFramePr>
        <p:xfrm>
          <a:off x="8207746" y="1734651"/>
          <a:ext cx="4234718" cy="4829259"/>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Picture 45" descr="Bilderesultat for US country but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84322"/>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96" y="314103"/>
            <a:ext cx="5343862" cy="502472"/>
          </a:xfrm>
          <a:solidFill>
            <a:srgbClr val="FF0000"/>
          </a:solidFill>
        </p:spPr>
        <p:txBody>
          <a:bodyPr>
            <a:normAutofit/>
          </a:bodyPr>
          <a:lstStyle/>
          <a:p>
            <a:r>
              <a:rPr lang="en-GB" sz="2902" dirty="0"/>
              <a:t>Segment profile </a:t>
            </a:r>
            <a:r>
              <a:rPr lang="en-GB" sz="2902" b="1" dirty="0"/>
              <a:t>- ENERGY</a:t>
            </a:r>
          </a:p>
        </p:txBody>
      </p:sp>
      <p:sp>
        <p:nvSpPr>
          <p:cNvPr id="5" name="Rectangle 4"/>
          <p:cNvSpPr/>
          <p:nvPr/>
        </p:nvSpPr>
        <p:spPr>
          <a:xfrm>
            <a:off x="472618" y="1107060"/>
            <a:ext cx="3108208"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469996" y="3286227"/>
            <a:ext cx="3504556" cy="369332"/>
          </a:xfrm>
          <a:prstGeom prst="rect">
            <a:avLst/>
          </a:prstGeom>
        </p:spPr>
        <p:txBody>
          <a:bodyPr lIns="0" tIns="60926" rIns="121853" bIns="60926">
            <a:noAutofit/>
          </a:bodyPr>
          <a:lstStyle/>
          <a:p>
            <a:pPr marL="0" marR="0" lvl="0" indent="0" algn="l" defTabSz="1218531" rtl="0" eaLnBrk="1" fontAlgn="base" latinLnBrk="0" hangingPunct="1">
              <a:lnSpc>
                <a:spcPct val="100000"/>
              </a:lnSpc>
              <a:spcBef>
                <a:spcPts val="1333"/>
              </a:spcBef>
              <a:spcAft>
                <a:spcPct val="0"/>
              </a:spcAft>
              <a:buClrTx/>
              <a:buSzTx/>
              <a:buFontTx/>
              <a:buNone/>
              <a:tabLst/>
              <a:defRPr/>
            </a:pPr>
            <a:r>
              <a:rPr kumimoji="0" lang="en-US" sz="1633"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105593" y="7138689"/>
            <a:ext cx="3919397" cy="4921957"/>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72624" y="1501790"/>
            <a:ext cx="1124584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70001" y="3680958"/>
            <a:ext cx="706283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057023" y="898383"/>
            <a:ext cx="656764" cy="569065"/>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231699" rtl="0" eaLnBrk="1" fontAlgn="auto" latinLnBrk="0" hangingPunct="1">
                <a:lnSpc>
                  <a:spcPct val="100000"/>
                </a:lnSpc>
                <a:spcBef>
                  <a:spcPts val="0"/>
                </a:spcBef>
                <a:spcAft>
                  <a:spcPts val="0"/>
                </a:spcAft>
                <a:buClrTx/>
                <a:buSzTx/>
                <a:buFontTx/>
                <a:buNone/>
                <a:tabLst/>
                <a:defRPr/>
              </a:pPr>
              <a:endParaRPr kumimoji="0" lang="en-US" sz="2358"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216205" y="1597976"/>
            <a:ext cx="2867760" cy="195932"/>
          </a:xfrm>
          <a:prstGeom prst="rect">
            <a:avLst/>
          </a:prstGeom>
        </p:spPr>
        <p:txBody>
          <a:bodyPr vert="horz" wrap="square" lIns="0" tIns="0" rIns="0" bIns="0" rtlCol="0">
            <a:norm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25544" y="1600302"/>
            <a:ext cx="2867760" cy="166574"/>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8459430" y="1603826"/>
            <a:ext cx="2867760" cy="155259"/>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567" y="1042978"/>
            <a:ext cx="406037" cy="450755"/>
          </a:xfrm>
          <a:prstGeom prst="rect">
            <a:avLst/>
          </a:prstGeom>
        </p:spPr>
      </p:pic>
      <p:sp>
        <p:nvSpPr>
          <p:cNvPr id="62" name="TextBox 61"/>
          <p:cNvSpPr txBox="1"/>
          <p:nvPr/>
        </p:nvSpPr>
        <p:spPr>
          <a:xfrm>
            <a:off x="484968" y="3755553"/>
            <a:ext cx="2867760" cy="175156"/>
          </a:xfrm>
          <a:prstGeom prst="rect">
            <a:avLst/>
          </a:prstGeom>
        </p:spPr>
        <p:txBody>
          <a:bodyPr vert="horz" wrap="square" lIns="0" tIns="0" rIns="0" bIns="0" rtlCol="0">
            <a:normAutofit lnSpcReduction="10000"/>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490504" y="3174858"/>
            <a:ext cx="429820" cy="459444"/>
          </a:xfrm>
          <a:prstGeom prst="rect">
            <a:avLst/>
          </a:prstGeom>
        </p:spPr>
      </p:pic>
      <p:sp>
        <p:nvSpPr>
          <p:cNvPr id="37" name="TextBox 36"/>
          <p:cNvSpPr txBox="1"/>
          <p:nvPr/>
        </p:nvSpPr>
        <p:spPr>
          <a:xfrm>
            <a:off x="9809840" y="210385"/>
            <a:ext cx="2058691"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9809841" y="435356"/>
            <a:ext cx="2134033" cy="219510"/>
          </a:xfrm>
          <a:prstGeom prst="rect">
            <a:avLst/>
          </a:prstGeom>
          <a:noFill/>
        </p:spPr>
        <p:txBody>
          <a:bodyPr wrap="none" lIns="65303" tIns="32652" rIns="65303" bIns="32652" rtlCol="0">
            <a:spAutoFit/>
          </a:bodyPr>
          <a:lstStyle/>
          <a:p>
            <a:pPr marL="0" marR="0" lvl="0" indent="0" algn="l" defTabSz="953984" rtl="0" eaLnBrk="1" fontAlgn="auto" latinLnBrk="0" hangingPunct="1">
              <a:lnSpc>
                <a:spcPct val="110000"/>
              </a:lnSpc>
              <a:spcBef>
                <a:spcPts val="2177"/>
              </a:spcBef>
              <a:spcAft>
                <a:spcPts val="0"/>
              </a:spcAft>
              <a:buClr>
                <a:srgbClr val="D2D3D2"/>
              </a:buClr>
              <a:buSzTx/>
              <a:buFontTx/>
              <a:buNone/>
              <a:tabLst>
                <a:tab pos="1461461" algn="l"/>
              </a:tabLst>
              <a:defRPr/>
            </a:pPr>
            <a:r>
              <a:rPr kumimoji="0" lang="en-US" sz="907"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9449868" y="248792"/>
            <a:ext cx="291897" cy="130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9449868" y="475867"/>
            <a:ext cx="291897" cy="130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marL="0" marR="0" lvl="0" indent="0" algn="ctr" defTabSz="953984" rtl="0" eaLnBrk="1" fontAlgn="auto" latinLnBrk="0" hangingPunct="1">
              <a:lnSpc>
                <a:spcPct val="110000"/>
              </a:lnSpc>
              <a:spcBef>
                <a:spcPts val="2177"/>
              </a:spcBef>
              <a:spcAft>
                <a:spcPts val="0"/>
              </a:spcAft>
              <a:buClr>
                <a:srgbClr val="D2D3D2"/>
              </a:buClr>
              <a:buSzTx/>
              <a:buFontTx/>
              <a:buNone/>
              <a:tabLst/>
              <a:defRPr/>
            </a:pPr>
            <a:endParaRPr kumimoji="0" lang="nb-NO" sz="1814"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216205" y="3755554"/>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214805" y="5251119"/>
            <a:ext cx="2867760" cy="155831"/>
          </a:xfrm>
          <a:prstGeom prst="rect">
            <a:avLst/>
          </a:prstGeom>
        </p:spPr>
        <p:txBody>
          <a:bodyPr vert="horz" wrap="square" lIns="0" tIns="0" rIns="0" bIns="0" rtlCol="0">
            <a:noAutofit/>
          </a:bodyPr>
          <a:lstStyle/>
          <a:p>
            <a:pPr marL="4319" marR="0" lvl="0" indent="0" algn="l" defTabSz="1231699" rtl="0" eaLnBrk="1" fontAlgn="auto" latinLnBrk="0" hangingPunct="1">
              <a:lnSpc>
                <a:spcPct val="100000"/>
              </a:lnSpc>
              <a:spcBef>
                <a:spcPts val="1087"/>
              </a:spcBef>
              <a:spcAft>
                <a:spcPts val="0"/>
              </a:spcAft>
              <a:buClrTx/>
              <a:buSzTx/>
              <a:buFontTx/>
              <a:buNone/>
              <a:tabLst/>
              <a:defRPr/>
            </a:pPr>
            <a:r>
              <a:rPr kumimoji="0" lang="en-US" sz="1179"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2478085107"/>
              </p:ext>
            </p:extLst>
          </p:nvPr>
        </p:nvGraphicFramePr>
        <p:xfrm>
          <a:off x="469996" y="1808988"/>
          <a:ext cx="3518056" cy="1245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3086980967"/>
              </p:ext>
            </p:extLst>
          </p:nvPr>
        </p:nvGraphicFramePr>
        <p:xfrm>
          <a:off x="4372824" y="1855644"/>
          <a:ext cx="3551874" cy="14286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582742845"/>
              </p:ext>
            </p:extLst>
          </p:nvPr>
        </p:nvGraphicFramePr>
        <p:xfrm>
          <a:off x="456284" y="4004304"/>
          <a:ext cx="3518056" cy="1245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1106219812"/>
              </p:ext>
            </p:extLst>
          </p:nvPr>
        </p:nvGraphicFramePr>
        <p:xfrm>
          <a:off x="4231148" y="3969546"/>
          <a:ext cx="3518056" cy="124510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3045428659"/>
              </p:ext>
            </p:extLst>
          </p:nvPr>
        </p:nvGraphicFramePr>
        <p:xfrm>
          <a:off x="4229747" y="5465111"/>
          <a:ext cx="3518056" cy="12451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2255131620"/>
              </p:ext>
            </p:extLst>
          </p:nvPr>
        </p:nvGraphicFramePr>
        <p:xfrm>
          <a:off x="8381872" y="1846841"/>
          <a:ext cx="3518056" cy="2423234"/>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descr="Bilderesultat for US country butt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515043E-E03F-4283-B3EB-908174EFC449}"/>
              </a:ext>
            </a:extLst>
          </p:cNvPr>
          <p:cNvSpPr txBox="1"/>
          <p:nvPr/>
        </p:nvSpPr>
        <p:spPr>
          <a:xfrm>
            <a:off x="7845271" y="4417038"/>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3" name="Chart 42">
            <a:extLst>
              <a:ext uri="{FF2B5EF4-FFF2-40B4-BE49-F238E27FC236}">
                <a16:creationId xmlns:a16="http://schemas.microsoft.com/office/drawing/2014/main" id="{67456343-627C-4456-B4BC-4AA392649AD1}"/>
              </a:ext>
            </a:extLst>
          </p:cNvPr>
          <p:cNvGraphicFramePr/>
          <p:nvPr>
            <p:extLst>
              <p:ext uri="{D42A27DB-BD31-4B8C-83A1-F6EECF244321}">
                <p14:modId xmlns:p14="http://schemas.microsoft.com/office/powerpoint/2010/main" val="2205407054"/>
              </p:ext>
            </p:extLst>
          </p:nvPr>
        </p:nvGraphicFramePr>
        <p:xfrm>
          <a:off x="8937447" y="5036564"/>
          <a:ext cx="3878820" cy="137279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9" name="Chart 48">
            <a:extLst>
              <a:ext uri="{FF2B5EF4-FFF2-40B4-BE49-F238E27FC236}">
                <a16:creationId xmlns:a16="http://schemas.microsoft.com/office/drawing/2014/main" id="{B71A4AFF-31F5-42E1-AE6C-B8329A6E7A72}"/>
              </a:ext>
            </a:extLst>
          </p:cNvPr>
          <p:cNvGraphicFramePr/>
          <p:nvPr>
            <p:extLst>
              <p:ext uri="{D42A27DB-BD31-4B8C-83A1-F6EECF244321}">
                <p14:modId xmlns:p14="http://schemas.microsoft.com/office/powerpoint/2010/main" val="2494031737"/>
              </p:ext>
            </p:extLst>
          </p:nvPr>
        </p:nvGraphicFramePr>
        <p:xfrm>
          <a:off x="6744962" y="5034014"/>
          <a:ext cx="3878820" cy="1372790"/>
        </p:xfrm>
        <a:graphic>
          <a:graphicData uri="http://schemas.openxmlformats.org/drawingml/2006/chart">
            <c:chart xmlns:c="http://schemas.openxmlformats.org/drawingml/2006/chart" xmlns:r="http://schemas.openxmlformats.org/officeDocument/2006/relationships" r:id="rId14"/>
          </a:graphicData>
        </a:graphic>
      </p:graphicFrame>
      <p:sp>
        <p:nvSpPr>
          <p:cNvPr id="57" name="TextBox 56">
            <a:extLst>
              <a:ext uri="{FF2B5EF4-FFF2-40B4-BE49-F238E27FC236}">
                <a16:creationId xmlns:a16="http://schemas.microsoft.com/office/drawing/2014/main" id="{10C91491-8062-45BA-B49A-C6341DA8EF2C}"/>
              </a:ext>
            </a:extLst>
          </p:cNvPr>
          <p:cNvSpPr txBox="1"/>
          <p:nvPr/>
        </p:nvSpPr>
        <p:spPr>
          <a:xfrm>
            <a:off x="7845271" y="4780604"/>
            <a:ext cx="1712193"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ABROAD</a:t>
            </a:r>
          </a:p>
        </p:txBody>
      </p:sp>
      <p:sp>
        <p:nvSpPr>
          <p:cNvPr id="58" name="TextBox 57">
            <a:extLst>
              <a:ext uri="{FF2B5EF4-FFF2-40B4-BE49-F238E27FC236}">
                <a16:creationId xmlns:a16="http://schemas.microsoft.com/office/drawing/2014/main" id="{2EE0CE5F-C877-4E3B-9200-59704D365953}"/>
              </a:ext>
            </a:extLst>
          </p:cNvPr>
          <p:cNvSpPr txBox="1"/>
          <p:nvPr/>
        </p:nvSpPr>
        <p:spPr>
          <a:xfrm>
            <a:off x="9893310" y="4780604"/>
            <a:ext cx="1825158" cy="212372"/>
          </a:xfrm>
          <a:prstGeom prst="rect">
            <a:avLst/>
          </a:prstGeom>
        </p:spPr>
        <p:txBody>
          <a:bodyPr vert="horz" wrap="square" lIns="0" tIns="0" rIns="0" bIns="0" rtlCol="0">
            <a:noAutofit/>
          </a:bodyPr>
          <a:lstStyle/>
          <a:p>
            <a:pPr marL="4762" defTabSz="1357992">
              <a:spcBef>
                <a:spcPts val="1199"/>
              </a:spcBef>
            </a:pPr>
            <a:r>
              <a:rPr lang="en-US" sz="1100" dirty="0">
                <a:solidFill>
                  <a:srgbClr val="007681"/>
                </a:solidFill>
                <a:latin typeface="Calibri"/>
                <a:cs typeface="Calibri"/>
              </a:rPr>
              <a:t>NUMBER OF TIMES TO EUROPE</a:t>
            </a:r>
          </a:p>
        </p:txBody>
      </p:sp>
    </p:spTree>
    <p:extLst>
      <p:ext uri="{BB962C8B-B14F-4D97-AF65-F5344CB8AC3E}">
        <p14:creationId xmlns:p14="http://schemas.microsoft.com/office/powerpoint/2010/main" val="1788202714"/>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264" y="165118"/>
            <a:ext cx="11861474" cy="6530179"/>
          </a:xfrm>
          <a:prstGeom prst="rect">
            <a:avLst/>
          </a:prstGeom>
        </p:spPr>
      </p:pic>
      <p:sp>
        <p:nvSpPr>
          <p:cNvPr id="3" name="Content Placeholder 2"/>
          <p:cNvSpPr>
            <a:spLocks noGrp="1"/>
          </p:cNvSpPr>
          <p:nvPr>
            <p:ph sz="quarter" idx="10"/>
          </p:nvPr>
        </p:nvSpPr>
        <p:spPr>
          <a:xfrm>
            <a:off x="479285" y="3363690"/>
            <a:ext cx="11161882" cy="2047672"/>
          </a:xfrm>
        </p:spPr>
        <p:txBody>
          <a:bodyPr>
            <a:normAutofit/>
          </a:bodyPr>
          <a:lstStyle/>
          <a:p>
            <a:endParaRPr lang="en-GB" dirty="0"/>
          </a:p>
          <a:p>
            <a:endParaRPr lang="en-GB" dirty="0"/>
          </a:p>
        </p:txBody>
      </p:sp>
      <p:sp>
        <p:nvSpPr>
          <p:cNvPr id="12" name="TextBox 11"/>
          <p:cNvSpPr txBox="1"/>
          <p:nvPr/>
        </p:nvSpPr>
        <p:spPr>
          <a:xfrm>
            <a:off x="544596" y="598396"/>
            <a:ext cx="849038" cy="1294163"/>
          </a:xfrm>
          <a:prstGeom prst="rect">
            <a:avLst/>
          </a:prstGeom>
          <a:noFill/>
        </p:spPr>
        <p:txBody>
          <a:bodyPr wrap="square" lIns="65303" tIns="32652" rIns="65303" bIns="32652" rtlCol="0">
            <a:spAutoFit/>
          </a:bodyPr>
          <a:lstStyle/>
          <a:p>
            <a:pPr marL="0" marR="0" lvl="0" indent="0" algn="l" defTabSz="829361" rtl="0" eaLnBrk="1" fontAlgn="auto" latinLnBrk="0" hangingPunct="1">
              <a:lnSpc>
                <a:spcPct val="110000"/>
              </a:lnSpc>
              <a:spcBef>
                <a:spcPts val="2177"/>
              </a:spcBef>
              <a:spcAft>
                <a:spcPts val="0"/>
              </a:spcAft>
              <a:buClr>
                <a:srgbClr val="D2D3D2"/>
              </a:buClr>
              <a:buSzTx/>
              <a:buFontTx/>
              <a:buNone/>
              <a:tabLst/>
              <a:defRPr/>
            </a:pPr>
            <a:r>
              <a:rPr kumimoji="0" lang="en-GB" sz="7256" b="1" i="0" u="none" strike="noStrike" kern="0" cap="none" spc="0" normalizeH="0" baseline="0" noProof="0" dirty="0">
                <a:ln>
                  <a:noFill/>
                </a:ln>
                <a:solidFill>
                  <a:prstClr val="white"/>
                </a:solidFill>
                <a:effectLst/>
                <a:uLnTx/>
                <a:uFillTx/>
                <a:latin typeface="Segoe UI"/>
                <a:ea typeface="+mn-ea"/>
                <a:cs typeface="+mn-cs"/>
              </a:rPr>
              <a:t>4</a:t>
            </a:r>
          </a:p>
        </p:txBody>
      </p:sp>
      <p:sp>
        <p:nvSpPr>
          <p:cNvPr id="15" name="Text Placeholder 3"/>
          <p:cNvSpPr txBox="1">
            <a:spLocks/>
          </p:cNvSpPr>
          <p:nvPr/>
        </p:nvSpPr>
        <p:spPr bwMode="gray">
          <a:xfrm>
            <a:off x="514067" y="3014486"/>
            <a:ext cx="1757326"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Associations</a:t>
            </a:r>
          </a:p>
        </p:txBody>
      </p:sp>
      <p:sp>
        <p:nvSpPr>
          <p:cNvPr id="16" name="Text Placeholder 3"/>
          <p:cNvSpPr txBox="1">
            <a:spLocks/>
          </p:cNvSpPr>
          <p:nvPr/>
        </p:nvSpPr>
        <p:spPr bwMode="gray">
          <a:xfrm>
            <a:off x="514066" y="3419276"/>
            <a:ext cx="5808564"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Emotional benefits associated with Norway</a:t>
            </a:r>
          </a:p>
        </p:txBody>
      </p:sp>
      <p:sp>
        <p:nvSpPr>
          <p:cNvPr id="9" name="Title 1"/>
          <p:cNvSpPr txBox="1">
            <a:spLocks/>
          </p:cNvSpPr>
          <p:nvPr/>
        </p:nvSpPr>
        <p:spPr bwMode="gray">
          <a:xfrm>
            <a:off x="523737" y="1787827"/>
            <a:ext cx="4037723"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BRAND PROFILE OF</a:t>
            </a:r>
          </a:p>
        </p:txBody>
      </p:sp>
      <p:sp>
        <p:nvSpPr>
          <p:cNvPr id="10" name="Title 1"/>
          <p:cNvSpPr txBox="1">
            <a:spLocks/>
          </p:cNvSpPr>
          <p:nvPr/>
        </p:nvSpPr>
        <p:spPr bwMode="gray">
          <a:xfrm>
            <a:off x="515057" y="2393968"/>
            <a:ext cx="2119480" cy="502471"/>
          </a:xfrm>
          <a:prstGeom prst="rect">
            <a:avLst/>
          </a:prstGeom>
          <a:solidFill>
            <a:schemeClr val="accent3"/>
          </a:solidFill>
        </p:spPr>
        <p:txBody>
          <a:bodyPr wrap="none" lIns="75116" tIns="0" rIns="75116"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953984" rtl="0" eaLnBrk="1" fontAlgn="auto" latinLnBrk="0" hangingPunct="1">
              <a:lnSpc>
                <a:spcPct val="100000"/>
              </a:lnSpc>
              <a:spcBef>
                <a:spcPts val="0"/>
              </a:spcBef>
              <a:spcAft>
                <a:spcPts val="0"/>
              </a:spcAft>
              <a:buClr>
                <a:prstClr val="white"/>
              </a:buClr>
              <a:buSzTx/>
              <a:buFontTx/>
              <a:buNone/>
              <a:tabLst/>
              <a:defRPr/>
            </a:pPr>
            <a:r>
              <a:rPr kumimoji="0" lang="en-GB" sz="3265" b="1" i="0" u="none" strike="noStrike" kern="1200" cap="all" spc="0" normalizeH="0" baseline="0" noProof="0" dirty="0">
                <a:ln>
                  <a:noFill/>
                </a:ln>
                <a:solidFill>
                  <a:prstClr val="white"/>
                </a:solidFill>
                <a:effectLst/>
                <a:uLnTx/>
                <a:uFillTx/>
                <a:latin typeface="Segoe UI"/>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14067" y="3804914"/>
            <a:ext cx="6872958"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Destination characteristics associated with Norway </a:t>
            </a:r>
          </a:p>
        </p:txBody>
      </p:sp>
      <p:sp>
        <p:nvSpPr>
          <p:cNvPr id="17" name="Text Placeholder 3"/>
          <p:cNvSpPr txBox="1">
            <a:spLocks/>
          </p:cNvSpPr>
          <p:nvPr/>
        </p:nvSpPr>
        <p:spPr bwMode="gray">
          <a:xfrm>
            <a:off x="514067" y="4203244"/>
            <a:ext cx="5741302"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Brand personality associated with Norway </a:t>
            </a:r>
          </a:p>
        </p:txBody>
      </p:sp>
      <p:sp>
        <p:nvSpPr>
          <p:cNvPr id="18" name="Text Placeholder 3"/>
          <p:cNvSpPr txBox="1">
            <a:spLocks/>
          </p:cNvSpPr>
          <p:nvPr/>
        </p:nvSpPr>
        <p:spPr bwMode="gray">
          <a:xfrm>
            <a:off x="514067" y="4627090"/>
            <a:ext cx="5281176" cy="368562"/>
          </a:xfrm>
          <a:prstGeom prst="rect">
            <a:avLst/>
          </a:prstGeom>
          <a:solidFill>
            <a:schemeClr val="tx1"/>
          </a:solidFill>
        </p:spPr>
        <p:txBody>
          <a:bodyPr vert="horz" wrap="none" lIns="65303" tIns="0" rIns="65303"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284871" marR="0" lvl="0" indent="-284871" algn="l" defTabSz="953984" rtl="0" eaLnBrk="1" fontAlgn="auto" latinLnBrk="0" hangingPunct="1">
              <a:lnSpc>
                <a:spcPct val="110000"/>
              </a:lnSpc>
              <a:spcBef>
                <a:spcPts val="272"/>
              </a:spcBef>
              <a:spcAft>
                <a:spcPts val="272"/>
              </a:spcAft>
              <a:buClr>
                <a:srgbClr val="222223"/>
              </a:buClr>
              <a:buSzTx/>
              <a:buFontTx/>
              <a:buNone/>
              <a:tabLst/>
              <a:defRPr/>
            </a:pPr>
            <a:r>
              <a:rPr kumimoji="0" lang="en-GB" sz="2177" b="1" i="0" u="none" strike="noStrike" kern="1200" cap="none" spc="0" normalizeH="0" baseline="0" noProof="0" dirty="0">
                <a:ln>
                  <a:noFill/>
                </a:ln>
                <a:solidFill>
                  <a:prstClr val="white"/>
                </a:solidFill>
                <a:effectLst/>
                <a:uLnTx/>
                <a:uFillTx/>
                <a:latin typeface="Segoe UI"/>
                <a:ea typeface="+mn-ea"/>
                <a:cs typeface="+mn-cs"/>
              </a:rPr>
              <a:t>Social identity associated with Norway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52732" y="163468"/>
            <a:ext cx="11895091" cy="6531064"/>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855098" y="2841204"/>
            <a:ext cx="6877168" cy="2828467"/>
          </a:xfrm>
          <a:prstGeom prst="rect">
            <a:avLst/>
          </a:prstGeom>
        </p:spPr>
        <p:txBody>
          <a:bodyPr wrap="square">
            <a:spAutoFit/>
          </a:bodyPr>
          <a:lstStyle/>
          <a:p>
            <a:pPr lvl="0"/>
            <a:r>
              <a:rPr lang="en-US" sz="2540" b="1" dirty="0">
                <a:solidFill>
                  <a:schemeClr val="bg1"/>
                </a:solidFill>
                <a:effectLst>
                  <a:outerShdw blurRad="38100" dist="38100" dir="2700000" algn="tl">
                    <a:srgbClr val="000000">
                      <a:alpha val="43137"/>
                    </a:srgbClr>
                  </a:outerShdw>
                </a:effectLst>
              </a:rPr>
              <a:t>Norway does not have a really rich and strong emotional footprint in the US compared to other markets.  </a:t>
            </a:r>
          </a:p>
          <a:p>
            <a:pPr lvl="0"/>
            <a:endParaRPr lang="en-US" sz="2540" b="1" dirty="0">
              <a:solidFill>
                <a:schemeClr val="bg1"/>
              </a:solidFill>
              <a:effectLst>
                <a:outerShdw blurRad="38100" dist="38100" dir="2700000" algn="tl">
                  <a:srgbClr val="000000">
                    <a:alpha val="43137"/>
                  </a:srgbClr>
                </a:outerShdw>
              </a:effectLst>
            </a:endParaRPr>
          </a:p>
          <a:p>
            <a:pPr lvl="0"/>
            <a:r>
              <a:rPr lang="en-US" sz="2540" b="1" dirty="0">
                <a:solidFill>
                  <a:schemeClr val="bg1"/>
                </a:solidFill>
                <a:effectLst>
                  <a:outerShdw blurRad="38100" dist="38100" dir="2700000" algn="tl">
                    <a:srgbClr val="000000">
                      <a:alpha val="43137"/>
                    </a:srgbClr>
                  </a:outerShdw>
                </a:effectLst>
              </a:rPr>
              <a:t>BUT for US travelers, compared to other destinations, Norway is first and foremost a new and interesting place to discover.</a:t>
            </a:r>
            <a:endParaRPr lang="nb-NO" sz="254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48664" y="490021"/>
            <a:ext cx="3576519" cy="347496"/>
          </a:xfrm>
          <a:prstGeom prst="rect">
            <a:avLst/>
          </a:prstGeom>
        </p:spPr>
        <p:txBody>
          <a:bodyPr vert="horz" wrap="square" lIns="0" tIns="0" rIns="0" bIns="0" rtlCol="0">
            <a:normAutofit/>
          </a:bodyPr>
          <a:lstStyle/>
          <a:p>
            <a:pPr algn="ctr" defTabSz="829361">
              <a:defRPr/>
            </a:pPr>
            <a:r>
              <a:rPr lang="en-US" sz="1633"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633"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lang="en-US" sz="1633" b="1" kern="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48664" y="788517"/>
            <a:ext cx="3573668" cy="127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pic>
        <p:nvPicPr>
          <p:cNvPr id="13" name="Picture 12" descr="Bilderesultat for US country button">
            <a:extLst>
              <a:ext uri="{FF2B5EF4-FFF2-40B4-BE49-F238E27FC236}">
                <a16:creationId xmlns:a16="http://schemas.microsoft.com/office/drawing/2014/main" id="{D50DC00E-E66E-4646-BCDC-DF4540354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9974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81421" y="1194215"/>
            <a:ext cx="6877168" cy="2437590"/>
          </a:xfrm>
          <a:prstGeom prst="rect">
            <a:avLst/>
          </a:prstGeom>
        </p:spPr>
        <p:txBody>
          <a:bodyPr wrap="square">
            <a:spAutoFit/>
          </a:bodyPr>
          <a:lstStyle/>
          <a:p>
            <a:pPr lvl="0"/>
            <a:r>
              <a:rPr lang="en-US" sz="2540" b="1" dirty="0">
                <a:solidFill>
                  <a:schemeClr val="bg1"/>
                </a:solidFill>
                <a:effectLst>
                  <a:outerShdw blurRad="38100" dist="38100" dir="2700000" algn="tl">
                    <a:srgbClr val="000000">
                      <a:alpha val="43137"/>
                    </a:srgbClr>
                  </a:outerShdw>
                </a:effectLst>
              </a:rPr>
              <a:t>The US travelers are generally very clear on what differentiates Norway to other destinations in terms of functional delivery: beautiful nature, unspoiled nature, quiet environments, good medical care and not too warm.</a:t>
            </a:r>
          </a:p>
        </p:txBody>
      </p:sp>
      <p:sp>
        <p:nvSpPr>
          <p:cNvPr id="10" name="TextBox 9"/>
          <p:cNvSpPr txBox="1"/>
          <p:nvPr/>
        </p:nvSpPr>
        <p:spPr>
          <a:xfrm>
            <a:off x="283353" y="359400"/>
            <a:ext cx="3899702" cy="274925"/>
          </a:xfrm>
          <a:prstGeom prst="rect">
            <a:avLst/>
          </a:prstGeom>
        </p:spPr>
        <p:txBody>
          <a:bodyPr vert="horz" wrap="square" lIns="0" tIns="0" rIns="0" bIns="0" rtlCol="0">
            <a:normAutofit/>
          </a:bodyPr>
          <a:lstStyle/>
          <a:p>
            <a:pPr algn="ctr" defTabSz="829361">
              <a:defRPr/>
            </a:pPr>
            <a:r>
              <a:rPr lang="en-US" sz="1633"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p>
        </p:txBody>
      </p:sp>
      <p:cxnSp>
        <p:nvCxnSpPr>
          <p:cNvPr id="11" name="Straight Connector 10"/>
          <p:cNvCxnSpPr/>
          <p:nvPr/>
        </p:nvCxnSpPr>
        <p:spPr>
          <a:xfrm flipV="1">
            <a:off x="275017" y="659165"/>
            <a:ext cx="3905187" cy="4898"/>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pic>
        <p:nvPicPr>
          <p:cNvPr id="13" name="Picture 12" descr="Bilderesultat for US country button">
            <a:extLst>
              <a:ext uri="{FF2B5EF4-FFF2-40B4-BE49-F238E27FC236}">
                <a16:creationId xmlns:a16="http://schemas.microsoft.com/office/drawing/2014/main" id="{2ABA3507-A094-400D-AF96-1BC4CB4651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1107"/>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52732" y="163468"/>
            <a:ext cx="11895091" cy="6531064"/>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3353" y="2645550"/>
            <a:ext cx="6877168" cy="2102499"/>
          </a:xfrm>
          <a:prstGeom prst="rect">
            <a:avLst/>
          </a:prstGeom>
        </p:spPr>
        <p:txBody>
          <a:bodyPr wrap="square">
            <a:spAutoFit/>
          </a:bodyPr>
          <a:lstStyle/>
          <a:p>
            <a:pPr lvl="0"/>
            <a:r>
              <a:rPr lang="en-US" sz="2177" b="1" dirty="0">
                <a:solidFill>
                  <a:schemeClr val="bg1"/>
                </a:solidFill>
                <a:effectLst>
                  <a:outerShdw blurRad="38100" dist="38100" dir="2700000" algn="tl">
                    <a:srgbClr val="000000">
                      <a:alpha val="43137"/>
                    </a:srgbClr>
                  </a:outerShdw>
                </a:effectLst>
              </a:rPr>
              <a:t>In the US, Norway has a quite slim brand personality. </a:t>
            </a:r>
          </a:p>
          <a:p>
            <a:pPr lvl="0"/>
            <a:endParaRPr lang="en-US" sz="2177" b="1" dirty="0">
              <a:solidFill>
                <a:schemeClr val="bg1"/>
              </a:solidFill>
              <a:effectLst>
                <a:outerShdw blurRad="38100" dist="38100" dir="2700000" algn="tl">
                  <a:srgbClr val="000000">
                    <a:alpha val="43137"/>
                  </a:srgbClr>
                </a:outerShdw>
              </a:effectLst>
            </a:endParaRPr>
          </a:p>
          <a:p>
            <a:pPr lvl="0"/>
            <a:r>
              <a:rPr lang="en-US" sz="2177" b="1" dirty="0">
                <a:solidFill>
                  <a:schemeClr val="bg1"/>
                </a:solidFill>
                <a:effectLst>
                  <a:outerShdw blurRad="38100" dist="38100" dir="2700000" algn="tl">
                    <a:srgbClr val="000000">
                      <a:alpha val="43137"/>
                    </a:srgbClr>
                  </a:outerShdw>
                </a:effectLst>
              </a:rPr>
              <a:t>For the US traveler Norway is first and foremost seen as the “PEACEFUL” destination compared to other destinations.</a:t>
            </a:r>
          </a:p>
        </p:txBody>
      </p:sp>
      <p:sp>
        <p:nvSpPr>
          <p:cNvPr id="12" name="TextBox 11"/>
          <p:cNvSpPr txBox="1"/>
          <p:nvPr/>
        </p:nvSpPr>
        <p:spPr>
          <a:xfrm>
            <a:off x="283353" y="490021"/>
            <a:ext cx="3576519" cy="326553"/>
          </a:xfrm>
          <a:prstGeom prst="rect">
            <a:avLst/>
          </a:prstGeom>
        </p:spPr>
        <p:txBody>
          <a:bodyPr vert="horz" wrap="square" lIns="0" tIns="0" rIns="0" bIns="0" rtlCol="0">
            <a:normAutofit/>
          </a:bodyPr>
          <a:lstStyle/>
          <a:p>
            <a:pPr algn="ctr" defTabSz="829361">
              <a:defRPr/>
            </a:pPr>
            <a:r>
              <a:rPr lang="en-US" sz="1633"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p>
        </p:txBody>
      </p:sp>
      <p:cxnSp>
        <p:nvCxnSpPr>
          <p:cNvPr id="13" name="Straight Connector 12"/>
          <p:cNvCxnSpPr/>
          <p:nvPr/>
        </p:nvCxnSpPr>
        <p:spPr>
          <a:xfrm>
            <a:off x="283353" y="759475"/>
            <a:ext cx="3573668" cy="127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pic>
        <p:nvPicPr>
          <p:cNvPr id="11" name="Picture 10" descr="Bilderesultat for US country button">
            <a:extLst>
              <a:ext uri="{FF2B5EF4-FFF2-40B4-BE49-F238E27FC236}">
                <a16:creationId xmlns:a16="http://schemas.microsoft.com/office/drawing/2014/main" id="{47919672-7852-4C13-B0AF-E1C4143068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0696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52732" y="163468"/>
            <a:ext cx="11886536" cy="6531064"/>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04" y="6032001"/>
            <a:ext cx="445856" cy="359169"/>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65330" y="6241998"/>
            <a:ext cx="1459342" cy="2003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93855" y="918223"/>
            <a:ext cx="6877168" cy="3442609"/>
          </a:xfrm>
          <a:prstGeom prst="rect">
            <a:avLst/>
          </a:prstGeom>
        </p:spPr>
        <p:txBody>
          <a:bodyPr wrap="square">
            <a:spAutoFit/>
          </a:bodyPr>
          <a:lstStyle/>
          <a:p>
            <a:pPr lvl="0"/>
            <a:r>
              <a:rPr lang="en-US" sz="2177" b="1" dirty="0">
                <a:solidFill>
                  <a:schemeClr val="bg1"/>
                </a:solidFill>
                <a:effectLst>
                  <a:outerShdw blurRad="38100" dist="38100" dir="2700000" algn="tl">
                    <a:srgbClr val="000000">
                      <a:alpha val="43137"/>
                    </a:srgbClr>
                  </a:outerShdw>
                </a:effectLst>
              </a:rPr>
              <a:t>Norway has a rather one dimensional footprint when it comes to social identity in the US.</a:t>
            </a:r>
          </a:p>
          <a:p>
            <a:pPr lvl="0"/>
            <a:endParaRPr lang="en-US" sz="2177" b="1" dirty="0">
              <a:solidFill>
                <a:schemeClr val="bg1"/>
              </a:solidFill>
              <a:effectLst>
                <a:outerShdw blurRad="38100" dist="38100" dir="2700000" algn="tl">
                  <a:srgbClr val="000000">
                    <a:alpha val="43137"/>
                  </a:srgbClr>
                </a:outerShdw>
              </a:effectLst>
            </a:endParaRPr>
          </a:p>
          <a:p>
            <a:pPr lvl="0"/>
            <a:r>
              <a:rPr lang="en-US" sz="2177" b="1" dirty="0">
                <a:solidFill>
                  <a:schemeClr val="bg1"/>
                </a:solidFill>
                <a:effectLst>
                  <a:outerShdw blurRad="38100" dist="38100" dir="2700000" algn="tl">
                    <a:srgbClr val="000000">
                      <a:alpha val="43137"/>
                    </a:srgbClr>
                  </a:outerShdw>
                </a:effectLst>
              </a:rPr>
              <a:t>Compared with other destinations, Norway is the destination for people who are interested to learn more. People who like to explore and have new experiences.</a:t>
            </a:r>
          </a:p>
          <a:p>
            <a:pPr lvl="0"/>
            <a:endParaRPr lang="en-US" sz="2177" b="1" dirty="0">
              <a:solidFill>
                <a:schemeClr val="bg1"/>
              </a:solidFill>
              <a:effectLst>
                <a:outerShdw blurRad="38100" dist="38100" dir="2700000" algn="tl">
                  <a:srgbClr val="000000">
                    <a:alpha val="43137"/>
                  </a:srgbClr>
                </a:outerShdw>
              </a:effectLst>
            </a:endParaRPr>
          </a:p>
          <a:p>
            <a:pPr lvl="0"/>
            <a:r>
              <a:rPr lang="en-US" sz="2177" b="1" dirty="0">
                <a:solidFill>
                  <a:schemeClr val="bg1"/>
                </a:solidFill>
                <a:effectLst>
                  <a:outerShdw blurRad="38100" dist="38100" dir="2700000" algn="tl">
                    <a:srgbClr val="000000">
                      <a:alpha val="43137"/>
                    </a:srgbClr>
                  </a:outerShdw>
                </a:effectLst>
              </a:rPr>
              <a:t>So a quite precise and pinpointed but not so multi faceted image of Norway.</a:t>
            </a:r>
          </a:p>
        </p:txBody>
      </p:sp>
      <p:sp>
        <p:nvSpPr>
          <p:cNvPr id="14" name="TextBox 13"/>
          <p:cNvSpPr txBox="1"/>
          <p:nvPr/>
        </p:nvSpPr>
        <p:spPr>
          <a:xfrm>
            <a:off x="348664" y="428533"/>
            <a:ext cx="3576519" cy="369376"/>
          </a:xfrm>
          <a:prstGeom prst="rect">
            <a:avLst/>
          </a:prstGeom>
        </p:spPr>
        <p:txBody>
          <a:bodyPr vert="horz" wrap="square" lIns="0" tIns="0" rIns="0" bIns="0" rtlCol="0">
            <a:normAutofit/>
          </a:bodyPr>
          <a:lstStyle/>
          <a:p>
            <a:pPr algn="ctr" defTabSz="829361">
              <a:defRPr/>
            </a:pPr>
            <a:r>
              <a:rPr lang="en-US" sz="1633"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p>
        </p:txBody>
      </p:sp>
      <p:cxnSp>
        <p:nvCxnSpPr>
          <p:cNvPr id="15" name="Straight Connector 14"/>
          <p:cNvCxnSpPr/>
          <p:nvPr/>
        </p:nvCxnSpPr>
        <p:spPr>
          <a:xfrm>
            <a:off x="348664" y="697986"/>
            <a:ext cx="3573668" cy="127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pic>
        <p:nvPicPr>
          <p:cNvPr id="11" name="Picture 10" descr="Bilderesultat for US country button">
            <a:extLst>
              <a:ext uri="{FF2B5EF4-FFF2-40B4-BE49-F238E27FC236}">
                <a16:creationId xmlns:a16="http://schemas.microsoft.com/office/drawing/2014/main" id="{3136E827-509C-47EC-AA7B-CA34E1ED0C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4588" y="6268399"/>
            <a:ext cx="419370" cy="39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3917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Beta_16-9_UK Ipsos Template">
  <a:themeElements>
    <a:clrScheme name="Custom 1">
      <a:dk1>
        <a:srgbClr val="222223"/>
      </a:dk1>
      <a:lt1>
        <a:sysClr val="window" lastClr="FFFFFF"/>
      </a:lt1>
      <a:dk2>
        <a:srgbClr val="888B8D"/>
      </a:dk2>
      <a:lt2>
        <a:srgbClr val="222223"/>
      </a:lt2>
      <a:accent1>
        <a:srgbClr val="F1BE48"/>
      </a:accent1>
      <a:accent2>
        <a:srgbClr val="71B2C9"/>
      </a:accent2>
      <a:accent3>
        <a:srgbClr val="888B8D"/>
      </a:accent3>
      <a:accent4>
        <a:srgbClr val="1B365D"/>
      </a:accent4>
      <a:accent5>
        <a:srgbClr val="74AA50"/>
      </a:accent5>
      <a:accent6>
        <a:srgbClr val="FF0000"/>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theme>
</file>

<file path=ppt/theme/theme3.xml><?xml version="1.0" encoding="utf-8"?>
<a:theme xmlns:a="http://schemas.openxmlformats.org/drawingml/2006/main" name="1_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4.xml><?xml version="1.0" encoding="utf-8"?>
<a:theme xmlns:a="http://schemas.openxmlformats.org/drawingml/2006/main" name="2_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5.xml><?xml version="1.0" encoding="utf-8"?>
<a:theme xmlns:a="http://schemas.openxmlformats.org/drawingml/2006/main" name="3_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1143</TotalTime>
  <Words>12599</Words>
  <Application>Microsoft Office PowerPoint</Application>
  <PresentationFormat>Widescreen</PresentationFormat>
  <Paragraphs>2244</Paragraphs>
  <Slides>119</Slides>
  <Notes>16</Notes>
  <HiddenSlides>0</HiddenSlides>
  <MMClips>0</MMClips>
  <ScaleCrop>false</ScaleCrop>
  <HeadingPairs>
    <vt:vector size="6" baseType="variant">
      <vt:variant>
        <vt:lpstr>Brukte skrifter</vt:lpstr>
      </vt:variant>
      <vt:variant>
        <vt:i4>15</vt:i4>
      </vt:variant>
      <vt:variant>
        <vt:lpstr>Tema</vt:lpstr>
      </vt:variant>
      <vt:variant>
        <vt:i4>5</vt:i4>
      </vt:variant>
      <vt:variant>
        <vt:lpstr>Lysbildetitler</vt:lpstr>
      </vt:variant>
      <vt:variant>
        <vt:i4>119</vt:i4>
      </vt:variant>
    </vt:vector>
  </HeadingPairs>
  <TitlesOfParts>
    <vt:vector size="139" baseType="lpstr">
      <vt:lpstr>ＭＳ Ｐゴシック</vt:lpstr>
      <vt:lpstr>STHupo</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Times New Roman</vt:lpstr>
      <vt:lpstr>Verdana</vt:lpstr>
      <vt:lpstr>Wingdings</vt:lpstr>
      <vt:lpstr>Presentation - Cerise</vt:lpstr>
      <vt:lpstr>Beta_16-9_UK Ipsos Template</vt:lpstr>
      <vt:lpstr>1_Presentation - Cerise</vt:lpstr>
      <vt:lpstr>2_Presentation - Cerise</vt:lpstr>
      <vt:lpstr>3_Presentation - Cerise</vt:lpstr>
      <vt:lpstr>PowerPoint-presentasjon</vt:lpstr>
      <vt:lpstr>PowerPoint-presentasjon</vt:lpstr>
      <vt:lpstr>Norway a true</vt:lpstr>
      <vt:lpstr>PowerPoint-presentasjon</vt:lpstr>
      <vt:lpstr>PowerPoint-presentasjon</vt:lpstr>
      <vt:lpstr>Behind the research</vt:lpstr>
      <vt:lpstr>THE starting point: </vt:lpstr>
      <vt:lpstr>The key to brand building</vt:lpstr>
      <vt:lpstr>PowerPoint-presentasjon</vt:lpstr>
      <vt:lpstr>Building deep brand relationships with Censydiam</vt:lpstr>
      <vt:lpstr>Censydiam in a nutshell</vt:lpstr>
      <vt:lpstr>Censydiam seeks to uncover the different drivers</vt:lpstr>
      <vt:lpstr>From Censydiam hypothesis to global category frame</vt:lpstr>
      <vt:lpstr>The same person, but different situations and different motivations</vt:lpstr>
      <vt:lpstr>PowerPoint-presentasjon</vt:lpstr>
      <vt:lpstr>PowerPoint-presentasjon</vt:lpstr>
      <vt:lpstr>And now the results…</vt:lpstr>
      <vt:lpstr>Sample N = 2158</vt:lpstr>
      <vt:lpstr>holiday</vt:lpstr>
      <vt:lpstr>Emotional Benefits</vt:lpstr>
      <vt:lpstr>Ideal destination characteristics</vt:lpstr>
      <vt:lpstr>Ideal brand Personality</vt:lpstr>
      <vt:lpstr>Ideal Social Identity</vt:lpstr>
      <vt:lpstr>PowerPoint-presentasjon</vt:lpstr>
      <vt:lpstr>Segment differences</vt:lpstr>
      <vt:lpstr>Emotional benefits and destination features</vt:lpstr>
      <vt:lpstr>Personality and social identity</vt:lpstr>
      <vt:lpstr>PowerPoint-presentasjon</vt:lpstr>
      <vt:lpstr>WHEN, WHO, HOW, where</vt:lpstr>
      <vt:lpstr>Sources of information before and during travel</vt:lpstr>
      <vt:lpstr>Most travels are decided upon between 1-6 months in advance</vt:lpstr>
      <vt:lpstr>Ever visited this country?</vt:lpstr>
      <vt:lpstr>A note on planning horizons</vt:lpstr>
      <vt:lpstr>PowerPoint-presentasjon</vt:lpstr>
      <vt:lpstr>PowerPoint-presentasjon</vt:lpstr>
      <vt:lpstr>Segment overview and size*</vt:lpstr>
      <vt:lpstr>Segment size* per market</vt:lpstr>
      <vt:lpstr>Segments share of occasion – global</vt:lpstr>
      <vt:lpstr>Segments share of occasion – US</vt:lpstr>
      <vt:lpstr>PowerPoint-presentasjon</vt:lpstr>
      <vt:lpstr>PowerPoint-presentasjon</vt:lpstr>
      <vt:lpstr>PowerPoint-presentasjon</vt:lpstr>
      <vt:lpstr>PowerPoint-presentasjon</vt:lpstr>
      <vt:lpstr>Playful LIBERATION - Active, relaxed and fresh</vt:lpstr>
      <vt:lpstr>Segment profile – playful liberation</vt:lpstr>
      <vt:lpstr>Segment profile - playful liberation</vt:lpstr>
      <vt:lpstr>PowerPoint-presentasjon</vt:lpstr>
      <vt:lpstr>PowerPoint-presentasjon</vt:lpstr>
      <vt:lpstr>PowerPoint-presentasjon</vt:lpstr>
      <vt:lpstr>SOCIAL IMMERSION - Active, relaxed and fresh</vt:lpstr>
      <vt:lpstr>Segment profile – SOCIAL IMMERSION</vt:lpstr>
      <vt:lpstr>Segment profile - SOCIAL IMMERSION</vt:lpstr>
      <vt:lpstr>PowerPoint-presentasjon</vt:lpstr>
      <vt:lpstr>PowerPoint-presentasjon</vt:lpstr>
      <vt:lpstr>PowerPoint-presentasjon</vt:lpstr>
      <vt:lpstr>SHARING AND CARING</vt:lpstr>
      <vt:lpstr>Segment profile – SHARING AND CARING</vt:lpstr>
      <vt:lpstr>Segment profile - SHARING AND CARING</vt:lpstr>
      <vt:lpstr>PowerPoint-presentasjon</vt:lpstr>
      <vt:lpstr>PowerPoint-presentasjon</vt:lpstr>
      <vt:lpstr>PowerPoint-presentasjon</vt:lpstr>
      <vt:lpstr>ESCAPE</vt:lpstr>
      <vt:lpstr>Segment profile – ESCAPE</vt:lpstr>
      <vt:lpstr>Segment profile - ESCAPE</vt:lpstr>
      <vt:lpstr>PowerPoint-presentasjon</vt:lpstr>
      <vt:lpstr>PowerPoint-presentasjon</vt:lpstr>
      <vt:lpstr>PowerPoint-presentasjon</vt:lpstr>
      <vt:lpstr>CONTROL</vt:lpstr>
      <vt:lpstr>Segment profile – CONTROL</vt:lpstr>
      <vt:lpstr>Segment profile - CONTROL</vt:lpstr>
      <vt:lpstr>PowerPoint-presentasjon</vt:lpstr>
      <vt:lpstr>PowerPoint-presentasjon</vt:lpstr>
      <vt:lpstr>PowerPoint-presentasjon</vt:lpstr>
      <vt:lpstr>BROADENING MY CULTURAL HORIZON</vt:lpstr>
      <vt:lpstr>Segment profile – BROADENING MY CULTURAL HORIZON</vt:lpstr>
      <vt:lpstr>PowerPoint-presentasjon</vt:lpstr>
      <vt:lpstr>PowerPoint-presentasjon</vt:lpstr>
      <vt:lpstr>PowerPoint-presentasjon</vt:lpstr>
      <vt:lpstr>PowerPoint-presentasjon</vt:lpstr>
      <vt:lpstr>ADVENTURES IN the world of natural beauty</vt:lpstr>
      <vt:lpstr>Segment profile – ADVENTURES IN the world of natural beauty</vt:lpstr>
      <vt:lpstr>PowerPoint-presentasjon</vt:lpstr>
      <vt:lpstr>PowerPoint-presentasjon</vt:lpstr>
      <vt:lpstr>PowerPoint-presentasjon</vt:lpstr>
      <vt:lpstr>PowerPoint-presentasjon</vt:lpstr>
      <vt:lpstr>EXTRAVAGANT INDULGENCE</vt:lpstr>
      <vt:lpstr>Segment profile – EXTRAVAGANT INDULGENCE</vt:lpstr>
      <vt:lpstr>Segment profile - EXTRAVAGANT INDULGENCE</vt:lpstr>
      <vt:lpstr>PowerPoint-presentasjon</vt:lpstr>
      <vt:lpstr>PowerPoint-presentasjon</vt:lpstr>
      <vt:lpstr>PowerPoint-presentasjon</vt:lpstr>
      <vt:lpstr>ENERGY</vt:lpstr>
      <vt:lpstr>Segment profile – ENERGY</vt:lpstr>
      <vt:lpstr>Segment profile - ENERGY</vt:lpstr>
      <vt:lpstr>PowerPoint-presentasjon</vt:lpstr>
      <vt:lpstr>PowerPoint-presentasjon</vt:lpstr>
      <vt:lpstr>PowerPoint-presentasjon</vt:lpstr>
      <vt:lpstr>PowerPoint-presentasjon</vt:lpstr>
      <vt:lpstr>PowerPoint-presentasjon</vt:lpstr>
      <vt:lpstr>Top associations to Norway On all four facets</vt:lpstr>
      <vt:lpstr>PowerPoint-presentasjon</vt:lpstr>
      <vt:lpstr>Norway’s fit to segments in all markets</vt:lpstr>
      <vt:lpstr>Overview Destinations fit in the US market</vt:lpstr>
      <vt:lpstr>PowerPoint-presentasjon</vt:lpstr>
      <vt:lpstr>The task at hand</vt:lpstr>
      <vt:lpstr>PowerPoint-presentasjon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 for US</vt:lpstr>
      <vt:lpstr>Norway Needs to continue to work on Holiday basics</vt:lpstr>
      <vt:lpstr>Norway connects well with multiple needs in the us</vt:lpstr>
      <vt:lpstr>Looking at Norway’s current strengths</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Margrethe Helgebostad</cp:lastModifiedBy>
  <cp:revision>91</cp:revision>
  <dcterms:created xsi:type="dcterms:W3CDTF">2017-09-27T14:54:39Z</dcterms:created>
  <dcterms:modified xsi:type="dcterms:W3CDTF">2018-10-12T12:46:56Z</dcterms:modified>
</cp:coreProperties>
</file>