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61" r:id="rId5"/>
    <p:sldId id="1130" r:id="rId6"/>
    <p:sldId id="1108" r:id="rId7"/>
    <p:sldId id="269" r:id="rId8"/>
    <p:sldId id="1127" r:id="rId9"/>
    <p:sldId id="1135" r:id="rId10"/>
    <p:sldId id="1136" r:id="rId11"/>
    <p:sldId id="1137" r:id="rId12"/>
    <p:sldId id="1134" r:id="rId13"/>
    <p:sldId id="1140" r:id="rId14"/>
    <p:sldId id="1128" r:id="rId15"/>
    <p:sldId id="1113" r:id="rId16"/>
    <p:sldId id="1116" r:id="rId17"/>
    <p:sldId id="1117" r:id="rId18"/>
    <p:sldId id="1129" r:id="rId19"/>
    <p:sldId id="1138" r:id="rId20"/>
    <p:sldId id="1139" r:id="rId21"/>
    <p:sldId id="1023" r:id="rId22"/>
  </p:sldIdLst>
  <p:sldSz cx="9144000" cy="5143500" type="screen16x9"/>
  <p:notesSz cx="6724650" cy="97742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3E2F5D32-AD0F-4E7A-B9F5-B5FD63FDC1A7}">
          <p14:sldIdLst>
            <p14:sldId id="261"/>
            <p14:sldId id="1130"/>
            <p14:sldId id="1108"/>
            <p14:sldId id="269"/>
            <p14:sldId id="1127"/>
            <p14:sldId id="1135"/>
            <p14:sldId id="1136"/>
            <p14:sldId id="1137"/>
            <p14:sldId id="1134"/>
            <p14:sldId id="1140"/>
            <p14:sldId id="1128"/>
            <p14:sldId id="1113"/>
            <p14:sldId id="1116"/>
            <p14:sldId id="1117"/>
            <p14:sldId id="1129"/>
            <p14:sldId id="1138"/>
            <p14:sldId id="1139"/>
            <p14:sldId id="1023"/>
          </p14:sldIdLst>
        </p14:section>
      </p14:sectionLst>
    </p:ext>
    <p:ext uri="{EFAFB233-063F-42B5-8137-9DF3F51BA10A}">
      <p15:sldGuideLst xmlns:p15="http://schemas.microsoft.com/office/powerpoint/2012/main">
        <p15:guide id="2" pos="2880" userDrawn="1">
          <p15:clr>
            <a:srgbClr val="A4A3A4"/>
          </p15:clr>
        </p15:guide>
        <p15:guide id="6" pos="2653" userDrawn="1">
          <p15:clr>
            <a:srgbClr val="A4A3A4"/>
          </p15:clr>
        </p15:guide>
        <p15:guide id="8" pos="3107" userDrawn="1">
          <p15:clr>
            <a:srgbClr val="A4A3A4"/>
          </p15:clr>
        </p15:guide>
        <p15:guide id="9" orient="horz" pos="917" userDrawn="1">
          <p15:clr>
            <a:srgbClr val="A4A3A4"/>
          </p15:clr>
        </p15:guide>
        <p15:guide id="10" pos="161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icolai Houmark Lauridsen" initials="NHL" lastIdx="1" clrIdx="6">
    <p:extLst>
      <p:ext uri="{19B8F6BF-5375-455C-9EA6-DF929625EA0E}">
        <p15:presenceInfo xmlns:p15="http://schemas.microsoft.com/office/powerpoint/2012/main" userId="S::nhl@epinionglobal.com::a283ed50-fd56-4bb0-bf91-b442513b27dc" providerId="AD"/>
      </p:ext>
    </p:extLst>
  </p:cmAuthor>
  <p:cmAuthor id="1" name="Katrine Landberg Degn" initials="KLD" lastIdx="50" clrIdx="0">
    <p:extLst>
      <p:ext uri="{19B8F6BF-5375-455C-9EA6-DF929625EA0E}">
        <p15:presenceInfo xmlns:p15="http://schemas.microsoft.com/office/powerpoint/2012/main" userId="S-1-5-21-638188644-1632042035-3584676053-5629" providerId="AD"/>
      </p:ext>
    </p:extLst>
  </p:cmAuthor>
  <p:cmAuthor id="2" name="André E. Eilertsen" initials="AEE" lastIdx="14" clrIdx="1">
    <p:extLst>
      <p:ext uri="{19B8F6BF-5375-455C-9EA6-DF929625EA0E}">
        <p15:presenceInfo xmlns:p15="http://schemas.microsoft.com/office/powerpoint/2012/main" userId="S-1-5-21-638188644-1632042035-3584676053-3378" providerId="AD"/>
      </p:ext>
    </p:extLst>
  </p:cmAuthor>
  <p:cmAuthor id="3" name="Martin Østervig Larsen" initials="MØL" lastIdx="9" clrIdx="2">
    <p:extLst>
      <p:ext uri="{19B8F6BF-5375-455C-9EA6-DF929625EA0E}">
        <p15:presenceInfo xmlns:p15="http://schemas.microsoft.com/office/powerpoint/2012/main" userId="S::MOL@epinionglobal.com::096cfc6d-956f-41d1-b001-bfac9d2b2a4d" providerId="AD"/>
      </p:ext>
    </p:extLst>
  </p:cmAuthor>
  <p:cmAuthor id="4" name="Marie Vachaud" initials="MV" lastIdx="36" clrIdx="3">
    <p:extLst>
      <p:ext uri="{19B8F6BF-5375-455C-9EA6-DF929625EA0E}">
        <p15:presenceInfo xmlns:p15="http://schemas.microsoft.com/office/powerpoint/2012/main" userId="S::marv@epinionglobal.com::d79cbd45-218d-43a1-a178-1e430170311c" providerId="AD"/>
      </p:ext>
    </p:extLst>
  </p:cmAuthor>
  <p:cmAuthor id="5" name="Katrine Landberg Degn" initials="KLD [2]" lastIdx="38" clrIdx="4">
    <p:extLst>
      <p:ext uri="{19B8F6BF-5375-455C-9EA6-DF929625EA0E}">
        <p15:presenceInfo xmlns:p15="http://schemas.microsoft.com/office/powerpoint/2012/main" userId="S::kld@epinionglobal.com::dae804b1-efcc-4c32-87e0-b916a31864a8" providerId="AD"/>
      </p:ext>
    </p:extLst>
  </p:cmAuthor>
  <p:cmAuthor id="6" name="André E. Eilertsen" initials="AEE [2]" lastIdx="10" clrIdx="5">
    <p:extLst>
      <p:ext uri="{19B8F6BF-5375-455C-9EA6-DF929625EA0E}">
        <p15:presenceInfo xmlns:p15="http://schemas.microsoft.com/office/powerpoint/2012/main" userId="S::aee@epinionglobal.com::72718db0-267d-4e67-a151-d31179e92c9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95959"/>
    <a:srgbClr val="7F7F7F"/>
    <a:srgbClr val="B6B9BB"/>
    <a:srgbClr val="ABABAB"/>
    <a:srgbClr val="E6E6E6"/>
    <a:srgbClr val="436989"/>
    <a:srgbClr val="DE4648"/>
    <a:srgbClr val="7FA3C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6BA65-396B-4947-B18E-25D90CDDE03A}" v="3" dt="2019-11-25T08:21:02.919"/>
    <p1510:client id="{ABAC0D9F-E95E-4687-86B8-F3153829CF5D}" v="2" dt="2019-11-25T09:02:21.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0" autoAdjust="0"/>
    <p:restoredTop sz="94660"/>
  </p:normalViewPr>
  <p:slideViewPr>
    <p:cSldViewPr snapToGrid="0">
      <p:cViewPr varScale="1">
        <p:scale>
          <a:sx n="131" d="100"/>
          <a:sy n="131" d="100"/>
        </p:scale>
        <p:origin x="272" y="80"/>
      </p:cViewPr>
      <p:guideLst>
        <p:guide pos="2880"/>
        <p:guide pos="2653"/>
        <p:guide pos="3107"/>
        <p:guide orient="horz" pos="917"/>
        <p:guide pos="161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008477503947726E-4"/>
          <c:y val="2.2272030382978057E-2"/>
          <c:w val="0.9981991471005478"/>
          <c:h val="0.96138602955390462"/>
        </c:manualLayout>
      </c:layout>
      <c:barChart>
        <c:barDir val="col"/>
        <c:grouping val="clustered"/>
        <c:varyColors val="0"/>
        <c:ser>
          <c:idx val="0"/>
          <c:order val="0"/>
          <c:tx>
            <c:strRef>
              <c:f>'Ark1'!$B$1</c:f>
              <c:strCache>
                <c:ptCount val="1"/>
                <c:pt idx="0">
                  <c:v>2016-2017</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Norway</c:v>
                </c:pt>
                <c:pt idx="1">
                  <c:v>Sweden</c:v>
                </c:pt>
                <c:pt idx="2">
                  <c:v>Austria</c:v>
                </c:pt>
                <c:pt idx="3">
                  <c:v>Switzerland</c:v>
                </c:pt>
                <c:pt idx="4">
                  <c:v>France</c:v>
                </c:pt>
                <c:pt idx="5">
                  <c:v>Italy</c:v>
                </c:pt>
                <c:pt idx="6">
                  <c:v>Germany</c:v>
                </c:pt>
                <c:pt idx="7">
                  <c:v>Other</c:v>
                </c:pt>
              </c:strCache>
            </c:strRef>
          </c:cat>
          <c:val>
            <c:numRef>
              <c:f>'Ark1'!$B$2:$B$9</c:f>
              <c:numCache>
                <c:formatCode>0%</c:formatCode>
                <c:ptCount val="8"/>
                <c:pt idx="0">
                  <c:v>0.3</c:v>
                </c:pt>
                <c:pt idx="1">
                  <c:v>0.12</c:v>
                </c:pt>
                <c:pt idx="2">
                  <c:v>0.31</c:v>
                </c:pt>
                <c:pt idx="3">
                  <c:v>0.03</c:v>
                </c:pt>
                <c:pt idx="4">
                  <c:v>0.08</c:v>
                </c:pt>
                <c:pt idx="5">
                  <c:v>0.09</c:v>
                </c:pt>
                <c:pt idx="6">
                  <c:v>0.03</c:v>
                </c:pt>
                <c:pt idx="7">
                  <c:v>0.04</c:v>
                </c:pt>
              </c:numCache>
            </c:numRef>
          </c:val>
          <c:extLst xmlns:c15="http://schemas.microsoft.com/office/drawing/2012/chart">
            <c:ext xmlns:c16="http://schemas.microsoft.com/office/drawing/2014/chart" uri="{C3380CC4-5D6E-409C-BE32-E72D297353CC}">
              <c16:uniqueId val="{00000000-FB6A-4FD0-AF53-04F38A23F74C}"/>
            </c:ext>
          </c:extLst>
        </c:ser>
        <c:ser>
          <c:idx val="1"/>
          <c:order val="1"/>
          <c:tx>
            <c:strRef>
              <c:f>'Ark1'!$C$1</c:f>
              <c:strCache>
                <c:ptCount val="1"/>
                <c:pt idx="0">
                  <c:v>2017-2018</c:v>
                </c:pt>
              </c:strCache>
            </c:strRef>
          </c:tx>
          <c:spPr>
            <a:solidFill>
              <a:schemeClr val="accent2">
                <a:lumMod val="75000"/>
              </a:schemeClr>
            </a:solidFill>
            <a:ln>
              <a:noFill/>
            </a:ln>
            <a:effectLst/>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Norway</c:v>
                </c:pt>
                <c:pt idx="1">
                  <c:v>Sweden</c:v>
                </c:pt>
                <c:pt idx="2">
                  <c:v>Austria</c:v>
                </c:pt>
                <c:pt idx="3">
                  <c:v>Switzerland</c:v>
                </c:pt>
                <c:pt idx="4">
                  <c:v>France</c:v>
                </c:pt>
                <c:pt idx="5">
                  <c:v>Italy</c:v>
                </c:pt>
                <c:pt idx="6">
                  <c:v>Germany</c:v>
                </c:pt>
                <c:pt idx="7">
                  <c:v>Other</c:v>
                </c:pt>
              </c:strCache>
            </c:strRef>
          </c:cat>
          <c:val>
            <c:numRef>
              <c:f>'Ark1'!$C$2:$C$9</c:f>
              <c:numCache>
                <c:formatCode>0%</c:formatCode>
                <c:ptCount val="8"/>
                <c:pt idx="0">
                  <c:v>0.31</c:v>
                </c:pt>
                <c:pt idx="1">
                  <c:v>0.15</c:v>
                </c:pt>
                <c:pt idx="2">
                  <c:v>0.24</c:v>
                </c:pt>
                <c:pt idx="3">
                  <c:v>0.08</c:v>
                </c:pt>
                <c:pt idx="4">
                  <c:v>0.08</c:v>
                </c:pt>
                <c:pt idx="5">
                  <c:v>0.08</c:v>
                </c:pt>
                <c:pt idx="6">
                  <c:v>0.03</c:v>
                </c:pt>
                <c:pt idx="7">
                  <c:v>0.03</c:v>
                </c:pt>
              </c:numCache>
            </c:numRef>
          </c:val>
          <c:extLst>
            <c:ext xmlns:c16="http://schemas.microsoft.com/office/drawing/2014/chart" uri="{C3380CC4-5D6E-409C-BE32-E72D297353CC}">
              <c16:uniqueId val="{00000001-FB6A-4FD0-AF53-04F38A23F74C}"/>
            </c:ext>
          </c:extLst>
        </c:ser>
        <c:ser>
          <c:idx val="2"/>
          <c:order val="2"/>
          <c:tx>
            <c:strRef>
              <c:f>'Ark1'!$D$1</c:f>
              <c:strCache>
                <c:ptCount val="1"/>
                <c:pt idx="0">
                  <c:v>2018-2019</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'Ark1'!$A$2:$A$9</c:f>
              <c:strCache>
                <c:ptCount val="8"/>
                <c:pt idx="0">
                  <c:v>Norway</c:v>
                </c:pt>
                <c:pt idx="1">
                  <c:v>Sweden</c:v>
                </c:pt>
                <c:pt idx="2">
                  <c:v>Austria</c:v>
                </c:pt>
                <c:pt idx="3">
                  <c:v>Switzerland</c:v>
                </c:pt>
                <c:pt idx="4">
                  <c:v>France</c:v>
                </c:pt>
                <c:pt idx="5">
                  <c:v>Italy</c:v>
                </c:pt>
                <c:pt idx="6">
                  <c:v>Germany</c:v>
                </c:pt>
                <c:pt idx="7">
                  <c:v>Other</c:v>
                </c:pt>
              </c:strCache>
            </c:strRef>
          </c:cat>
          <c:val>
            <c:numRef>
              <c:f>'Ark1'!$D$2:$D$9</c:f>
              <c:numCache>
                <c:formatCode>0%</c:formatCode>
                <c:ptCount val="8"/>
                <c:pt idx="0">
                  <c:v>0.27312772453895406</c:v>
                </c:pt>
                <c:pt idx="1">
                  <c:v>0.17748415579422872</c:v>
                </c:pt>
                <c:pt idx="2">
                  <c:v>0.32435866295731336</c:v>
                </c:pt>
                <c:pt idx="3">
                  <c:v>2.0598361787879174E-2</c:v>
                </c:pt>
                <c:pt idx="4">
                  <c:v>0.10670454130620653</c:v>
                </c:pt>
                <c:pt idx="5">
                  <c:v>5.0980823305646988E-2</c:v>
                </c:pt>
                <c:pt idx="6">
                  <c:v>1.7673974244936875E-2</c:v>
                </c:pt>
                <c:pt idx="7">
                  <c:v>2.9071756064834385E-2</c:v>
                </c:pt>
              </c:numCache>
            </c:numRef>
          </c:val>
          <c:extLst>
            <c:ext xmlns:c16="http://schemas.microsoft.com/office/drawing/2014/chart" uri="{C3380CC4-5D6E-409C-BE32-E72D297353CC}">
              <c16:uniqueId val="{00000002-FB6A-4FD0-AF53-04F38A23F74C}"/>
            </c:ext>
          </c:extLst>
        </c:ser>
        <c:dLbls>
          <c:dLblPos val="outEnd"/>
          <c:showLegendKey val="0"/>
          <c:showVal val="1"/>
          <c:showCatName val="0"/>
          <c:showSerName val="0"/>
          <c:showPercent val="0"/>
          <c:showBubbleSize val="0"/>
        </c:dLbls>
        <c:gapWidth val="90"/>
        <c:overlap val="-10"/>
        <c:axId val="1316638143"/>
        <c:axId val="1312981199"/>
        <c:extLst/>
      </c:barChart>
      <c:catAx>
        <c:axId val="1316638143"/>
        <c:scaling>
          <c:orientation val="minMax"/>
        </c:scaling>
        <c:delete val="0"/>
        <c:axPos val="b"/>
        <c:numFmt formatCode="General" sourceLinked="1"/>
        <c:majorTickMark val="none"/>
        <c:minorTickMark val="none"/>
        <c:tickLblPos val="nextTo"/>
        <c:crossAx val="1312981199"/>
        <c:crosses val="autoZero"/>
        <c:auto val="1"/>
        <c:lblAlgn val="ctr"/>
        <c:lblOffset val="100"/>
        <c:tickMarkSkip val="10"/>
        <c:noMultiLvlLbl val="0"/>
      </c:catAx>
      <c:valAx>
        <c:axId val="1312981199"/>
        <c:scaling>
          <c:orientation val="minMax"/>
          <c:max val="0.5"/>
          <c:min val="0"/>
        </c:scaling>
        <c:delete val="1"/>
        <c:axPos val="l"/>
        <c:numFmt formatCode="0%" sourceLinked="0"/>
        <c:majorTickMark val="out"/>
        <c:minorTickMark val="none"/>
        <c:tickLblPos val="nextTo"/>
        <c:crossAx val="1316638143"/>
        <c:crosses val="autoZero"/>
        <c:crossBetween val="between"/>
        <c:majorUnit val="0.1"/>
      </c:valAx>
      <c:spPr>
        <a:noFill/>
        <a:ln>
          <a:noFill/>
        </a:ln>
        <a:effectLst/>
      </c:spPr>
    </c:plotArea>
    <c:legend>
      <c:legendPos val="r"/>
      <c:layout>
        <c:manualLayout>
          <c:xMode val="edge"/>
          <c:yMode val="edge"/>
          <c:x val="0.74195786083247328"/>
          <c:y val="5.1106087657167051E-2"/>
          <c:w val="0.23675138542574858"/>
          <c:h val="0.1226604640592530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008477503947726E-4"/>
          <c:y val="2.2272030382978057E-2"/>
          <c:w val="0.9981991471005478"/>
          <c:h val="0.96138602955390462"/>
        </c:manualLayout>
      </c:layout>
      <c:barChart>
        <c:barDir val="col"/>
        <c:grouping val="clustered"/>
        <c:varyColors val="0"/>
        <c:ser>
          <c:idx val="0"/>
          <c:order val="0"/>
          <c:tx>
            <c:strRef>
              <c:f>'Ark1'!$B$1</c:f>
              <c:strCache>
                <c:ptCount val="1"/>
                <c:pt idx="0">
                  <c:v>2016-2017</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Norway</c:v>
                </c:pt>
                <c:pt idx="1">
                  <c:v>Sweden</c:v>
                </c:pt>
                <c:pt idx="2">
                  <c:v>Austria</c:v>
                </c:pt>
                <c:pt idx="3">
                  <c:v>Switzerland</c:v>
                </c:pt>
                <c:pt idx="4">
                  <c:v>France</c:v>
                </c:pt>
                <c:pt idx="5">
                  <c:v>Italy</c:v>
                </c:pt>
                <c:pt idx="6">
                  <c:v>Germany</c:v>
                </c:pt>
                <c:pt idx="7">
                  <c:v>Other</c:v>
                </c:pt>
              </c:strCache>
            </c:strRef>
          </c:cat>
          <c:val>
            <c:numRef>
              <c:f>'Ark1'!$B$2:$B$9</c:f>
              <c:numCache>
                <c:formatCode>0%</c:formatCode>
                <c:ptCount val="8"/>
                <c:pt idx="0">
                  <c:v>0.33</c:v>
                </c:pt>
                <c:pt idx="1">
                  <c:v>0.11</c:v>
                </c:pt>
                <c:pt idx="2">
                  <c:v>0.33</c:v>
                </c:pt>
                <c:pt idx="3">
                  <c:v>0.02</c:v>
                </c:pt>
                <c:pt idx="4">
                  <c:v>0.09</c:v>
                </c:pt>
                <c:pt idx="5">
                  <c:v>0.09</c:v>
                </c:pt>
                <c:pt idx="6">
                  <c:v>0.02</c:v>
                </c:pt>
                <c:pt idx="7">
                  <c:v>0.03</c:v>
                </c:pt>
              </c:numCache>
            </c:numRef>
          </c:val>
          <c:extLst xmlns:c15="http://schemas.microsoft.com/office/drawing/2012/chart">
            <c:ext xmlns:c16="http://schemas.microsoft.com/office/drawing/2014/chart" uri="{C3380CC4-5D6E-409C-BE32-E72D297353CC}">
              <c16:uniqueId val="{00000000-FB6A-4FD0-AF53-04F38A23F74C}"/>
            </c:ext>
          </c:extLst>
        </c:ser>
        <c:ser>
          <c:idx val="1"/>
          <c:order val="1"/>
          <c:tx>
            <c:strRef>
              <c:f>'Ark1'!$C$1</c:f>
              <c:strCache>
                <c:ptCount val="1"/>
                <c:pt idx="0">
                  <c:v>2017-2018</c:v>
                </c:pt>
              </c:strCache>
            </c:strRef>
          </c:tx>
          <c:spPr>
            <a:solidFill>
              <a:schemeClr val="accent2">
                <a:lumMod val="75000"/>
              </a:schemeClr>
            </a:solidFill>
            <a:ln>
              <a:noFill/>
            </a:ln>
            <a:effectLst/>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Norway</c:v>
                </c:pt>
                <c:pt idx="1">
                  <c:v>Sweden</c:v>
                </c:pt>
                <c:pt idx="2">
                  <c:v>Austria</c:v>
                </c:pt>
                <c:pt idx="3">
                  <c:v>Switzerland</c:v>
                </c:pt>
                <c:pt idx="4">
                  <c:v>France</c:v>
                </c:pt>
                <c:pt idx="5">
                  <c:v>Italy</c:v>
                </c:pt>
                <c:pt idx="6">
                  <c:v>Germany</c:v>
                </c:pt>
                <c:pt idx="7">
                  <c:v>Other</c:v>
                </c:pt>
              </c:strCache>
            </c:strRef>
          </c:cat>
          <c:val>
            <c:numRef>
              <c:f>'Ark1'!$C$2:$C$9</c:f>
              <c:numCache>
                <c:formatCode>0%</c:formatCode>
                <c:ptCount val="8"/>
                <c:pt idx="0">
                  <c:v>0.34</c:v>
                </c:pt>
                <c:pt idx="1">
                  <c:v>0.14000000000000001</c:v>
                </c:pt>
                <c:pt idx="2">
                  <c:v>0.26</c:v>
                </c:pt>
                <c:pt idx="3">
                  <c:v>0.05</c:v>
                </c:pt>
                <c:pt idx="4">
                  <c:v>0.08</c:v>
                </c:pt>
                <c:pt idx="5">
                  <c:v>0.09</c:v>
                </c:pt>
                <c:pt idx="6">
                  <c:v>0.02</c:v>
                </c:pt>
                <c:pt idx="7">
                  <c:v>0.03</c:v>
                </c:pt>
              </c:numCache>
            </c:numRef>
          </c:val>
          <c:extLst>
            <c:ext xmlns:c16="http://schemas.microsoft.com/office/drawing/2014/chart" uri="{C3380CC4-5D6E-409C-BE32-E72D297353CC}">
              <c16:uniqueId val="{00000001-FB6A-4FD0-AF53-04F38A23F74C}"/>
            </c:ext>
          </c:extLst>
        </c:ser>
        <c:ser>
          <c:idx val="2"/>
          <c:order val="2"/>
          <c:tx>
            <c:strRef>
              <c:f>'Ark1'!$D$1</c:f>
              <c:strCache>
                <c:ptCount val="1"/>
                <c:pt idx="0">
                  <c:v>2018-2019</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'Ark1'!$A$2:$A$9</c:f>
              <c:strCache>
                <c:ptCount val="8"/>
                <c:pt idx="0">
                  <c:v>Norway</c:v>
                </c:pt>
                <c:pt idx="1">
                  <c:v>Sweden</c:v>
                </c:pt>
                <c:pt idx="2">
                  <c:v>Austria</c:v>
                </c:pt>
                <c:pt idx="3">
                  <c:v>Switzerland</c:v>
                </c:pt>
                <c:pt idx="4">
                  <c:v>France</c:v>
                </c:pt>
                <c:pt idx="5">
                  <c:v>Italy</c:v>
                </c:pt>
                <c:pt idx="6">
                  <c:v>Germany</c:v>
                </c:pt>
                <c:pt idx="7">
                  <c:v>Other</c:v>
                </c:pt>
              </c:strCache>
            </c:strRef>
          </c:cat>
          <c:val>
            <c:numRef>
              <c:f>'Ark1'!$D$2:$D$9</c:f>
              <c:numCache>
                <c:formatCode>0%</c:formatCode>
                <c:ptCount val="8"/>
                <c:pt idx="0">
                  <c:v>0.28546185884016118</c:v>
                </c:pt>
                <c:pt idx="1">
                  <c:v>0.15740387484286616</c:v>
                </c:pt>
                <c:pt idx="2">
                  <c:v>0.35956194102916861</c:v>
                </c:pt>
                <c:pt idx="3">
                  <c:v>1.1821383542432571E-2</c:v>
                </c:pt>
                <c:pt idx="4">
                  <c:v>9.9824062345325745E-2</c:v>
                </c:pt>
                <c:pt idx="5">
                  <c:v>4.5874985597440632E-2</c:v>
                </c:pt>
                <c:pt idx="6">
                  <c:v>1.9383673588637306E-2</c:v>
                </c:pt>
                <c:pt idx="7">
                  <c:v>2.0668220213967876E-2</c:v>
                </c:pt>
              </c:numCache>
            </c:numRef>
          </c:val>
          <c:extLst>
            <c:ext xmlns:c16="http://schemas.microsoft.com/office/drawing/2014/chart" uri="{C3380CC4-5D6E-409C-BE32-E72D297353CC}">
              <c16:uniqueId val="{00000002-FB6A-4FD0-AF53-04F38A23F74C}"/>
            </c:ext>
          </c:extLst>
        </c:ser>
        <c:dLbls>
          <c:dLblPos val="outEnd"/>
          <c:showLegendKey val="0"/>
          <c:showVal val="1"/>
          <c:showCatName val="0"/>
          <c:showSerName val="0"/>
          <c:showPercent val="0"/>
          <c:showBubbleSize val="0"/>
        </c:dLbls>
        <c:gapWidth val="90"/>
        <c:overlap val="-10"/>
        <c:axId val="1316638143"/>
        <c:axId val="1312981199"/>
        <c:extLst/>
      </c:barChart>
      <c:catAx>
        <c:axId val="1316638143"/>
        <c:scaling>
          <c:orientation val="minMax"/>
        </c:scaling>
        <c:delete val="0"/>
        <c:axPos val="b"/>
        <c:numFmt formatCode="General" sourceLinked="1"/>
        <c:majorTickMark val="none"/>
        <c:minorTickMark val="none"/>
        <c:tickLblPos val="nextTo"/>
        <c:crossAx val="1312981199"/>
        <c:crosses val="autoZero"/>
        <c:auto val="1"/>
        <c:lblAlgn val="ctr"/>
        <c:lblOffset val="100"/>
        <c:tickMarkSkip val="10"/>
        <c:noMultiLvlLbl val="0"/>
      </c:catAx>
      <c:valAx>
        <c:axId val="1312981199"/>
        <c:scaling>
          <c:orientation val="minMax"/>
          <c:max val="0.5"/>
          <c:min val="0"/>
        </c:scaling>
        <c:delete val="1"/>
        <c:axPos val="l"/>
        <c:numFmt formatCode="0%" sourceLinked="0"/>
        <c:majorTickMark val="out"/>
        <c:minorTickMark val="none"/>
        <c:tickLblPos val="nextTo"/>
        <c:crossAx val="1316638143"/>
        <c:crosses val="autoZero"/>
        <c:crossBetween val="between"/>
        <c:majorUnit val="0.1"/>
      </c:valAx>
      <c:spPr>
        <a:noFill/>
        <a:ln>
          <a:noFill/>
        </a:ln>
        <a:effectLst/>
      </c:spPr>
    </c:plotArea>
    <c:legend>
      <c:legendPos val="r"/>
      <c:layout>
        <c:manualLayout>
          <c:xMode val="edge"/>
          <c:yMode val="edge"/>
          <c:x val="0.74195786083247328"/>
          <c:y val="5.1106087657167051E-2"/>
          <c:w val="0.23675138542574858"/>
          <c:h val="0.1226604640592530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008477503947726E-4"/>
          <c:y val="2.2272030382978057E-2"/>
          <c:w val="0.9981991471005478"/>
          <c:h val="0.96138602955390462"/>
        </c:manualLayout>
      </c:layout>
      <c:barChart>
        <c:barDir val="col"/>
        <c:grouping val="clustered"/>
        <c:varyColors val="0"/>
        <c:ser>
          <c:idx val="0"/>
          <c:order val="0"/>
          <c:tx>
            <c:strRef>
              <c:f>'Ark1'!$B$1</c:f>
              <c:strCache>
                <c:ptCount val="1"/>
                <c:pt idx="0">
                  <c:v>2016-2017</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Norway</c:v>
                </c:pt>
                <c:pt idx="1">
                  <c:v>Sweden</c:v>
                </c:pt>
                <c:pt idx="2">
                  <c:v>Austria</c:v>
                </c:pt>
                <c:pt idx="3">
                  <c:v>Switzerland</c:v>
                </c:pt>
                <c:pt idx="4">
                  <c:v>France</c:v>
                </c:pt>
                <c:pt idx="5">
                  <c:v>Italy</c:v>
                </c:pt>
                <c:pt idx="6">
                  <c:v>Germany</c:v>
                </c:pt>
                <c:pt idx="7">
                  <c:v>Other</c:v>
                </c:pt>
              </c:strCache>
            </c:strRef>
          </c:cat>
          <c:val>
            <c:numRef>
              <c:f>'Ark1'!$B$2:$B$9</c:f>
              <c:numCache>
                <c:formatCode>0%</c:formatCode>
                <c:ptCount val="8"/>
                <c:pt idx="0">
                  <c:v>0.31</c:v>
                </c:pt>
                <c:pt idx="1">
                  <c:v>0.11</c:v>
                </c:pt>
                <c:pt idx="2">
                  <c:v>0.3</c:v>
                </c:pt>
                <c:pt idx="3">
                  <c:v>0.03</c:v>
                </c:pt>
                <c:pt idx="4">
                  <c:v>0.1</c:v>
                </c:pt>
                <c:pt idx="5">
                  <c:v>0.1</c:v>
                </c:pt>
                <c:pt idx="6">
                  <c:v>0.02</c:v>
                </c:pt>
                <c:pt idx="7">
                  <c:v>0.04</c:v>
                </c:pt>
              </c:numCache>
            </c:numRef>
          </c:val>
          <c:extLst xmlns:c15="http://schemas.microsoft.com/office/drawing/2012/chart">
            <c:ext xmlns:c16="http://schemas.microsoft.com/office/drawing/2014/chart" uri="{C3380CC4-5D6E-409C-BE32-E72D297353CC}">
              <c16:uniqueId val="{00000000-FB6A-4FD0-AF53-04F38A23F74C}"/>
            </c:ext>
          </c:extLst>
        </c:ser>
        <c:ser>
          <c:idx val="1"/>
          <c:order val="1"/>
          <c:tx>
            <c:strRef>
              <c:f>'Ark1'!$C$1</c:f>
              <c:strCache>
                <c:ptCount val="1"/>
                <c:pt idx="0">
                  <c:v>2017-2018</c:v>
                </c:pt>
              </c:strCache>
            </c:strRef>
          </c:tx>
          <c:spPr>
            <a:solidFill>
              <a:schemeClr val="accent2">
                <a:lumMod val="75000"/>
              </a:schemeClr>
            </a:solidFill>
            <a:ln>
              <a:noFill/>
            </a:ln>
            <a:effectLst/>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'Ark1'!$A$2:$A$9</c:f>
              <c:strCache>
                <c:ptCount val="8"/>
                <c:pt idx="0">
                  <c:v>Norway</c:v>
                </c:pt>
                <c:pt idx="1">
                  <c:v>Sweden</c:v>
                </c:pt>
                <c:pt idx="2">
                  <c:v>Austria</c:v>
                </c:pt>
                <c:pt idx="3">
                  <c:v>Switzerland</c:v>
                </c:pt>
                <c:pt idx="4">
                  <c:v>France</c:v>
                </c:pt>
                <c:pt idx="5">
                  <c:v>Italy</c:v>
                </c:pt>
                <c:pt idx="6">
                  <c:v>Germany</c:v>
                </c:pt>
                <c:pt idx="7">
                  <c:v>Other</c:v>
                </c:pt>
              </c:strCache>
            </c:strRef>
          </c:cat>
          <c:val>
            <c:numRef>
              <c:f>'Ark1'!$C$2:$C$9</c:f>
              <c:numCache>
                <c:formatCode>0%</c:formatCode>
                <c:ptCount val="8"/>
                <c:pt idx="0">
                  <c:v>0.33</c:v>
                </c:pt>
                <c:pt idx="1">
                  <c:v>0.14000000000000001</c:v>
                </c:pt>
                <c:pt idx="2">
                  <c:v>0.24</c:v>
                </c:pt>
                <c:pt idx="3">
                  <c:v>7.0000000000000007E-2</c:v>
                </c:pt>
                <c:pt idx="4">
                  <c:v>0.08</c:v>
                </c:pt>
                <c:pt idx="5">
                  <c:v>0.09</c:v>
                </c:pt>
                <c:pt idx="6">
                  <c:v>0.02</c:v>
                </c:pt>
                <c:pt idx="7">
                  <c:v>0.04</c:v>
                </c:pt>
              </c:numCache>
            </c:numRef>
          </c:val>
          <c:extLst>
            <c:ext xmlns:c16="http://schemas.microsoft.com/office/drawing/2014/chart" uri="{C3380CC4-5D6E-409C-BE32-E72D297353CC}">
              <c16:uniqueId val="{00000001-FB6A-4FD0-AF53-04F38A23F74C}"/>
            </c:ext>
          </c:extLst>
        </c:ser>
        <c:ser>
          <c:idx val="2"/>
          <c:order val="2"/>
          <c:tx>
            <c:strRef>
              <c:f>'Ark1'!$D$1</c:f>
              <c:strCache>
                <c:ptCount val="1"/>
                <c:pt idx="0">
                  <c:v>2018-2019</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'Ark1'!$A$2:$A$9</c:f>
              <c:strCache>
                <c:ptCount val="8"/>
                <c:pt idx="0">
                  <c:v>Norway</c:v>
                </c:pt>
                <c:pt idx="1">
                  <c:v>Sweden</c:v>
                </c:pt>
                <c:pt idx="2">
                  <c:v>Austria</c:v>
                </c:pt>
                <c:pt idx="3">
                  <c:v>Switzerland</c:v>
                </c:pt>
                <c:pt idx="4">
                  <c:v>France</c:v>
                </c:pt>
                <c:pt idx="5">
                  <c:v>Italy</c:v>
                </c:pt>
                <c:pt idx="6">
                  <c:v>Germany</c:v>
                </c:pt>
                <c:pt idx="7">
                  <c:v>Other</c:v>
                </c:pt>
              </c:strCache>
            </c:strRef>
          </c:cat>
          <c:val>
            <c:numRef>
              <c:f>'Ark1'!$D$2:$D$9</c:f>
              <c:numCache>
                <c:formatCode>0%</c:formatCode>
                <c:ptCount val="8"/>
                <c:pt idx="0">
                  <c:v>0.26989209662106572</c:v>
                </c:pt>
                <c:pt idx="1">
                  <c:v>0.1692184842315429</c:v>
                </c:pt>
                <c:pt idx="2">
                  <c:v>0.34345863021998774</c:v>
                </c:pt>
                <c:pt idx="3">
                  <c:v>1.7913759661341479E-2</c:v>
                </c:pt>
                <c:pt idx="4">
                  <c:v>0.10403464016225394</c:v>
                </c:pt>
                <c:pt idx="5">
                  <c:v>5.2563710809100724E-2</c:v>
                </c:pt>
                <c:pt idx="6">
                  <c:v>1.0372014859407967E-2</c:v>
                </c:pt>
                <c:pt idx="7">
                  <c:v>3.2546663435299557E-2</c:v>
                </c:pt>
              </c:numCache>
            </c:numRef>
          </c:val>
          <c:extLst>
            <c:ext xmlns:c16="http://schemas.microsoft.com/office/drawing/2014/chart" uri="{C3380CC4-5D6E-409C-BE32-E72D297353CC}">
              <c16:uniqueId val="{00000002-FB6A-4FD0-AF53-04F38A23F74C}"/>
            </c:ext>
          </c:extLst>
        </c:ser>
        <c:dLbls>
          <c:dLblPos val="outEnd"/>
          <c:showLegendKey val="0"/>
          <c:showVal val="1"/>
          <c:showCatName val="0"/>
          <c:showSerName val="0"/>
          <c:showPercent val="0"/>
          <c:showBubbleSize val="0"/>
        </c:dLbls>
        <c:gapWidth val="90"/>
        <c:overlap val="-10"/>
        <c:axId val="1316638143"/>
        <c:axId val="1312981199"/>
        <c:extLst/>
      </c:barChart>
      <c:catAx>
        <c:axId val="1316638143"/>
        <c:scaling>
          <c:orientation val="minMax"/>
        </c:scaling>
        <c:delete val="0"/>
        <c:axPos val="b"/>
        <c:numFmt formatCode="General" sourceLinked="1"/>
        <c:majorTickMark val="none"/>
        <c:minorTickMark val="none"/>
        <c:tickLblPos val="nextTo"/>
        <c:crossAx val="1312981199"/>
        <c:crosses val="autoZero"/>
        <c:auto val="1"/>
        <c:lblAlgn val="ctr"/>
        <c:lblOffset val="100"/>
        <c:tickMarkSkip val="10"/>
        <c:noMultiLvlLbl val="0"/>
      </c:catAx>
      <c:valAx>
        <c:axId val="1312981199"/>
        <c:scaling>
          <c:orientation val="minMax"/>
          <c:max val="0.5"/>
          <c:min val="0"/>
        </c:scaling>
        <c:delete val="1"/>
        <c:axPos val="l"/>
        <c:numFmt formatCode="0%" sourceLinked="0"/>
        <c:majorTickMark val="out"/>
        <c:minorTickMark val="none"/>
        <c:tickLblPos val="nextTo"/>
        <c:crossAx val="1316638143"/>
        <c:crosses val="autoZero"/>
        <c:crossBetween val="between"/>
        <c:majorUnit val="0.1"/>
      </c:valAx>
      <c:spPr>
        <a:noFill/>
        <a:ln>
          <a:noFill/>
        </a:ln>
        <a:effectLst/>
      </c:spPr>
    </c:plotArea>
    <c:legend>
      <c:legendPos val="r"/>
      <c:layout>
        <c:manualLayout>
          <c:xMode val="edge"/>
          <c:yMode val="edge"/>
          <c:x val="0.74195786083247328"/>
          <c:y val="5.1106087657167051E-2"/>
          <c:w val="0.23675138542574858"/>
          <c:h val="0.1226604640592530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008477503947726E-4"/>
          <c:y val="2.2272030382978057E-2"/>
          <c:w val="0.9981991471005478"/>
          <c:h val="0.96138602955390462"/>
        </c:manualLayout>
      </c:layout>
      <c:barChart>
        <c:barDir val="col"/>
        <c:grouping val="clustered"/>
        <c:varyColors val="0"/>
        <c:ser>
          <c:idx val="0"/>
          <c:order val="0"/>
          <c:tx>
            <c:strRef>
              <c:f>'Ark1'!$A$2</c:f>
              <c:strCache>
                <c:ptCount val="1"/>
                <c:pt idx="0">
                  <c:v>Alpine</c:v>
                </c:pt>
              </c:strCache>
            </c:strRef>
          </c:tx>
          <c:spPr>
            <a:solidFill>
              <a:schemeClr val="accent6">
                <a:lumMod val="60000"/>
                <a:lumOff val="40000"/>
              </a:schemeClr>
            </a:solidFill>
            <a:ln>
              <a:noFill/>
            </a:ln>
            <a:effectLst/>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'Ark1'!$B$1:$I$1</c:f>
              <c:strCache>
                <c:ptCount val="8"/>
                <c:pt idx="0">
                  <c:v>Norway</c:v>
                </c:pt>
                <c:pt idx="1">
                  <c:v>Sweden</c:v>
                </c:pt>
                <c:pt idx="2">
                  <c:v>Austria</c:v>
                </c:pt>
                <c:pt idx="3">
                  <c:v>Switzerland</c:v>
                </c:pt>
                <c:pt idx="4">
                  <c:v>France</c:v>
                </c:pt>
                <c:pt idx="5">
                  <c:v>Italy</c:v>
                </c:pt>
                <c:pt idx="6">
                  <c:v>Germany</c:v>
                </c:pt>
                <c:pt idx="7">
                  <c:v>Other</c:v>
                </c:pt>
              </c:strCache>
            </c:strRef>
          </c:cat>
          <c:val>
            <c:numRef>
              <c:f>'Ark1'!$B$2:$I$2</c:f>
              <c:numCache>
                <c:formatCode>0%</c:formatCode>
                <c:ptCount val="8"/>
                <c:pt idx="0">
                  <c:v>0.2374789182093896</c:v>
                </c:pt>
                <c:pt idx="1">
                  <c:v>0.17196270804851441</c:v>
                </c:pt>
                <c:pt idx="2">
                  <c:v>0.3613701100971301</c:v>
                </c:pt>
                <c:pt idx="3">
                  <c:v>1.0034798084322009E-2</c:v>
                </c:pt>
                <c:pt idx="4">
                  <c:v>0.11931087445251835</c:v>
                </c:pt>
                <c:pt idx="5">
                  <c:v>5.4057633300273605E-2</c:v>
                </c:pt>
                <c:pt idx="6">
                  <c:v>1.4026486827214815E-2</c:v>
                </c:pt>
                <c:pt idx="7">
                  <c:v>3.1758470980637166E-2</c:v>
                </c:pt>
              </c:numCache>
            </c:numRef>
          </c:val>
          <c:extLst xmlns:c15="http://schemas.microsoft.com/office/drawing/2012/chart">
            <c:ext xmlns:c16="http://schemas.microsoft.com/office/drawing/2014/chart" uri="{C3380CC4-5D6E-409C-BE32-E72D297353CC}">
              <c16:uniqueId val="{00000000-FB6A-4FD0-AF53-04F38A23F74C}"/>
            </c:ext>
          </c:extLst>
        </c:ser>
        <c:ser>
          <c:idx val="1"/>
          <c:order val="1"/>
          <c:tx>
            <c:strRef>
              <c:f>'Ark1'!$A$3</c:f>
              <c:strCache>
                <c:ptCount val="1"/>
                <c:pt idx="0">
                  <c:v>Cross country</c:v>
                </c:pt>
              </c:strCache>
            </c:strRef>
          </c:tx>
          <c:spPr>
            <a:solidFill>
              <a:schemeClr val="accent6">
                <a:lumMod val="75000"/>
              </a:schemeClr>
            </a:solidFill>
            <a:ln>
              <a:noFill/>
            </a:ln>
            <a:effectLst/>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'Ark1'!$B$1:$I$1</c:f>
              <c:strCache>
                <c:ptCount val="8"/>
                <c:pt idx="0">
                  <c:v>Norway</c:v>
                </c:pt>
                <c:pt idx="1">
                  <c:v>Sweden</c:v>
                </c:pt>
                <c:pt idx="2">
                  <c:v>Austria</c:v>
                </c:pt>
                <c:pt idx="3">
                  <c:v>Switzerland</c:v>
                </c:pt>
                <c:pt idx="4">
                  <c:v>France</c:v>
                </c:pt>
                <c:pt idx="5">
                  <c:v>Italy</c:v>
                </c:pt>
                <c:pt idx="6">
                  <c:v>Germany</c:v>
                </c:pt>
                <c:pt idx="7">
                  <c:v>Other</c:v>
                </c:pt>
              </c:strCache>
            </c:strRef>
          </c:cat>
          <c:val>
            <c:numRef>
              <c:f>'Ark1'!$B$3:$I$3</c:f>
              <c:numCache>
                <c:formatCode>0%</c:formatCode>
                <c:ptCount val="8"/>
                <c:pt idx="0">
                  <c:v>0.5574634552308434</c:v>
                </c:pt>
                <c:pt idx="1">
                  <c:v>0.24335998578751483</c:v>
                </c:pt>
                <c:pt idx="2">
                  <c:v>8.5262017723517797E-2</c:v>
                </c:pt>
                <c:pt idx="3">
                  <c:v>4.2463906226585205E-2</c:v>
                </c:pt>
                <c:pt idx="4">
                  <c:v>7.9677600387144196E-3</c:v>
                </c:pt>
                <c:pt idx="5">
                  <c:v>4.0329160520337679E-2</c:v>
                </c:pt>
                <c:pt idx="6">
                  <c:v>4.4902215216899065E-3</c:v>
                </c:pt>
                <c:pt idx="7">
                  <c:v>1.8663492950796574E-2</c:v>
                </c:pt>
              </c:numCache>
            </c:numRef>
          </c:val>
          <c:extLst>
            <c:ext xmlns:c16="http://schemas.microsoft.com/office/drawing/2014/chart" uri="{C3380CC4-5D6E-409C-BE32-E72D297353CC}">
              <c16:uniqueId val="{00000001-FB6A-4FD0-AF53-04F38A23F74C}"/>
            </c:ext>
          </c:extLst>
        </c:ser>
        <c:ser>
          <c:idx val="2"/>
          <c:order val="2"/>
          <c:tx>
            <c:strRef>
              <c:f>'Ark1'!$A$4</c:f>
              <c:strCache>
                <c:ptCount val="1"/>
                <c:pt idx="0">
                  <c:v>Off-piste</c:v>
                </c:pt>
              </c:strCache>
            </c:strRef>
          </c:tx>
          <c:spPr>
            <a:solidFill>
              <a:schemeClr val="accent6">
                <a:lumMod val="50000"/>
              </a:schemeClr>
            </a:solidFill>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'Ark1'!$B$1:$I$1</c:f>
              <c:strCache>
                <c:ptCount val="8"/>
                <c:pt idx="0">
                  <c:v>Norway</c:v>
                </c:pt>
                <c:pt idx="1">
                  <c:v>Sweden</c:v>
                </c:pt>
                <c:pt idx="2">
                  <c:v>Austria</c:v>
                </c:pt>
                <c:pt idx="3">
                  <c:v>Switzerland</c:v>
                </c:pt>
                <c:pt idx="4">
                  <c:v>France</c:v>
                </c:pt>
                <c:pt idx="5">
                  <c:v>Italy</c:v>
                </c:pt>
                <c:pt idx="6">
                  <c:v>Germany</c:v>
                </c:pt>
                <c:pt idx="7">
                  <c:v>Other</c:v>
                </c:pt>
              </c:strCache>
            </c:strRef>
          </c:cat>
          <c:val>
            <c:numRef>
              <c:f>'Ark1'!$B$4:$I$4</c:f>
              <c:numCache>
                <c:formatCode>0%</c:formatCode>
                <c:ptCount val="8"/>
                <c:pt idx="0">
                  <c:v>0.25383202835220725</c:v>
                </c:pt>
                <c:pt idx="1">
                  <c:v>0.21341496889875053</c:v>
                </c:pt>
                <c:pt idx="2">
                  <c:v>0.3025737739637881</c:v>
                </c:pt>
                <c:pt idx="3">
                  <c:v>2.6606254889361778E-2</c:v>
                </c:pt>
                <c:pt idx="4">
                  <c:v>9.1272493840781385E-2</c:v>
                </c:pt>
                <c:pt idx="5">
                  <c:v>3.2298889516904294E-2</c:v>
                </c:pt>
                <c:pt idx="6">
                  <c:v>1.3361567915313928E-2</c:v>
                </c:pt>
                <c:pt idx="7">
                  <c:v>6.6640022622892786E-2</c:v>
                </c:pt>
              </c:numCache>
            </c:numRef>
          </c:val>
          <c:extLst>
            <c:ext xmlns:c16="http://schemas.microsoft.com/office/drawing/2014/chart" uri="{C3380CC4-5D6E-409C-BE32-E72D297353CC}">
              <c16:uniqueId val="{00000002-FB6A-4FD0-AF53-04F38A23F74C}"/>
            </c:ext>
          </c:extLst>
        </c:ser>
        <c:dLbls>
          <c:dLblPos val="outEnd"/>
          <c:showLegendKey val="0"/>
          <c:showVal val="1"/>
          <c:showCatName val="0"/>
          <c:showSerName val="0"/>
          <c:showPercent val="0"/>
          <c:showBubbleSize val="0"/>
        </c:dLbls>
        <c:gapWidth val="150"/>
        <c:overlap val="-10"/>
        <c:axId val="1316638143"/>
        <c:axId val="1312981199"/>
        <c:extLst/>
      </c:barChart>
      <c:catAx>
        <c:axId val="1316638143"/>
        <c:scaling>
          <c:orientation val="minMax"/>
        </c:scaling>
        <c:delete val="0"/>
        <c:axPos val="b"/>
        <c:numFmt formatCode="General" sourceLinked="1"/>
        <c:majorTickMark val="none"/>
        <c:minorTickMark val="none"/>
        <c:tickLblPos val="nextTo"/>
        <c:txPr>
          <a:bodyPr/>
          <a:lstStyle/>
          <a:p>
            <a:pPr>
              <a:defRPr sz="900"/>
            </a:pPr>
            <a:endParaRPr lang="nb-NO"/>
          </a:p>
        </c:txPr>
        <c:crossAx val="1312981199"/>
        <c:crosses val="autoZero"/>
        <c:auto val="1"/>
        <c:lblAlgn val="ctr"/>
        <c:lblOffset val="100"/>
        <c:tickMarkSkip val="10"/>
        <c:noMultiLvlLbl val="0"/>
      </c:catAx>
      <c:valAx>
        <c:axId val="1312981199"/>
        <c:scaling>
          <c:orientation val="minMax"/>
          <c:max val="0.75000000000000011"/>
          <c:min val="0"/>
        </c:scaling>
        <c:delete val="1"/>
        <c:axPos val="l"/>
        <c:numFmt formatCode="0%" sourceLinked="0"/>
        <c:majorTickMark val="out"/>
        <c:minorTickMark val="none"/>
        <c:tickLblPos val="nextTo"/>
        <c:crossAx val="1316638143"/>
        <c:crosses val="autoZero"/>
        <c:crossBetween val="between"/>
        <c:majorUnit val="0.1"/>
      </c:valAx>
      <c:spPr>
        <a:noFill/>
        <a:ln>
          <a:noFill/>
        </a:ln>
        <a:effectLst/>
      </c:spPr>
    </c:plotArea>
    <c:legend>
      <c:legendPos val="t"/>
      <c:layout>
        <c:manualLayout>
          <c:xMode val="edge"/>
          <c:yMode val="edge"/>
          <c:x val="0.74487929232312655"/>
          <c:y val="5.2517055637478487E-2"/>
          <c:w val="0.21891924158455417"/>
          <c:h val="7.5536356533880605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008477503947726E-4"/>
          <c:y val="2.2272030382978057E-2"/>
          <c:w val="0.9981991471005478"/>
          <c:h val="0.96138602955390462"/>
        </c:manualLayout>
      </c:layout>
      <c:barChart>
        <c:barDir val="col"/>
        <c:grouping val="clustered"/>
        <c:varyColors val="0"/>
        <c:ser>
          <c:idx val="0"/>
          <c:order val="0"/>
          <c:tx>
            <c:strRef>
              <c:f>'Ark1'!$A$2</c:f>
              <c:strCache>
                <c:ptCount val="1"/>
                <c:pt idx="0">
                  <c:v>Travel with children below 12 years</c:v>
                </c:pt>
              </c:strCache>
            </c:strRef>
          </c:tx>
          <c:spPr>
            <a:solidFill>
              <a:schemeClr val="accent6">
                <a:lumMod val="50000"/>
              </a:schemeClr>
            </a:solidFill>
            <a:ln>
              <a:noFill/>
            </a:ln>
            <a:effectLst/>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'Ark1'!$B$1:$I$1</c:f>
              <c:strCache>
                <c:ptCount val="8"/>
                <c:pt idx="0">
                  <c:v>Norway</c:v>
                </c:pt>
                <c:pt idx="1">
                  <c:v>Sweden</c:v>
                </c:pt>
                <c:pt idx="2">
                  <c:v>Austria</c:v>
                </c:pt>
                <c:pt idx="3">
                  <c:v>Switzerland</c:v>
                </c:pt>
                <c:pt idx="4">
                  <c:v>France</c:v>
                </c:pt>
                <c:pt idx="5">
                  <c:v>Italy</c:v>
                </c:pt>
                <c:pt idx="6">
                  <c:v>Germany</c:v>
                </c:pt>
                <c:pt idx="7">
                  <c:v>Other</c:v>
                </c:pt>
              </c:strCache>
            </c:strRef>
          </c:cat>
          <c:val>
            <c:numRef>
              <c:f>'Ark1'!$B$2:$I$2</c:f>
              <c:numCache>
                <c:formatCode>0%</c:formatCode>
                <c:ptCount val="8"/>
                <c:pt idx="0">
                  <c:v>0.37817685107462556</c:v>
                </c:pt>
                <c:pt idx="1">
                  <c:v>0.19717030129523128</c:v>
                </c:pt>
                <c:pt idx="2">
                  <c:v>0.28122280815256229</c:v>
                </c:pt>
                <c:pt idx="3">
                  <c:v>1.2204447011973523E-2</c:v>
                </c:pt>
                <c:pt idx="4">
                  <c:v>4.7495584244233814E-2</c:v>
                </c:pt>
                <c:pt idx="5">
                  <c:v>3.7789216735715815E-2</c:v>
                </c:pt>
                <c:pt idx="6">
                  <c:v>1.4521813684936064E-2</c:v>
                </c:pt>
                <c:pt idx="7">
                  <c:v>3.1418977800721656E-2</c:v>
                </c:pt>
              </c:numCache>
            </c:numRef>
          </c:val>
          <c:extLst xmlns:c15="http://schemas.microsoft.com/office/drawing/2012/chart">
            <c:ext xmlns:c16="http://schemas.microsoft.com/office/drawing/2014/chart" uri="{C3380CC4-5D6E-409C-BE32-E72D297353CC}">
              <c16:uniqueId val="{00000000-FB6A-4FD0-AF53-04F38A23F74C}"/>
            </c:ext>
          </c:extLst>
        </c:ser>
        <c:ser>
          <c:idx val="1"/>
          <c:order val="1"/>
          <c:tx>
            <c:strRef>
              <c:f>'Ark1'!$A$3</c:f>
              <c:strCache>
                <c:ptCount val="1"/>
                <c:pt idx="0">
                  <c:v>Travel with children above 12 years</c:v>
                </c:pt>
              </c:strCache>
            </c:strRef>
          </c:tx>
          <c:spPr>
            <a:solidFill>
              <a:schemeClr val="accent6">
                <a:lumMod val="75000"/>
              </a:schemeClr>
            </a:solidFill>
            <a:ln>
              <a:noFill/>
            </a:ln>
            <a:effectLst/>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'Ark1'!$B$1:$I$1</c:f>
              <c:strCache>
                <c:ptCount val="8"/>
                <c:pt idx="0">
                  <c:v>Norway</c:v>
                </c:pt>
                <c:pt idx="1">
                  <c:v>Sweden</c:v>
                </c:pt>
                <c:pt idx="2">
                  <c:v>Austria</c:v>
                </c:pt>
                <c:pt idx="3">
                  <c:v>Switzerland</c:v>
                </c:pt>
                <c:pt idx="4">
                  <c:v>France</c:v>
                </c:pt>
                <c:pt idx="5">
                  <c:v>Italy</c:v>
                </c:pt>
                <c:pt idx="6">
                  <c:v>Germany</c:v>
                </c:pt>
                <c:pt idx="7">
                  <c:v>Other</c:v>
                </c:pt>
              </c:strCache>
            </c:strRef>
          </c:cat>
          <c:val>
            <c:numRef>
              <c:f>'Ark1'!$B$3:$I$3</c:f>
              <c:numCache>
                <c:formatCode>0%</c:formatCode>
                <c:ptCount val="8"/>
                <c:pt idx="0">
                  <c:v>0.31742879442668764</c:v>
                </c:pt>
                <c:pt idx="1">
                  <c:v>0.13596645810209823</c:v>
                </c:pt>
                <c:pt idx="2">
                  <c:v>0.35151860771405763</c:v>
                </c:pt>
                <c:pt idx="3">
                  <c:v>1.4906734167827831E-2</c:v>
                </c:pt>
                <c:pt idx="4">
                  <c:v>5.5611942020639293E-2</c:v>
                </c:pt>
                <c:pt idx="5">
                  <c:v>8.3000709404112014E-2</c:v>
                </c:pt>
                <c:pt idx="6">
                  <c:v>1.6642542632030032E-2</c:v>
                </c:pt>
                <c:pt idx="7">
                  <c:v>2.4924211532547223E-2</c:v>
                </c:pt>
              </c:numCache>
            </c:numRef>
          </c:val>
          <c:extLst>
            <c:ext xmlns:c16="http://schemas.microsoft.com/office/drawing/2014/chart" uri="{C3380CC4-5D6E-409C-BE32-E72D297353CC}">
              <c16:uniqueId val="{00000001-FB6A-4FD0-AF53-04F38A23F74C}"/>
            </c:ext>
          </c:extLst>
        </c:ser>
        <c:ser>
          <c:idx val="2"/>
          <c:order val="2"/>
          <c:tx>
            <c:strRef>
              <c:f>'Ark1'!$A$4</c:f>
              <c:strCache>
                <c:ptCount val="1"/>
                <c:pt idx="0">
                  <c:v>Travel with no children</c:v>
                </c:pt>
              </c:strCache>
            </c:strRef>
          </c:tx>
          <c:spPr>
            <a:solidFill>
              <a:schemeClr val="accent6">
                <a:lumMod val="60000"/>
                <a:lumOff val="40000"/>
              </a:schemeClr>
            </a:solidFill>
          </c:spPr>
          <c:invertIfNegative val="0"/>
          <c:dLbls>
            <c:spPr>
              <a:noFill/>
              <a:ln>
                <a:noFill/>
              </a:ln>
              <a:effectLst/>
            </c:spPr>
            <c:txPr>
              <a:bodyPr wrap="square" lIns="38100" tIns="19050" rIns="38100" bIns="19050" anchor="ctr">
                <a:spAutoFit/>
              </a:bodyPr>
              <a:lstStyle/>
              <a:p>
                <a:pPr>
                  <a:defRPr sz="800"/>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'Ark1'!$B$1:$I$1</c:f>
              <c:strCache>
                <c:ptCount val="8"/>
                <c:pt idx="0">
                  <c:v>Norway</c:v>
                </c:pt>
                <c:pt idx="1">
                  <c:v>Sweden</c:v>
                </c:pt>
                <c:pt idx="2">
                  <c:v>Austria</c:v>
                </c:pt>
                <c:pt idx="3">
                  <c:v>Switzerland</c:v>
                </c:pt>
                <c:pt idx="4">
                  <c:v>France</c:v>
                </c:pt>
                <c:pt idx="5">
                  <c:v>Italy</c:v>
                </c:pt>
                <c:pt idx="6">
                  <c:v>Germany</c:v>
                </c:pt>
                <c:pt idx="7">
                  <c:v>Other</c:v>
                </c:pt>
              </c:strCache>
            </c:strRef>
          </c:cat>
          <c:val>
            <c:numRef>
              <c:f>'Ark1'!$B$4:$I$4</c:f>
              <c:numCache>
                <c:formatCode>0%</c:formatCode>
                <c:ptCount val="8"/>
                <c:pt idx="0">
                  <c:v>0.22680284395374761</c:v>
                </c:pt>
                <c:pt idx="1">
                  <c:v>0.18152021489215101</c:v>
                </c:pt>
                <c:pt idx="2">
                  <c:v>0.32883126737983825</c:v>
                </c:pt>
                <c:pt idx="3">
                  <c:v>2.4743371310450978E-2</c:v>
                </c:pt>
                <c:pt idx="4">
                  <c:v>0.14070937013438023</c:v>
                </c:pt>
                <c:pt idx="5">
                  <c:v>4.7827799240327755E-2</c:v>
                </c:pt>
                <c:pt idx="6">
                  <c:v>1.9618350829488155E-2</c:v>
                </c:pt>
                <c:pt idx="7">
                  <c:v>2.9946782259616188E-2</c:v>
                </c:pt>
              </c:numCache>
            </c:numRef>
          </c:val>
          <c:extLst>
            <c:ext xmlns:c16="http://schemas.microsoft.com/office/drawing/2014/chart" uri="{C3380CC4-5D6E-409C-BE32-E72D297353CC}">
              <c16:uniqueId val="{00000002-FB6A-4FD0-AF53-04F38A23F74C}"/>
            </c:ext>
          </c:extLst>
        </c:ser>
        <c:dLbls>
          <c:dLblPos val="outEnd"/>
          <c:showLegendKey val="0"/>
          <c:showVal val="1"/>
          <c:showCatName val="0"/>
          <c:showSerName val="0"/>
          <c:showPercent val="0"/>
          <c:showBubbleSize val="0"/>
        </c:dLbls>
        <c:gapWidth val="150"/>
        <c:overlap val="-10"/>
        <c:axId val="1316638143"/>
        <c:axId val="1312981199"/>
        <c:extLst/>
      </c:barChart>
      <c:catAx>
        <c:axId val="1316638143"/>
        <c:scaling>
          <c:orientation val="minMax"/>
        </c:scaling>
        <c:delete val="0"/>
        <c:axPos val="b"/>
        <c:numFmt formatCode="General" sourceLinked="1"/>
        <c:majorTickMark val="none"/>
        <c:minorTickMark val="none"/>
        <c:tickLblPos val="nextTo"/>
        <c:txPr>
          <a:bodyPr/>
          <a:lstStyle/>
          <a:p>
            <a:pPr>
              <a:defRPr sz="900"/>
            </a:pPr>
            <a:endParaRPr lang="nb-NO"/>
          </a:p>
        </c:txPr>
        <c:crossAx val="1312981199"/>
        <c:crosses val="autoZero"/>
        <c:auto val="1"/>
        <c:lblAlgn val="ctr"/>
        <c:lblOffset val="100"/>
        <c:tickMarkSkip val="10"/>
        <c:noMultiLvlLbl val="0"/>
      </c:catAx>
      <c:valAx>
        <c:axId val="1312981199"/>
        <c:scaling>
          <c:orientation val="minMax"/>
          <c:max val="0.75000000000000011"/>
          <c:min val="0"/>
        </c:scaling>
        <c:delete val="1"/>
        <c:axPos val="l"/>
        <c:numFmt formatCode="0%" sourceLinked="0"/>
        <c:majorTickMark val="out"/>
        <c:minorTickMark val="none"/>
        <c:tickLblPos val="nextTo"/>
        <c:crossAx val="1316638143"/>
        <c:crosses val="autoZero"/>
        <c:crossBetween val="between"/>
        <c:majorUnit val="0.1"/>
      </c:valAx>
      <c:spPr>
        <a:noFill/>
        <a:ln>
          <a:noFill/>
        </a:ln>
        <a:effectLst/>
      </c:spPr>
    </c:plotArea>
    <c:legend>
      <c:legendPos val="t"/>
      <c:layout>
        <c:manualLayout>
          <c:xMode val="edge"/>
          <c:yMode val="edge"/>
          <c:x val="0.42095568182321658"/>
          <c:y val="5.2517055637478487E-2"/>
          <c:w val="0.54284285208446414"/>
          <c:h val="7.5536356533880605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90670101338526E-2"/>
          <c:y val="5.7655536850637491E-2"/>
          <c:w val="0.91365988894910033"/>
          <c:h val="0.67596019993305845"/>
        </c:manualLayout>
      </c:layout>
      <c:barChart>
        <c:barDir val="col"/>
        <c:grouping val="clustered"/>
        <c:varyColors val="0"/>
        <c:ser>
          <c:idx val="0"/>
          <c:order val="0"/>
          <c:tx>
            <c:strRef>
              <c:f>'Ark1'!$B$1</c:f>
              <c:strCache>
                <c:ptCount val="1"/>
                <c:pt idx="0">
                  <c:v>2016/2017
(n=1.602)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Norway</c:v>
                </c:pt>
                <c:pt idx="1">
                  <c:v>Sweden</c:v>
                </c:pt>
                <c:pt idx="2">
                  <c:v>Austria</c:v>
                </c:pt>
                <c:pt idx="3">
                  <c:v>Switzerland</c:v>
                </c:pt>
                <c:pt idx="4">
                  <c:v>France</c:v>
                </c:pt>
                <c:pt idx="5">
                  <c:v>Italy</c:v>
                </c:pt>
                <c:pt idx="6">
                  <c:v>Germany</c:v>
                </c:pt>
              </c:strCache>
            </c:strRef>
          </c:cat>
          <c:val>
            <c:numRef>
              <c:f>'Ark1'!$B$2:$B$8</c:f>
              <c:numCache>
                <c:formatCode>General</c:formatCode>
                <c:ptCount val="7"/>
                <c:pt idx="0">
                  <c:v>4.7</c:v>
                </c:pt>
                <c:pt idx="1">
                  <c:v>3.2</c:v>
                </c:pt>
                <c:pt idx="2">
                  <c:v>5.4</c:v>
                </c:pt>
                <c:pt idx="3">
                  <c:v>2.5</c:v>
                </c:pt>
                <c:pt idx="4">
                  <c:v>3.4</c:v>
                </c:pt>
                <c:pt idx="5">
                  <c:v>3.9</c:v>
                </c:pt>
                <c:pt idx="6">
                  <c:v>1.8</c:v>
                </c:pt>
              </c:numCache>
            </c:numRef>
          </c:val>
          <c:extLst>
            <c:ext xmlns:c16="http://schemas.microsoft.com/office/drawing/2014/chart" uri="{C3380CC4-5D6E-409C-BE32-E72D297353CC}">
              <c16:uniqueId val="{00000000-EE9D-48F6-B2C1-83761221D14C}"/>
            </c:ext>
          </c:extLst>
        </c:ser>
        <c:ser>
          <c:idx val="1"/>
          <c:order val="1"/>
          <c:tx>
            <c:strRef>
              <c:f>'Ark1'!$C$1</c:f>
              <c:strCache>
                <c:ptCount val="1"/>
                <c:pt idx="0">
                  <c:v>2017/2018
(n=1.114)</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Norway</c:v>
                </c:pt>
                <c:pt idx="1">
                  <c:v>Sweden</c:v>
                </c:pt>
                <c:pt idx="2">
                  <c:v>Austria</c:v>
                </c:pt>
                <c:pt idx="3">
                  <c:v>Switzerland</c:v>
                </c:pt>
                <c:pt idx="4">
                  <c:v>France</c:v>
                </c:pt>
                <c:pt idx="5">
                  <c:v>Italy</c:v>
                </c:pt>
                <c:pt idx="6">
                  <c:v>Germany</c:v>
                </c:pt>
              </c:strCache>
            </c:strRef>
          </c:cat>
          <c:val>
            <c:numRef>
              <c:f>'Ark1'!$C$2:$C$8</c:f>
              <c:numCache>
                <c:formatCode>0.0</c:formatCode>
                <c:ptCount val="7"/>
                <c:pt idx="0">
                  <c:v>5.2</c:v>
                </c:pt>
                <c:pt idx="1">
                  <c:v>4.0999999999999996</c:v>
                </c:pt>
                <c:pt idx="2">
                  <c:v>5.3</c:v>
                </c:pt>
                <c:pt idx="3">
                  <c:v>3.7</c:v>
                </c:pt>
                <c:pt idx="4">
                  <c:v>4</c:v>
                </c:pt>
                <c:pt idx="5">
                  <c:v>4.2</c:v>
                </c:pt>
                <c:pt idx="6">
                  <c:v>3</c:v>
                </c:pt>
              </c:numCache>
            </c:numRef>
          </c:val>
          <c:extLst>
            <c:ext xmlns:c16="http://schemas.microsoft.com/office/drawing/2014/chart" uri="{C3380CC4-5D6E-409C-BE32-E72D297353CC}">
              <c16:uniqueId val="{00000001-EE9D-48F6-B2C1-83761221D14C}"/>
            </c:ext>
          </c:extLst>
        </c:ser>
        <c:ser>
          <c:idx val="2"/>
          <c:order val="2"/>
          <c:tx>
            <c:strRef>
              <c:f>'Ark1'!$D$1</c:f>
              <c:strCache>
                <c:ptCount val="1"/>
                <c:pt idx="0">
                  <c:v>2018/2019
(n=511)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Norway</c:v>
                </c:pt>
                <c:pt idx="1">
                  <c:v>Sweden</c:v>
                </c:pt>
                <c:pt idx="2">
                  <c:v>Austria</c:v>
                </c:pt>
                <c:pt idx="3">
                  <c:v>Switzerland</c:v>
                </c:pt>
                <c:pt idx="4">
                  <c:v>France</c:v>
                </c:pt>
                <c:pt idx="5">
                  <c:v>Italy</c:v>
                </c:pt>
                <c:pt idx="6">
                  <c:v>Germany</c:v>
                </c:pt>
              </c:strCache>
            </c:strRef>
          </c:cat>
          <c:val>
            <c:numRef>
              <c:f>'Ark1'!$D$2:$D$8</c:f>
              <c:numCache>
                <c:formatCode>0.0</c:formatCode>
                <c:ptCount val="7"/>
                <c:pt idx="0">
                  <c:v>4.6657627446918246</c:v>
                </c:pt>
                <c:pt idx="1">
                  <c:v>3.7269344906392314</c:v>
                </c:pt>
                <c:pt idx="2">
                  <c:v>5.2305759573891697</c:v>
                </c:pt>
                <c:pt idx="3">
                  <c:v>2.7923353182983375</c:v>
                </c:pt>
                <c:pt idx="4">
                  <c:v>3.6060234736145236</c:v>
                </c:pt>
                <c:pt idx="5">
                  <c:v>3.5780129822883504</c:v>
                </c:pt>
                <c:pt idx="6">
                  <c:v>2.0682638686987049</c:v>
                </c:pt>
              </c:numCache>
            </c:numRef>
          </c:val>
          <c:extLst>
            <c:ext xmlns:c16="http://schemas.microsoft.com/office/drawing/2014/chart" uri="{C3380CC4-5D6E-409C-BE32-E72D297353CC}">
              <c16:uniqueId val="{00000001-BD82-4F68-8A92-810E4CEAAA20}"/>
            </c:ext>
          </c:extLst>
        </c:ser>
        <c:dLbls>
          <c:showLegendKey val="0"/>
          <c:showVal val="1"/>
          <c:showCatName val="0"/>
          <c:showSerName val="0"/>
          <c:showPercent val="0"/>
          <c:showBubbleSize val="0"/>
        </c:dLbls>
        <c:gapWidth val="90"/>
        <c:overlap val="-10"/>
        <c:axId val="1118963183"/>
        <c:axId val="1022190479"/>
      </c:barChart>
      <c:catAx>
        <c:axId val="111896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1022190479"/>
        <c:crosses val="autoZero"/>
        <c:auto val="1"/>
        <c:lblAlgn val="ctr"/>
        <c:lblOffset val="100"/>
        <c:noMultiLvlLbl val="0"/>
      </c:catAx>
      <c:valAx>
        <c:axId val="1022190479"/>
        <c:scaling>
          <c:orientation val="minMax"/>
          <c:max val="1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18963183"/>
        <c:crosses val="autoZero"/>
        <c:crossBetween val="between"/>
        <c:majorUnit val="2"/>
      </c:valAx>
      <c:spPr>
        <a:noFill/>
        <a:ln>
          <a:noFill/>
        </a:ln>
        <a:effectLst/>
      </c:spPr>
    </c:plotArea>
    <c:legend>
      <c:legendPos val="b"/>
      <c:layout>
        <c:manualLayout>
          <c:xMode val="edge"/>
          <c:yMode val="edge"/>
          <c:x val="0.24799139945853602"/>
          <c:y val="0.86721067300148447"/>
          <c:w val="0.50401720108292791"/>
          <c:h val="0.13278932699851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2017/2018
(n=1.114)</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Norway</c:v>
                </c:pt>
                <c:pt idx="1">
                  <c:v>Sweden</c:v>
                </c:pt>
                <c:pt idx="2">
                  <c:v>Austria</c:v>
                </c:pt>
                <c:pt idx="3">
                  <c:v>Switzerland</c:v>
                </c:pt>
                <c:pt idx="4">
                  <c:v>France</c:v>
                </c:pt>
                <c:pt idx="5">
                  <c:v>Italy</c:v>
                </c:pt>
                <c:pt idx="6">
                  <c:v>Germany</c:v>
                </c:pt>
              </c:strCache>
            </c:strRef>
          </c:cat>
          <c:val>
            <c:numRef>
              <c:f>'Ark1'!$B$2:$B$8</c:f>
              <c:numCache>
                <c:formatCode>0.0</c:formatCode>
                <c:ptCount val="7"/>
                <c:pt idx="0">
                  <c:v>5.7</c:v>
                </c:pt>
                <c:pt idx="1">
                  <c:v>4.7</c:v>
                </c:pt>
                <c:pt idx="2">
                  <c:v>5.9</c:v>
                </c:pt>
                <c:pt idx="3">
                  <c:v>4.2</c:v>
                </c:pt>
                <c:pt idx="4">
                  <c:v>4.5</c:v>
                </c:pt>
                <c:pt idx="5">
                  <c:v>4.8</c:v>
                </c:pt>
                <c:pt idx="6">
                  <c:v>3.5</c:v>
                </c:pt>
              </c:numCache>
            </c:numRef>
          </c:val>
          <c:extLst>
            <c:ext xmlns:c16="http://schemas.microsoft.com/office/drawing/2014/chart" uri="{C3380CC4-5D6E-409C-BE32-E72D297353CC}">
              <c16:uniqueId val="{00000000-1CD1-4C68-9236-93E9AF9E1727}"/>
            </c:ext>
          </c:extLst>
        </c:ser>
        <c:ser>
          <c:idx val="1"/>
          <c:order val="1"/>
          <c:tx>
            <c:strRef>
              <c:f>'Ark1'!$C$1</c:f>
              <c:strCache>
                <c:ptCount val="1"/>
                <c:pt idx="0">
                  <c:v>2018/2019
(n=511)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Norway</c:v>
                </c:pt>
                <c:pt idx="1">
                  <c:v>Sweden</c:v>
                </c:pt>
                <c:pt idx="2">
                  <c:v>Austria</c:v>
                </c:pt>
                <c:pt idx="3">
                  <c:v>Switzerland</c:v>
                </c:pt>
                <c:pt idx="4">
                  <c:v>France</c:v>
                </c:pt>
                <c:pt idx="5">
                  <c:v>Italy</c:v>
                </c:pt>
                <c:pt idx="6">
                  <c:v>Germany</c:v>
                </c:pt>
              </c:strCache>
            </c:strRef>
          </c:cat>
          <c:val>
            <c:numRef>
              <c:f>'Ark1'!$C$2:$C$8</c:f>
              <c:numCache>
                <c:formatCode>0.0</c:formatCode>
                <c:ptCount val="7"/>
                <c:pt idx="0">
                  <c:v>5.8179959100204508</c:v>
                </c:pt>
                <c:pt idx="1">
                  <c:v>4.8524590163934391</c:v>
                </c:pt>
                <c:pt idx="2">
                  <c:v>6.0836734693877554</c:v>
                </c:pt>
                <c:pt idx="3">
                  <c:v>3.6708333333333338</c:v>
                </c:pt>
                <c:pt idx="4">
                  <c:v>4.4999999999999982</c:v>
                </c:pt>
                <c:pt idx="5">
                  <c:v>4.5309917355371914</c:v>
                </c:pt>
                <c:pt idx="6">
                  <c:v>2.692148760330578</c:v>
                </c:pt>
              </c:numCache>
            </c:numRef>
          </c:val>
          <c:extLst>
            <c:ext xmlns:c16="http://schemas.microsoft.com/office/drawing/2014/chart" uri="{C3380CC4-5D6E-409C-BE32-E72D297353CC}">
              <c16:uniqueId val="{00000001-1CD1-4C68-9236-93E9AF9E1727}"/>
            </c:ext>
          </c:extLst>
        </c:ser>
        <c:dLbls>
          <c:showLegendKey val="0"/>
          <c:showVal val="1"/>
          <c:showCatName val="0"/>
          <c:showSerName val="0"/>
          <c:showPercent val="0"/>
          <c:showBubbleSize val="0"/>
        </c:dLbls>
        <c:gapWidth val="125"/>
        <c:overlap val="-10"/>
        <c:axId val="1118963183"/>
        <c:axId val="1022190479"/>
      </c:barChart>
      <c:catAx>
        <c:axId val="111896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1022190479"/>
        <c:crosses val="autoZero"/>
        <c:auto val="1"/>
        <c:lblAlgn val="ctr"/>
        <c:lblOffset val="100"/>
        <c:noMultiLvlLbl val="0"/>
      </c:catAx>
      <c:valAx>
        <c:axId val="1022190479"/>
        <c:scaling>
          <c:orientation val="minMax"/>
          <c:max val="1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18963183"/>
        <c:crosses val="autoZero"/>
        <c:crossBetween val="between"/>
        <c:majorUnit val="2"/>
      </c:valAx>
      <c:spPr>
        <a:noFill/>
        <a:ln>
          <a:noFill/>
        </a:ln>
        <a:effectLst/>
      </c:spPr>
    </c:plotArea>
    <c:legend>
      <c:legendPos val="b"/>
      <c:layout>
        <c:manualLayout>
          <c:xMode val="edge"/>
          <c:yMode val="edge"/>
          <c:x val="0.3368976456468844"/>
          <c:y val="0.86721067300148447"/>
          <c:w val="0.33895142222459762"/>
          <c:h val="0.13278932699851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2017/2018
(n=1.114)</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0" tIns="19050" rIns="36000" bIns="19050" anchor="ctr" anchorCtr="0">
                <a:spAutoFit/>
              </a:bodyPr>
              <a:lstStyle/>
              <a:p>
                <a:pPr algn="l">
                  <a:defRPr sz="8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Norway</c:v>
                </c:pt>
                <c:pt idx="1">
                  <c:v>Sweden</c:v>
                </c:pt>
                <c:pt idx="2">
                  <c:v>Austria</c:v>
                </c:pt>
                <c:pt idx="3">
                  <c:v>Switzerland</c:v>
                </c:pt>
                <c:pt idx="4">
                  <c:v>France</c:v>
                </c:pt>
                <c:pt idx="5">
                  <c:v>Italy</c:v>
                </c:pt>
                <c:pt idx="6">
                  <c:v>Germany</c:v>
                </c:pt>
              </c:strCache>
            </c:strRef>
          </c:cat>
          <c:val>
            <c:numRef>
              <c:f>'Ark1'!$B$2:$B$8</c:f>
              <c:numCache>
                <c:formatCode>_-* #,##0_-;\-* #,##0_-;_-* "-"??_-;_-@_-</c:formatCode>
                <c:ptCount val="7"/>
                <c:pt idx="0">
                  <c:v>118000</c:v>
                </c:pt>
                <c:pt idx="1">
                  <c:v>63000</c:v>
                </c:pt>
                <c:pt idx="2">
                  <c:v>95000</c:v>
                </c:pt>
                <c:pt idx="3">
                  <c:v>33000</c:v>
                </c:pt>
                <c:pt idx="4">
                  <c:v>29000</c:v>
                </c:pt>
                <c:pt idx="5">
                  <c:v>31000</c:v>
                </c:pt>
                <c:pt idx="6">
                  <c:v>10000</c:v>
                </c:pt>
              </c:numCache>
            </c:numRef>
          </c:val>
          <c:extLst>
            <c:ext xmlns:c16="http://schemas.microsoft.com/office/drawing/2014/chart" uri="{C3380CC4-5D6E-409C-BE32-E72D297353CC}">
              <c16:uniqueId val="{00000000-9FD2-48FC-8542-BCB1B4C88A27}"/>
            </c:ext>
          </c:extLst>
        </c:ser>
        <c:ser>
          <c:idx val="1"/>
          <c:order val="1"/>
          <c:tx>
            <c:strRef>
              <c:f>'Ark1'!$C$1</c:f>
              <c:strCache>
                <c:ptCount val="1"/>
                <c:pt idx="0">
                  <c:v>2018/2019
(n=511)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0" tIns="19050" rIns="0" bIns="19050" anchor="ctr" anchorCtr="0">
                <a:spAutoFit/>
              </a:bodyPr>
              <a:lstStyle/>
              <a:p>
                <a:pPr algn="l">
                  <a:defRPr sz="8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Norway</c:v>
                </c:pt>
                <c:pt idx="1">
                  <c:v>Sweden</c:v>
                </c:pt>
                <c:pt idx="2">
                  <c:v>Austria</c:v>
                </c:pt>
                <c:pt idx="3">
                  <c:v>Switzerland</c:v>
                </c:pt>
                <c:pt idx="4">
                  <c:v>France</c:v>
                </c:pt>
                <c:pt idx="5">
                  <c:v>Italy</c:v>
                </c:pt>
                <c:pt idx="6">
                  <c:v>Germany</c:v>
                </c:pt>
              </c:strCache>
            </c:strRef>
          </c:cat>
          <c:val>
            <c:numRef>
              <c:f>'Ark1'!$C$2:$C$8</c:f>
              <c:numCache>
                <c:formatCode>_-* #,##0_-;\-* #,##0_-;_-* "-"??_-;_-@_-</c:formatCode>
                <c:ptCount val="7"/>
                <c:pt idx="0">
                  <c:v>95000</c:v>
                </c:pt>
                <c:pt idx="1">
                  <c:v>62000</c:v>
                </c:pt>
                <c:pt idx="2">
                  <c:v>110000</c:v>
                </c:pt>
                <c:pt idx="3">
                  <c:v>8000</c:v>
                </c:pt>
                <c:pt idx="4">
                  <c:v>38000</c:v>
                </c:pt>
                <c:pt idx="5">
                  <c:v>18000</c:v>
                </c:pt>
                <c:pt idx="6">
                  <c:v>7000</c:v>
                </c:pt>
              </c:numCache>
            </c:numRef>
          </c:val>
          <c:extLst>
            <c:ext xmlns:c16="http://schemas.microsoft.com/office/drawing/2014/chart" uri="{C3380CC4-5D6E-409C-BE32-E72D297353CC}">
              <c16:uniqueId val="{00000000-A0E1-4373-8CD4-5A0B2130EE76}"/>
            </c:ext>
          </c:extLst>
        </c:ser>
        <c:dLbls>
          <c:showLegendKey val="0"/>
          <c:showVal val="1"/>
          <c:showCatName val="0"/>
          <c:showSerName val="0"/>
          <c:showPercent val="0"/>
          <c:showBubbleSize val="0"/>
        </c:dLbls>
        <c:gapWidth val="100"/>
        <c:overlap val="-10"/>
        <c:axId val="1118963183"/>
        <c:axId val="1022190479"/>
      </c:barChart>
      <c:catAx>
        <c:axId val="111896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22190479"/>
        <c:crosses val="autoZero"/>
        <c:auto val="1"/>
        <c:lblAlgn val="ctr"/>
        <c:lblOffset val="100"/>
        <c:noMultiLvlLbl val="0"/>
      </c:catAx>
      <c:valAx>
        <c:axId val="1022190479"/>
        <c:scaling>
          <c:orientation val="minMax"/>
          <c:max val="200000"/>
        </c:scaling>
        <c:delete val="1"/>
        <c:axPos val="l"/>
        <c:numFmt formatCode="#,##0" sourceLinked="0"/>
        <c:majorTickMark val="none"/>
        <c:minorTickMark val="none"/>
        <c:tickLblPos val="nextTo"/>
        <c:crossAx val="1118963183"/>
        <c:crosses val="autoZero"/>
        <c:crossBetween val="between"/>
        <c:majorUnit val="50000"/>
      </c:valAx>
      <c:spPr>
        <a:noFill/>
        <a:ln>
          <a:noFill/>
        </a:ln>
        <a:effectLst/>
      </c:spPr>
    </c:plotArea>
    <c:legend>
      <c:legendPos val="b"/>
      <c:layout>
        <c:manualLayout>
          <c:xMode val="edge"/>
          <c:yMode val="edge"/>
          <c:x val="0.27777269035319668"/>
          <c:y val="0.86352858234555419"/>
          <c:w val="0.38319172278038333"/>
          <c:h val="0.1309851555571299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'Ark1'!$C$1</c:f>
              <c:strCache>
                <c:ptCount val="1"/>
                <c:pt idx="0">
                  <c:v>2018/2019
(n=5.568)</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Last season</c:v>
                </c:pt>
                <c:pt idx="1">
                  <c:v>Within the last five years</c:v>
                </c:pt>
                <c:pt idx="2">
                  <c:v>More than five years ago</c:v>
                </c:pt>
                <c:pt idx="3">
                  <c:v>I have never been on a ski holiday</c:v>
                </c:pt>
              </c:strCache>
            </c:strRef>
          </c:cat>
          <c:val>
            <c:numRef>
              <c:f>'Ark1'!$C$2:$C$5</c:f>
              <c:numCache>
                <c:formatCode>0%</c:formatCode>
                <c:ptCount val="4"/>
                <c:pt idx="0">
                  <c:v>7.3130762628797474E-2</c:v>
                </c:pt>
                <c:pt idx="1">
                  <c:v>8.9220845837237564E-2</c:v>
                </c:pt>
                <c:pt idx="2">
                  <c:v>0.35120460352716382</c:v>
                </c:pt>
                <c:pt idx="3">
                  <c:v>0.48644378800680127</c:v>
                </c:pt>
              </c:numCache>
            </c:numRef>
          </c:val>
          <c:extLst>
            <c:ext xmlns:c16="http://schemas.microsoft.com/office/drawing/2014/chart" uri="{C3380CC4-5D6E-409C-BE32-E72D297353CC}">
              <c16:uniqueId val="{00000000-38FD-4ED8-B97E-C8C827178CDD}"/>
            </c:ext>
          </c:extLst>
        </c:ser>
        <c:dLbls>
          <c:showLegendKey val="0"/>
          <c:showVal val="1"/>
          <c:showCatName val="0"/>
          <c:showSerName val="0"/>
          <c:showPercent val="0"/>
          <c:showBubbleSize val="0"/>
        </c:dLbls>
        <c:gapWidth val="75"/>
        <c:axId val="1118963183"/>
        <c:axId val="1022190479"/>
        <c:extLst>
          <c:ext xmlns:c15="http://schemas.microsoft.com/office/drawing/2012/chart" uri="{02D57815-91ED-43cb-92C2-25804820EDAC}">
            <c15:filteredBarSeries>
              <c15:ser>
                <c:idx val="0"/>
                <c:order val="0"/>
                <c:tx>
                  <c:strRef>
                    <c:extLst>
                      <c:ext uri="{02D57815-91ED-43cb-92C2-25804820EDAC}">
                        <c15:formulaRef>
                          <c15:sqref>'Ark1'!$B$1</c15:sqref>
                        </c15:formulaRef>
                      </c:ext>
                    </c:extLst>
                    <c:strCache>
                      <c:ptCount val="1"/>
                      <c:pt idx="0">
                        <c:v>2017/2018</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eparator>. </c:separator>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'Ark1'!$A$2:$A$5</c15:sqref>
                        </c15:formulaRef>
                      </c:ext>
                    </c:extLst>
                    <c:strCache>
                      <c:ptCount val="4"/>
                      <c:pt idx="0">
                        <c:v>Last season</c:v>
                      </c:pt>
                      <c:pt idx="1">
                        <c:v>Within the last five years</c:v>
                      </c:pt>
                      <c:pt idx="2">
                        <c:v>More than five years ago</c:v>
                      </c:pt>
                      <c:pt idx="3">
                        <c:v>I have never been on a ski holiday</c:v>
                      </c:pt>
                    </c:strCache>
                  </c:strRef>
                </c:cat>
                <c:val>
                  <c:numRef>
                    <c:extLst>
                      <c:ext uri="{02D57815-91ED-43cb-92C2-25804820EDAC}">
                        <c15:formulaRef>
                          <c15:sqref>'Ark1'!$B$2:$B$5</c15:sqref>
                        </c15:formulaRef>
                      </c:ext>
                    </c:extLst>
                    <c:numCache>
                      <c:formatCode>0%</c:formatCode>
                      <c:ptCount val="4"/>
                      <c:pt idx="0">
                        <c:v>6.9000000000000006E-2</c:v>
                      </c:pt>
                      <c:pt idx="1">
                        <c:v>6.7000000000000004E-2</c:v>
                      </c:pt>
                      <c:pt idx="2">
                        <c:v>0.29899999999999999</c:v>
                      </c:pt>
                      <c:pt idx="3">
                        <c:v>0.56499999999999995</c:v>
                      </c:pt>
                    </c:numCache>
                  </c:numRef>
                </c:val>
                <c:extLst>
                  <c:ext xmlns:c16="http://schemas.microsoft.com/office/drawing/2014/chart" uri="{C3380CC4-5D6E-409C-BE32-E72D297353CC}">
                    <c16:uniqueId val="{00000000-C09E-49A7-A1D6-5E4FC58FF903}"/>
                  </c:ext>
                </c:extLst>
              </c15:ser>
            </c15:filteredBarSeries>
          </c:ext>
        </c:extLst>
      </c:barChart>
      <c:catAx>
        <c:axId val="111896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22190479"/>
        <c:crosses val="autoZero"/>
        <c:auto val="1"/>
        <c:lblAlgn val="ctr"/>
        <c:lblOffset val="100"/>
        <c:noMultiLvlLbl val="0"/>
      </c:catAx>
      <c:valAx>
        <c:axId val="1022190479"/>
        <c:scaling>
          <c:orientation val="minMax"/>
          <c:max val="1"/>
          <c:min val="0"/>
        </c:scaling>
        <c:delete val="1"/>
        <c:axPos val="l"/>
        <c:numFmt formatCode="0%" sourceLinked="0"/>
        <c:majorTickMark val="none"/>
        <c:minorTickMark val="none"/>
        <c:tickLblPos val="nextTo"/>
        <c:crossAx val="1118963183"/>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09079" y="0"/>
            <a:ext cx="2914015" cy="490409"/>
          </a:xfrm>
          <a:prstGeom prst="rect">
            <a:avLst/>
          </a:prstGeom>
        </p:spPr>
        <p:txBody>
          <a:bodyPr vert="horz" lIns="91440" tIns="45720" rIns="91440" bIns="45720" rtlCol="0"/>
          <a:lstStyle>
            <a:lvl1pPr algn="r">
              <a:defRPr sz="1200"/>
            </a:lvl1pPr>
          </a:lstStyle>
          <a:p>
            <a:fld id="{66C4E4B1-3AE2-D248-B8AE-CF4B338802B9}" type="datetimeFigureOut">
              <a:rPr lang="en-US" smtClean="0"/>
              <a:t>11/28/2019</a:t>
            </a:fld>
            <a:endParaRPr lang="en-US"/>
          </a:p>
        </p:txBody>
      </p:sp>
      <p:sp>
        <p:nvSpPr>
          <p:cNvPr id="4" name="Footer Placeholder 3"/>
          <p:cNvSpPr>
            <a:spLocks noGrp="1"/>
          </p:cNvSpPr>
          <p:nvPr>
            <p:ph type="ftr" sz="quarter" idx="2"/>
          </p:nvPr>
        </p:nvSpPr>
        <p:spPr>
          <a:xfrm>
            <a:off x="0" y="9283830"/>
            <a:ext cx="2914015" cy="49040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9079" y="9283830"/>
            <a:ext cx="2914015" cy="490408"/>
          </a:xfrm>
          <a:prstGeom prst="rect">
            <a:avLst/>
          </a:prstGeom>
        </p:spPr>
        <p:txBody>
          <a:bodyPr vert="horz" lIns="91440" tIns="45720" rIns="91440" bIns="45720" rtlCol="0" anchor="b"/>
          <a:lstStyle>
            <a:lvl1pPr algn="r">
              <a:defRPr sz="1200"/>
            </a:lvl1pPr>
          </a:lstStyle>
          <a:p>
            <a:fld id="{CA3E80DF-CF2D-E74B-81B8-020F14A7F8E0}" type="slidenum">
              <a:rPr lang="en-US" smtClean="0"/>
              <a:t>‹#›</a:t>
            </a:fld>
            <a:endParaRPr lang="en-US"/>
          </a:p>
        </p:txBody>
      </p:sp>
    </p:spTree>
    <p:extLst>
      <p:ext uri="{BB962C8B-B14F-4D97-AF65-F5344CB8AC3E}">
        <p14:creationId xmlns:p14="http://schemas.microsoft.com/office/powerpoint/2010/main" val="168802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79CB05C7-2979-4A09-A3FC-F50EDF6A753F}" type="datetimeFigureOut">
              <a:rPr lang="nb-NO" smtClean="0"/>
              <a:t>28.11.2019</a:t>
            </a:fld>
            <a:endParaRPr lang="nb-NO"/>
          </a:p>
        </p:txBody>
      </p:sp>
      <p:sp>
        <p:nvSpPr>
          <p:cNvPr id="4" name="Plassholder for lysbilde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98CD09A1-4EAF-4301-81B7-2D5498A8DC20}" type="slidenum">
              <a:rPr lang="nb-NO" smtClean="0"/>
              <a:t>‹#›</a:t>
            </a:fld>
            <a:endParaRPr lang="nb-NO"/>
          </a:p>
        </p:txBody>
      </p:sp>
    </p:spTree>
    <p:extLst>
      <p:ext uri="{BB962C8B-B14F-4D97-AF65-F5344CB8AC3E}">
        <p14:creationId xmlns:p14="http://schemas.microsoft.com/office/powerpoint/2010/main" val="4781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8CD09A1-4EAF-4301-81B7-2D5498A8DC20}" type="slidenum">
              <a:rPr lang="nb-NO" smtClean="0"/>
              <a:t>1</a:t>
            </a:fld>
            <a:endParaRPr lang="nb-NO"/>
          </a:p>
        </p:txBody>
      </p:sp>
    </p:spTree>
    <p:extLst>
      <p:ext uri="{BB962C8B-B14F-4D97-AF65-F5344CB8AC3E}">
        <p14:creationId xmlns:p14="http://schemas.microsoft.com/office/powerpoint/2010/main" val="798691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slidenummer 3"/>
          <p:cNvSpPr>
            <a:spLocks noGrp="1"/>
          </p:cNvSpPr>
          <p:nvPr>
            <p:ph type="sldNum" sz="quarter" idx="5"/>
          </p:nvPr>
        </p:nvSpPr>
        <p:spPr/>
        <p:txBody>
          <a:bodyPr/>
          <a:lstStyle/>
          <a:p>
            <a:fld id="{98CD09A1-4EAF-4301-81B7-2D5498A8DC20}" type="slidenum">
              <a:rPr lang="nb-NO" smtClean="0"/>
              <a:t>17</a:t>
            </a:fld>
            <a:endParaRPr lang="nb-NO"/>
          </a:p>
        </p:txBody>
      </p:sp>
    </p:spTree>
    <p:extLst>
      <p:ext uri="{BB962C8B-B14F-4D97-AF65-F5344CB8AC3E}">
        <p14:creationId xmlns:p14="http://schemas.microsoft.com/office/powerpoint/2010/main" val="176782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8CD09A1-4EAF-4301-81B7-2D5498A8DC20}" type="slidenum">
              <a:rPr lang="nb-NO" smtClean="0"/>
              <a:t>2</a:t>
            </a:fld>
            <a:endParaRPr lang="nb-NO"/>
          </a:p>
        </p:txBody>
      </p:sp>
    </p:spTree>
    <p:extLst>
      <p:ext uri="{BB962C8B-B14F-4D97-AF65-F5344CB8AC3E}">
        <p14:creationId xmlns:p14="http://schemas.microsoft.com/office/powerpoint/2010/main" val="3458887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8CD09A1-4EAF-4301-81B7-2D5498A8DC20}" type="slidenum">
              <a:rPr lang="nb-NO" smtClean="0"/>
              <a:t>3</a:t>
            </a:fld>
            <a:endParaRPr lang="nb-NO"/>
          </a:p>
        </p:txBody>
      </p:sp>
    </p:spTree>
    <p:extLst>
      <p:ext uri="{BB962C8B-B14F-4D97-AF65-F5344CB8AC3E}">
        <p14:creationId xmlns:p14="http://schemas.microsoft.com/office/powerpoint/2010/main" val="7232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8CD09A1-4EAF-4301-81B7-2D5498A8DC20}" type="slidenum">
              <a:rPr lang="nb-NO" smtClean="0"/>
              <a:t>4</a:t>
            </a:fld>
            <a:endParaRPr lang="nb-NO"/>
          </a:p>
        </p:txBody>
      </p:sp>
    </p:spTree>
    <p:extLst>
      <p:ext uri="{BB962C8B-B14F-4D97-AF65-F5344CB8AC3E}">
        <p14:creationId xmlns:p14="http://schemas.microsoft.com/office/powerpoint/2010/main" val="127266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8CD09A1-4EAF-4301-81B7-2D5498A8DC20}" type="slidenum">
              <a:rPr lang="nb-NO" smtClean="0"/>
              <a:t>5</a:t>
            </a:fld>
            <a:endParaRPr lang="nb-NO"/>
          </a:p>
        </p:txBody>
      </p:sp>
    </p:spTree>
    <p:extLst>
      <p:ext uri="{BB962C8B-B14F-4D97-AF65-F5344CB8AC3E}">
        <p14:creationId xmlns:p14="http://schemas.microsoft.com/office/powerpoint/2010/main" val="380711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8CD09A1-4EAF-4301-81B7-2D5498A8DC20}" type="slidenum">
              <a:rPr lang="nb-NO" smtClean="0"/>
              <a:t>9</a:t>
            </a:fld>
            <a:endParaRPr lang="nb-NO"/>
          </a:p>
        </p:txBody>
      </p:sp>
    </p:spTree>
    <p:extLst>
      <p:ext uri="{BB962C8B-B14F-4D97-AF65-F5344CB8AC3E}">
        <p14:creationId xmlns:p14="http://schemas.microsoft.com/office/powerpoint/2010/main" val="204129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8CD09A1-4EAF-4301-81B7-2D5498A8DC20}" type="slidenum">
              <a:rPr lang="nb-NO" smtClean="0"/>
              <a:t>10</a:t>
            </a:fld>
            <a:endParaRPr lang="nb-NO"/>
          </a:p>
        </p:txBody>
      </p:sp>
    </p:spTree>
    <p:extLst>
      <p:ext uri="{BB962C8B-B14F-4D97-AF65-F5344CB8AC3E}">
        <p14:creationId xmlns:p14="http://schemas.microsoft.com/office/powerpoint/2010/main" val="293511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8CD09A1-4EAF-4301-81B7-2D5498A8DC20}" type="slidenum">
              <a:rPr lang="nb-NO" smtClean="0"/>
              <a:t>11</a:t>
            </a:fld>
            <a:endParaRPr lang="nb-NO"/>
          </a:p>
        </p:txBody>
      </p:sp>
    </p:spTree>
    <p:extLst>
      <p:ext uri="{BB962C8B-B14F-4D97-AF65-F5344CB8AC3E}">
        <p14:creationId xmlns:p14="http://schemas.microsoft.com/office/powerpoint/2010/main" val="325161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8CD09A1-4EAF-4301-81B7-2D5498A8DC20}" type="slidenum">
              <a:rPr lang="nb-NO" smtClean="0"/>
              <a:t>15</a:t>
            </a:fld>
            <a:endParaRPr lang="nb-NO"/>
          </a:p>
        </p:txBody>
      </p:sp>
    </p:spTree>
    <p:extLst>
      <p:ext uri="{BB962C8B-B14F-4D97-AF65-F5344CB8AC3E}">
        <p14:creationId xmlns:p14="http://schemas.microsoft.com/office/powerpoint/2010/main" val="60188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8B632F7D-7B4E-4952-B93A-116AA325A127}" type="datetime1">
              <a:rPr lang="nb-NO" smtClean="0"/>
              <a:t>28.11.2019</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4" name="Rectangle 3"/>
          <p:cNvSpPr/>
          <p:nvPr userDrawn="1"/>
        </p:nvSpPr>
        <p:spPr>
          <a:xfrm>
            <a:off x="3078478" y="2051783"/>
            <a:ext cx="2987047" cy="1039935"/>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3879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8353425" cy="3065632"/>
          </a:xfrm>
        </p:spPr>
        <p:txBody>
          <a:bodyPr/>
          <a:lstStyle>
            <a:lvl1pPr>
              <a:defRPr sz="1000">
                <a:solidFill>
                  <a:srgbClr val="333333"/>
                </a:solidFill>
              </a:defRPr>
            </a:lvl1pPr>
            <a:lvl2pPr>
              <a:defRPr sz="900">
                <a:solidFill>
                  <a:srgbClr val="333333"/>
                </a:solidFill>
              </a:defRPr>
            </a:lvl2pPr>
          </a:lstStyle>
          <a:p>
            <a:pPr lvl="0"/>
            <a:r>
              <a:rPr lang="en-US"/>
              <a:t>Edit Master text styles</a:t>
            </a:r>
          </a:p>
          <a:p>
            <a:pPr lvl="1"/>
            <a:r>
              <a:rPr lang="en-US"/>
              <a:t>Second level</a:t>
            </a:r>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ABB40A67-BEC9-4D14-94E1-57B368B87FBD}" type="datetime1">
              <a:rPr lang="nb-NO" smtClean="0"/>
              <a:t>28.11.2019</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6" name="Plassholder for tittel 1"/>
          <p:cNvSpPr>
            <a:spLocks noGrp="1"/>
          </p:cNvSpPr>
          <p:nvPr>
            <p:ph type="title" hasCustomPrompt="1"/>
          </p:nvPr>
        </p:nvSpPr>
        <p:spPr>
          <a:xfrm>
            <a:off x="391765" y="454840"/>
            <a:ext cx="8357328" cy="307777"/>
          </a:xfrm>
          <a:prstGeom prst="rect">
            <a:avLst/>
          </a:prstGeom>
          <a:ln>
            <a:noFill/>
          </a:ln>
        </p:spPr>
        <p:style>
          <a:lnRef idx="2">
            <a:schemeClr val="dk1"/>
          </a:lnRef>
          <a:fillRef idx="1">
            <a:schemeClr val="lt1"/>
          </a:fillRef>
          <a:effectRef idx="0">
            <a:schemeClr val="dk1"/>
          </a:effectRef>
          <a:fontRef idx="none"/>
        </p:style>
        <p:txBody>
          <a:bodyPr vert="horz" wrap="square" lIns="0" tIns="0" rIns="0" bIns="0" rtlCol="0" anchor="t" anchorCtr="0">
            <a:spAutoFit/>
          </a:bodyPr>
          <a:lstStyle>
            <a:lvl1pPr>
              <a:defRPr sz="2000" baseline="0"/>
            </a:lvl1pPr>
          </a:lstStyle>
          <a:p>
            <a:r>
              <a:rPr lang="nb-NO" noProof="0"/>
              <a:t>CLICK TO EDIT MASTER TITLE STYLE</a:t>
            </a:r>
          </a:p>
        </p:txBody>
      </p:sp>
    </p:spTree>
    <p:extLst>
      <p:ext uri="{BB962C8B-B14F-4D97-AF65-F5344CB8AC3E}">
        <p14:creationId xmlns:p14="http://schemas.microsoft.com/office/powerpoint/2010/main" val="137008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ksjonsforside">
    <p:spTree>
      <p:nvGrpSpPr>
        <p:cNvPr id="1" name=""/>
        <p:cNvGrpSpPr/>
        <p:nvPr/>
      </p:nvGrpSpPr>
      <p:grpSpPr>
        <a:xfrm>
          <a:off x="0" y="0"/>
          <a:ext cx="0" cy="0"/>
          <a:chOff x="0" y="0"/>
          <a:chExt cx="0" cy="0"/>
        </a:xfrm>
      </p:grpSpPr>
      <p:sp>
        <p:nvSpPr>
          <p:cNvPr id="20" name="Pladsholder til indhold 19">
            <a:extLst>
              <a:ext uri="{FF2B5EF4-FFF2-40B4-BE49-F238E27FC236}">
                <a16:creationId xmlns:a16="http://schemas.microsoft.com/office/drawing/2014/main" id="{00A8C4F8-A0D2-4F20-B1CA-B71EB5C27DF8}"/>
              </a:ext>
            </a:extLst>
          </p:cNvPr>
          <p:cNvSpPr>
            <a:spLocks noGrp="1"/>
          </p:cNvSpPr>
          <p:nvPr>
            <p:ph sz="quarter" idx="10" hasCustomPrompt="1"/>
          </p:nvPr>
        </p:nvSpPr>
        <p:spPr>
          <a:xfrm>
            <a:off x="4867274" y="771525"/>
            <a:ext cx="4276726" cy="4371975"/>
          </a:xfrm>
          <a:solidFill>
            <a:srgbClr val="333333">
              <a:alpha val="60000"/>
            </a:srgbClr>
          </a:solidFill>
        </p:spPr>
        <p:txBody>
          <a:bodyPr lIns="432000" tIns="1368000" rIns="432000"/>
          <a:lstStyle>
            <a:lvl1pPr marL="0" indent="0">
              <a:buNone/>
              <a:defRPr sz="2200" b="1">
                <a:solidFill>
                  <a:schemeClr val="bg1"/>
                </a:solidFill>
              </a:defRPr>
            </a:lvl1pPr>
          </a:lstStyle>
          <a:p>
            <a:pPr lvl="0"/>
            <a:r>
              <a:rPr lang="nb-NO" noProof="0"/>
              <a:t>SEKSJONSTITTEL SEKSJONSTITTEL</a:t>
            </a:r>
          </a:p>
        </p:txBody>
      </p:sp>
      <p:sp>
        <p:nvSpPr>
          <p:cNvPr id="22" name="Pladsholder til indhold 21">
            <a:extLst>
              <a:ext uri="{FF2B5EF4-FFF2-40B4-BE49-F238E27FC236}">
                <a16:creationId xmlns:a16="http://schemas.microsoft.com/office/drawing/2014/main" id="{F70974E2-17E3-43D3-8A41-FD690A5348BF}"/>
              </a:ext>
            </a:extLst>
          </p:cNvPr>
          <p:cNvSpPr>
            <a:spLocks noGrp="1"/>
          </p:cNvSpPr>
          <p:nvPr>
            <p:ph sz="quarter" idx="11"/>
          </p:nvPr>
        </p:nvSpPr>
        <p:spPr>
          <a:xfrm>
            <a:off x="4867274" y="2964179"/>
            <a:ext cx="4276726" cy="2042618"/>
          </a:xfrm>
        </p:spPr>
        <p:txBody>
          <a:bodyPr lIns="432000" rIns="432000"/>
          <a:lstStyle>
            <a:lvl1pPr marL="0" indent="0">
              <a:buNone/>
              <a:defRPr sz="900">
                <a:solidFill>
                  <a:schemeClr val="bg1"/>
                </a:solidFill>
              </a:defRPr>
            </a:lvl1pPr>
            <a:lvl2pPr marL="149358" indent="0">
              <a:buNone/>
              <a:defRPr sz="1000">
                <a:solidFill>
                  <a:schemeClr val="bg1"/>
                </a:solidFill>
              </a:defRPr>
            </a:lvl2pPr>
            <a:lvl3pPr marL="296993" indent="0">
              <a:buNone/>
              <a:defRPr sz="1000">
                <a:solidFill>
                  <a:schemeClr val="bg1"/>
                </a:solidFill>
              </a:defRPr>
            </a:lvl3pPr>
            <a:lvl4pPr marL="445489" indent="0">
              <a:buNone/>
              <a:defRPr sz="1000">
                <a:solidFill>
                  <a:schemeClr val="bg1"/>
                </a:solidFill>
              </a:defRPr>
            </a:lvl4pPr>
            <a:lvl5pPr marL="593985" indent="0">
              <a:buNone/>
              <a:defRPr sz="1000">
                <a:solidFill>
                  <a:schemeClr val="bg1"/>
                </a:solidFill>
              </a:defRPr>
            </a:lvl5pPr>
          </a:lstStyle>
          <a:p>
            <a:pPr lvl="0"/>
            <a:r>
              <a:rPr lang="nb-NO" noProof="0"/>
              <a:t>Rediger teksttypografien i masteren</a:t>
            </a:r>
          </a:p>
        </p:txBody>
      </p:sp>
      <p:sp>
        <p:nvSpPr>
          <p:cNvPr id="26" name="Pladsholder til billede 25">
            <a:extLst>
              <a:ext uri="{FF2B5EF4-FFF2-40B4-BE49-F238E27FC236}">
                <a16:creationId xmlns:a16="http://schemas.microsoft.com/office/drawing/2014/main" id="{5320E2BA-4BBF-41DF-A216-C1395C896A7F}"/>
              </a:ext>
            </a:extLst>
          </p:cNvPr>
          <p:cNvSpPr>
            <a:spLocks noGrp="1"/>
          </p:cNvSpPr>
          <p:nvPr>
            <p:ph type="pic" sz="quarter" idx="12"/>
          </p:nvPr>
        </p:nvSpPr>
        <p:spPr>
          <a:xfrm>
            <a:off x="0" y="0"/>
            <a:ext cx="9143999" cy="5143500"/>
          </a:xfrm>
        </p:spPr>
        <p:txBody>
          <a:bodyPr/>
          <a:lstStyle/>
          <a:p>
            <a:endParaRPr lang="nb-NO" noProof="0"/>
          </a:p>
        </p:txBody>
      </p:sp>
      <p:sp>
        <p:nvSpPr>
          <p:cNvPr id="7" name="Rectangle 17">
            <a:extLst>
              <a:ext uri="{FF2B5EF4-FFF2-40B4-BE49-F238E27FC236}">
                <a16:creationId xmlns:a16="http://schemas.microsoft.com/office/drawing/2014/main" id="{C1DFA0C6-13C5-465C-8DDC-E6545A8E8806}"/>
              </a:ext>
            </a:extLst>
          </p:cNvPr>
          <p:cNvSpPr>
            <a:spLocks noChangeAspect="1"/>
          </p:cNvSpPr>
          <p:nvPr userDrawn="1"/>
        </p:nvSpPr>
        <p:spPr>
          <a:xfrm>
            <a:off x="402709" y="244290"/>
            <a:ext cx="866718" cy="306000"/>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9">
            <a:extLst>
              <a:ext uri="{FF2B5EF4-FFF2-40B4-BE49-F238E27FC236}">
                <a16:creationId xmlns:a16="http://schemas.microsoft.com/office/drawing/2014/main" id="{E21E3F9D-4195-4257-AD7F-B3A34A6758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985108" y="370290"/>
            <a:ext cx="76398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479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tekst /u bullets">
    <p:spTree>
      <p:nvGrpSpPr>
        <p:cNvPr id="1" name=""/>
        <p:cNvGrpSpPr/>
        <p:nvPr/>
      </p:nvGrpSpPr>
      <p:grpSpPr>
        <a:xfrm>
          <a:off x="0" y="0"/>
          <a:ext cx="0" cy="0"/>
          <a:chOff x="0" y="0"/>
          <a:chExt cx="0" cy="0"/>
        </a:xfrm>
      </p:grpSpPr>
      <p:sp>
        <p:nvSpPr>
          <p:cNvPr id="11" name="Plassholder for tekst 10"/>
          <p:cNvSpPr>
            <a:spLocks noGrp="1"/>
          </p:cNvSpPr>
          <p:nvPr>
            <p:ph type="body" idx="14"/>
          </p:nvPr>
        </p:nvSpPr>
        <p:spPr>
          <a:xfrm>
            <a:off x="395287" y="1161881"/>
            <a:ext cx="8353427" cy="3065632"/>
          </a:xfrm>
        </p:spPr>
        <p:txBody>
          <a:bodyPr lIns="0" tIns="0" rIns="0" bIns="0"/>
          <a:lstStyle>
            <a:lvl1pPr marL="0" indent="0">
              <a:buNone/>
              <a:defRPr sz="1000">
                <a:solidFill>
                  <a:srgbClr val="333333"/>
                </a:solidFill>
              </a:defRPr>
            </a:lvl1pPr>
          </a:lstStyle>
          <a:p>
            <a:pPr lvl="0"/>
            <a:r>
              <a:rPr lang="en-US"/>
              <a:t>Edit Master text styles</a:t>
            </a:r>
          </a:p>
        </p:txBody>
      </p:sp>
      <p:sp>
        <p:nvSpPr>
          <p:cNvPr id="9"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6" name="Plassholder for tittel 1"/>
          <p:cNvSpPr>
            <a:spLocks noGrp="1"/>
          </p:cNvSpPr>
          <p:nvPr>
            <p:ph type="title" hasCustomPrompt="1"/>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70509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2" name="Plassholder for bilde 7"/>
          <p:cNvSpPr>
            <a:spLocks noGrp="1"/>
          </p:cNvSpPr>
          <p:nvPr>
            <p:ph type="pic" sz="quarter" idx="13"/>
          </p:nvPr>
        </p:nvSpPr>
        <p:spPr>
          <a:xfrm>
            <a:off x="4684900" y="1166813"/>
            <a:ext cx="4068795" cy="306070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3"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BF3331D4-0443-4B20-9A19-5766A21E2BE7}" type="datetime1">
              <a:rPr lang="nb-NO" smtClean="0"/>
              <a:t>28.11.2019</a:t>
            </a:fld>
            <a:endParaRPr lang="nb-NO"/>
          </a:p>
        </p:txBody>
      </p:sp>
      <p:sp>
        <p:nvSpPr>
          <p:cNvPr id="14"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7"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887094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 innhold og portrait bilde">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4901106" cy="3208238"/>
          </a:xfrm>
        </p:spPr>
        <p:txBody>
          <a:bodyPr/>
          <a:lstStyle>
            <a:lvl1pPr>
              <a:spcBef>
                <a:spcPts val="0"/>
              </a:spcBef>
              <a:defRPr/>
            </a:lvl1pPr>
          </a:lstStyle>
          <a:p>
            <a:pPr lvl="0"/>
            <a:r>
              <a:rPr lang="en-US"/>
              <a:t>Edit Master text styles</a:t>
            </a:r>
          </a:p>
          <a:p>
            <a:pPr lvl="1"/>
            <a:r>
              <a:rPr lang="en-US"/>
              <a:t>Second level</a:t>
            </a:r>
          </a:p>
        </p:txBody>
      </p:sp>
      <p:sp>
        <p:nvSpPr>
          <p:cNvPr id="5" name="Plassholder for tittel 1"/>
          <p:cNvSpPr>
            <a:spLocks noGrp="1"/>
          </p:cNvSpPr>
          <p:nvPr>
            <p:ph type="title"/>
          </p:nvPr>
        </p:nvSpPr>
        <p:spPr>
          <a:xfrm>
            <a:off x="391765" y="454840"/>
            <a:ext cx="4904630"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
        <p:nvSpPr>
          <p:cNvPr id="7" name="Plassholder for bilde 7"/>
          <p:cNvSpPr>
            <a:spLocks noGrp="1"/>
          </p:cNvSpPr>
          <p:nvPr>
            <p:ph type="pic" sz="quarter" idx="13"/>
          </p:nvPr>
        </p:nvSpPr>
        <p:spPr>
          <a:xfrm>
            <a:off x="5615872" y="-1"/>
            <a:ext cx="3528128" cy="5143501"/>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Tree>
    <p:extLst>
      <p:ext uri="{BB962C8B-B14F-4D97-AF65-F5344CB8AC3E}">
        <p14:creationId xmlns:p14="http://schemas.microsoft.com/office/powerpoint/2010/main" val="315403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684900" y="396050"/>
            <a:ext cx="4068795" cy="2077091"/>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0" name="Plassholder for bilde 7"/>
          <p:cNvSpPr>
            <a:spLocks noGrp="1"/>
          </p:cNvSpPr>
          <p:nvPr>
            <p:ph type="pic" sz="quarter" idx="14"/>
          </p:nvPr>
        </p:nvSpPr>
        <p:spPr>
          <a:xfrm>
            <a:off x="4684900" y="2670362"/>
            <a:ext cx="4068795"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1" name="Plassholder for bilde 7"/>
          <p:cNvSpPr>
            <a:spLocks noGrp="1"/>
          </p:cNvSpPr>
          <p:nvPr>
            <p:ph type="pic" sz="quarter" idx="15"/>
          </p:nvPr>
        </p:nvSpPr>
        <p:spPr>
          <a:xfrm>
            <a:off x="395290" y="396050"/>
            <a:ext cx="4078100" cy="2077091"/>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2" name="Plassholder for bilde 7"/>
          <p:cNvSpPr>
            <a:spLocks noGrp="1"/>
          </p:cNvSpPr>
          <p:nvPr>
            <p:ph type="pic" sz="quarter" idx="16"/>
          </p:nvPr>
        </p:nvSpPr>
        <p:spPr>
          <a:xfrm>
            <a:off x="395288" y="2670362"/>
            <a:ext cx="4078101"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Tree>
    <p:extLst>
      <p:ext uri="{BB962C8B-B14F-4D97-AF65-F5344CB8AC3E}">
        <p14:creationId xmlns:p14="http://schemas.microsoft.com/office/powerpoint/2010/main" val="810871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1" name="Plassholder for bilde 7"/>
          <p:cNvSpPr>
            <a:spLocks noGrp="1"/>
          </p:cNvSpPr>
          <p:nvPr>
            <p:ph type="pic" sz="quarter" idx="15"/>
          </p:nvPr>
        </p:nvSpPr>
        <p:spPr>
          <a:xfrm>
            <a:off x="0" y="0"/>
            <a:ext cx="9144000" cy="514350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Tree>
    <p:extLst>
      <p:ext uri="{BB962C8B-B14F-4D97-AF65-F5344CB8AC3E}">
        <p14:creationId xmlns:p14="http://schemas.microsoft.com/office/powerpoint/2010/main" val="200692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t bilde med tittel">
    <p:spTree>
      <p:nvGrpSpPr>
        <p:cNvPr id="1" name=""/>
        <p:cNvGrpSpPr/>
        <p:nvPr/>
      </p:nvGrpSpPr>
      <p:grpSpPr>
        <a:xfrm>
          <a:off x="0" y="0"/>
          <a:ext cx="0" cy="0"/>
          <a:chOff x="0" y="0"/>
          <a:chExt cx="0" cy="0"/>
        </a:xfrm>
      </p:grpSpPr>
      <p:sp>
        <p:nvSpPr>
          <p:cNvPr id="10" name="Plassholder for bilde 7"/>
          <p:cNvSpPr>
            <a:spLocks noGrp="1"/>
          </p:cNvSpPr>
          <p:nvPr>
            <p:ph type="pic" sz="quarter" idx="14"/>
          </p:nvPr>
        </p:nvSpPr>
        <p:spPr>
          <a:xfrm>
            <a:off x="0" y="1166813"/>
            <a:ext cx="9144000" cy="3976688"/>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5" name="Plassholder for tittel 1"/>
          <p:cNvSpPr>
            <a:spLocks noGrp="1"/>
          </p:cNvSpPr>
          <p:nvPr>
            <p:ph type="title"/>
          </p:nvPr>
        </p:nvSpPr>
        <p:spPr>
          <a:xfrm>
            <a:off x="391765" y="454840"/>
            <a:ext cx="8357328" cy="492443"/>
          </a:xfrm>
          <a:prstGeom prst="rect">
            <a:avLst/>
          </a:prstGeom>
        </p:spPr>
        <p:txBody>
          <a:bodyPr vert="horz" wrap="square" lIns="0" tIns="0" rIns="0" bIns="0" rtlCol="0" anchor="t" anchorCtr="0">
            <a:spAutoFit/>
          </a:bodyPr>
          <a:lstStyle/>
          <a:p>
            <a:r>
              <a:rPr lang="en-US"/>
              <a:t>Click to edit Master title style</a:t>
            </a:r>
            <a:endParaRPr lang="nb-NO"/>
          </a:p>
        </p:txBody>
      </p:sp>
    </p:spTree>
    <p:extLst>
      <p:ext uri="{BB962C8B-B14F-4D97-AF65-F5344CB8AC3E}">
        <p14:creationId xmlns:p14="http://schemas.microsoft.com/office/powerpoint/2010/main" val="2378309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innhold og 2 små bilder">
    <p:spTree>
      <p:nvGrpSpPr>
        <p:cNvPr id="1" name=""/>
        <p:cNvGrpSpPr/>
        <p:nvPr/>
      </p:nvGrpSpPr>
      <p:grpSpPr>
        <a:xfrm>
          <a:off x="0" y="0"/>
          <a:ext cx="0" cy="0"/>
          <a:chOff x="0" y="0"/>
          <a:chExt cx="0" cy="0"/>
        </a:xfrm>
      </p:grpSpPr>
      <p:sp>
        <p:nvSpPr>
          <p:cNvPr id="7" name="Plassholder for tekst 10"/>
          <p:cNvSpPr>
            <a:spLocks noGrp="1"/>
          </p:cNvSpPr>
          <p:nvPr>
            <p:ph type="body" idx="15"/>
          </p:nvPr>
        </p:nvSpPr>
        <p:spPr>
          <a:xfrm>
            <a:off x="395287" y="1161883"/>
            <a:ext cx="8353427" cy="738637"/>
          </a:xfrm>
        </p:spPr>
        <p:txBody>
          <a:bodyPr lIns="0" tIns="0" rIns="0" bIns="0">
            <a:noAutofit/>
          </a:bodyPr>
          <a:lstStyle>
            <a:lvl1pPr marL="0" indent="0">
              <a:buNone/>
              <a:defRPr sz="2000"/>
            </a:lvl1pPr>
          </a:lstStyle>
          <a:p>
            <a:pPr lvl="0"/>
            <a:r>
              <a:rPr lang="en-US"/>
              <a:t>Edit Master text styles</a:t>
            </a:r>
          </a:p>
        </p:txBody>
      </p:sp>
      <p:sp>
        <p:nvSpPr>
          <p:cNvPr id="8" name="Plassholder for bilde 7"/>
          <p:cNvSpPr>
            <a:spLocks noGrp="1"/>
          </p:cNvSpPr>
          <p:nvPr>
            <p:ph type="pic" sz="quarter" idx="14"/>
          </p:nvPr>
        </p:nvSpPr>
        <p:spPr>
          <a:xfrm>
            <a:off x="4684900" y="2150423"/>
            <a:ext cx="4068795"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9" name="Plassholder for bilde 7"/>
          <p:cNvSpPr>
            <a:spLocks noGrp="1"/>
          </p:cNvSpPr>
          <p:nvPr>
            <p:ph type="pic" sz="quarter" idx="16"/>
          </p:nvPr>
        </p:nvSpPr>
        <p:spPr>
          <a:xfrm>
            <a:off x="395288" y="2150423"/>
            <a:ext cx="4078101"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A1BDEF8A-6B4A-4BEE-AEA9-4243683771C5}" type="datetime1">
              <a:rPr lang="nb-NO" smtClean="0"/>
              <a:t>28.11.2019</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10"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pic>
        <p:nvPicPr>
          <p:cNvPr id="11" name="Picture 9">
            <a:extLst>
              <a:ext uri="{FF2B5EF4-FFF2-40B4-BE49-F238E27FC236}">
                <a16:creationId xmlns:a16="http://schemas.microsoft.com/office/drawing/2014/main" id="{9B0B4E4D-F9CD-4196-AF16-3353AC4D31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985108" y="270853"/>
            <a:ext cx="76398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221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0" name="Plassholder for innhold 2"/>
          <p:cNvSpPr>
            <a:spLocks noGrp="1"/>
          </p:cNvSpPr>
          <p:nvPr>
            <p:ph idx="14"/>
          </p:nvPr>
        </p:nvSpPr>
        <p:spPr>
          <a:xfrm>
            <a:off x="395289"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1" name="Plassholder for innhold 2"/>
          <p:cNvSpPr>
            <a:spLocks noGrp="1"/>
          </p:cNvSpPr>
          <p:nvPr>
            <p:ph idx="15"/>
          </p:nvPr>
        </p:nvSpPr>
        <p:spPr>
          <a:xfrm>
            <a:off x="4769225"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DE3B195D-ED60-431E-92DB-50849F23233C}" type="datetime1">
              <a:rPr lang="nb-NO" smtClean="0"/>
              <a:t>28.11.2019</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7"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33610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ctrTitle"/>
          </p:nvPr>
        </p:nvSpPr>
        <p:spPr>
          <a:xfrm>
            <a:off x="828104" y="2048703"/>
            <a:ext cx="5254349" cy="492443"/>
          </a:xfrm>
        </p:spPr>
        <p:txBody>
          <a:bodyPr wrap="square" anchor="b">
            <a:spAutoFit/>
          </a:bodyPr>
          <a:lstStyle>
            <a:lvl1pPr algn="l">
              <a:defRPr sz="3200"/>
            </a:lvl1pPr>
          </a:lstStyle>
          <a:p>
            <a:r>
              <a:rPr lang="en-US"/>
              <a:t>Click to edit Master title style</a:t>
            </a:r>
            <a:endParaRPr lang="nb-NO"/>
          </a:p>
        </p:txBody>
      </p:sp>
      <p:sp>
        <p:nvSpPr>
          <p:cNvPr id="9" name="Undertittel 2"/>
          <p:cNvSpPr>
            <a:spLocks noGrp="1"/>
          </p:cNvSpPr>
          <p:nvPr>
            <p:ph type="subTitle" idx="1"/>
          </p:nvPr>
        </p:nvSpPr>
        <p:spPr>
          <a:xfrm>
            <a:off x="828105" y="2700339"/>
            <a:ext cx="4194524" cy="307777"/>
          </a:xfrm>
        </p:spPr>
        <p:txBody>
          <a:bodyPr wrap="square">
            <a:spAutoFit/>
          </a:bodyPr>
          <a:lstStyle>
            <a:lvl1pPr marL="0" indent="0" algn="l">
              <a:buNone/>
              <a:defRPr sz="2000"/>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7" name="Rectangle 6"/>
          <p:cNvSpPr/>
          <p:nvPr userDrawn="1"/>
        </p:nvSpPr>
        <p:spPr>
          <a:xfrm>
            <a:off x="404649" y="451554"/>
            <a:ext cx="929408" cy="328133"/>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12753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395289" y="1166815"/>
            <a:ext cx="3979489" cy="246221"/>
          </a:xfrm>
        </p:spPr>
        <p:txBody>
          <a:bodyPr wrap="square" anchor="t" anchorCtr="0">
            <a:spAutoFit/>
          </a:bodyPr>
          <a:lstStyle>
            <a:lvl1pPr marL="0" indent="0" algn="l">
              <a:buNone/>
              <a:defRPr sz="16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Edit Master text styles</a:t>
            </a:r>
          </a:p>
        </p:txBody>
      </p:sp>
      <p:sp>
        <p:nvSpPr>
          <p:cNvPr id="5" name="Plassholder for tekst 4"/>
          <p:cNvSpPr>
            <a:spLocks noGrp="1"/>
          </p:cNvSpPr>
          <p:nvPr>
            <p:ph type="body" sz="quarter" idx="3"/>
          </p:nvPr>
        </p:nvSpPr>
        <p:spPr>
          <a:xfrm>
            <a:off x="4769226" y="1166815"/>
            <a:ext cx="3979871" cy="246221"/>
          </a:xfrm>
        </p:spPr>
        <p:txBody>
          <a:bodyPr wrap="square" anchor="t" anchorCtr="0">
            <a:spAutoFit/>
          </a:bodyPr>
          <a:lstStyle>
            <a:lvl1pPr marL="0" indent="0" algn="l">
              <a:buNone/>
              <a:defRPr sz="16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Edit Master text styles</a:t>
            </a:r>
          </a:p>
        </p:txBody>
      </p:sp>
      <p:sp>
        <p:nvSpPr>
          <p:cNvPr id="10" name="Plassholder for innhold 2"/>
          <p:cNvSpPr>
            <a:spLocks noGrp="1"/>
          </p:cNvSpPr>
          <p:nvPr>
            <p:ph idx="14"/>
          </p:nvPr>
        </p:nvSpPr>
        <p:spPr>
          <a:xfrm>
            <a:off x="395289" y="1482291"/>
            <a:ext cx="3979488" cy="2745222"/>
          </a:xfrm>
        </p:spPr>
        <p:txBody>
          <a:bodyPr/>
          <a:lstStyle>
            <a:lvl1pPr>
              <a:spcBef>
                <a:spcPts val="0"/>
              </a:spcBef>
              <a:defRPr/>
            </a:lvl1pPr>
          </a:lstStyle>
          <a:p>
            <a:pPr lvl="0"/>
            <a:r>
              <a:rPr lang="en-US"/>
              <a:t>Edit Master text styles</a:t>
            </a:r>
          </a:p>
          <a:p>
            <a:pPr lvl="1"/>
            <a:r>
              <a:rPr lang="en-US"/>
              <a:t>Second level</a:t>
            </a:r>
          </a:p>
        </p:txBody>
      </p:sp>
      <p:sp>
        <p:nvSpPr>
          <p:cNvPr id="13" name="Plassholder for innhold 2"/>
          <p:cNvSpPr>
            <a:spLocks noGrp="1"/>
          </p:cNvSpPr>
          <p:nvPr>
            <p:ph idx="15"/>
          </p:nvPr>
        </p:nvSpPr>
        <p:spPr>
          <a:xfrm>
            <a:off x="4769225" y="1482291"/>
            <a:ext cx="3979488" cy="2745222"/>
          </a:xfrm>
        </p:spPr>
        <p:txBody>
          <a:bodyPr/>
          <a:lstStyle>
            <a:lvl1pPr>
              <a:spcBef>
                <a:spcPts val="0"/>
              </a:spcBef>
              <a:defRPr/>
            </a:lvl1pPr>
          </a:lstStyle>
          <a:p>
            <a:pPr lvl="0"/>
            <a:r>
              <a:rPr lang="en-US"/>
              <a:t>Edit Master text styles</a:t>
            </a:r>
          </a:p>
          <a:p>
            <a:pPr lvl="1"/>
            <a:r>
              <a:rPr lang="en-US"/>
              <a:t>Second level</a:t>
            </a:r>
          </a:p>
        </p:txBody>
      </p:sp>
      <p:sp>
        <p:nvSpPr>
          <p:cNvPr id="1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132190CC-FD04-43F4-B0AD-588D645D4A76}" type="datetime1">
              <a:rPr lang="nb-NO" smtClean="0"/>
              <a:t>28.11.2019</a:t>
            </a:fld>
            <a:endParaRPr lang="nb-NO"/>
          </a:p>
        </p:txBody>
      </p:sp>
      <p:sp>
        <p:nvSpPr>
          <p:cNvPr id="15"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9"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1077428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2E7643F3-CC0F-4807-827B-0341650B7476}" type="datetime1">
              <a:rPr lang="nb-NO" noProof="0" smtClean="0"/>
              <a:t>28.11.2019</a:t>
            </a:fld>
            <a:endParaRPr lang="nb-NO" noProof="0"/>
          </a:p>
        </p:txBody>
      </p:sp>
      <p:sp>
        <p:nvSpPr>
          <p:cNvPr id="7"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noProof="0" smtClean="0"/>
              <a:pPr/>
              <a:t>‹#›</a:t>
            </a:fld>
            <a:endParaRPr lang="nb-NO" noProof="0"/>
          </a:p>
        </p:txBody>
      </p:sp>
      <p:sp>
        <p:nvSpPr>
          <p:cNvPr id="8" name="Plassholder for tittel 1"/>
          <p:cNvSpPr>
            <a:spLocks noGrp="1"/>
          </p:cNvSpPr>
          <p:nvPr>
            <p:ph type="title" hasCustomPrompt="1"/>
          </p:nvPr>
        </p:nvSpPr>
        <p:spPr>
          <a:xfrm>
            <a:off x="391765" y="454840"/>
            <a:ext cx="8357328" cy="307777"/>
          </a:xfrm>
          <a:prstGeom prst="rect">
            <a:avLst/>
          </a:prstGeom>
        </p:spPr>
        <p:txBody>
          <a:bodyPr vert="horz" wrap="square" lIns="0" tIns="0" rIns="0" bIns="0" rtlCol="0" anchor="t" anchorCtr="0">
            <a:spAutoFit/>
          </a:bodyPr>
          <a:lstStyle>
            <a:lvl1pPr>
              <a:defRPr cap="all" baseline="0"/>
            </a:lvl1pPr>
          </a:lstStyle>
          <a:p>
            <a:r>
              <a:rPr lang="nb-NO" noProof="0"/>
              <a:t>CLICK TO EDIT MASTER TITLE STYLE</a:t>
            </a:r>
          </a:p>
        </p:txBody>
      </p:sp>
    </p:spTree>
    <p:extLst>
      <p:ext uri="{BB962C8B-B14F-4D97-AF65-F5344CB8AC3E}">
        <p14:creationId xmlns:p14="http://schemas.microsoft.com/office/powerpoint/2010/main" val="1299857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09BB8C4F-DABE-4048-B26D-3F9B83C992C5}" type="datetime1">
              <a:rPr lang="nb-NO" noProof="0" smtClean="0"/>
              <a:t>28.11.2019</a:t>
            </a:fld>
            <a:endParaRPr lang="nb-NO" noProof="0"/>
          </a:p>
        </p:txBody>
      </p:sp>
      <p:sp>
        <p:nvSpPr>
          <p:cNvPr id="6"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noProof="0" smtClean="0"/>
              <a:pPr/>
              <a:t>‹#›</a:t>
            </a:fld>
            <a:endParaRPr lang="nb-NO" noProof="0"/>
          </a:p>
        </p:txBody>
      </p:sp>
    </p:spTree>
    <p:extLst>
      <p:ext uri="{BB962C8B-B14F-4D97-AF65-F5344CB8AC3E}">
        <p14:creationId xmlns:p14="http://schemas.microsoft.com/office/powerpoint/2010/main" val="2767578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_Tomt_ute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5721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Avslutningsslide">
    <p:spTree>
      <p:nvGrpSpPr>
        <p:cNvPr id="1" name=""/>
        <p:cNvGrpSpPr/>
        <p:nvPr/>
      </p:nvGrpSpPr>
      <p:grpSpPr>
        <a:xfrm>
          <a:off x="0" y="0"/>
          <a:ext cx="0" cy="0"/>
          <a:chOff x="0" y="0"/>
          <a:chExt cx="0" cy="0"/>
        </a:xfrm>
      </p:grpSpPr>
      <p:sp>
        <p:nvSpPr>
          <p:cNvPr id="4" name="TextBox 3"/>
          <p:cNvSpPr txBox="1"/>
          <p:nvPr userDrawn="1"/>
        </p:nvSpPr>
        <p:spPr>
          <a:xfrm>
            <a:off x="3388094" y="4237139"/>
            <a:ext cx="2367815" cy="400110"/>
          </a:xfrm>
          <a:prstGeom prst="rect">
            <a:avLst/>
          </a:prstGeom>
          <a:noFill/>
        </p:spPr>
        <p:txBody>
          <a:bodyPr wrap="square" rtlCol="0">
            <a:spAutoFit/>
          </a:bodyPr>
          <a:lstStyle/>
          <a:p>
            <a:pPr algn="ctr"/>
            <a:r>
              <a:rPr lang="en-US" sz="1000" b="1" u="sng" err="1"/>
              <a:t>Tusen</a:t>
            </a:r>
            <a:r>
              <a:rPr lang="en-US" sz="1000" b="1" u="sng"/>
              <a:t> </a:t>
            </a:r>
            <a:r>
              <a:rPr lang="en-US" sz="1000" b="1" u="sng" err="1"/>
              <a:t>takk</a:t>
            </a:r>
            <a:r>
              <a:rPr lang="en-US" sz="1000" b="1" u="sng"/>
              <a:t>!</a:t>
            </a:r>
          </a:p>
          <a:p>
            <a:pPr algn="ctr"/>
            <a:r>
              <a:rPr lang="en-US" sz="1000" b="1" u="sng" err="1"/>
              <a:t>www.innovasjonnorge.no</a:t>
            </a:r>
            <a:endParaRPr lang="en-US" sz="1000" b="1" u="sng"/>
          </a:p>
        </p:txBody>
      </p:sp>
      <p:sp>
        <p:nvSpPr>
          <p:cNvPr id="5" name="Rectangle 4"/>
          <p:cNvSpPr/>
          <p:nvPr userDrawn="1"/>
        </p:nvSpPr>
        <p:spPr>
          <a:xfrm>
            <a:off x="3078478" y="2051783"/>
            <a:ext cx="2987047" cy="1039935"/>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3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8" name="Plassholder for tekst 7"/>
          <p:cNvSpPr>
            <a:spLocks noGrp="1"/>
          </p:cNvSpPr>
          <p:nvPr>
            <p:ph type="body" sz="quarter" idx="13"/>
          </p:nvPr>
        </p:nvSpPr>
        <p:spPr>
          <a:xfrm>
            <a:off x="396051" y="447675"/>
            <a:ext cx="1868487" cy="123111"/>
          </a:xfrm>
        </p:spPr>
        <p:txBody>
          <a:bodyPr anchor="t" anchorCtr="0">
            <a:spAutoFit/>
          </a:bodyPr>
          <a:lstStyle>
            <a:lvl1pPr marL="0" indent="0">
              <a:buNone/>
              <a:defRPr sz="800" b="1" u="sng"/>
            </a:lvl1pPr>
          </a:lstStyle>
          <a:p>
            <a:pPr lvl="0"/>
            <a:r>
              <a:rPr lang="en-US"/>
              <a:t>Edit Master text styles</a:t>
            </a:r>
          </a:p>
        </p:txBody>
      </p:sp>
      <p:sp>
        <p:nvSpPr>
          <p:cNvPr id="1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1E0FA070-9229-45F5-8B14-71DEF6BB8EE2}" type="datetime1">
              <a:rPr lang="nb-NO" smtClean="0"/>
              <a:t>28.11.2019</a:t>
            </a:fld>
            <a:endParaRPr lang="nb-NO"/>
          </a:p>
        </p:txBody>
      </p:sp>
      <p:sp>
        <p:nvSpPr>
          <p:cNvPr id="15"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pic>
        <p:nvPicPr>
          <p:cNvPr id="10" name="Bil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339261"/>
            <a:ext cx="2962663" cy="960122"/>
          </a:xfrm>
          <a:prstGeom prst="rect">
            <a:avLst/>
          </a:prstGeom>
        </p:spPr>
      </p:pic>
      <p:sp>
        <p:nvSpPr>
          <p:cNvPr id="12" name="Tittel 1"/>
          <p:cNvSpPr>
            <a:spLocks noGrp="1"/>
          </p:cNvSpPr>
          <p:nvPr>
            <p:ph type="ctrTitle"/>
          </p:nvPr>
        </p:nvSpPr>
        <p:spPr>
          <a:xfrm>
            <a:off x="4572000" y="2279886"/>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a:p>
        </p:txBody>
      </p:sp>
      <p:sp>
        <p:nvSpPr>
          <p:cNvPr id="13" name="Undertittel 2"/>
          <p:cNvSpPr>
            <a:spLocks noGrp="1"/>
          </p:cNvSpPr>
          <p:nvPr>
            <p:ph type="subTitle" idx="1"/>
          </p:nvPr>
        </p:nvSpPr>
        <p:spPr>
          <a:xfrm>
            <a:off x="4572000" y="3051520"/>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Tree>
    <p:extLst>
      <p:ext uri="{BB962C8B-B14F-4D97-AF65-F5344CB8AC3E}">
        <p14:creationId xmlns:p14="http://schemas.microsoft.com/office/powerpoint/2010/main" val="3127885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sp>
        <p:nvSpPr>
          <p:cNvPr id="23"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3ACD08C2-19B4-4E7C-9268-F174341E2FB0}" type="datetime1">
              <a:rPr lang="nb-NO" smtClean="0"/>
              <a:t>28.11.2019</a:t>
            </a:fld>
            <a:endParaRPr lang="nb-NO"/>
          </a:p>
        </p:txBody>
      </p:sp>
      <p:sp>
        <p:nvSpPr>
          <p:cNvPr id="24"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8" name="Tittel 1"/>
          <p:cNvSpPr>
            <a:spLocks noGrp="1"/>
          </p:cNvSpPr>
          <p:nvPr>
            <p:ph type="ctrTitle"/>
          </p:nvPr>
        </p:nvSpPr>
        <p:spPr>
          <a:xfrm>
            <a:off x="4572000" y="2279886"/>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a:p>
        </p:txBody>
      </p:sp>
      <p:sp>
        <p:nvSpPr>
          <p:cNvPr id="9" name="Undertittel 2"/>
          <p:cNvSpPr>
            <a:spLocks noGrp="1"/>
          </p:cNvSpPr>
          <p:nvPr>
            <p:ph type="subTitle" idx="1"/>
          </p:nvPr>
        </p:nvSpPr>
        <p:spPr>
          <a:xfrm>
            <a:off x="4572000" y="3051520"/>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Tree>
    <p:extLst>
      <p:ext uri="{BB962C8B-B14F-4D97-AF65-F5344CB8AC3E}">
        <p14:creationId xmlns:p14="http://schemas.microsoft.com/office/powerpoint/2010/main" val="1247936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SORT">
    <p:spTree>
      <p:nvGrpSpPr>
        <p:cNvPr id="1" name=""/>
        <p:cNvGrpSpPr/>
        <p:nvPr/>
      </p:nvGrpSpPr>
      <p:grpSpPr>
        <a:xfrm>
          <a:off x="0" y="0"/>
          <a:ext cx="0" cy="0"/>
          <a:chOff x="0" y="0"/>
          <a:chExt cx="0" cy="0"/>
        </a:xfrm>
      </p:grpSpPr>
      <p:sp>
        <p:nvSpPr>
          <p:cNvPr id="9" name="Rektangel 8"/>
          <p:cNvSpPr/>
          <p:nvPr userDrawn="1"/>
        </p:nvSpPr>
        <p:spPr>
          <a:xfrm>
            <a:off x="0" y="1166815"/>
            <a:ext cx="9144000" cy="397668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2"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3"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80924E28-EEE0-4503-8B2C-F239348D9349}" type="datetime1">
              <a:rPr lang="nb-NO" smtClean="0"/>
              <a:t>28.11.2019</a:t>
            </a:fld>
            <a:endParaRPr lang="nb-NO"/>
          </a:p>
        </p:txBody>
      </p:sp>
      <p:sp>
        <p:nvSpPr>
          <p:cNvPr id="6" name="Plassholder for lysbildenummer 5"/>
          <p:cNvSpPr>
            <a:spLocks noGrp="1"/>
          </p:cNvSpPr>
          <p:nvPr>
            <p:ph type="sldNum" sz="quarter" idx="12"/>
          </p:nvPr>
        </p:nvSpPr>
        <p:spPr>
          <a:xfrm>
            <a:off x="8389093" y="4686861"/>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10" name="Rectangle 6"/>
          <p:cNvSpPr/>
          <p:nvPr userDrawn="1"/>
        </p:nvSpPr>
        <p:spPr>
          <a:xfrm>
            <a:off x="404649" y="451554"/>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9">
            <a:extLst>
              <a:ext uri="{FF2B5EF4-FFF2-40B4-BE49-F238E27FC236}">
                <a16:creationId xmlns:a16="http://schemas.microsoft.com/office/drawing/2014/main" id="{42EB68E9-1827-491E-8E39-FD9DB7834A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985108" y="461353"/>
            <a:ext cx="76398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49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19" name="Rektangel 8"/>
          <p:cNvSpPr/>
          <p:nvPr userDrawn="1"/>
        </p:nvSpPr>
        <p:spPr>
          <a:xfrm>
            <a:off x="0" y="1166815"/>
            <a:ext cx="9144000" cy="3976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FBA8986E-3C1E-4738-877E-E43CEC5BD908}" type="datetime1">
              <a:rPr lang="nb-NO" smtClean="0"/>
              <a:t>28.11.2019</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11" name="Rectangle 6"/>
          <p:cNvSpPr/>
          <p:nvPr userDrawn="1"/>
        </p:nvSpPr>
        <p:spPr>
          <a:xfrm>
            <a:off x="404649" y="451554"/>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7317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18" name="Rektangel 8"/>
          <p:cNvSpPr/>
          <p:nvPr userDrawn="1"/>
        </p:nvSpPr>
        <p:spPr>
          <a:xfrm>
            <a:off x="0" y="1166815"/>
            <a:ext cx="9144000" cy="3976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2B5B0DC7-35C6-4233-B2AE-880676D7EDF3}" type="datetime1">
              <a:rPr lang="nb-NO" smtClean="0"/>
              <a:t>28.11.2019</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11" name="Rectangle 6"/>
          <p:cNvSpPr/>
          <p:nvPr userDrawn="1"/>
        </p:nvSpPr>
        <p:spPr>
          <a:xfrm>
            <a:off x="404649" y="451554"/>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428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17" name="Rektangel 8"/>
          <p:cNvSpPr/>
          <p:nvPr userDrawn="1"/>
        </p:nvSpPr>
        <p:spPr>
          <a:xfrm>
            <a:off x="0" y="1166815"/>
            <a:ext cx="9144000" cy="3976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bg1"/>
                </a:solidFill>
              </a:defRPr>
            </a:lvl1pPr>
          </a:lstStyle>
          <a:p>
            <a:fld id="{2E0E4645-2D36-43E7-956F-1ECB5B95680C}" type="datetime1">
              <a:rPr lang="nb-NO" smtClean="0"/>
              <a:t>28.11.2019</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11" name="Rectangle 6"/>
          <p:cNvSpPr/>
          <p:nvPr userDrawn="1"/>
        </p:nvSpPr>
        <p:spPr>
          <a:xfrm>
            <a:off x="404649" y="451554"/>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866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lysbilde GUL">
    <p:spTree>
      <p:nvGrpSpPr>
        <p:cNvPr id="1" name=""/>
        <p:cNvGrpSpPr/>
        <p:nvPr/>
      </p:nvGrpSpPr>
      <p:grpSpPr>
        <a:xfrm>
          <a:off x="0" y="0"/>
          <a:ext cx="0" cy="0"/>
          <a:chOff x="0" y="0"/>
          <a:chExt cx="0" cy="0"/>
        </a:xfrm>
      </p:grpSpPr>
      <p:sp>
        <p:nvSpPr>
          <p:cNvPr id="18" name="Rektangel 8"/>
          <p:cNvSpPr/>
          <p:nvPr userDrawn="1"/>
        </p:nvSpPr>
        <p:spPr>
          <a:xfrm>
            <a:off x="0" y="1166815"/>
            <a:ext cx="9144000" cy="3976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p:spPr>
        <p:txBody>
          <a:bodyPr>
            <a:spAutoFit/>
          </a:bodyPr>
          <a:lstStyle>
            <a:lvl1pPr>
              <a:defRPr>
                <a:solidFill>
                  <a:schemeClr val="tx2"/>
                </a:solidFill>
              </a:defRPr>
            </a:lvl1pPr>
          </a:lstStyle>
          <a:p>
            <a:fld id="{968F5B38-DD60-46D9-8B84-3FD35227FE51}" type="datetime1">
              <a:rPr lang="nb-NO" smtClean="0"/>
              <a:t>28.11.2019</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tx2"/>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11" name="Rectangle 6"/>
          <p:cNvSpPr/>
          <p:nvPr userDrawn="1"/>
        </p:nvSpPr>
        <p:spPr>
          <a:xfrm>
            <a:off x="404649" y="451554"/>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21721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p>
            <a:r>
              <a:rPr lang="nb-NO"/>
              <a:t>TITTEL SKAL HA FONT STR. 32PT SOM DEFAULT</a:t>
            </a:r>
          </a:p>
        </p:txBody>
      </p:sp>
      <p:sp>
        <p:nvSpPr>
          <p:cNvPr id="3" name="Plassholder for tekst 2"/>
          <p:cNvSpPr>
            <a:spLocks noGrp="1"/>
          </p:cNvSpPr>
          <p:nvPr>
            <p:ph type="body" idx="1"/>
          </p:nvPr>
        </p:nvSpPr>
        <p:spPr>
          <a:xfrm>
            <a:off x="391765" y="1161883"/>
            <a:ext cx="8360473" cy="3065631"/>
          </a:xfrm>
          <a:prstGeom prst="rect">
            <a:avLst/>
          </a:prstGeom>
        </p:spPr>
        <p:txBody>
          <a:bodyPr vert="horz" lIns="0" tIns="0" rIns="0" bIns="0" rtlCol="0" anchor="t" anchorCtr="0">
            <a:noAutofit/>
          </a:bodyPr>
          <a:lstStyle/>
          <a:p>
            <a:pPr lvl="0"/>
            <a:r>
              <a:rPr lang="nb-NO" noProof="0"/>
              <a:t>Brødtekst skal ha font </a:t>
            </a:r>
            <a:r>
              <a:rPr lang="nb-NO" noProof="0" err="1"/>
              <a:t>str</a:t>
            </a:r>
            <a:r>
              <a:rPr lang="nb-NO" noProof="0"/>
              <a:t>. 20pt som </a:t>
            </a:r>
            <a:r>
              <a:rPr lang="nb-NO" noProof="0" err="1"/>
              <a:t>default</a:t>
            </a:r>
            <a:r>
              <a:rPr lang="nb-NO" noProof="0"/>
              <a:t>,</a:t>
            </a:r>
          </a:p>
          <a:p>
            <a:pPr lvl="1"/>
            <a:r>
              <a:rPr lang="nb-NO" noProof="0"/>
              <a:t>Og 16pt som nedre grense</a:t>
            </a:r>
          </a:p>
        </p:txBody>
      </p:sp>
      <p:sp>
        <p:nvSpPr>
          <p:cNvPr id="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FC85E754-325F-45AA-A805-52B4FA54BA4F}" type="datetime1">
              <a:rPr lang="nb-NO" smtClean="0"/>
              <a:t>28.11.2019</a:t>
            </a:fld>
            <a:endParaRPr lang="nb-NO"/>
          </a:p>
        </p:txBody>
      </p:sp>
      <p:sp>
        <p:nvSpPr>
          <p:cNvPr id="6"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7" name="Rectangle 17">
            <a:extLst>
              <a:ext uri="{FF2B5EF4-FFF2-40B4-BE49-F238E27FC236}">
                <a16:creationId xmlns:a16="http://schemas.microsoft.com/office/drawing/2014/main" id="{7518CDFD-DD04-469F-8D8C-BA8913264490}"/>
              </a:ext>
            </a:extLst>
          </p:cNvPr>
          <p:cNvSpPr/>
          <p:nvPr userDrawn="1"/>
        </p:nvSpPr>
        <p:spPr>
          <a:xfrm>
            <a:off x="404649" y="4551468"/>
            <a:ext cx="929408" cy="328133"/>
          </a:xfrm>
          <a:prstGeom prst="rect">
            <a:avLst/>
          </a:prstGeom>
          <a:blipFill>
            <a:blip r:embed="rId26"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Graphic 33">
            <a:extLst>
              <a:ext uri="{FF2B5EF4-FFF2-40B4-BE49-F238E27FC236}">
                <a16:creationId xmlns:a16="http://schemas.microsoft.com/office/drawing/2014/main" id="{65FB300D-341E-4833-9E7A-ECA4FB9A0010}"/>
              </a:ext>
            </a:extLst>
          </p:cNvPr>
          <p:cNvPicPr>
            <a:picLocks noChangeAspect="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602214" y="4692029"/>
            <a:ext cx="580175" cy="183184"/>
          </a:xfrm>
          <a:prstGeom prst="rect">
            <a:avLst/>
          </a:prstGeom>
        </p:spPr>
      </p:pic>
    </p:spTree>
    <p:extLst>
      <p:ext uri="{BB962C8B-B14F-4D97-AF65-F5344CB8AC3E}">
        <p14:creationId xmlns:p14="http://schemas.microsoft.com/office/powerpoint/2010/main" val="1513222671"/>
      </p:ext>
    </p:extLst>
  </p:cSld>
  <p:clrMap bg1="lt1" tx1="dk1" bg2="lt2" tx2="dk2" accent1="accent1" accent2="accent2" accent3="accent3" accent4="accent4" accent5="accent5" accent6="accent6" hlink="hlink" folHlink="folHlink"/>
  <p:sldLayoutIdLst>
    <p:sldLayoutId id="2147483670" r:id="rId1"/>
    <p:sldLayoutId id="2147483651" r:id="rId2"/>
    <p:sldLayoutId id="2147483649" r:id="rId3"/>
    <p:sldLayoutId id="2147483662" r:id="rId4"/>
    <p:sldLayoutId id="2147483657" r:id="rId5"/>
    <p:sldLayoutId id="2147483658" r:id="rId6"/>
    <p:sldLayoutId id="2147483659" r:id="rId7"/>
    <p:sldLayoutId id="2147483660" r:id="rId8"/>
    <p:sldLayoutId id="2147483661" r:id="rId9"/>
    <p:sldLayoutId id="2147483650" r:id="rId10"/>
    <p:sldLayoutId id="2147483674" r:id="rId11"/>
    <p:sldLayoutId id="2147483671" r:id="rId12"/>
    <p:sldLayoutId id="2147483656" r:id="rId13"/>
    <p:sldLayoutId id="2147483673" r:id="rId14"/>
    <p:sldLayoutId id="2147483664" r:id="rId15"/>
    <p:sldLayoutId id="2147483665" r:id="rId16"/>
    <p:sldLayoutId id="2147483667" r:id="rId17"/>
    <p:sldLayoutId id="2147483668" r:id="rId18"/>
    <p:sldLayoutId id="2147483652" r:id="rId19"/>
    <p:sldLayoutId id="2147483653" r:id="rId20"/>
    <p:sldLayoutId id="2147483654" r:id="rId21"/>
    <p:sldLayoutId id="2147483655" r:id="rId22"/>
    <p:sldLayoutId id="2147483672" r:id="rId23"/>
    <p:sldLayoutId id="2147483669" r:id="rId24"/>
  </p:sldLayoutIdLst>
  <p:hf hdr="0" ftr="0" dt="0"/>
  <p:txStyles>
    <p:titleStyle>
      <a:lvl1pPr marL="0" algn="l" defTabSz="514338" rtl="0" eaLnBrk="1" latinLnBrk="0" hangingPunct="1">
        <a:lnSpc>
          <a:spcPct val="100000"/>
        </a:lnSpc>
        <a:spcBef>
          <a:spcPts val="0"/>
        </a:spcBef>
        <a:buNone/>
        <a:defRPr sz="2000" b="1" kern="1200" cap="all" baseline="0">
          <a:solidFill>
            <a:schemeClr val="tx1"/>
          </a:solidFill>
          <a:latin typeface="+mj-lt"/>
          <a:ea typeface="+mj-ea"/>
          <a:cs typeface="+mj-cs"/>
        </a:defRPr>
      </a:lvl1pPr>
    </p:titleStyle>
    <p:body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b-NO"/>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9" userDrawn="1">
          <p15:clr>
            <a:srgbClr val="F26B43"/>
          </p15:clr>
        </p15:guide>
        <p15:guide id="2" pos="5511" userDrawn="1">
          <p15:clr>
            <a:srgbClr val="F26B43"/>
          </p15:clr>
        </p15:guide>
        <p15:guide id="3" orient="horz" pos="237" userDrawn="1">
          <p15:clr>
            <a:srgbClr val="F26B43"/>
          </p15:clr>
        </p15:guide>
        <p15:guide id="4" orient="horz" pos="2799" userDrawn="1">
          <p15:clr>
            <a:srgbClr val="F26B43"/>
          </p15:clr>
        </p15:guide>
        <p15:guide id="5" orient="horz" pos="735" userDrawn="1">
          <p15:clr>
            <a:srgbClr val="F26B43"/>
          </p15:clr>
        </p15:guide>
        <p15:guide id="6" pos="2880" userDrawn="1">
          <p15:clr>
            <a:srgbClr val="F26B43"/>
          </p15:clr>
        </p15:guide>
        <p15:guide id="7" orient="horz" pos="30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chart" Target="../charts/chart5.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6.xml"/><Relationship Id="rId1" Type="http://schemas.openxmlformats.org/officeDocument/2006/relationships/slideLayout" Target="../slideLayouts/slideLayout21.xml"/><Relationship Id="rId5" Type="http://schemas.openxmlformats.org/officeDocument/2006/relationships/chart" Target="../charts/chart7.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8.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9.xml"/><Relationship Id="rId1" Type="http://schemas.openxmlformats.org/officeDocument/2006/relationships/slideLayout" Target="../slideLayouts/slideLayout21.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jpg"/><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chart" Target="../charts/chart4.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4" descr="A group of people riding skis down a snow covered mountain&#10;&#10;Description automatically generated">
            <a:extLst>
              <a:ext uri="{FF2B5EF4-FFF2-40B4-BE49-F238E27FC236}">
                <a16:creationId xmlns:a16="http://schemas.microsoft.com/office/drawing/2014/main" id="{A92EBA0D-DF3D-437F-966A-7E8A58BC9BE2}"/>
              </a:ext>
            </a:extLst>
          </p:cNvPr>
          <p:cNvPicPr>
            <a:picLocks noChangeAspect="1"/>
          </p:cNvPicPr>
          <p:nvPr/>
        </p:nvPicPr>
        <p:blipFill rotWithShape="1">
          <a:blip r:embed="rId3"/>
          <a:srcRect l="352" t="22982" r="352" b="12294"/>
          <a:stretch/>
        </p:blipFill>
        <p:spPr>
          <a:xfrm>
            <a:off x="0" y="1166070"/>
            <a:ext cx="9144000" cy="3977430"/>
          </a:xfrm>
          <a:prstGeom prst="rect">
            <a:avLst/>
          </a:prstGeom>
        </p:spPr>
      </p:pic>
      <p:sp>
        <p:nvSpPr>
          <p:cNvPr id="15" name="Rektangel 14">
            <a:extLst>
              <a:ext uri="{FF2B5EF4-FFF2-40B4-BE49-F238E27FC236}">
                <a16:creationId xmlns:a16="http://schemas.microsoft.com/office/drawing/2014/main" id="{B67590FA-B526-454D-91E8-9DF9EEC3ADF0}"/>
              </a:ext>
            </a:extLst>
          </p:cNvPr>
          <p:cNvSpPr/>
          <p:nvPr/>
        </p:nvSpPr>
        <p:spPr>
          <a:xfrm>
            <a:off x="0" y="1166070"/>
            <a:ext cx="4314825" cy="3977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Rectangle 17">
            <a:extLst>
              <a:ext uri="{FF2B5EF4-FFF2-40B4-BE49-F238E27FC236}">
                <a16:creationId xmlns:a16="http://schemas.microsoft.com/office/drawing/2014/main" id="{263443A1-4C58-447B-BF2D-7D587E734AD2}"/>
              </a:ext>
            </a:extLst>
          </p:cNvPr>
          <p:cNvSpPr/>
          <p:nvPr/>
        </p:nvSpPr>
        <p:spPr>
          <a:xfrm>
            <a:off x="0" y="4771597"/>
            <a:ext cx="1285709" cy="18042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lang="en-US" sz="700" dirty="0">
                <a:solidFill>
                  <a:schemeClr val="bg1"/>
                </a:solidFill>
              </a:rPr>
              <a:t>© </a:t>
            </a:r>
            <a:r>
              <a:rPr lang="en-US" sz="700" dirty="0" err="1">
                <a:solidFill>
                  <a:schemeClr val="bg1"/>
                </a:solidFill>
              </a:rPr>
              <a:t>Bård</a:t>
            </a:r>
            <a:r>
              <a:rPr lang="en-US" sz="700" dirty="0">
                <a:solidFill>
                  <a:schemeClr val="bg1"/>
                </a:solidFill>
              </a:rPr>
              <a:t> </a:t>
            </a:r>
            <a:r>
              <a:rPr lang="en-US" sz="700" dirty="0" err="1">
                <a:solidFill>
                  <a:schemeClr val="bg1"/>
                </a:solidFill>
              </a:rPr>
              <a:t>Basberg</a:t>
            </a:r>
            <a:r>
              <a:rPr lang="en-US" sz="700" dirty="0">
                <a:solidFill>
                  <a:schemeClr val="bg1"/>
                </a:solidFill>
              </a:rPr>
              <a:t> - </a:t>
            </a:r>
            <a:r>
              <a:rPr lang="en-US" sz="700" dirty="0" err="1">
                <a:solidFill>
                  <a:schemeClr val="bg1"/>
                </a:solidFill>
              </a:rPr>
              <a:t>Loen</a:t>
            </a:r>
            <a:r>
              <a:rPr lang="en-US" sz="700" dirty="0">
                <a:solidFill>
                  <a:schemeClr val="bg1"/>
                </a:solidFill>
              </a:rPr>
              <a:t> </a:t>
            </a:r>
            <a:r>
              <a:rPr lang="en-US" sz="700" dirty="0" err="1">
                <a:solidFill>
                  <a:schemeClr val="bg1"/>
                </a:solidFill>
              </a:rPr>
              <a:t>Skylift</a:t>
            </a:r>
            <a:endParaRPr lang="en-US" sz="700" dirty="0">
              <a:solidFill>
                <a:schemeClr val="bg1"/>
              </a:solidFill>
            </a:endParaRPr>
          </a:p>
        </p:txBody>
      </p:sp>
      <p:graphicFrame>
        <p:nvGraphicFramePr>
          <p:cNvPr id="2" name="Table 1">
            <a:extLst>
              <a:ext uri="{FF2B5EF4-FFF2-40B4-BE49-F238E27FC236}">
                <a16:creationId xmlns:a16="http://schemas.microsoft.com/office/drawing/2014/main" id="{88E228F3-8CA9-47F9-801E-1E1C83EE56AB}"/>
              </a:ext>
            </a:extLst>
          </p:cNvPr>
          <p:cNvGraphicFramePr>
            <a:graphicFrameLocks noGrp="1"/>
          </p:cNvGraphicFramePr>
          <p:nvPr>
            <p:extLst>
              <p:ext uri="{D42A27DB-BD31-4B8C-83A1-F6EECF244321}">
                <p14:modId xmlns:p14="http://schemas.microsoft.com/office/powerpoint/2010/main" val="3796651839"/>
              </p:ext>
            </p:extLst>
          </p:nvPr>
        </p:nvGraphicFramePr>
        <p:xfrm>
          <a:off x="395289" y="2181138"/>
          <a:ext cx="3519486" cy="1632673"/>
        </p:xfrm>
        <a:graphic>
          <a:graphicData uri="http://schemas.openxmlformats.org/drawingml/2006/table">
            <a:tbl>
              <a:tblPr firstRow="1" bandRow="1">
                <a:tableStyleId>{5C22544A-7EE6-4342-B048-85BDC9FD1C3A}</a:tableStyleId>
              </a:tblPr>
              <a:tblGrid>
                <a:gridCol w="3519486">
                  <a:extLst>
                    <a:ext uri="{9D8B030D-6E8A-4147-A177-3AD203B41FA5}">
                      <a16:colId xmlns:a16="http://schemas.microsoft.com/office/drawing/2014/main" val="2009045022"/>
                    </a:ext>
                  </a:extLst>
                </a:gridCol>
              </a:tblGrid>
              <a:tr h="793341">
                <a:tc>
                  <a:txBody>
                    <a:bodyPr/>
                    <a:lstStyle/>
                    <a:p>
                      <a:pPr marL="0" marR="0" lvl="0" indent="0" algn="l" defTabSz="514338" rtl="0" eaLnBrk="1" fontAlgn="auto" latinLnBrk="0" hangingPunct="1">
                        <a:lnSpc>
                          <a:spcPct val="100000"/>
                        </a:lnSpc>
                        <a:spcBef>
                          <a:spcPts val="0"/>
                        </a:spcBef>
                        <a:spcAft>
                          <a:spcPts val="0"/>
                        </a:spcAft>
                        <a:buClrTx/>
                        <a:buSzTx/>
                        <a:buFontTx/>
                        <a:buNone/>
                        <a:tabLst/>
                        <a:defRPr/>
                      </a:pPr>
                      <a:r>
                        <a:rPr lang="da-DK" sz="3200" b="1" spc="300" baseline="0">
                          <a:solidFill>
                            <a:schemeClr val="bg1"/>
                          </a:solidFill>
                        </a:rPr>
                        <a:t>DANISH SKIERS</a:t>
                      </a:r>
                    </a:p>
                  </a:txBody>
                  <a:tcPr marL="0" marR="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4038026"/>
                  </a:ext>
                </a:extLst>
              </a:tr>
              <a:tr h="419666">
                <a:tc>
                  <a:txBody>
                    <a:bodyPr/>
                    <a:lstStyle/>
                    <a:p>
                      <a:pPr algn="l"/>
                      <a:r>
                        <a:rPr lang="en-US" sz="1050" b="1" spc="100" baseline="0">
                          <a:solidFill>
                            <a:schemeClr val="bg1"/>
                          </a:solidFill>
                        </a:rPr>
                        <a:t>NORWAYS MARKET POSITION AMONG DANISH SKIERS</a:t>
                      </a:r>
                    </a:p>
                  </a:txBody>
                  <a:tcPr marL="0" marR="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827948"/>
                  </a:ext>
                </a:extLst>
              </a:tr>
              <a:tr h="419666">
                <a:tc>
                  <a:txBody>
                    <a:bodyPr/>
                    <a:lstStyle/>
                    <a:p>
                      <a:pPr algn="l"/>
                      <a:r>
                        <a:rPr lang="en-US" sz="900" b="0" spc="100" baseline="0" dirty="0">
                          <a:solidFill>
                            <a:schemeClr val="bg1"/>
                          </a:solidFill>
                        </a:rPr>
                        <a:t>INNOVATION NORWAY</a:t>
                      </a:r>
                    </a:p>
                  </a:txBody>
                  <a:tcPr marL="0" marR="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5543750"/>
                  </a:ext>
                </a:extLst>
              </a:tr>
            </a:tbl>
          </a:graphicData>
        </a:graphic>
      </p:graphicFrame>
      <p:grpSp>
        <p:nvGrpSpPr>
          <p:cNvPr id="5" name="Gruppe 4">
            <a:extLst>
              <a:ext uri="{FF2B5EF4-FFF2-40B4-BE49-F238E27FC236}">
                <a16:creationId xmlns:a16="http://schemas.microsoft.com/office/drawing/2014/main" id="{992F5A93-34C2-4191-97F6-01BB2E50529D}"/>
              </a:ext>
            </a:extLst>
          </p:cNvPr>
          <p:cNvGrpSpPr/>
          <p:nvPr/>
        </p:nvGrpSpPr>
        <p:grpSpPr>
          <a:xfrm>
            <a:off x="366588" y="296895"/>
            <a:ext cx="1066427" cy="503431"/>
            <a:chOff x="366588" y="373095"/>
            <a:chExt cx="1066427" cy="503431"/>
          </a:xfrm>
        </p:grpSpPr>
        <p:sp>
          <p:nvSpPr>
            <p:cNvPr id="4" name="Rektangel 3">
              <a:extLst>
                <a:ext uri="{FF2B5EF4-FFF2-40B4-BE49-F238E27FC236}">
                  <a16:creationId xmlns:a16="http://schemas.microsoft.com/office/drawing/2014/main" id="{8A2A81D7-AED6-4CF7-B45E-6686646C5D07}"/>
                </a:ext>
              </a:extLst>
            </p:cNvPr>
            <p:cNvSpPr/>
            <p:nvPr/>
          </p:nvSpPr>
          <p:spPr>
            <a:xfrm>
              <a:off x="366588" y="373095"/>
              <a:ext cx="1066427" cy="50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Billedresultat for innovation norway logo">
              <a:extLst>
                <a:ext uri="{FF2B5EF4-FFF2-40B4-BE49-F238E27FC236}">
                  <a16:creationId xmlns:a16="http://schemas.microsoft.com/office/drawing/2014/main" id="{FFDE4682-BBC4-4F22-A460-882EB1C8CF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07" y="455906"/>
              <a:ext cx="975815" cy="337808"/>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Graphic 33">
            <a:extLst>
              <a:ext uri="{FF2B5EF4-FFF2-40B4-BE49-F238E27FC236}">
                <a16:creationId xmlns:a16="http://schemas.microsoft.com/office/drawing/2014/main" id="{87BD2831-886C-4688-9F08-50BB11DEDA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8140" y="377715"/>
            <a:ext cx="768792" cy="242738"/>
          </a:xfrm>
          <a:prstGeom prst="rect">
            <a:avLst/>
          </a:prstGeom>
        </p:spPr>
      </p:pic>
    </p:spTree>
    <p:extLst>
      <p:ext uri="{BB962C8B-B14F-4D97-AF65-F5344CB8AC3E}">
        <p14:creationId xmlns:p14="http://schemas.microsoft.com/office/powerpoint/2010/main" val="3722235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99FE498-2B38-4D6D-95F2-360186D71836}"/>
              </a:ext>
            </a:extLst>
          </p:cNvPr>
          <p:cNvSpPr>
            <a:spLocks noGrp="1"/>
          </p:cNvSpPr>
          <p:nvPr>
            <p:ph type="sldNum" sz="quarter" idx="4"/>
          </p:nvPr>
        </p:nvSpPr>
        <p:spPr/>
        <p:txBody>
          <a:bodyPr/>
          <a:lstStyle/>
          <a:p>
            <a:fld id="{45D54F3E-5908-4C83-B5CA-2A5BDE9E6817}" type="slidenum">
              <a:rPr lang="nb-NO" noProof="0" smtClean="0"/>
              <a:pPr/>
              <a:t>10</a:t>
            </a:fld>
            <a:endParaRPr lang="nb-NO" noProof="0"/>
          </a:p>
        </p:txBody>
      </p:sp>
      <p:sp>
        <p:nvSpPr>
          <p:cNvPr id="3" name="Titel 2">
            <a:extLst>
              <a:ext uri="{FF2B5EF4-FFF2-40B4-BE49-F238E27FC236}">
                <a16:creationId xmlns:a16="http://schemas.microsoft.com/office/drawing/2014/main" id="{F976131F-5C58-4F7F-A48E-8CB5CD0A4F58}"/>
              </a:ext>
            </a:extLst>
          </p:cNvPr>
          <p:cNvSpPr>
            <a:spLocks noGrp="1"/>
          </p:cNvSpPr>
          <p:nvPr>
            <p:ph type="title"/>
          </p:nvPr>
        </p:nvSpPr>
        <p:spPr>
          <a:xfrm>
            <a:off x="396000" y="378000"/>
            <a:ext cx="3825391" cy="830997"/>
          </a:xfrm>
        </p:spPr>
        <p:txBody>
          <a:bodyPr/>
          <a:lstStyle/>
          <a:p>
            <a:r>
              <a:rPr lang="en-GB" sz="1800" dirty="0"/>
              <a:t>Norway holds the largest market share among Danish families with young children</a:t>
            </a:r>
          </a:p>
        </p:txBody>
      </p:sp>
      <p:grpSp>
        <p:nvGrpSpPr>
          <p:cNvPr id="10" name="Gruppe 9">
            <a:extLst>
              <a:ext uri="{FF2B5EF4-FFF2-40B4-BE49-F238E27FC236}">
                <a16:creationId xmlns:a16="http://schemas.microsoft.com/office/drawing/2014/main" id="{D85A9BFE-6663-4248-A9F8-72449F8D4B66}"/>
              </a:ext>
            </a:extLst>
          </p:cNvPr>
          <p:cNvGrpSpPr/>
          <p:nvPr/>
        </p:nvGrpSpPr>
        <p:grpSpPr>
          <a:xfrm>
            <a:off x="391767" y="1451524"/>
            <a:ext cx="4471379" cy="339234"/>
            <a:chOff x="391767" y="1369636"/>
            <a:chExt cx="4471379" cy="339234"/>
          </a:xfrm>
        </p:grpSpPr>
        <p:grpSp>
          <p:nvGrpSpPr>
            <p:cNvPr id="108" name="Group 4">
              <a:extLst>
                <a:ext uri="{FF2B5EF4-FFF2-40B4-BE49-F238E27FC236}">
                  <a16:creationId xmlns:a16="http://schemas.microsoft.com/office/drawing/2014/main" id="{E0EA83B4-1A54-4163-AD75-6B30076D067B}"/>
                </a:ext>
              </a:extLst>
            </p:cNvPr>
            <p:cNvGrpSpPr/>
            <p:nvPr/>
          </p:nvGrpSpPr>
          <p:grpSpPr>
            <a:xfrm>
              <a:off x="391767" y="1410260"/>
              <a:ext cx="4471379" cy="298610"/>
              <a:chOff x="723286" y="4452949"/>
              <a:chExt cx="5125267" cy="368508"/>
            </a:xfrm>
          </p:grpSpPr>
          <p:sp>
            <p:nvSpPr>
              <p:cNvPr id="109" name="Rectangle 43">
                <a:extLst>
                  <a:ext uri="{FF2B5EF4-FFF2-40B4-BE49-F238E27FC236}">
                    <a16:creationId xmlns:a16="http://schemas.microsoft.com/office/drawing/2014/main" id="{4319742E-9A86-47E9-A935-0807468F0C19}"/>
                  </a:ext>
                </a:extLst>
              </p:cNvPr>
              <p:cNvSpPr/>
              <p:nvPr/>
            </p:nvSpPr>
            <p:spPr>
              <a:xfrm>
                <a:off x="1173734" y="4452949"/>
                <a:ext cx="4674819" cy="289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nchorCtr="0">
                <a:noAutofit/>
              </a:bodyPr>
              <a:lstStyle/>
              <a:p>
                <a:pPr>
                  <a:spcAft>
                    <a:spcPts val="0"/>
                  </a:spcAft>
                </a:pPr>
                <a:r>
                  <a:rPr lang="en-GB" sz="900" b="1" dirty="0">
                    <a:solidFill>
                      <a:schemeClr val="tx1"/>
                    </a:solidFill>
                    <a:latin typeface="Calibri" panose="020F0502020204030204" pitchFamily="34" charset="0"/>
                  </a:rPr>
                  <a:t>Market share of among different travel groups (share of travels)</a:t>
                </a:r>
              </a:p>
            </p:txBody>
          </p:sp>
          <p:cxnSp>
            <p:nvCxnSpPr>
              <p:cNvPr id="110" name="Straight Connector 7">
                <a:extLst>
                  <a:ext uri="{FF2B5EF4-FFF2-40B4-BE49-F238E27FC236}">
                    <a16:creationId xmlns:a16="http://schemas.microsoft.com/office/drawing/2014/main" id="{030D88F9-8E81-4319-A6F0-068587954101}"/>
                  </a:ext>
                </a:extLst>
              </p:cNvPr>
              <p:cNvCxnSpPr>
                <a:cxnSpLocks/>
              </p:cNvCxnSpPr>
              <p:nvPr/>
            </p:nvCxnSpPr>
            <p:spPr>
              <a:xfrm>
                <a:off x="723286" y="4821457"/>
                <a:ext cx="5002733" cy="0"/>
              </a:xfrm>
              <a:prstGeom prst="line">
                <a:avLst/>
              </a:prstGeom>
              <a:ln w="127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9" name="Grafik 8" descr="Bullseye">
              <a:extLst>
                <a:ext uri="{FF2B5EF4-FFF2-40B4-BE49-F238E27FC236}">
                  <a16:creationId xmlns:a16="http://schemas.microsoft.com/office/drawing/2014/main" id="{9FCC16FB-9DBC-4E16-AF4C-0FB411223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67" y="1369636"/>
              <a:ext cx="307075" cy="307075"/>
            </a:xfrm>
            <a:prstGeom prst="rect">
              <a:avLst/>
            </a:prstGeom>
          </p:spPr>
        </p:pic>
      </p:grpSp>
      <p:sp>
        <p:nvSpPr>
          <p:cNvPr id="132" name="Text Placeholder 5">
            <a:extLst>
              <a:ext uri="{FF2B5EF4-FFF2-40B4-BE49-F238E27FC236}">
                <a16:creationId xmlns:a16="http://schemas.microsoft.com/office/drawing/2014/main" id="{10EBBD1A-60F2-48FB-84FE-E3A7C5D8F542}"/>
              </a:ext>
            </a:extLst>
          </p:cNvPr>
          <p:cNvSpPr txBox="1">
            <a:spLocks/>
          </p:cNvSpPr>
          <p:nvPr/>
        </p:nvSpPr>
        <p:spPr>
          <a:xfrm>
            <a:off x="4571999" y="378122"/>
            <a:ext cx="4176713" cy="960172"/>
          </a:xfrm>
          <a:prstGeom prst="rect">
            <a:avLst/>
          </a:prstGeom>
        </p:spPr>
        <p:txBody>
          <a:bodyPr vert="horz" lIns="0" tIns="0" rIns="0" bIns="0" rtlCol="0" anchor="t" anchorCtr="0">
            <a:noAutofit/>
          </a:bodyPr>
          <a:lstStyle>
            <a:lvl1pPr marL="0" indent="0" algn="l" defTabSz="514338" rtl="0" eaLnBrk="1" latinLnBrk="0" hangingPunct="1">
              <a:lnSpc>
                <a:spcPct val="100000"/>
              </a:lnSpc>
              <a:spcBef>
                <a:spcPts val="151"/>
              </a:spcBef>
              <a:buFont typeface="Arial" panose="020B0604020202020204" pitchFamily="34" charset="0"/>
              <a:buNone/>
              <a:defRPr sz="1000" kern="1200" baseline="0">
                <a:solidFill>
                  <a:srgbClr val="333333"/>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spcBef>
                <a:spcPts val="200"/>
              </a:spcBef>
              <a:spcAft>
                <a:spcPts val="200"/>
              </a:spcAft>
            </a:pPr>
            <a:r>
              <a:rPr lang="en-GB" sz="850" b="1" dirty="0">
                <a:solidFill>
                  <a:srgbClr val="436989"/>
                </a:solidFill>
              </a:rPr>
              <a:t>KEY FINDINGS: </a:t>
            </a:r>
            <a:br>
              <a:rPr lang="en-GB" sz="850" dirty="0"/>
            </a:br>
            <a:r>
              <a:rPr lang="en-GB" sz="850" dirty="0"/>
              <a:t>Norway holds the largest market share among Danish ski tourists traveling with at least one child under the age of 12 years. When looking at the skiers travelling with older children, Austria takes the first place. This is also the case among the skiers travelling with no children. </a:t>
            </a:r>
          </a:p>
          <a:p>
            <a:pPr>
              <a:lnSpc>
                <a:spcPct val="110000"/>
              </a:lnSpc>
              <a:spcBef>
                <a:spcPts val="200"/>
              </a:spcBef>
              <a:spcAft>
                <a:spcPts val="200"/>
              </a:spcAft>
            </a:pPr>
            <a:r>
              <a:rPr lang="en-GB" sz="850" dirty="0"/>
              <a:t>Unlike the skiers traveling with children, France is also a rather popular skiing destinations among the skiers with </a:t>
            </a:r>
            <a:r>
              <a:rPr lang="en-GB" sz="850"/>
              <a:t>no children. </a:t>
            </a:r>
            <a:endParaRPr lang="en-GB" sz="850" dirty="0"/>
          </a:p>
        </p:txBody>
      </p:sp>
      <p:graphicFrame>
        <p:nvGraphicFramePr>
          <p:cNvPr id="107" name="Diagram 9">
            <a:extLst>
              <a:ext uri="{FF2B5EF4-FFF2-40B4-BE49-F238E27FC236}">
                <a16:creationId xmlns:a16="http://schemas.microsoft.com/office/drawing/2014/main" id="{8846078D-FD70-47F0-A4A5-0A99E479F5C5}"/>
              </a:ext>
            </a:extLst>
          </p:cNvPr>
          <p:cNvGraphicFramePr/>
          <p:nvPr>
            <p:extLst>
              <p:ext uri="{D42A27DB-BD31-4B8C-83A1-F6EECF244321}">
                <p14:modId xmlns:p14="http://schemas.microsoft.com/office/powerpoint/2010/main" val="4055615242"/>
              </p:ext>
            </p:extLst>
          </p:nvPr>
        </p:nvGraphicFramePr>
        <p:xfrm>
          <a:off x="398050" y="1809251"/>
          <a:ext cx="8351043" cy="2634162"/>
        </p:xfrm>
        <a:graphic>
          <a:graphicData uri="http://schemas.openxmlformats.org/drawingml/2006/chart">
            <c:chart xmlns:c="http://schemas.openxmlformats.org/drawingml/2006/chart" xmlns:r="http://schemas.openxmlformats.org/officeDocument/2006/relationships" r:id="rId5"/>
          </a:graphicData>
        </a:graphic>
      </p:graphicFrame>
      <p:sp>
        <p:nvSpPr>
          <p:cNvPr id="65" name="Tekstboks 28">
            <a:extLst>
              <a:ext uri="{FF2B5EF4-FFF2-40B4-BE49-F238E27FC236}">
                <a16:creationId xmlns:a16="http://schemas.microsoft.com/office/drawing/2014/main" id="{396CA1B2-5E14-4852-BF07-692A371CC859}"/>
              </a:ext>
            </a:extLst>
          </p:cNvPr>
          <p:cNvSpPr txBox="1"/>
          <p:nvPr/>
        </p:nvSpPr>
        <p:spPr>
          <a:xfrm>
            <a:off x="2563568" y="4752044"/>
            <a:ext cx="2107492" cy="123111"/>
          </a:xfrm>
          <a:prstGeom prst="rect">
            <a:avLst/>
          </a:prstGeom>
          <a:noFill/>
        </p:spPr>
        <p:txBody>
          <a:bodyPr wrap="square" lIns="0" t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i="1" dirty="0">
                <a:solidFill>
                  <a:schemeClr val="tx1">
                    <a:lumMod val="75000"/>
                    <a:lumOff val="25000"/>
                  </a:schemeClr>
                </a:solidFill>
                <a:latin typeface="+mj-lt"/>
              </a:rPr>
              <a:t>(n=511)</a:t>
            </a:r>
          </a:p>
        </p:txBody>
      </p:sp>
    </p:spTree>
    <p:extLst>
      <p:ext uri="{BB962C8B-B14F-4D97-AF65-F5344CB8AC3E}">
        <p14:creationId xmlns:p14="http://schemas.microsoft.com/office/powerpoint/2010/main" val="140593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0">
            <a:extLst>
              <a:ext uri="{FF2B5EF4-FFF2-40B4-BE49-F238E27FC236}">
                <a16:creationId xmlns:a16="http://schemas.microsoft.com/office/drawing/2014/main" id="{50A30DD0-1BC5-46D6-9562-E569494AD910}"/>
              </a:ext>
            </a:extLst>
          </p:cNvPr>
          <p:cNvPicPr>
            <a:picLocks noChangeAspect="1"/>
          </p:cNvPicPr>
          <p:nvPr/>
        </p:nvPicPr>
        <p:blipFill rotWithShape="1">
          <a:blip r:embed="rId3"/>
          <a:srcRect l="750" t="17893" r="734" b="17893"/>
          <a:stretch/>
        </p:blipFill>
        <p:spPr>
          <a:xfrm>
            <a:off x="0" y="1166070"/>
            <a:ext cx="9144000" cy="3977430"/>
          </a:xfrm>
          <a:prstGeom prst="rect">
            <a:avLst/>
          </a:prstGeom>
        </p:spPr>
      </p:pic>
      <p:sp>
        <p:nvSpPr>
          <p:cNvPr id="15" name="Rektangel 14">
            <a:extLst>
              <a:ext uri="{FF2B5EF4-FFF2-40B4-BE49-F238E27FC236}">
                <a16:creationId xmlns:a16="http://schemas.microsoft.com/office/drawing/2014/main" id="{B67590FA-B526-454D-91E8-9DF9EEC3ADF0}"/>
              </a:ext>
            </a:extLst>
          </p:cNvPr>
          <p:cNvSpPr/>
          <p:nvPr/>
        </p:nvSpPr>
        <p:spPr>
          <a:xfrm>
            <a:off x="4012443" y="1166070"/>
            <a:ext cx="5131558" cy="3977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itle 4">
            <a:extLst>
              <a:ext uri="{FF2B5EF4-FFF2-40B4-BE49-F238E27FC236}">
                <a16:creationId xmlns:a16="http://schemas.microsoft.com/office/drawing/2014/main" id="{2E5A08E4-6CB7-47D1-8BDA-A49CD804432F}"/>
              </a:ext>
            </a:extLst>
          </p:cNvPr>
          <p:cNvSpPr txBox="1">
            <a:spLocks/>
          </p:cNvSpPr>
          <p:nvPr/>
        </p:nvSpPr>
        <p:spPr>
          <a:xfrm>
            <a:off x="4572000" y="2110085"/>
            <a:ext cx="3254991" cy="923330"/>
          </a:xfrm>
          <a:prstGeom prst="rect">
            <a:avLst/>
          </a:prstGeom>
        </p:spPr>
        <p:txBody>
          <a:bodyPr vert="horz" wrap="square" lIns="0" tIns="0" rIns="0" bIns="0" rtlCol="0" anchor="b" anchorCtr="0">
            <a:spAutoFit/>
          </a:bodyPr>
          <a:lstStyle>
            <a:lvl1pPr marL="0" algn="l" defTabSz="514338" rtl="0" eaLnBrk="1" latinLnBrk="0" hangingPunct="1">
              <a:lnSpc>
                <a:spcPct val="100000"/>
              </a:lnSpc>
              <a:spcBef>
                <a:spcPts val="0"/>
              </a:spcBef>
              <a:buNone/>
              <a:defRPr sz="3200" b="1" kern="1200" cap="all" baseline="0">
                <a:solidFill>
                  <a:schemeClr val="bg1"/>
                </a:solidFill>
                <a:latin typeface="+mj-lt"/>
                <a:ea typeface="+mj-ea"/>
                <a:cs typeface="+mj-cs"/>
              </a:defRPr>
            </a:lvl1pPr>
          </a:lstStyle>
          <a:p>
            <a:r>
              <a:rPr lang="nb-NO" sz="2000"/>
              <a:t>Theme 2: previous and futuristic visitor intention</a:t>
            </a:r>
          </a:p>
        </p:txBody>
      </p:sp>
      <p:sp>
        <p:nvSpPr>
          <p:cNvPr id="22" name="Rectangle 17">
            <a:extLst>
              <a:ext uri="{FF2B5EF4-FFF2-40B4-BE49-F238E27FC236}">
                <a16:creationId xmlns:a16="http://schemas.microsoft.com/office/drawing/2014/main" id="{ECFF825C-B020-4D9F-AF6A-F193FB265415}"/>
              </a:ext>
            </a:extLst>
          </p:cNvPr>
          <p:cNvSpPr/>
          <p:nvPr/>
        </p:nvSpPr>
        <p:spPr>
          <a:xfrm>
            <a:off x="7748906" y="4778421"/>
            <a:ext cx="1395094" cy="18042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36000" rIns="108000" bIns="36000" rtlCol="0" anchor="ctr">
            <a:spAutoFit/>
          </a:bodyPr>
          <a:lstStyle/>
          <a:p>
            <a:pPr algn="r"/>
            <a:r>
              <a:rPr lang="en-US" sz="700" dirty="0">
                <a:solidFill>
                  <a:schemeClr val="bg1"/>
                </a:solidFill>
              </a:rPr>
              <a:t>© </a:t>
            </a:r>
            <a:r>
              <a:rPr lang="en-US" sz="700" dirty="0" err="1">
                <a:solidFill>
                  <a:schemeClr val="bg1"/>
                </a:solidFill>
              </a:rPr>
              <a:t>Bård</a:t>
            </a:r>
            <a:r>
              <a:rPr lang="en-US" sz="700" dirty="0">
                <a:solidFill>
                  <a:schemeClr val="bg1"/>
                </a:solidFill>
              </a:rPr>
              <a:t> </a:t>
            </a:r>
            <a:r>
              <a:rPr lang="en-US" sz="700" dirty="0" err="1">
                <a:solidFill>
                  <a:schemeClr val="bg1"/>
                </a:solidFill>
              </a:rPr>
              <a:t>Basberg</a:t>
            </a:r>
            <a:r>
              <a:rPr lang="en-US" sz="700" dirty="0">
                <a:solidFill>
                  <a:schemeClr val="bg1"/>
                </a:solidFill>
              </a:rPr>
              <a:t> - </a:t>
            </a:r>
            <a:r>
              <a:rPr lang="en-US" sz="700" dirty="0" err="1">
                <a:solidFill>
                  <a:schemeClr val="bg1"/>
                </a:solidFill>
              </a:rPr>
              <a:t>Loen</a:t>
            </a:r>
            <a:r>
              <a:rPr lang="en-US" sz="700" dirty="0">
                <a:solidFill>
                  <a:schemeClr val="bg1"/>
                </a:solidFill>
              </a:rPr>
              <a:t> </a:t>
            </a:r>
            <a:r>
              <a:rPr lang="en-US" sz="700" dirty="0" err="1">
                <a:solidFill>
                  <a:schemeClr val="bg1"/>
                </a:solidFill>
              </a:rPr>
              <a:t>Skylift</a:t>
            </a:r>
            <a:endParaRPr lang="en-US" sz="700" dirty="0">
              <a:solidFill>
                <a:schemeClr val="bg1"/>
              </a:solidFill>
            </a:endParaRPr>
          </a:p>
        </p:txBody>
      </p:sp>
      <p:grpSp>
        <p:nvGrpSpPr>
          <p:cNvPr id="12" name="Gruppe 11">
            <a:extLst>
              <a:ext uri="{FF2B5EF4-FFF2-40B4-BE49-F238E27FC236}">
                <a16:creationId xmlns:a16="http://schemas.microsoft.com/office/drawing/2014/main" id="{645CE17A-2C6D-4833-AD88-DF14DE0A6DCA}"/>
              </a:ext>
            </a:extLst>
          </p:cNvPr>
          <p:cNvGrpSpPr/>
          <p:nvPr/>
        </p:nvGrpSpPr>
        <p:grpSpPr>
          <a:xfrm>
            <a:off x="366588" y="296895"/>
            <a:ext cx="1066427" cy="503431"/>
            <a:chOff x="366588" y="373095"/>
            <a:chExt cx="1066427" cy="503431"/>
          </a:xfrm>
        </p:grpSpPr>
        <p:sp>
          <p:nvSpPr>
            <p:cNvPr id="13" name="Rektangel 12">
              <a:extLst>
                <a:ext uri="{FF2B5EF4-FFF2-40B4-BE49-F238E27FC236}">
                  <a16:creationId xmlns:a16="http://schemas.microsoft.com/office/drawing/2014/main" id="{A30E1D0B-9863-49B3-B4C8-00B25FCCE769}"/>
                </a:ext>
              </a:extLst>
            </p:cNvPr>
            <p:cNvSpPr/>
            <p:nvPr/>
          </p:nvSpPr>
          <p:spPr>
            <a:xfrm>
              <a:off x="366588" y="373095"/>
              <a:ext cx="1066427" cy="50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2" descr="Billedresultat for innovation norway logo">
              <a:extLst>
                <a:ext uri="{FF2B5EF4-FFF2-40B4-BE49-F238E27FC236}">
                  <a16:creationId xmlns:a16="http://schemas.microsoft.com/office/drawing/2014/main" id="{02CB1E0D-B28A-424B-AFF6-301F86952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07" y="455906"/>
              <a:ext cx="975815" cy="33780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Graphic 33">
            <a:extLst>
              <a:ext uri="{FF2B5EF4-FFF2-40B4-BE49-F238E27FC236}">
                <a16:creationId xmlns:a16="http://schemas.microsoft.com/office/drawing/2014/main" id="{F03075BB-9E03-422B-B393-3184F515BD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8140" y="377715"/>
            <a:ext cx="768792" cy="242738"/>
          </a:xfrm>
          <a:prstGeom prst="rect">
            <a:avLst/>
          </a:prstGeom>
        </p:spPr>
      </p:pic>
    </p:spTree>
    <p:extLst>
      <p:ext uri="{BB962C8B-B14F-4D97-AF65-F5344CB8AC3E}">
        <p14:creationId xmlns:p14="http://schemas.microsoft.com/office/powerpoint/2010/main" val="43417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99FE498-2B38-4D6D-95F2-360186D71836}"/>
              </a:ext>
            </a:extLst>
          </p:cNvPr>
          <p:cNvSpPr>
            <a:spLocks noGrp="1"/>
          </p:cNvSpPr>
          <p:nvPr>
            <p:ph type="sldNum" sz="quarter" idx="4"/>
          </p:nvPr>
        </p:nvSpPr>
        <p:spPr/>
        <p:txBody>
          <a:bodyPr/>
          <a:lstStyle/>
          <a:p>
            <a:fld id="{45D54F3E-5908-4C83-B5CA-2A5BDE9E6817}" type="slidenum">
              <a:rPr lang="nb-NO" noProof="0" smtClean="0"/>
              <a:pPr/>
              <a:t>12</a:t>
            </a:fld>
            <a:endParaRPr lang="nb-NO" noProof="0"/>
          </a:p>
        </p:txBody>
      </p:sp>
      <p:sp>
        <p:nvSpPr>
          <p:cNvPr id="3" name="Titel 2">
            <a:extLst>
              <a:ext uri="{FF2B5EF4-FFF2-40B4-BE49-F238E27FC236}">
                <a16:creationId xmlns:a16="http://schemas.microsoft.com/office/drawing/2014/main" id="{F976131F-5C58-4F7F-A48E-8CB5CD0A4F58}"/>
              </a:ext>
            </a:extLst>
          </p:cNvPr>
          <p:cNvSpPr>
            <a:spLocks noGrp="1"/>
          </p:cNvSpPr>
          <p:nvPr>
            <p:ph type="title"/>
          </p:nvPr>
        </p:nvSpPr>
        <p:spPr>
          <a:xfrm>
            <a:off x="395371" y="378000"/>
            <a:ext cx="3795288" cy="830997"/>
          </a:xfrm>
        </p:spPr>
        <p:txBody>
          <a:bodyPr/>
          <a:lstStyle/>
          <a:p>
            <a:r>
              <a:rPr lang="en-GB" sz="1800" dirty="0"/>
              <a:t>The Danish ski tourist’s likeliness to visit Norway remains largely unchanged</a:t>
            </a:r>
            <a:endParaRPr lang="en-GB" sz="1800" dirty="0">
              <a:highlight>
                <a:srgbClr val="FFFF00"/>
              </a:highlight>
            </a:endParaRPr>
          </a:p>
        </p:txBody>
      </p:sp>
      <p:graphicFrame>
        <p:nvGraphicFramePr>
          <p:cNvPr id="21" name="Diagram 20">
            <a:extLst>
              <a:ext uri="{FF2B5EF4-FFF2-40B4-BE49-F238E27FC236}">
                <a16:creationId xmlns:a16="http://schemas.microsoft.com/office/drawing/2014/main" id="{7E0965E4-0623-47AE-9641-AEC9BAB0BA04}"/>
              </a:ext>
            </a:extLst>
          </p:cNvPr>
          <p:cNvGraphicFramePr/>
          <p:nvPr>
            <p:extLst>
              <p:ext uri="{D42A27DB-BD31-4B8C-83A1-F6EECF244321}">
                <p14:modId xmlns:p14="http://schemas.microsoft.com/office/powerpoint/2010/main" val="1220384469"/>
              </p:ext>
            </p:extLst>
          </p:nvPr>
        </p:nvGraphicFramePr>
        <p:xfrm>
          <a:off x="391768" y="2000259"/>
          <a:ext cx="4020212" cy="2423011"/>
        </p:xfrm>
        <a:graphic>
          <a:graphicData uri="http://schemas.openxmlformats.org/drawingml/2006/chart">
            <c:chart xmlns:c="http://schemas.openxmlformats.org/drawingml/2006/chart" xmlns:r="http://schemas.openxmlformats.org/officeDocument/2006/relationships" r:id="rId2"/>
          </a:graphicData>
        </a:graphic>
      </p:graphicFrame>
      <p:grpSp>
        <p:nvGrpSpPr>
          <p:cNvPr id="23" name="Gruppe 22">
            <a:extLst>
              <a:ext uri="{FF2B5EF4-FFF2-40B4-BE49-F238E27FC236}">
                <a16:creationId xmlns:a16="http://schemas.microsoft.com/office/drawing/2014/main" id="{F8F9EE2D-64E0-44A2-8240-05A7CED00E92}"/>
              </a:ext>
            </a:extLst>
          </p:cNvPr>
          <p:cNvGrpSpPr/>
          <p:nvPr/>
        </p:nvGrpSpPr>
        <p:grpSpPr>
          <a:xfrm>
            <a:off x="391766" y="1443979"/>
            <a:ext cx="4020214" cy="366530"/>
            <a:chOff x="391765" y="1342340"/>
            <a:chExt cx="4020214" cy="366530"/>
          </a:xfrm>
        </p:grpSpPr>
        <p:grpSp>
          <p:nvGrpSpPr>
            <p:cNvPr id="24" name="Group 4">
              <a:extLst>
                <a:ext uri="{FF2B5EF4-FFF2-40B4-BE49-F238E27FC236}">
                  <a16:creationId xmlns:a16="http://schemas.microsoft.com/office/drawing/2014/main" id="{0DDFBBFB-20E2-4BE7-96DB-D8910777288A}"/>
                </a:ext>
              </a:extLst>
            </p:cNvPr>
            <p:cNvGrpSpPr/>
            <p:nvPr/>
          </p:nvGrpSpPr>
          <p:grpSpPr>
            <a:xfrm>
              <a:off x="391765" y="1434615"/>
              <a:ext cx="4020214" cy="274255"/>
              <a:chOff x="723284" y="4483005"/>
              <a:chExt cx="4608123" cy="338452"/>
            </a:xfrm>
          </p:grpSpPr>
          <p:sp>
            <p:nvSpPr>
              <p:cNvPr id="26" name="Rectangle 43">
                <a:extLst>
                  <a:ext uri="{FF2B5EF4-FFF2-40B4-BE49-F238E27FC236}">
                    <a16:creationId xmlns:a16="http://schemas.microsoft.com/office/drawing/2014/main" id="{78EF3651-8CB8-4AA8-AF26-4DF66D10C2EA}"/>
                  </a:ext>
                </a:extLst>
              </p:cNvPr>
              <p:cNvSpPr/>
              <p:nvPr/>
            </p:nvSpPr>
            <p:spPr>
              <a:xfrm>
                <a:off x="1173732" y="4483005"/>
                <a:ext cx="4157675" cy="289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nchorCtr="0">
                <a:noAutofit/>
              </a:bodyPr>
              <a:lstStyle/>
              <a:p>
                <a:pPr>
                  <a:spcAft>
                    <a:spcPts val="0"/>
                  </a:spcAft>
                </a:pPr>
                <a:r>
                  <a:rPr lang="en-GB" sz="900" b="1" dirty="0">
                    <a:solidFill>
                      <a:schemeClr val="tx1"/>
                    </a:solidFill>
                    <a:latin typeface="Calibri" panose="020F0502020204030204" pitchFamily="34" charset="0"/>
                  </a:rPr>
                  <a:t>Average probability that Danish ski tourists visit each country </a:t>
                </a:r>
                <a:r>
                  <a:rPr lang="en-GB" sz="900" b="1" u="sng" dirty="0">
                    <a:solidFill>
                      <a:schemeClr val="tx1"/>
                    </a:solidFill>
                    <a:latin typeface="Calibri" panose="020F0502020204030204" pitchFamily="34" charset="0"/>
                  </a:rPr>
                  <a:t>next season</a:t>
                </a:r>
              </a:p>
            </p:txBody>
          </p:sp>
          <p:cxnSp>
            <p:nvCxnSpPr>
              <p:cNvPr id="27" name="Straight Connector 7">
                <a:extLst>
                  <a:ext uri="{FF2B5EF4-FFF2-40B4-BE49-F238E27FC236}">
                    <a16:creationId xmlns:a16="http://schemas.microsoft.com/office/drawing/2014/main" id="{4C3F5225-170D-48CA-AC4B-60310C70CE44}"/>
                  </a:ext>
                </a:extLst>
              </p:cNvPr>
              <p:cNvCxnSpPr>
                <a:cxnSpLocks/>
              </p:cNvCxnSpPr>
              <p:nvPr/>
            </p:nvCxnSpPr>
            <p:spPr>
              <a:xfrm>
                <a:off x="723284" y="4821457"/>
                <a:ext cx="4497839" cy="0"/>
              </a:xfrm>
              <a:prstGeom prst="line">
                <a:avLst/>
              </a:prstGeom>
              <a:ln w="127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5" name="Grafik 24" descr="Bullseye">
              <a:extLst>
                <a:ext uri="{FF2B5EF4-FFF2-40B4-BE49-F238E27FC236}">
                  <a16:creationId xmlns:a16="http://schemas.microsoft.com/office/drawing/2014/main" id="{9F680EFC-8F90-4344-9E24-C27571AEF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67" y="1342340"/>
              <a:ext cx="307075" cy="307075"/>
            </a:xfrm>
            <a:prstGeom prst="rect">
              <a:avLst/>
            </a:prstGeom>
          </p:spPr>
        </p:pic>
      </p:grpSp>
      <p:sp>
        <p:nvSpPr>
          <p:cNvPr id="36" name="Text Placeholder 5">
            <a:extLst>
              <a:ext uri="{FF2B5EF4-FFF2-40B4-BE49-F238E27FC236}">
                <a16:creationId xmlns:a16="http://schemas.microsoft.com/office/drawing/2014/main" id="{F2968829-C04A-4BCC-9668-B22AB3069684}"/>
              </a:ext>
            </a:extLst>
          </p:cNvPr>
          <p:cNvSpPr txBox="1">
            <a:spLocks/>
          </p:cNvSpPr>
          <p:nvPr/>
        </p:nvSpPr>
        <p:spPr>
          <a:xfrm>
            <a:off x="4571999" y="381633"/>
            <a:ext cx="4176713" cy="682389"/>
          </a:xfrm>
          <a:prstGeom prst="rect">
            <a:avLst/>
          </a:prstGeom>
        </p:spPr>
        <p:txBody>
          <a:bodyPr vert="horz" lIns="0" tIns="0" rIns="0" bIns="0" rtlCol="0" anchor="t" anchorCtr="0">
            <a:noAutofit/>
          </a:bodyPr>
          <a:lstStyle>
            <a:lvl1pPr marL="0" indent="0" algn="l" defTabSz="514338" rtl="0" eaLnBrk="1" latinLnBrk="0" hangingPunct="1">
              <a:lnSpc>
                <a:spcPct val="100000"/>
              </a:lnSpc>
              <a:spcBef>
                <a:spcPts val="151"/>
              </a:spcBef>
              <a:buFont typeface="Arial" panose="020B0604020202020204" pitchFamily="34" charset="0"/>
              <a:buNone/>
              <a:defRPr sz="1000" kern="1200" baseline="0">
                <a:solidFill>
                  <a:srgbClr val="333333"/>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spcBef>
                <a:spcPts val="200"/>
              </a:spcBef>
              <a:spcAft>
                <a:spcPts val="200"/>
              </a:spcAft>
            </a:pPr>
            <a:r>
              <a:rPr lang="en-US" sz="800" b="1" dirty="0">
                <a:solidFill>
                  <a:srgbClr val="436989"/>
                </a:solidFill>
              </a:rPr>
              <a:t>KEY FINDINGS:</a:t>
            </a:r>
            <a:br>
              <a:rPr lang="en-US" sz="800" b="1" dirty="0"/>
            </a:br>
            <a:r>
              <a:rPr lang="en-US" sz="800" dirty="0"/>
              <a:t>The Danish ski tourists find it rather likely that they will go skiing in Norway in the future. The only destination with a higher score is Austria. </a:t>
            </a:r>
          </a:p>
          <a:p>
            <a:pPr>
              <a:lnSpc>
                <a:spcPct val="110000"/>
              </a:lnSpc>
              <a:spcBef>
                <a:spcPts val="200"/>
              </a:spcBef>
              <a:spcAft>
                <a:spcPts val="200"/>
              </a:spcAft>
            </a:pPr>
            <a:endParaRPr lang="en-US" sz="800" dirty="0">
              <a:highlight>
                <a:srgbClr val="FFFF00"/>
              </a:highlight>
            </a:endParaRPr>
          </a:p>
        </p:txBody>
      </p:sp>
      <p:graphicFrame>
        <p:nvGraphicFramePr>
          <p:cNvPr id="39" name="Diagram 38">
            <a:extLst>
              <a:ext uri="{FF2B5EF4-FFF2-40B4-BE49-F238E27FC236}">
                <a16:creationId xmlns:a16="http://schemas.microsoft.com/office/drawing/2014/main" id="{2559BF6B-5FF3-4523-A8A1-24BC79B047BF}"/>
              </a:ext>
            </a:extLst>
          </p:cNvPr>
          <p:cNvGraphicFramePr/>
          <p:nvPr>
            <p:extLst>
              <p:ext uri="{D42A27DB-BD31-4B8C-83A1-F6EECF244321}">
                <p14:modId xmlns:p14="http://schemas.microsoft.com/office/powerpoint/2010/main" val="4086790635"/>
              </p:ext>
            </p:extLst>
          </p:nvPr>
        </p:nvGraphicFramePr>
        <p:xfrm>
          <a:off x="4763371" y="2017677"/>
          <a:ext cx="3985341" cy="2423011"/>
        </p:xfrm>
        <a:graphic>
          <a:graphicData uri="http://schemas.openxmlformats.org/drawingml/2006/chart">
            <c:chart xmlns:c="http://schemas.openxmlformats.org/drawingml/2006/chart" xmlns:r="http://schemas.openxmlformats.org/officeDocument/2006/relationships" r:id="rId5"/>
          </a:graphicData>
        </a:graphic>
      </p:graphicFrame>
      <p:grpSp>
        <p:nvGrpSpPr>
          <p:cNvPr id="40" name="Gruppe 39">
            <a:extLst>
              <a:ext uri="{FF2B5EF4-FFF2-40B4-BE49-F238E27FC236}">
                <a16:creationId xmlns:a16="http://schemas.microsoft.com/office/drawing/2014/main" id="{9E275F54-A1BC-4DA2-8B71-B8E4E9D940A4}"/>
              </a:ext>
            </a:extLst>
          </p:cNvPr>
          <p:cNvGrpSpPr/>
          <p:nvPr/>
        </p:nvGrpSpPr>
        <p:grpSpPr>
          <a:xfrm>
            <a:off x="4728498" y="1443979"/>
            <a:ext cx="4020214" cy="366530"/>
            <a:chOff x="391765" y="1342340"/>
            <a:chExt cx="4020214" cy="366530"/>
          </a:xfrm>
        </p:grpSpPr>
        <p:grpSp>
          <p:nvGrpSpPr>
            <p:cNvPr id="41" name="Group 4">
              <a:extLst>
                <a:ext uri="{FF2B5EF4-FFF2-40B4-BE49-F238E27FC236}">
                  <a16:creationId xmlns:a16="http://schemas.microsoft.com/office/drawing/2014/main" id="{E9576150-EAAD-4656-AFC1-199F10998CA0}"/>
                </a:ext>
              </a:extLst>
            </p:cNvPr>
            <p:cNvGrpSpPr/>
            <p:nvPr/>
          </p:nvGrpSpPr>
          <p:grpSpPr>
            <a:xfrm>
              <a:off x="391765" y="1434615"/>
              <a:ext cx="4020214" cy="274255"/>
              <a:chOff x="723284" y="4483005"/>
              <a:chExt cx="4608123" cy="338452"/>
            </a:xfrm>
          </p:grpSpPr>
          <p:sp>
            <p:nvSpPr>
              <p:cNvPr id="43" name="Rectangle 43">
                <a:extLst>
                  <a:ext uri="{FF2B5EF4-FFF2-40B4-BE49-F238E27FC236}">
                    <a16:creationId xmlns:a16="http://schemas.microsoft.com/office/drawing/2014/main" id="{E76B0BDE-4A87-46F6-A526-D2E518F9B79D}"/>
                  </a:ext>
                </a:extLst>
              </p:cNvPr>
              <p:cNvSpPr/>
              <p:nvPr/>
            </p:nvSpPr>
            <p:spPr>
              <a:xfrm>
                <a:off x="1173732" y="4483005"/>
                <a:ext cx="4157675" cy="289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nchorCtr="0">
                <a:noAutofit/>
              </a:bodyPr>
              <a:lstStyle/>
              <a:p>
                <a:pPr>
                  <a:spcAft>
                    <a:spcPts val="0"/>
                  </a:spcAft>
                </a:pPr>
                <a:r>
                  <a:rPr lang="en-GB" sz="900" b="1" dirty="0">
                    <a:solidFill>
                      <a:schemeClr val="tx1"/>
                    </a:solidFill>
                    <a:latin typeface="Calibri" panose="020F0502020204030204" pitchFamily="34" charset="0"/>
                  </a:rPr>
                  <a:t>Average probability that Danish ski tourists visit each country </a:t>
                </a:r>
                <a:r>
                  <a:rPr lang="en-GB" sz="900" b="1" u="sng" dirty="0">
                    <a:solidFill>
                      <a:schemeClr val="tx1"/>
                    </a:solidFill>
                    <a:latin typeface="Calibri" panose="020F0502020204030204" pitchFamily="34" charset="0"/>
                  </a:rPr>
                  <a:t>in the future</a:t>
                </a:r>
              </a:p>
            </p:txBody>
          </p:sp>
          <p:cxnSp>
            <p:nvCxnSpPr>
              <p:cNvPr id="44" name="Straight Connector 7">
                <a:extLst>
                  <a:ext uri="{FF2B5EF4-FFF2-40B4-BE49-F238E27FC236}">
                    <a16:creationId xmlns:a16="http://schemas.microsoft.com/office/drawing/2014/main" id="{9F43663B-3180-432C-BE7B-D9642EA602C6}"/>
                  </a:ext>
                </a:extLst>
              </p:cNvPr>
              <p:cNvCxnSpPr>
                <a:cxnSpLocks/>
              </p:cNvCxnSpPr>
              <p:nvPr/>
            </p:nvCxnSpPr>
            <p:spPr>
              <a:xfrm>
                <a:off x="723284" y="4821457"/>
                <a:ext cx="4497839" cy="0"/>
              </a:xfrm>
              <a:prstGeom prst="line">
                <a:avLst/>
              </a:prstGeom>
              <a:ln w="127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42" name="Grafik 41" descr="Bullseye">
              <a:extLst>
                <a:ext uri="{FF2B5EF4-FFF2-40B4-BE49-F238E27FC236}">
                  <a16:creationId xmlns:a16="http://schemas.microsoft.com/office/drawing/2014/main" id="{27E354DF-EAB1-458F-A4FA-AC983B48CE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67" y="1342340"/>
              <a:ext cx="307075" cy="307075"/>
            </a:xfrm>
            <a:prstGeom prst="rect">
              <a:avLst/>
            </a:prstGeom>
          </p:spPr>
        </p:pic>
      </p:grpSp>
    </p:spTree>
    <p:extLst>
      <p:ext uri="{BB962C8B-B14F-4D97-AF65-F5344CB8AC3E}">
        <p14:creationId xmlns:p14="http://schemas.microsoft.com/office/powerpoint/2010/main" val="260125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99FE498-2B38-4D6D-95F2-360186D71836}"/>
              </a:ext>
            </a:extLst>
          </p:cNvPr>
          <p:cNvSpPr>
            <a:spLocks noGrp="1"/>
          </p:cNvSpPr>
          <p:nvPr>
            <p:ph type="sldNum" sz="quarter" idx="4"/>
          </p:nvPr>
        </p:nvSpPr>
        <p:spPr/>
        <p:txBody>
          <a:bodyPr/>
          <a:lstStyle/>
          <a:p>
            <a:fld id="{45D54F3E-5908-4C83-B5CA-2A5BDE9E6817}" type="slidenum">
              <a:rPr lang="nb-NO" noProof="0" smtClean="0"/>
              <a:pPr/>
              <a:t>13</a:t>
            </a:fld>
            <a:endParaRPr lang="nb-NO" noProof="0"/>
          </a:p>
        </p:txBody>
      </p:sp>
      <p:sp>
        <p:nvSpPr>
          <p:cNvPr id="3" name="Titel 2">
            <a:extLst>
              <a:ext uri="{FF2B5EF4-FFF2-40B4-BE49-F238E27FC236}">
                <a16:creationId xmlns:a16="http://schemas.microsoft.com/office/drawing/2014/main" id="{F976131F-5C58-4F7F-A48E-8CB5CD0A4F58}"/>
              </a:ext>
            </a:extLst>
          </p:cNvPr>
          <p:cNvSpPr>
            <a:spLocks noGrp="1"/>
          </p:cNvSpPr>
          <p:nvPr>
            <p:ph type="title"/>
          </p:nvPr>
        </p:nvSpPr>
        <p:spPr>
          <a:xfrm>
            <a:off x="396000" y="378000"/>
            <a:ext cx="3815638" cy="830997"/>
          </a:xfrm>
        </p:spPr>
        <p:txBody>
          <a:bodyPr/>
          <a:lstStyle/>
          <a:p>
            <a:r>
              <a:rPr lang="en-GB" sz="1800" dirty="0"/>
              <a:t>Almost 100.000 Danes visited Norway on a ski holiday in the last season</a:t>
            </a:r>
          </a:p>
        </p:txBody>
      </p:sp>
      <p:graphicFrame>
        <p:nvGraphicFramePr>
          <p:cNvPr id="18" name="Diagram 17">
            <a:extLst>
              <a:ext uri="{FF2B5EF4-FFF2-40B4-BE49-F238E27FC236}">
                <a16:creationId xmlns:a16="http://schemas.microsoft.com/office/drawing/2014/main" id="{25595E90-2820-4611-B4C4-B3896F60E05A}"/>
              </a:ext>
            </a:extLst>
          </p:cNvPr>
          <p:cNvGraphicFramePr/>
          <p:nvPr>
            <p:extLst>
              <p:ext uri="{D42A27DB-BD31-4B8C-83A1-F6EECF244321}">
                <p14:modId xmlns:p14="http://schemas.microsoft.com/office/powerpoint/2010/main" val="3808964836"/>
              </p:ext>
            </p:extLst>
          </p:nvPr>
        </p:nvGraphicFramePr>
        <p:xfrm>
          <a:off x="395288" y="2000249"/>
          <a:ext cx="8353425" cy="2443163"/>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uppe 18">
            <a:extLst>
              <a:ext uri="{FF2B5EF4-FFF2-40B4-BE49-F238E27FC236}">
                <a16:creationId xmlns:a16="http://schemas.microsoft.com/office/drawing/2014/main" id="{F8D8400F-15E2-4F7B-A132-0031282AB6DD}"/>
              </a:ext>
            </a:extLst>
          </p:cNvPr>
          <p:cNvGrpSpPr/>
          <p:nvPr/>
        </p:nvGrpSpPr>
        <p:grpSpPr>
          <a:xfrm>
            <a:off x="391768" y="1442774"/>
            <a:ext cx="4471379" cy="339234"/>
            <a:chOff x="391767" y="1369636"/>
            <a:chExt cx="4471379" cy="339234"/>
          </a:xfrm>
        </p:grpSpPr>
        <p:grpSp>
          <p:nvGrpSpPr>
            <p:cNvPr id="20" name="Group 4">
              <a:extLst>
                <a:ext uri="{FF2B5EF4-FFF2-40B4-BE49-F238E27FC236}">
                  <a16:creationId xmlns:a16="http://schemas.microsoft.com/office/drawing/2014/main" id="{330AF5D9-D0FD-4114-816D-434C4613CDB1}"/>
                </a:ext>
              </a:extLst>
            </p:cNvPr>
            <p:cNvGrpSpPr/>
            <p:nvPr/>
          </p:nvGrpSpPr>
          <p:grpSpPr>
            <a:xfrm>
              <a:off x="391767" y="1410260"/>
              <a:ext cx="4471379" cy="298610"/>
              <a:chOff x="723286" y="4452949"/>
              <a:chExt cx="5125267" cy="368508"/>
            </a:xfrm>
          </p:grpSpPr>
          <p:sp>
            <p:nvSpPr>
              <p:cNvPr id="22" name="Rectangle 43">
                <a:extLst>
                  <a:ext uri="{FF2B5EF4-FFF2-40B4-BE49-F238E27FC236}">
                    <a16:creationId xmlns:a16="http://schemas.microsoft.com/office/drawing/2014/main" id="{4F1A4E62-02BD-4D77-87D3-AE357786FD9F}"/>
                  </a:ext>
                </a:extLst>
              </p:cNvPr>
              <p:cNvSpPr/>
              <p:nvPr/>
            </p:nvSpPr>
            <p:spPr>
              <a:xfrm>
                <a:off x="1173734" y="4452949"/>
                <a:ext cx="4674819" cy="289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nchorCtr="0">
                <a:noAutofit/>
              </a:bodyPr>
              <a:lstStyle/>
              <a:p>
                <a:pPr>
                  <a:spcAft>
                    <a:spcPts val="0"/>
                  </a:spcAft>
                </a:pPr>
                <a:r>
                  <a:rPr lang="nb-NO" sz="900" b="1">
                    <a:solidFill>
                      <a:schemeClr val="tx1"/>
                    </a:solidFill>
                    <a:latin typeface="Calibri" panose="020F0502020204030204" pitchFamily="34" charset="0"/>
                  </a:rPr>
                  <a:t>Number of ski tourists from Denmark visiting the country last season</a:t>
                </a:r>
              </a:p>
            </p:txBody>
          </p:sp>
          <p:cxnSp>
            <p:nvCxnSpPr>
              <p:cNvPr id="23" name="Straight Connector 7">
                <a:extLst>
                  <a:ext uri="{FF2B5EF4-FFF2-40B4-BE49-F238E27FC236}">
                    <a16:creationId xmlns:a16="http://schemas.microsoft.com/office/drawing/2014/main" id="{CD1A6125-AD71-4972-B5EA-92A136DE73B3}"/>
                  </a:ext>
                </a:extLst>
              </p:cNvPr>
              <p:cNvCxnSpPr>
                <a:cxnSpLocks/>
              </p:cNvCxnSpPr>
              <p:nvPr/>
            </p:nvCxnSpPr>
            <p:spPr>
              <a:xfrm>
                <a:off x="723286" y="4821457"/>
                <a:ext cx="5002733" cy="0"/>
              </a:xfrm>
              <a:prstGeom prst="line">
                <a:avLst/>
              </a:prstGeom>
              <a:ln w="127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1" name="Grafik 20" descr="Bullseye">
              <a:extLst>
                <a:ext uri="{FF2B5EF4-FFF2-40B4-BE49-F238E27FC236}">
                  <a16:creationId xmlns:a16="http://schemas.microsoft.com/office/drawing/2014/main" id="{F83DE3D1-03EC-4224-8410-20E8A97560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67" y="1369636"/>
              <a:ext cx="307075" cy="307075"/>
            </a:xfrm>
            <a:prstGeom prst="rect">
              <a:avLst/>
            </a:prstGeom>
          </p:spPr>
        </p:pic>
      </p:grpSp>
      <p:sp>
        <p:nvSpPr>
          <p:cNvPr id="25" name="Text Placeholder 5">
            <a:extLst>
              <a:ext uri="{FF2B5EF4-FFF2-40B4-BE49-F238E27FC236}">
                <a16:creationId xmlns:a16="http://schemas.microsoft.com/office/drawing/2014/main" id="{9283697E-FA42-473A-9BFD-41C7B55B7CAB}"/>
              </a:ext>
            </a:extLst>
          </p:cNvPr>
          <p:cNvSpPr txBox="1">
            <a:spLocks/>
          </p:cNvSpPr>
          <p:nvPr/>
        </p:nvSpPr>
        <p:spPr>
          <a:xfrm>
            <a:off x="4572000" y="378696"/>
            <a:ext cx="4176713" cy="682389"/>
          </a:xfrm>
          <a:prstGeom prst="rect">
            <a:avLst/>
          </a:prstGeom>
        </p:spPr>
        <p:txBody>
          <a:bodyPr vert="horz" lIns="0" tIns="0" rIns="0" bIns="0" rtlCol="0" anchor="t" anchorCtr="0">
            <a:noAutofit/>
          </a:bodyPr>
          <a:lstStyle>
            <a:lvl1pPr marL="0" indent="0" algn="l" defTabSz="514338" rtl="0" eaLnBrk="1" latinLnBrk="0" hangingPunct="1">
              <a:lnSpc>
                <a:spcPct val="100000"/>
              </a:lnSpc>
              <a:spcBef>
                <a:spcPts val="151"/>
              </a:spcBef>
              <a:buFont typeface="Arial" panose="020B0604020202020204" pitchFamily="34" charset="0"/>
              <a:buNone/>
              <a:defRPr sz="1000" kern="1200" baseline="0">
                <a:solidFill>
                  <a:srgbClr val="333333"/>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spcBef>
                <a:spcPts val="200"/>
              </a:spcBef>
              <a:spcAft>
                <a:spcPts val="200"/>
              </a:spcAft>
            </a:pPr>
            <a:r>
              <a:rPr lang="en-US" sz="800" b="1" dirty="0">
                <a:solidFill>
                  <a:srgbClr val="436989"/>
                </a:solidFill>
              </a:rPr>
              <a:t>KEY FINDINGS:</a:t>
            </a:r>
            <a:br>
              <a:rPr lang="en-US" sz="800" b="1" dirty="0"/>
            </a:br>
            <a:r>
              <a:rPr lang="en-US" sz="800" dirty="0"/>
              <a:t>It is estimated that just about 95.000 Danes above 18 years went skiing in Norway in the last season, which is a decrease of about 23.000 compared to the previous season. In contrast, the number of Danes who went skiing in Austria increased by about 15.000 in the same time period. </a:t>
            </a:r>
          </a:p>
        </p:txBody>
      </p:sp>
      <p:grpSp>
        <p:nvGrpSpPr>
          <p:cNvPr id="11" name="Gruppe 10">
            <a:extLst>
              <a:ext uri="{FF2B5EF4-FFF2-40B4-BE49-F238E27FC236}">
                <a16:creationId xmlns:a16="http://schemas.microsoft.com/office/drawing/2014/main" id="{C0B8D403-7C4C-4D80-8A04-3DFC8AE0CCB2}"/>
              </a:ext>
            </a:extLst>
          </p:cNvPr>
          <p:cNvGrpSpPr/>
          <p:nvPr/>
        </p:nvGrpSpPr>
        <p:grpSpPr>
          <a:xfrm>
            <a:off x="311997" y="4482731"/>
            <a:ext cx="1066427" cy="503431"/>
            <a:chOff x="366588" y="373095"/>
            <a:chExt cx="1066427" cy="503431"/>
          </a:xfrm>
        </p:grpSpPr>
        <p:sp>
          <p:nvSpPr>
            <p:cNvPr id="12" name="Rektangel 11">
              <a:extLst>
                <a:ext uri="{FF2B5EF4-FFF2-40B4-BE49-F238E27FC236}">
                  <a16:creationId xmlns:a16="http://schemas.microsoft.com/office/drawing/2014/main" id="{53EF0BEE-76DE-4651-B5AD-7AB780C868EE}"/>
                </a:ext>
              </a:extLst>
            </p:cNvPr>
            <p:cNvSpPr/>
            <p:nvPr/>
          </p:nvSpPr>
          <p:spPr>
            <a:xfrm>
              <a:off x="366588" y="373095"/>
              <a:ext cx="1066427" cy="50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Billedresultat for innovation norway logo">
              <a:extLst>
                <a:ext uri="{FF2B5EF4-FFF2-40B4-BE49-F238E27FC236}">
                  <a16:creationId xmlns:a16="http://schemas.microsoft.com/office/drawing/2014/main" id="{7B4EEAD0-5ABB-4D62-915F-953C54F94D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07" y="455906"/>
              <a:ext cx="975815" cy="3378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153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99FE498-2B38-4D6D-95F2-360186D71836}"/>
              </a:ext>
            </a:extLst>
          </p:cNvPr>
          <p:cNvSpPr>
            <a:spLocks noGrp="1"/>
          </p:cNvSpPr>
          <p:nvPr>
            <p:ph type="sldNum" sz="quarter" idx="4"/>
          </p:nvPr>
        </p:nvSpPr>
        <p:spPr/>
        <p:txBody>
          <a:bodyPr/>
          <a:lstStyle/>
          <a:p>
            <a:fld id="{45D54F3E-5908-4C83-B5CA-2A5BDE9E6817}" type="slidenum">
              <a:rPr lang="nb-NO" noProof="0" smtClean="0"/>
              <a:pPr/>
              <a:t>14</a:t>
            </a:fld>
            <a:endParaRPr lang="nb-NO" noProof="0"/>
          </a:p>
        </p:txBody>
      </p:sp>
      <p:sp>
        <p:nvSpPr>
          <p:cNvPr id="3" name="Titel 2">
            <a:extLst>
              <a:ext uri="{FF2B5EF4-FFF2-40B4-BE49-F238E27FC236}">
                <a16:creationId xmlns:a16="http://schemas.microsoft.com/office/drawing/2014/main" id="{F976131F-5C58-4F7F-A48E-8CB5CD0A4F58}"/>
              </a:ext>
            </a:extLst>
          </p:cNvPr>
          <p:cNvSpPr>
            <a:spLocks noGrp="1"/>
          </p:cNvSpPr>
          <p:nvPr>
            <p:ph type="title"/>
          </p:nvPr>
        </p:nvSpPr>
        <p:spPr>
          <a:xfrm>
            <a:off x="396001" y="378000"/>
            <a:ext cx="3815638" cy="830997"/>
          </a:xfrm>
        </p:spPr>
        <p:txBody>
          <a:bodyPr/>
          <a:lstStyle/>
          <a:p>
            <a:r>
              <a:rPr lang="nb-NO" sz="1800" dirty="0" err="1"/>
              <a:t>About</a:t>
            </a:r>
            <a:r>
              <a:rPr lang="nb-NO" sz="1800" dirty="0"/>
              <a:t> 16% of the danes have been on a ski holiday within the last five years</a:t>
            </a:r>
          </a:p>
        </p:txBody>
      </p:sp>
      <p:graphicFrame>
        <p:nvGraphicFramePr>
          <p:cNvPr id="18" name="Diagram 17">
            <a:extLst>
              <a:ext uri="{FF2B5EF4-FFF2-40B4-BE49-F238E27FC236}">
                <a16:creationId xmlns:a16="http://schemas.microsoft.com/office/drawing/2014/main" id="{A5E3F1B6-C46D-44A3-9EB0-1E22E70A8C87}"/>
              </a:ext>
            </a:extLst>
          </p:cNvPr>
          <p:cNvGraphicFramePr/>
          <p:nvPr>
            <p:extLst>
              <p:ext uri="{D42A27DB-BD31-4B8C-83A1-F6EECF244321}">
                <p14:modId xmlns:p14="http://schemas.microsoft.com/office/powerpoint/2010/main" val="3307102535"/>
              </p:ext>
            </p:extLst>
          </p:nvPr>
        </p:nvGraphicFramePr>
        <p:xfrm>
          <a:off x="395287" y="2041580"/>
          <a:ext cx="8353425" cy="2404189"/>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uppe 18">
            <a:extLst>
              <a:ext uri="{FF2B5EF4-FFF2-40B4-BE49-F238E27FC236}">
                <a16:creationId xmlns:a16="http://schemas.microsoft.com/office/drawing/2014/main" id="{E34401D2-F2B3-4FEA-8528-F8925F58450D}"/>
              </a:ext>
            </a:extLst>
          </p:cNvPr>
          <p:cNvGrpSpPr/>
          <p:nvPr/>
        </p:nvGrpSpPr>
        <p:grpSpPr>
          <a:xfrm>
            <a:off x="391768" y="1441841"/>
            <a:ext cx="4471379" cy="339234"/>
            <a:chOff x="391767" y="1369636"/>
            <a:chExt cx="4471379" cy="339234"/>
          </a:xfrm>
        </p:grpSpPr>
        <p:grpSp>
          <p:nvGrpSpPr>
            <p:cNvPr id="20" name="Group 4">
              <a:extLst>
                <a:ext uri="{FF2B5EF4-FFF2-40B4-BE49-F238E27FC236}">
                  <a16:creationId xmlns:a16="http://schemas.microsoft.com/office/drawing/2014/main" id="{453AF4E9-4058-433E-BCD7-41F0542D81EF}"/>
                </a:ext>
              </a:extLst>
            </p:cNvPr>
            <p:cNvGrpSpPr/>
            <p:nvPr/>
          </p:nvGrpSpPr>
          <p:grpSpPr>
            <a:xfrm>
              <a:off x="391767" y="1410260"/>
              <a:ext cx="4471379" cy="298610"/>
              <a:chOff x="723286" y="4452949"/>
              <a:chExt cx="5125267" cy="368508"/>
            </a:xfrm>
          </p:grpSpPr>
          <p:sp>
            <p:nvSpPr>
              <p:cNvPr id="22" name="Rectangle 43">
                <a:extLst>
                  <a:ext uri="{FF2B5EF4-FFF2-40B4-BE49-F238E27FC236}">
                    <a16:creationId xmlns:a16="http://schemas.microsoft.com/office/drawing/2014/main" id="{CBC26C31-E4EE-4300-A9ED-6EA473E5C873}"/>
                  </a:ext>
                </a:extLst>
              </p:cNvPr>
              <p:cNvSpPr/>
              <p:nvPr/>
            </p:nvSpPr>
            <p:spPr>
              <a:xfrm>
                <a:off x="1173734" y="4452949"/>
                <a:ext cx="4674819" cy="289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nchorCtr="0">
                <a:noAutofit/>
              </a:bodyPr>
              <a:lstStyle/>
              <a:p>
                <a:pPr>
                  <a:spcAft>
                    <a:spcPts val="0"/>
                  </a:spcAft>
                </a:pPr>
                <a:r>
                  <a:rPr lang="nb-NO" sz="900" b="1">
                    <a:solidFill>
                      <a:schemeClr val="tx1"/>
                    </a:solidFill>
                    <a:latin typeface="Calibri" panose="020F0502020204030204" pitchFamily="34" charset="0"/>
                  </a:rPr>
                  <a:t>Share of Danes who have been on a ski holiday</a:t>
                </a:r>
              </a:p>
            </p:txBody>
          </p:sp>
          <p:cxnSp>
            <p:nvCxnSpPr>
              <p:cNvPr id="23" name="Straight Connector 7">
                <a:extLst>
                  <a:ext uri="{FF2B5EF4-FFF2-40B4-BE49-F238E27FC236}">
                    <a16:creationId xmlns:a16="http://schemas.microsoft.com/office/drawing/2014/main" id="{F4195E17-2D16-44B1-9A37-60AF550E1C0B}"/>
                  </a:ext>
                </a:extLst>
              </p:cNvPr>
              <p:cNvCxnSpPr>
                <a:cxnSpLocks/>
              </p:cNvCxnSpPr>
              <p:nvPr/>
            </p:nvCxnSpPr>
            <p:spPr>
              <a:xfrm>
                <a:off x="723286" y="4821457"/>
                <a:ext cx="5002733" cy="0"/>
              </a:xfrm>
              <a:prstGeom prst="line">
                <a:avLst/>
              </a:prstGeom>
              <a:ln w="127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21" name="Grafik 20" descr="Bullseye">
              <a:extLst>
                <a:ext uri="{FF2B5EF4-FFF2-40B4-BE49-F238E27FC236}">
                  <a16:creationId xmlns:a16="http://schemas.microsoft.com/office/drawing/2014/main" id="{1F48D3EA-ACF1-4188-B392-89F181EBA7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67" y="1369636"/>
              <a:ext cx="307075" cy="307075"/>
            </a:xfrm>
            <a:prstGeom prst="rect">
              <a:avLst/>
            </a:prstGeom>
          </p:spPr>
        </p:pic>
      </p:grpSp>
      <p:sp>
        <p:nvSpPr>
          <p:cNvPr id="25" name="Text Placeholder 5">
            <a:extLst>
              <a:ext uri="{FF2B5EF4-FFF2-40B4-BE49-F238E27FC236}">
                <a16:creationId xmlns:a16="http://schemas.microsoft.com/office/drawing/2014/main" id="{1AEDB945-53C9-4E98-BA63-172BD97A6AC5}"/>
              </a:ext>
            </a:extLst>
          </p:cNvPr>
          <p:cNvSpPr txBox="1">
            <a:spLocks/>
          </p:cNvSpPr>
          <p:nvPr/>
        </p:nvSpPr>
        <p:spPr>
          <a:xfrm>
            <a:off x="4572000" y="378000"/>
            <a:ext cx="4176713" cy="788813"/>
          </a:xfrm>
          <a:prstGeom prst="rect">
            <a:avLst/>
          </a:prstGeom>
        </p:spPr>
        <p:txBody>
          <a:bodyPr vert="horz" lIns="0" tIns="0" rIns="0" bIns="0" rtlCol="0" anchor="t" anchorCtr="0">
            <a:noAutofit/>
          </a:bodyPr>
          <a:lstStyle>
            <a:lvl1pPr marL="0" indent="0" algn="l" defTabSz="514338" rtl="0" eaLnBrk="1" latinLnBrk="0" hangingPunct="1">
              <a:lnSpc>
                <a:spcPct val="100000"/>
              </a:lnSpc>
              <a:spcBef>
                <a:spcPts val="151"/>
              </a:spcBef>
              <a:buFont typeface="Arial" panose="020B0604020202020204" pitchFamily="34" charset="0"/>
              <a:buNone/>
              <a:defRPr sz="1000" kern="1200" baseline="0">
                <a:solidFill>
                  <a:srgbClr val="333333"/>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spcBef>
                <a:spcPts val="200"/>
              </a:spcBef>
              <a:spcAft>
                <a:spcPts val="200"/>
              </a:spcAft>
            </a:pPr>
            <a:r>
              <a:rPr lang="en-US" sz="800" b="1" dirty="0">
                <a:solidFill>
                  <a:srgbClr val="436989"/>
                </a:solidFill>
              </a:rPr>
              <a:t>KEY FINDINGS:</a:t>
            </a:r>
            <a:br>
              <a:rPr lang="en-US" sz="800" b="1" dirty="0"/>
            </a:br>
            <a:r>
              <a:rPr lang="en-US" sz="800" dirty="0"/>
              <a:t>It is estimated that 7% of the Danes went skiing in the last season, and that a total of 16% have been on at least one ski holiday during the past five years. </a:t>
            </a:r>
          </a:p>
          <a:p>
            <a:pPr>
              <a:lnSpc>
                <a:spcPct val="110000"/>
              </a:lnSpc>
              <a:spcBef>
                <a:spcPts val="200"/>
              </a:spcBef>
              <a:spcAft>
                <a:spcPts val="200"/>
              </a:spcAft>
            </a:pPr>
            <a:r>
              <a:rPr lang="en-US" sz="800" dirty="0"/>
              <a:t>35% have been skiing at least once (but more than five years ago). About half of the population have never been on a ski holiday. </a:t>
            </a:r>
          </a:p>
        </p:txBody>
      </p:sp>
    </p:spTree>
    <p:extLst>
      <p:ext uri="{BB962C8B-B14F-4D97-AF65-F5344CB8AC3E}">
        <p14:creationId xmlns:p14="http://schemas.microsoft.com/office/powerpoint/2010/main" val="314952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0">
            <a:extLst>
              <a:ext uri="{FF2B5EF4-FFF2-40B4-BE49-F238E27FC236}">
                <a16:creationId xmlns:a16="http://schemas.microsoft.com/office/drawing/2014/main" id="{8142743A-33A0-4CBE-9945-C3A5038B3055}"/>
              </a:ext>
            </a:extLst>
          </p:cNvPr>
          <p:cNvPicPr>
            <a:picLocks noChangeAspect="1"/>
          </p:cNvPicPr>
          <p:nvPr/>
        </p:nvPicPr>
        <p:blipFill rotWithShape="1">
          <a:blip r:embed="rId3"/>
          <a:srcRect l="545" t="34737" r="561" b="746"/>
          <a:stretch/>
        </p:blipFill>
        <p:spPr>
          <a:xfrm>
            <a:off x="-1456" y="1166070"/>
            <a:ext cx="9145456" cy="3977430"/>
          </a:xfrm>
          <a:prstGeom prst="rect">
            <a:avLst/>
          </a:prstGeom>
        </p:spPr>
      </p:pic>
      <p:sp>
        <p:nvSpPr>
          <p:cNvPr id="15" name="Rektangel 14">
            <a:extLst>
              <a:ext uri="{FF2B5EF4-FFF2-40B4-BE49-F238E27FC236}">
                <a16:creationId xmlns:a16="http://schemas.microsoft.com/office/drawing/2014/main" id="{B67590FA-B526-454D-91E8-9DF9EEC3ADF0}"/>
              </a:ext>
            </a:extLst>
          </p:cNvPr>
          <p:cNvSpPr/>
          <p:nvPr/>
        </p:nvSpPr>
        <p:spPr>
          <a:xfrm>
            <a:off x="4012443" y="1166070"/>
            <a:ext cx="5131558" cy="3977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itle 4">
            <a:extLst>
              <a:ext uri="{FF2B5EF4-FFF2-40B4-BE49-F238E27FC236}">
                <a16:creationId xmlns:a16="http://schemas.microsoft.com/office/drawing/2014/main" id="{2E5A08E4-6CB7-47D1-8BDA-A49CD804432F}"/>
              </a:ext>
            </a:extLst>
          </p:cNvPr>
          <p:cNvSpPr txBox="1">
            <a:spLocks/>
          </p:cNvSpPr>
          <p:nvPr/>
        </p:nvSpPr>
        <p:spPr>
          <a:xfrm>
            <a:off x="4572000" y="2417862"/>
            <a:ext cx="3254991" cy="615553"/>
          </a:xfrm>
          <a:prstGeom prst="rect">
            <a:avLst/>
          </a:prstGeom>
        </p:spPr>
        <p:txBody>
          <a:bodyPr vert="horz" wrap="square" lIns="0" tIns="0" rIns="0" bIns="0" rtlCol="0" anchor="b" anchorCtr="0">
            <a:spAutoFit/>
          </a:bodyPr>
          <a:lstStyle>
            <a:lvl1pPr marL="0" algn="l" defTabSz="514338" rtl="0" eaLnBrk="1" latinLnBrk="0" hangingPunct="1">
              <a:lnSpc>
                <a:spcPct val="100000"/>
              </a:lnSpc>
              <a:spcBef>
                <a:spcPts val="0"/>
              </a:spcBef>
              <a:buNone/>
              <a:defRPr sz="3200" b="1" kern="1200" cap="all" baseline="0">
                <a:solidFill>
                  <a:schemeClr val="bg1"/>
                </a:solidFill>
                <a:latin typeface="+mj-lt"/>
                <a:ea typeface="+mj-ea"/>
                <a:cs typeface="+mj-cs"/>
              </a:defRPr>
            </a:lvl1pPr>
          </a:lstStyle>
          <a:p>
            <a:r>
              <a:rPr lang="nb-NO" sz="2000"/>
              <a:t>Theme 3: tourist characteristic</a:t>
            </a:r>
          </a:p>
        </p:txBody>
      </p:sp>
      <p:sp>
        <p:nvSpPr>
          <p:cNvPr id="7" name="Rectangle 17">
            <a:extLst>
              <a:ext uri="{FF2B5EF4-FFF2-40B4-BE49-F238E27FC236}">
                <a16:creationId xmlns:a16="http://schemas.microsoft.com/office/drawing/2014/main" id="{FA455781-812A-4AF2-B042-FA3DC2A56462}"/>
              </a:ext>
            </a:extLst>
          </p:cNvPr>
          <p:cNvSpPr/>
          <p:nvPr/>
        </p:nvSpPr>
        <p:spPr>
          <a:xfrm>
            <a:off x="8072650" y="4778421"/>
            <a:ext cx="1071349" cy="18042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36000" rIns="108000" bIns="36000" rtlCol="0" anchor="ctr">
            <a:spAutoFit/>
          </a:bodyPr>
          <a:lstStyle/>
          <a:p>
            <a:pPr algn="r"/>
            <a:r>
              <a:rPr lang="en-US" sz="700" dirty="0">
                <a:solidFill>
                  <a:schemeClr val="bg1"/>
                </a:solidFill>
              </a:rPr>
              <a:t>© Skiinformarmatie.nl </a:t>
            </a:r>
          </a:p>
        </p:txBody>
      </p:sp>
      <p:grpSp>
        <p:nvGrpSpPr>
          <p:cNvPr id="9" name="Gruppe 8">
            <a:extLst>
              <a:ext uri="{FF2B5EF4-FFF2-40B4-BE49-F238E27FC236}">
                <a16:creationId xmlns:a16="http://schemas.microsoft.com/office/drawing/2014/main" id="{392B8107-E274-48B7-8BB2-4CB35C8C2431}"/>
              </a:ext>
            </a:extLst>
          </p:cNvPr>
          <p:cNvGrpSpPr/>
          <p:nvPr/>
        </p:nvGrpSpPr>
        <p:grpSpPr>
          <a:xfrm>
            <a:off x="366588" y="373095"/>
            <a:ext cx="1066427" cy="503431"/>
            <a:chOff x="366588" y="373095"/>
            <a:chExt cx="1066427" cy="503431"/>
          </a:xfrm>
        </p:grpSpPr>
        <p:sp>
          <p:nvSpPr>
            <p:cNvPr id="10" name="Rektangel 9">
              <a:extLst>
                <a:ext uri="{FF2B5EF4-FFF2-40B4-BE49-F238E27FC236}">
                  <a16:creationId xmlns:a16="http://schemas.microsoft.com/office/drawing/2014/main" id="{56BB3B41-F973-4E0A-96BB-0F6EF3F03CD2}"/>
                </a:ext>
              </a:extLst>
            </p:cNvPr>
            <p:cNvSpPr/>
            <p:nvPr/>
          </p:nvSpPr>
          <p:spPr>
            <a:xfrm>
              <a:off x="366588" y="373095"/>
              <a:ext cx="1066427" cy="50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Billedresultat for innovation norway logo">
              <a:extLst>
                <a:ext uri="{FF2B5EF4-FFF2-40B4-BE49-F238E27FC236}">
                  <a16:creationId xmlns:a16="http://schemas.microsoft.com/office/drawing/2014/main" id="{83475675-155E-4565-B58C-3ED336039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07" y="455906"/>
              <a:ext cx="975815" cy="337808"/>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Graphic 33">
            <a:extLst>
              <a:ext uri="{FF2B5EF4-FFF2-40B4-BE49-F238E27FC236}">
                <a16:creationId xmlns:a16="http://schemas.microsoft.com/office/drawing/2014/main" id="{8D398E0E-432D-4953-9F25-DAE5EAB916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8140" y="377715"/>
            <a:ext cx="768792" cy="242738"/>
          </a:xfrm>
          <a:prstGeom prst="rect">
            <a:avLst/>
          </a:prstGeom>
        </p:spPr>
      </p:pic>
    </p:spTree>
    <p:extLst>
      <p:ext uri="{BB962C8B-B14F-4D97-AF65-F5344CB8AC3E}">
        <p14:creationId xmlns:p14="http://schemas.microsoft.com/office/powerpoint/2010/main" val="382992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99FE498-2B38-4D6D-95F2-360186D71836}"/>
              </a:ext>
            </a:extLst>
          </p:cNvPr>
          <p:cNvSpPr>
            <a:spLocks noGrp="1"/>
          </p:cNvSpPr>
          <p:nvPr>
            <p:ph type="sldNum" sz="quarter" idx="4"/>
          </p:nvPr>
        </p:nvSpPr>
        <p:spPr/>
        <p:txBody>
          <a:bodyPr/>
          <a:lstStyle/>
          <a:p>
            <a:fld id="{45D54F3E-5908-4C83-B5CA-2A5BDE9E6817}" type="slidenum">
              <a:rPr lang="nb-NO" noProof="0" smtClean="0"/>
              <a:pPr/>
              <a:t>16</a:t>
            </a:fld>
            <a:endParaRPr lang="nb-NO" noProof="0"/>
          </a:p>
        </p:txBody>
      </p:sp>
      <p:sp>
        <p:nvSpPr>
          <p:cNvPr id="3" name="Titel 2">
            <a:extLst>
              <a:ext uri="{FF2B5EF4-FFF2-40B4-BE49-F238E27FC236}">
                <a16:creationId xmlns:a16="http://schemas.microsoft.com/office/drawing/2014/main" id="{F976131F-5C58-4F7F-A48E-8CB5CD0A4F58}"/>
              </a:ext>
            </a:extLst>
          </p:cNvPr>
          <p:cNvSpPr>
            <a:spLocks noGrp="1"/>
          </p:cNvSpPr>
          <p:nvPr>
            <p:ph type="title"/>
          </p:nvPr>
        </p:nvSpPr>
        <p:spPr>
          <a:xfrm>
            <a:off x="396000" y="378000"/>
            <a:ext cx="4924035" cy="276999"/>
          </a:xfrm>
        </p:spPr>
        <p:txBody>
          <a:bodyPr/>
          <a:lstStyle/>
          <a:p>
            <a:r>
              <a:rPr lang="nb-NO" sz="1800" dirty="0" err="1"/>
              <a:t>Characteristics</a:t>
            </a:r>
            <a:r>
              <a:rPr lang="nb-NO" sz="1800" dirty="0"/>
              <a:t> </a:t>
            </a:r>
            <a:r>
              <a:rPr lang="nb-NO" sz="1800" dirty="0" err="1"/>
              <a:t>of</a:t>
            </a:r>
            <a:r>
              <a:rPr lang="nb-NO" sz="1800" dirty="0"/>
              <a:t> a Danish ski </a:t>
            </a:r>
            <a:r>
              <a:rPr lang="nb-NO" sz="1800" dirty="0" err="1"/>
              <a:t>tourist</a:t>
            </a:r>
            <a:endParaRPr lang="nb-NO" sz="1800" dirty="0"/>
          </a:p>
        </p:txBody>
      </p:sp>
      <p:sp>
        <p:nvSpPr>
          <p:cNvPr id="4" name="Rektangel 3">
            <a:extLst>
              <a:ext uri="{FF2B5EF4-FFF2-40B4-BE49-F238E27FC236}">
                <a16:creationId xmlns:a16="http://schemas.microsoft.com/office/drawing/2014/main" id="{1C0B1437-876E-4FC0-889E-1D840B930053}"/>
              </a:ext>
            </a:extLst>
          </p:cNvPr>
          <p:cNvSpPr/>
          <p:nvPr/>
        </p:nvSpPr>
        <p:spPr>
          <a:xfrm>
            <a:off x="406817" y="1027448"/>
            <a:ext cx="2193081" cy="32143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lumMod val="65000"/>
                    <a:lumOff val="35000"/>
                  </a:schemeClr>
                </a:solidFill>
              </a:rPr>
              <a:t>The average Danish ski tourist is 39 years old, and 41% have at least one child under the age of 18. </a:t>
            </a:r>
          </a:p>
          <a:p>
            <a:r>
              <a:rPr lang="en-GB" sz="1050" dirty="0">
                <a:solidFill>
                  <a:schemeClr val="tx1">
                    <a:lumMod val="65000"/>
                    <a:lumOff val="35000"/>
                  </a:schemeClr>
                </a:solidFill>
              </a:rPr>
              <a:t>Just 13% went skiing more than once in the past season, while the vast majority went on just one ski holiday. </a:t>
            </a:r>
          </a:p>
          <a:p>
            <a:endParaRPr lang="en-GB" sz="1050" dirty="0">
              <a:solidFill>
                <a:schemeClr val="tx1">
                  <a:lumMod val="65000"/>
                  <a:lumOff val="35000"/>
                </a:schemeClr>
              </a:solidFill>
            </a:endParaRPr>
          </a:p>
          <a:p>
            <a:r>
              <a:rPr lang="en-GB" sz="1050" dirty="0">
                <a:solidFill>
                  <a:schemeClr val="tx1">
                    <a:lumMod val="65000"/>
                    <a:lumOff val="35000"/>
                  </a:schemeClr>
                </a:solidFill>
              </a:rPr>
              <a:t>77% travel in groups of 4 persons or more, and most go on rather long ski holidays: Only 25% of the ski tourists went on a short ski holiday of 1-4 nights. </a:t>
            </a:r>
          </a:p>
          <a:p>
            <a:endParaRPr lang="en-GB" sz="1050" dirty="0">
              <a:solidFill>
                <a:schemeClr val="tx1">
                  <a:lumMod val="65000"/>
                  <a:lumOff val="35000"/>
                </a:schemeClr>
              </a:solidFill>
            </a:endParaRPr>
          </a:p>
          <a:p>
            <a:r>
              <a:rPr lang="en-GB" sz="1050" dirty="0">
                <a:solidFill>
                  <a:schemeClr val="tx1">
                    <a:lumMod val="65000"/>
                    <a:lumOff val="35000"/>
                  </a:schemeClr>
                </a:solidFill>
              </a:rPr>
              <a:t>81% of the Danish skiers went alpine skiing or snowboarding, while </a:t>
            </a:r>
            <a:r>
              <a:rPr lang="en-GB" sz="1000" dirty="0">
                <a:solidFill>
                  <a:schemeClr val="tx1">
                    <a:lumMod val="65000"/>
                    <a:lumOff val="35000"/>
                  </a:schemeClr>
                </a:solidFill>
              </a:rPr>
              <a:t>just </a:t>
            </a:r>
            <a:r>
              <a:rPr lang="en-GB" sz="1050" dirty="0">
                <a:solidFill>
                  <a:schemeClr val="tx1">
                    <a:lumMod val="65000"/>
                    <a:lumOff val="35000"/>
                  </a:schemeClr>
                </a:solidFill>
              </a:rPr>
              <a:t>21% went cross country skiing.</a:t>
            </a:r>
          </a:p>
        </p:txBody>
      </p:sp>
      <p:sp>
        <p:nvSpPr>
          <p:cNvPr id="19" name="Ligebenet trekant 18">
            <a:extLst>
              <a:ext uri="{FF2B5EF4-FFF2-40B4-BE49-F238E27FC236}">
                <a16:creationId xmlns:a16="http://schemas.microsoft.com/office/drawing/2014/main" id="{9B684146-FED3-409F-862F-6B3ADB23532A}"/>
              </a:ext>
            </a:extLst>
          </p:cNvPr>
          <p:cNvSpPr/>
          <p:nvPr/>
        </p:nvSpPr>
        <p:spPr>
          <a:xfrm rot="5400000">
            <a:off x="2421376" y="1207524"/>
            <a:ext cx="504967" cy="3598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cxnSp>
        <p:nvCxnSpPr>
          <p:cNvPr id="21" name="Lige forbindelse 20">
            <a:extLst>
              <a:ext uri="{FF2B5EF4-FFF2-40B4-BE49-F238E27FC236}">
                <a16:creationId xmlns:a16="http://schemas.microsoft.com/office/drawing/2014/main" id="{D5DB02EB-5E70-4795-AB73-2AE6DADDEBF9}"/>
              </a:ext>
            </a:extLst>
          </p:cNvPr>
          <p:cNvCxnSpPr/>
          <p:nvPr/>
        </p:nvCxnSpPr>
        <p:spPr>
          <a:xfrm>
            <a:off x="3324682" y="2154006"/>
            <a:ext cx="4981433" cy="12098"/>
          </a:xfrm>
          <a:prstGeom prst="line">
            <a:avLst/>
          </a:prstGeom>
          <a:ln w="127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6" name="Gruppe 105">
            <a:extLst>
              <a:ext uri="{FF2B5EF4-FFF2-40B4-BE49-F238E27FC236}">
                <a16:creationId xmlns:a16="http://schemas.microsoft.com/office/drawing/2014/main" id="{751077E3-BB20-4421-B0D0-F429A582EF9F}"/>
              </a:ext>
            </a:extLst>
          </p:cNvPr>
          <p:cNvGrpSpPr/>
          <p:nvPr/>
        </p:nvGrpSpPr>
        <p:grpSpPr>
          <a:xfrm>
            <a:off x="7018239" y="1168680"/>
            <a:ext cx="422112" cy="375001"/>
            <a:chOff x="1375318" y="2286997"/>
            <a:chExt cx="422112" cy="375001"/>
          </a:xfrm>
        </p:grpSpPr>
        <p:sp>
          <p:nvSpPr>
            <p:cNvPr id="107" name="Rektangel: afrundede hjørner 106">
              <a:extLst>
                <a:ext uri="{FF2B5EF4-FFF2-40B4-BE49-F238E27FC236}">
                  <a16:creationId xmlns:a16="http://schemas.microsoft.com/office/drawing/2014/main" id="{DFEED62B-838D-4146-A33B-78B3A1FD2146}"/>
                </a:ext>
              </a:extLst>
            </p:cNvPr>
            <p:cNvSpPr/>
            <p:nvPr/>
          </p:nvSpPr>
          <p:spPr>
            <a:xfrm>
              <a:off x="1375318" y="2286997"/>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108" name="Grafik 107" descr="Baby">
              <a:extLst>
                <a:ext uri="{FF2B5EF4-FFF2-40B4-BE49-F238E27FC236}">
                  <a16:creationId xmlns:a16="http://schemas.microsoft.com/office/drawing/2014/main" id="{E2B0B559-946C-4ECE-88A3-18A7F95BC0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16049" y="2308518"/>
              <a:ext cx="342278" cy="342276"/>
            </a:xfrm>
            <a:prstGeom prst="rect">
              <a:avLst/>
            </a:prstGeom>
          </p:spPr>
        </p:pic>
      </p:grpSp>
      <p:sp>
        <p:nvSpPr>
          <p:cNvPr id="123" name="Tekstboks 27">
            <a:extLst>
              <a:ext uri="{FF2B5EF4-FFF2-40B4-BE49-F238E27FC236}">
                <a16:creationId xmlns:a16="http://schemas.microsoft.com/office/drawing/2014/main" id="{63344B54-5168-4974-9616-FEEF27BC4793}"/>
              </a:ext>
            </a:extLst>
          </p:cNvPr>
          <p:cNvSpPr txBox="1"/>
          <p:nvPr/>
        </p:nvSpPr>
        <p:spPr>
          <a:xfrm>
            <a:off x="7401248" y="1171514"/>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b="1" dirty="0">
                <a:latin typeface="+mj-lt"/>
              </a:rPr>
              <a:t>41%</a:t>
            </a:r>
            <a:endParaRPr lang="da-DK" b="1" i="1" dirty="0">
              <a:solidFill>
                <a:schemeClr val="accent2">
                  <a:lumMod val="75000"/>
                </a:schemeClr>
              </a:solidFill>
              <a:latin typeface="+mj-lt"/>
            </a:endParaRPr>
          </a:p>
        </p:txBody>
      </p:sp>
      <p:sp>
        <p:nvSpPr>
          <p:cNvPr id="127" name="Tekstboks 28">
            <a:extLst>
              <a:ext uri="{FF2B5EF4-FFF2-40B4-BE49-F238E27FC236}">
                <a16:creationId xmlns:a16="http://schemas.microsoft.com/office/drawing/2014/main" id="{46F68EDD-B176-43CB-A28D-B7C71C5F5DEA}"/>
              </a:ext>
            </a:extLst>
          </p:cNvPr>
          <p:cNvSpPr txBox="1"/>
          <p:nvPr/>
        </p:nvSpPr>
        <p:spPr>
          <a:xfrm>
            <a:off x="7018239" y="1561080"/>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Have at </a:t>
            </a:r>
            <a:r>
              <a:rPr lang="nb-NO" sz="900" b="1" dirty="0" err="1">
                <a:solidFill>
                  <a:srgbClr val="436989"/>
                </a:solidFill>
                <a:latin typeface="+mj-lt"/>
              </a:rPr>
              <a:t>least</a:t>
            </a:r>
            <a:r>
              <a:rPr lang="nb-NO" sz="900" b="1" dirty="0">
                <a:solidFill>
                  <a:srgbClr val="436989"/>
                </a:solidFill>
                <a:latin typeface="+mj-lt"/>
              </a:rPr>
              <a:t> </a:t>
            </a:r>
            <a:r>
              <a:rPr lang="nb-NO" sz="900" b="1" dirty="0" err="1">
                <a:solidFill>
                  <a:srgbClr val="436989"/>
                </a:solidFill>
                <a:latin typeface="+mj-lt"/>
              </a:rPr>
              <a:t>one</a:t>
            </a:r>
            <a:r>
              <a:rPr lang="nb-NO" sz="900" b="1" dirty="0">
                <a:solidFill>
                  <a:srgbClr val="436989"/>
                </a:solidFill>
                <a:latin typeface="+mj-lt"/>
              </a:rPr>
              <a:t> </a:t>
            </a:r>
            <a:r>
              <a:rPr lang="nb-NO" sz="900" b="1" dirty="0" err="1">
                <a:solidFill>
                  <a:srgbClr val="436989"/>
                </a:solidFill>
                <a:latin typeface="+mj-lt"/>
              </a:rPr>
              <a:t>child</a:t>
            </a:r>
            <a:r>
              <a:rPr lang="nb-NO" sz="900" b="1" dirty="0">
                <a:solidFill>
                  <a:srgbClr val="436989"/>
                </a:solidFill>
                <a:latin typeface="+mj-lt"/>
              </a:rPr>
              <a:t> at </a:t>
            </a:r>
            <a:r>
              <a:rPr lang="nb-NO" sz="900" b="1" dirty="0" err="1">
                <a:solidFill>
                  <a:srgbClr val="436989"/>
                </a:solidFill>
                <a:latin typeface="+mj-lt"/>
              </a:rPr>
              <a:t>home</a:t>
            </a:r>
            <a:r>
              <a:rPr lang="nb-NO" sz="900" b="1" dirty="0">
                <a:solidFill>
                  <a:srgbClr val="436989"/>
                </a:solidFill>
                <a:latin typeface="+mj-lt"/>
              </a:rPr>
              <a:t> under </a:t>
            </a:r>
            <a:r>
              <a:rPr lang="nb-NO" sz="900" b="1" dirty="0" err="1">
                <a:solidFill>
                  <a:srgbClr val="436989"/>
                </a:solidFill>
                <a:latin typeface="+mj-lt"/>
              </a:rPr>
              <a:t>the</a:t>
            </a:r>
            <a:r>
              <a:rPr lang="nb-NO" sz="900" b="1" dirty="0">
                <a:solidFill>
                  <a:srgbClr val="436989"/>
                </a:solidFill>
                <a:latin typeface="+mj-lt"/>
              </a:rPr>
              <a:t> age </a:t>
            </a:r>
            <a:r>
              <a:rPr lang="nb-NO" sz="900" b="1" dirty="0" err="1">
                <a:solidFill>
                  <a:srgbClr val="436989"/>
                </a:solidFill>
                <a:latin typeface="+mj-lt"/>
              </a:rPr>
              <a:t>of</a:t>
            </a:r>
            <a:r>
              <a:rPr lang="nb-NO" sz="900" b="1" dirty="0">
                <a:solidFill>
                  <a:srgbClr val="436989"/>
                </a:solidFill>
                <a:latin typeface="+mj-lt"/>
              </a:rPr>
              <a:t> 18</a:t>
            </a:r>
          </a:p>
        </p:txBody>
      </p:sp>
      <p:grpSp>
        <p:nvGrpSpPr>
          <p:cNvPr id="135" name="Gruppe 134">
            <a:extLst>
              <a:ext uri="{FF2B5EF4-FFF2-40B4-BE49-F238E27FC236}">
                <a16:creationId xmlns:a16="http://schemas.microsoft.com/office/drawing/2014/main" id="{1C10F98B-7FD3-4552-9889-B533CBCD68C8}"/>
              </a:ext>
            </a:extLst>
          </p:cNvPr>
          <p:cNvGrpSpPr/>
          <p:nvPr/>
        </p:nvGrpSpPr>
        <p:grpSpPr>
          <a:xfrm>
            <a:off x="5167821" y="2353254"/>
            <a:ext cx="422112" cy="375001"/>
            <a:chOff x="4524782" y="2105661"/>
            <a:chExt cx="422112" cy="375001"/>
          </a:xfrm>
        </p:grpSpPr>
        <p:sp>
          <p:nvSpPr>
            <p:cNvPr id="136" name="Rektangel: afrundede hjørner 135">
              <a:extLst>
                <a:ext uri="{FF2B5EF4-FFF2-40B4-BE49-F238E27FC236}">
                  <a16:creationId xmlns:a16="http://schemas.microsoft.com/office/drawing/2014/main" id="{74A1174B-5EFD-4555-9586-12942EF2EB20}"/>
                </a:ext>
              </a:extLst>
            </p:cNvPr>
            <p:cNvSpPr/>
            <p:nvPr/>
          </p:nvSpPr>
          <p:spPr>
            <a:xfrm>
              <a:off x="4524782" y="2105661"/>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137" name="Grafik 136" descr="Gruppe">
              <a:extLst>
                <a:ext uri="{FF2B5EF4-FFF2-40B4-BE49-F238E27FC236}">
                  <a16:creationId xmlns:a16="http://schemas.microsoft.com/office/drawing/2014/main" id="{72CF7E08-F971-43BE-B6E3-F839E066A6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95839" y="2159369"/>
              <a:ext cx="272259" cy="272259"/>
            </a:xfrm>
            <a:prstGeom prst="rect">
              <a:avLst/>
            </a:prstGeom>
          </p:spPr>
        </p:pic>
      </p:grpSp>
      <p:grpSp>
        <p:nvGrpSpPr>
          <p:cNvPr id="138" name="Gruppe 137">
            <a:extLst>
              <a:ext uri="{FF2B5EF4-FFF2-40B4-BE49-F238E27FC236}">
                <a16:creationId xmlns:a16="http://schemas.microsoft.com/office/drawing/2014/main" id="{5ABF8E6B-1363-4650-AEDD-A2181ACEEF91}"/>
              </a:ext>
            </a:extLst>
          </p:cNvPr>
          <p:cNvGrpSpPr/>
          <p:nvPr/>
        </p:nvGrpSpPr>
        <p:grpSpPr>
          <a:xfrm>
            <a:off x="7018239" y="2353254"/>
            <a:ext cx="422112" cy="375001"/>
            <a:chOff x="1416642" y="3066972"/>
            <a:chExt cx="422112" cy="375001"/>
          </a:xfrm>
        </p:grpSpPr>
        <p:sp>
          <p:nvSpPr>
            <p:cNvPr id="139" name="Rektangel: afrundede hjørner 138">
              <a:extLst>
                <a:ext uri="{FF2B5EF4-FFF2-40B4-BE49-F238E27FC236}">
                  <a16:creationId xmlns:a16="http://schemas.microsoft.com/office/drawing/2014/main" id="{6C685FEC-E6AA-492A-B18F-52FA808BFB99}"/>
                </a:ext>
              </a:extLst>
            </p:cNvPr>
            <p:cNvSpPr/>
            <p:nvPr/>
          </p:nvSpPr>
          <p:spPr>
            <a:xfrm>
              <a:off x="1416642" y="3066972"/>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0" name="Freeform 26">
              <a:extLst>
                <a:ext uri="{FF2B5EF4-FFF2-40B4-BE49-F238E27FC236}">
                  <a16:creationId xmlns:a16="http://schemas.microsoft.com/office/drawing/2014/main" id="{1CA63876-ECAF-470A-9C30-189F6B140105}"/>
                </a:ext>
              </a:extLst>
            </p:cNvPr>
            <p:cNvSpPr>
              <a:spLocks noEditPoints="1"/>
            </p:cNvSpPr>
            <p:nvPr/>
          </p:nvSpPr>
          <p:spPr bwMode="auto">
            <a:xfrm>
              <a:off x="1467751" y="3138475"/>
              <a:ext cx="316031" cy="216360"/>
            </a:xfrm>
            <a:custGeom>
              <a:avLst/>
              <a:gdLst>
                <a:gd name="T0" fmla="*/ 360 w 367"/>
                <a:gd name="T1" fmla="*/ 126 h 268"/>
                <a:gd name="T2" fmla="*/ 197 w 367"/>
                <a:gd name="T3" fmla="*/ 7 h 268"/>
                <a:gd name="T4" fmla="*/ 169 w 367"/>
                <a:gd name="T5" fmla="*/ 7 h 268"/>
                <a:gd name="T6" fmla="*/ 9 w 367"/>
                <a:gd name="T7" fmla="*/ 124 h 268"/>
                <a:gd name="T8" fmla="*/ 8 w 367"/>
                <a:gd name="T9" fmla="*/ 149 h 268"/>
                <a:gd name="T10" fmla="*/ 16 w 367"/>
                <a:gd name="T11" fmla="*/ 153 h 268"/>
                <a:gd name="T12" fmla="*/ 29 w 367"/>
                <a:gd name="T13" fmla="*/ 152 h 268"/>
                <a:gd name="T14" fmla="*/ 29 w 367"/>
                <a:gd name="T15" fmla="*/ 151 h 268"/>
                <a:gd name="T16" fmla="*/ 30 w 367"/>
                <a:gd name="T17" fmla="*/ 151 h 268"/>
                <a:gd name="T18" fmla="*/ 36 w 367"/>
                <a:gd name="T19" fmla="*/ 147 h 268"/>
                <a:gd name="T20" fmla="*/ 56 w 367"/>
                <a:gd name="T21" fmla="*/ 134 h 268"/>
                <a:gd name="T22" fmla="*/ 56 w 367"/>
                <a:gd name="T23" fmla="*/ 254 h 268"/>
                <a:gd name="T24" fmla="*/ 66 w 367"/>
                <a:gd name="T25" fmla="*/ 268 h 268"/>
                <a:gd name="T26" fmla="*/ 302 w 367"/>
                <a:gd name="T27" fmla="*/ 268 h 268"/>
                <a:gd name="T28" fmla="*/ 316 w 367"/>
                <a:gd name="T29" fmla="*/ 254 h 268"/>
                <a:gd name="T30" fmla="*/ 316 w 367"/>
                <a:gd name="T31" fmla="*/ 134 h 268"/>
                <a:gd name="T32" fmla="*/ 334 w 367"/>
                <a:gd name="T33" fmla="*/ 148 h 268"/>
                <a:gd name="T34" fmla="*/ 335 w 367"/>
                <a:gd name="T35" fmla="*/ 149 h 268"/>
                <a:gd name="T36" fmla="*/ 336 w 367"/>
                <a:gd name="T37" fmla="*/ 151 h 268"/>
                <a:gd name="T38" fmla="*/ 360 w 367"/>
                <a:gd name="T39" fmla="*/ 151 h 268"/>
                <a:gd name="T40" fmla="*/ 360 w 367"/>
                <a:gd name="T41" fmla="*/ 126 h 268"/>
                <a:gd name="T42" fmla="*/ 180 w 367"/>
                <a:gd name="T43" fmla="*/ 136 h 268"/>
                <a:gd name="T44" fmla="*/ 240 w 367"/>
                <a:gd name="T45" fmla="*/ 136 h 268"/>
                <a:gd name="T46" fmla="*/ 256 w 367"/>
                <a:gd name="T47" fmla="*/ 147 h 268"/>
                <a:gd name="T48" fmla="*/ 256 w 367"/>
                <a:gd name="T49" fmla="*/ 176 h 268"/>
                <a:gd name="T50" fmla="*/ 180 w 367"/>
                <a:gd name="T51" fmla="*/ 176 h 268"/>
                <a:gd name="T52" fmla="*/ 180 w 367"/>
                <a:gd name="T53" fmla="*/ 136 h 268"/>
                <a:gd name="T54" fmla="*/ 135 w 367"/>
                <a:gd name="T55" fmla="*/ 118 h 268"/>
                <a:gd name="T56" fmla="*/ 152 w 367"/>
                <a:gd name="T57" fmla="*/ 136 h 268"/>
                <a:gd name="T58" fmla="*/ 135 w 367"/>
                <a:gd name="T59" fmla="*/ 153 h 268"/>
                <a:gd name="T60" fmla="*/ 117 w 367"/>
                <a:gd name="T61" fmla="*/ 136 h 268"/>
                <a:gd name="T62" fmla="*/ 135 w 367"/>
                <a:gd name="T63" fmla="*/ 118 h 268"/>
                <a:gd name="T64" fmla="*/ 125 w 367"/>
                <a:gd name="T65" fmla="*/ 160 h 268"/>
                <a:gd name="T66" fmla="*/ 156 w 367"/>
                <a:gd name="T67" fmla="*/ 160 h 268"/>
                <a:gd name="T68" fmla="*/ 156 w 367"/>
                <a:gd name="T69" fmla="*/ 141 h 268"/>
                <a:gd name="T70" fmla="*/ 164 w 367"/>
                <a:gd name="T71" fmla="*/ 133 h 268"/>
                <a:gd name="T72" fmla="*/ 172 w 367"/>
                <a:gd name="T73" fmla="*/ 141 h 268"/>
                <a:gd name="T74" fmla="*/ 172 w 367"/>
                <a:gd name="T75" fmla="*/ 163 h 268"/>
                <a:gd name="T76" fmla="*/ 162 w 367"/>
                <a:gd name="T77" fmla="*/ 176 h 268"/>
                <a:gd name="T78" fmla="*/ 125 w 367"/>
                <a:gd name="T79" fmla="*/ 176 h 268"/>
                <a:gd name="T80" fmla="*/ 117 w 367"/>
                <a:gd name="T81" fmla="*/ 168 h 268"/>
                <a:gd name="T82" fmla="*/ 125 w 367"/>
                <a:gd name="T83" fmla="*/ 160 h 268"/>
                <a:gd name="T84" fmla="*/ 280 w 367"/>
                <a:gd name="T85" fmla="*/ 236 h 268"/>
                <a:gd name="T86" fmla="*/ 264 w 367"/>
                <a:gd name="T87" fmla="*/ 236 h 268"/>
                <a:gd name="T88" fmla="*/ 264 w 367"/>
                <a:gd name="T89" fmla="*/ 208 h 268"/>
                <a:gd name="T90" fmla="*/ 112 w 367"/>
                <a:gd name="T91" fmla="*/ 208 h 268"/>
                <a:gd name="T92" fmla="*/ 112 w 367"/>
                <a:gd name="T93" fmla="*/ 236 h 268"/>
                <a:gd name="T94" fmla="*/ 96 w 367"/>
                <a:gd name="T95" fmla="*/ 236 h 268"/>
                <a:gd name="T96" fmla="*/ 96 w 367"/>
                <a:gd name="T97" fmla="*/ 124 h 268"/>
                <a:gd name="T98" fmla="*/ 104 w 367"/>
                <a:gd name="T99" fmla="*/ 114 h 268"/>
                <a:gd name="T100" fmla="*/ 112 w 367"/>
                <a:gd name="T101" fmla="*/ 124 h 268"/>
                <a:gd name="T102" fmla="*/ 112 w 367"/>
                <a:gd name="T103" fmla="*/ 184 h 268"/>
                <a:gd name="T104" fmla="*/ 264 w 367"/>
                <a:gd name="T105" fmla="*/ 184 h 268"/>
                <a:gd name="T106" fmla="*/ 264 w 367"/>
                <a:gd name="T107" fmla="*/ 148 h 268"/>
                <a:gd name="T108" fmla="*/ 272 w 367"/>
                <a:gd name="T109" fmla="*/ 138 h 268"/>
                <a:gd name="T110" fmla="*/ 280 w 367"/>
                <a:gd name="T111" fmla="*/ 148 h 268"/>
                <a:gd name="T112" fmla="*/ 280 w 367"/>
                <a:gd name="T113" fmla="*/ 23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7" h="268">
                  <a:moveTo>
                    <a:pt x="360" y="126"/>
                  </a:moveTo>
                  <a:cubicBezTo>
                    <a:pt x="197" y="7"/>
                    <a:pt x="197" y="7"/>
                    <a:pt x="197" y="7"/>
                  </a:cubicBezTo>
                  <a:cubicBezTo>
                    <a:pt x="189" y="0"/>
                    <a:pt x="177" y="0"/>
                    <a:pt x="169" y="7"/>
                  </a:cubicBezTo>
                  <a:cubicBezTo>
                    <a:pt x="9" y="124"/>
                    <a:pt x="9" y="124"/>
                    <a:pt x="9" y="124"/>
                  </a:cubicBezTo>
                  <a:cubicBezTo>
                    <a:pt x="1" y="131"/>
                    <a:pt x="0" y="141"/>
                    <a:pt x="8" y="149"/>
                  </a:cubicBezTo>
                  <a:cubicBezTo>
                    <a:pt x="10" y="151"/>
                    <a:pt x="13" y="153"/>
                    <a:pt x="16" y="153"/>
                  </a:cubicBezTo>
                  <a:cubicBezTo>
                    <a:pt x="20" y="155"/>
                    <a:pt x="25" y="154"/>
                    <a:pt x="29" y="152"/>
                  </a:cubicBezTo>
                  <a:cubicBezTo>
                    <a:pt x="29" y="152"/>
                    <a:pt x="29" y="152"/>
                    <a:pt x="29" y="151"/>
                  </a:cubicBezTo>
                  <a:cubicBezTo>
                    <a:pt x="30" y="151"/>
                    <a:pt x="30" y="151"/>
                    <a:pt x="30" y="151"/>
                  </a:cubicBezTo>
                  <a:cubicBezTo>
                    <a:pt x="32" y="150"/>
                    <a:pt x="34" y="149"/>
                    <a:pt x="36" y="147"/>
                  </a:cubicBezTo>
                  <a:cubicBezTo>
                    <a:pt x="56" y="134"/>
                    <a:pt x="56" y="134"/>
                    <a:pt x="56" y="134"/>
                  </a:cubicBezTo>
                  <a:cubicBezTo>
                    <a:pt x="56" y="254"/>
                    <a:pt x="56" y="254"/>
                    <a:pt x="56" y="254"/>
                  </a:cubicBezTo>
                  <a:cubicBezTo>
                    <a:pt x="56" y="260"/>
                    <a:pt x="60" y="268"/>
                    <a:pt x="66" y="268"/>
                  </a:cubicBezTo>
                  <a:cubicBezTo>
                    <a:pt x="302" y="268"/>
                    <a:pt x="302" y="268"/>
                    <a:pt x="302" y="268"/>
                  </a:cubicBezTo>
                  <a:cubicBezTo>
                    <a:pt x="308" y="268"/>
                    <a:pt x="316" y="260"/>
                    <a:pt x="316" y="254"/>
                  </a:cubicBezTo>
                  <a:cubicBezTo>
                    <a:pt x="316" y="134"/>
                    <a:pt x="316" y="134"/>
                    <a:pt x="316" y="134"/>
                  </a:cubicBezTo>
                  <a:cubicBezTo>
                    <a:pt x="334" y="148"/>
                    <a:pt x="334" y="148"/>
                    <a:pt x="334" y="148"/>
                  </a:cubicBezTo>
                  <a:cubicBezTo>
                    <a:pt x="334" y="148"/>
                    <a:pt x="334" y="149"/>
                    <a:pt x="335" y="149"/>
                  </a:cubicBezTo>
                  <a:cubicBezTo>
                    <a:pt x="336" y="151"/>
                    <a:pt x="336" y="151"/>
                    <a:pt x="336" y="151"/>
                  </a:cubicBezTo>
                  <a:cubicBezTo>
                    <a:pt x="343" y="158"/>
                    <a:pt x="354" y="158"/>
                    <a:pt x="360" y="151"/>
                  </a:cubicBezTo>
                  <a:cubicBezTo>
                    <a:pt x="367" y="144"/>
                    <a:pt x="367" y="133"/>
                    <a:pt x="360" y="126"/>
                  </a:cubicBezTo>
                  <a:close/>
                  <a:moveTo>
                    <a:pt x="180" y="136"/>
                  </a:moveTo>
                  <a:cubicBezTo>
                    <a:pt x="240" y="136"/>
                    <a:pt x="240" y="136"/>
                    <a:pt x="240" y="136"/>
                  </a:cubicBezTo>
                  <a:cubicBezTo>
                    <a:pt x="248" y="136"/>
                    <a:pt x="256" y="139"/>
                    <a:pt x="256" y="147"/>
                  </a:cubicBezTo>
                  <a:cubicBezTo>
                    <a:pt x="256" y="176"/>
                    <a:pt x="256" y="176"/>
                    <a:pt x="256" y="176"/>
                  </a:cubicBezTo>
                  <a:cubicBezTo>
                    <a:pt x="180" y="176"/>
                    <a:pt x="180" y="176"/>
                    <a:pt x="180" y="176"/>
                  </a:cubicBezTo>
                  <a:lnTo>
                    <a:pt x="180" y="136"/>
                  </a:lnTo>
                  <a:close/>
                  <a:moveTo>
                    <a:pt x="135" y="118"/>
                  </a:moveTo>
                  <a:cubicBezTo>
                    <a:pt x="144" y="118"/>
                    <a:pt x="152" y="126"/>
                    <a:pt x="152" y="136"/>
                  </a:cubicBezTo>
                  <a:cubicBezTo>
                    <a:pt x="152" y="146"/>
                    <a:pt x="144" y="153"/>
                    <a:pt x="135" y="153"/>
                  </a:cubicBezTo>
                  <a:cubicBezTo>
                    <a:pt x="125" y="153"/>
                    <a:pt x="117" y="146"/>
                    <a:pt x="117" y="136"/>
                  </a:cubicBezTo>
                  <a:cubicBezTo>
                    <a:pt x="117" y="126"/>
                    <a:pt x="125" y="118"/>
                    <a:pt x="135" y="118"/>
                  </a:cubicBezTo>
                  <a:close/>
                  <a:moveTo>
                    <a:pt x="125" y="160"/>
                  </a:moveTo>
                  <a:cubicBezTo>
                    <a:pt x="156" y="160"/>
                    <a:pt x="156" y="160"/>
                    <a:pt x="156" y="160"/>
                  </a:cubicBezTo>
                  <a:cubicBezTo>
                    <a:pt x="156" y="141"/>
                    <a:pt x="156" y="141"/>
                    <a:pt x="156" y="141"/>
                  </a:cubicBezTo>
                  <a:cubicBezTo>
                    <a:pt x="156" y="136"/>
                    <a:pt x="160" y="133"/>
                    <a:pt x="164" y="133"/>
                  </a:cubicBezTo>
                  <a:cubicBezTo>
                    <a:pt x="169" y="133"/>
                    <a:pt x="172" y="136"/>
                    <a:pt x="172" y="141"/>
                  </a:cubicBezTo>
                  <a:cubicBezTo>
                    <a:pt x="172" y="163"/>
                    <a:pt x="172" y="163"/>
                    <a:pt x="172" y="163"/>
                  </a:cubicBezTo>
                  <a:cubicBezTo>
                    <a:pt x="172" y="168"/>
                    <a:pt x="167" y="176"/>
                    <a:pt x="162" y="176"/>
                  </a:cubicBezTo>
                  <a:cubicBezTo>
                    <a:pt x="125" y="176"/>
                    <a:pt x="125" y="176"/>
                    <a:pt x="125" y="176"/>
                  </a:cubicBezTo>
                  <a:cubicBezTo>
                    <a:pt x="121" y="176"/>
                    <a:pt x="117" y="172"/>
                    <a:pt x="117" y="168"/>
                  </a:cubicBezTo>
                  <a:cubicBezTo>
                    <a:pt x="117" y="164"/>
                    <a:pt x="121" y="160"/>
                    <a:pt x="125" y="160"/>
                  </a:cubicBezTo>
                  <a:close/>
                  <a:moveTo>
                    <a:pt x="280" y="236"/>
                  </a:moveTo>
                  <a:cubicBezTo>
                    <a:pt x="264" y="236"/>
                    <a:pt x="264" y="236"/>
                    <a:pt x="264" y="236"/>
                  </a:cubicBezTo>
                  <a:cubicBezTo>
                    <a:pt x="264" y="208"/>
                    <a:pt x="264" y="208"/>
                    <a:pt x="264" y="208"/>
                  </a:cubicBezTo>
                  <a:cubicBezTo>
                    <a:pt x="112" y="208"/>
                    <a:pt x="112" y="208"/>
                    <a:pt x="112" y="208"/>
                  </a:cubicBezTo>
                  <a:cubicBezTo>
                    <a:pt x="112" y="236"/>
                    <a:pt x="112" y="236"/>
                    <a:pt x="112" y="236"/>
                  </a:cubicBezTo>
                  <a:cubicBezTo>
                    <a:pt x="96" y="236"/>
                    <a:pt x="96" y="236"/>
                    <a:pt x="96" y="236"/>
                  </a:cubicBezTo>
                  <a:cubicBezTo>
                    <a:pt x="96" y="124"/>
                    <a:pt x="96" y="124"/>
                    <a:pt x="96" y="124"/>
                  </a:cubicBezTo>
                  <a:cubicBezTo>
                    <a:pt x="96" y="119"/>
                    <a:pt x="99" y="114"/>
                    <a:pt x="104" y="114"/>
                  </a:cubicBezTo>
                  <a:cubicBezTo>
                    <a:pt x="109" y="114"/>
                    <a:pt x="112" y="119"/>
                    <a:pt x="112" y="124"/>
                  </a:cubicBezTo>
                  <a:cubicBezTo>
                    <a:pt x="112" y="184"/>
                    <a:pt x="112" y="184"/>
                    <a:pt x="112" y="184"/>
                  </a:cubicBezTo>
                  <a:cubicBezTo>
                    <a:pt x="264" y="184"/>
                    <a:pt x="264" y="184"/>
                    <a:pt x="264" y="184"/>
                  </a:cubicBezTo>
                  <a:cubicBezTo>
                    <a:pt x="264" y="148"/>
                    <a:pt x="264" y="148"/>
                    <a:pt x="264" y="148"/>
                  </a:cubicBezTo>
                  <a:cubicBezTo>
                    <a:pt x="264" y="143"/>
                    <a:pt x="267" y="138"/>
                    <a:pt x="272" y="138"/>
                  </a:cubicBezTo>
                  <a:cubicBezTo>
                    <a:pt x="277" y="138"/>
                    <a:pt x="280" y="143"/>
                    <a:pt x="280" y="148"/>
                  </a:cubicBezTo>
                  <a:lnTo>
                    <a:pt x="280" y="236"/>
                  </a:lnTo>
                  <a:close/>
                </a:path>
              </a:pathLst>
            </a:custGeom>
            <a:solidFill>
              <a:schemeClr val="bg1"/>
            </a:solidFill>
            <a:ln>
              <a:noFill/>
            </a:ln>
          </p:spPr>
          <p:txBody>
            <a:bodyPr vert="horz" wrap="square" lIns="82550" tIns="41275" rIns="82550" bIns="41275" numCol="1" anchor="t" anchorCtr="0" compatLnSpc="1">
              <a:prstTxWarp prst="textNoShape">
                <a:avLst/>
              </a:prstTxWarp>
            </a:bodyPr>
            <a:lstStyle/>
            <a:p>
              <a:pPr defTabSz="761970"/>
              <a:endParaRPr lang="en-US" sz="1806">
                <a:solidFill>
                  <a:prstClr val="black"/>
                </a:solidFill>
                <a:latin typeface="+mj-lt"/>
                <a:ea typeface="ＭＳ Ｐゴシック" charset="0"/>
              </a:endParaRPr>
            </a:p>
          </p:txBody>
        </p:sp>
      </p:grpSp>
      <p:sp>
        <p:nvSpPr>
          <p:cNvPr id="148" name="Tekstboks 27">
            <a:extLst>
              <a:ext uri="{FF2B5EF4-FFF2-40B4-BE49-F238E27FC236}">
                <a16:creationId xmlns:a16="http://schemas.microsoft.com/office/drawing/2014/main" id="{CB84334B-85BE-4B91-9AFE-5FC41D937B4B}"/>
              </a:ext>
            </a:extLst>
          </p:cNvPr>
          <p:cNvSpPr txBox="1"/>
          <p:nvPr/>
        </p:nvSpPr>
        <p:spPr>
          <a:xfrm>
            <a:off x="3705112" y="2356088"/>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b="1" dirty="0">
                <a:latin typeface="+mj-lt"/>
              </a:rPr>
              <a:t>26%</a:t>
            </a:r>
            <a:endParaRPr lang="da-DK" b="1" i="1" dirty="0">
              <a:solidFill>
                <a:schemeClr val="accent2">
                  <a:lumMod val="75000"/>
                </a:schemeClr>
              </a:solidFill>
              <a:latin typeface="+mj-lt"/>
            </a:endParaRPr>
          </a:p>
        </p:txBody>
      </p:sp>
      <p:sp>
        <p:nvSpPr>
          <p:cNvPr id="149" name="Tekstboks 28">
            <a:extLst>
              <a:ext uri="{FF2B5EF4-FFF2-40B4-BE49-F238E27FC236}">
                <a16:creationId xmlns:a16="http://schemas.microsoft.com/office/drawing/2014/main" id="{57395B5E-A17E-4900-8CA3-1FA420E1CC15}"/>
              </a:ext>
            </a:extLst>
          </p:cNvPr>
          <p:cNvSpPr txBox="1"/>
          <p:nvPr/>
        </p:nvSpPr>
        <p:spPr>
          <a:xfrm>
            <a:off x="3324682" y="2749804"/>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Travel </a:t>
            </a:r>
            <a:r>
              <a:rPr lang="nb-NO" sz="900" b="1" dirty="0" err="1">
                <a:solidFill>
                  <a:srgbClr val="436989"/>
                </a:solidFill>
                <a:latin typeface="+mj-lt"/>
              </a:rPr>
              <a:t>with</a:t>
            </a:r>
            <a:r>
              <a:rPr lang="nb-NO" sz="900" b="1" dirty="0">
                <a:solidFill>
                  <a:srgbClr val="436989"/>
                </a:solidFill>
                <a:latin typeface="+mj-lt"/>
              </a:rPr>
              <a:t> at </a:t>
            </a:r>
            <a:r>
              <a:rPr lang="nb-NO" sz="900" b="1" dirty="0" err="1">
                <a:solidFill>
                  <a:srgbClr val="436989"/>
                </a:solidFill>
                <a:latin typeface="+mj-lt"/>
              </a:rPr>
              <a:t>least</a:t>
            </a:r>
            <a:r>
              <a:rPr lang="nb-NO" sz="900" b="1" dirty="0">
                <a:solidFill>
                  <a:srgbClr val="436989"/>
                </a:solidFill>
                <a:latin typeface="+mj-lt"/>
              </a:rPr>
              <a:t> </a:t>
            </a:r>
            <a:r>
              <a:rPr lang="nb-NO" sz="900" b="1" dirty="0" err="1">
                <a:solidFill>
                  <a:srgbClr val="436989"/>
                </a:solidFill>
                <a:latin typeface="+mj-lt"/>
              </a:rPr>
              <a:t>one</a:t>
            </a:r>
            <a:r>
              <a:rPr lang="nb-NO" sz="900" b="1" dirty="0">
                <a:solidFill>
                  <a:srgbClr val="436989"/>
                </a:solidFill>
                <a:latin typeface="+mj-lt"/>
              </a:rPr>
              <a:t> </a:t>
            </a:r>
            <a:r>
              <a:rPr lang="nb-NO" sz="900" b="1" dirty="0" err="1">
                <a:solidFill>
                  <a:srgbClr val="436989"/>
                </a:solidFill>
                <a:latin typeface="+mj-lt"/>
              </a:rPr>
              <a:t>child</a:t>
            </a:r>
            <a:r>
              <a:rPr lang="nb-NO" sz="900" b="1" dirty="0">
                <a:solidFill>
                  <a:srgbClr val="436989"/>
                </a:solidFill>
                <a:latin typeface="+mj-lt"/>
              </a:rPr>
              <a:t> under </a:t>
            </a:r>
            <a:r>
              <a:rPr lang="nb-NO" sz="900" b="1" dirty="0" err="1">
                <a:solidFill>
                  <a:srgbClr val="436989"/>
                </a:solidFill>
                <a:latin typeface="+mj-lt"/>
              </a:rPr>
              <a:t>the</a:t>
            </a:r>
            <a:r>
              <a:rPr lang="nb-NO" sz="900" b="1" dirty="0">
                <a:solidFill>
                  <a:srgbClr val="436989"/>
                </a:solidFill>
                <a:latin typeface="+mj-lt"/>
              </a:rPr>
              <a:t> age </a:t>
            </a:r>
            <a:r>
              <a:rPr lang="nb-NO" sz="900" b="1" dirty="0" err="1">
                <a:solidFill>
                  <a:srgbClr val="436989"/>
                </a:solidFill>
                <a:latin typeface="+mj-lt"/>
              </a:rPr>
              <a:t>of</a:t>
            </a:r>
            <a:r>
              <a:rPr lang="nb-NO" sz="900" b="1" dirty="0">
                <a:solidFill>
                  <a:srgbClr val="436989"/>
                </a:solidFill>
                <a:latin typeface="+mj-lt"/>
              </a:rPr>
              <a:t> 12</a:t>
            </a:r>
          </a:p>
        </p:txBody>
      </p:sp>
      <p:sp>
        <p:nvSpPr>
          <p:cNvPr id="150" name="Tekstboks 27">
            <a:extLst>
              <a:ext uri="{FF2B5EF4-FFF2-40B4-BE49-F238E27FC236}">
                <a16:creationId xmlns:a16="http://schemas.microsoft.com/office/drawing/2014/main" id="{A31601C9-05C1-4953-9685-9061757C08EE}"/>
              </a:ext>
            </a:extLst>
          </p:cNvPr>
          <p:cNvSpPr txBox="1"/>
          <p:nvPr/>
        </p:nvSpPr>
        <p:spPr>
          <a:xfrm>
            <a:off x="5525121" y="2356088"/>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mj-lt"/>
              </a:rPr>
              <a:t>77%</a:t>
            </a:r>
            <a:endParaRPr lang="en-US" b="1" i="1" dirty="0">
              <a:solidFill>
                <a:schemeClr val="accent2">
                  <a:lumMod val="75000"/>
                </a:schemeClr>
              </a:solidFill>
              <a:latin typeface="+mj-lt"/>
            </a:endParaRPr>
          </a:p>
        </p:txBody>
      </p:sp>
      <p:sp>
        <p:nvSpPr>
          <p:cNvPr id="151" name="Tekstboks 27">
            <a:extLst>
              <a:ext uri="{FF2B5EF4-FFF2-40B4-BE49-F238E27FC236}">
                <a16:creationId xmlns:a16="http://schemas.microsoft.com/office/drawing/2014/main" id="{1C484BB9-2352-4CAF-9D66-4E8DF8918B21}"/>
              </a:ext>
            </a:extLst>
          </p:cNvPr>
          <p:cNvSpPr txBox="1"/>
          <p:nvPr/>
        </p:nvSpPr>
        <p:spPr>
          <a:xfrm>
            <a:off x="7401248" y="2356088"/>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b="1" dirty="0">
                <a:latin typeface="+mj-lt"/>
              </a:rPr>
              <a:t>25%</a:t>
            </a:r>
            <a:endParaRPr lang="da-DK" b="1" i="1" dirty="0">
              <a:solidFill>
                <a:schemeClr val="accent2">
                  <a:lumMod val="75000"/>
                </a:schemeClr>
              </a:solidFill>
              <a:latin typeface="+mj-lt"/>
            </a:endParaRPr>
          </a:p>
        </p:txBody>
      </p:sp>
      <p:sp>
        <p:nvSpPr>
          <p:cNvPr id="152" name="Tekstboks 28">
            <a:extLst>
              <a:ext uri="{FF2B5EF4-FFF2-40B4-BE49-F238E27FC236}">
                <a16:creationId xmlns:a16="http://schemas.microsoft.com/office/drawing/2014/main" id="{2A567D09-CF2C-46E0-8E13-CDA82F4FC22B}"/>
              </a:ext>
            </a:extLst>
          </p:cNvPr>
          <p:cNvSpPr txBox="1"/>
          <p:nvPr/>
        </p:nvSpPr>
        <p:spPr>
          <a:xfrm>
            <a:off x="5167821" y="2747531"/>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Travel in </a:t>
            </a:r>
            <a:r>
              <a:rPr lang="nb-NO" sz="900" b="1" dirty="0" err="1">
                <a:solidFill>
                  <a:srgbClr val="436989"/>
                </a:solidFill>
                <a:latin typeface="+mj-lt"/>
              </a:rPr>
              <a:t>groups</a:t>
            </a:r>
            <a:r>
              <a:rPr lang="nb-NO" sz="900" b="1" dirty="0">
                <a:solidFill>
                  <a:srgbClr val="436989"/>
                </a:solidFill>
                <a:latin typeface="+mj-lt"/>
              </a:rPr>
              <a:t> </a:t>
            </a:r>
            <a:r>
              <a:rPr lang="nb-NO" sz="900" b="1" dirty="0" err="1">
                <a:solidFill>
                  <a:srgbClr val="436989"/>
                </a:solidFill>
                <a:latin typeface="+mj-lt"/>
              </a:rPr>
              <a:t>of</a:t>
            </a:r>
            <a:r>
              <a:rPr lang="nb-NO" sz="900" b="1" dirty="0">
                <a:solidFill>
                  <a:srgbClr val="436989"/>
                </a:solidFill>
                <a:latin typeface="+mj-lt"/>
              </a:rPr>
              <a:t> 4 persons or more</a:t>
            </a:r>
          </a:p>
        </p:txBody>
      </p:sp>
      <p:sp>
        <p:nvSpPr>
          <p:cNvPr id="153" name="Tekstboks 28">
            <a:extLst>
              <a:ext uri="{FF2B5EF4-FFF2-40B4-BE49-F238E27FC236}">
                <a16:creationId xmlns:a16="http://schemas.microsoft.com/office/drawing/2014/main" id="{8EF948BC-9DD1-4C8A-8CA2-6AFBD3509714}"/>
              </a:ext>
            </a:extLst>
          </p:cNvPr>
          <p:cNvSpPr txBox="1"/>
          <p:nvPr/>
        </p:nvSpPr>
        <p:spPr>
          <a:xfrm>
            <a:off x="7018239" y="2749804"/>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Are </a:t>
            </a:r>
            <a:r>
              <a:rPr lang="nb-NO" sz="900" b="1" dirty="0" err="1">
                <a:solidFill>
                  <a:srgbClr val="436989"/>
                </a:solidFill>
                <a:latin typeface="+mj-lt"/>
              </a:rPr>
              <a:t>on</a:t>
            </a:r>
            <a:r>
              <a:rPr lang="nb-NO" sz="900" b="1" dirty="0">
                <a:solidFill>
                  <a:srgbClr val="436989"/>
                </a:solidFill>
                <a:latin typeface="+mj-lt"/>
              </a:rPr>
              <a:t> </a:t>
            </a:r>
            <a:r>
              <a:rPr lang="nb-NO" sz="900" b="1" dirty="0" err="1">
                <a:solidFill>
                  <a:srgbClr val="436989"/>
                </a:solidFill>
                <a:latin typeface="+mj-lt"/>
              </a:rPr>
              <a:t>short</a:t>
            </a:r>
            <a:r>
              <a:rPr lang="nb-NO" sz="900" b="1" dirty="0">
                <a:solidFill>
                  <a:srgbClr val="436989"/>
                </a:solidFill>
                <a:latin typeface="+mj-lt"/>
              </a:rPr>
              <a:t> trips (1-4 </a:t>
            </a:r>
            <a:r>
              <a:rPr lang="nb-NO" sz="900" b="1" dirty="0" err="1">
                <a:solidFill>
                  <a:srgbClr val="436989"/>
                </a:solidFill>
                <a:latin typeface="+mj-lt"/>
              </a:rPr>
              <a:t>overnight</a:t>
            </a:r>
            <a:r>
              <a:rPr lang="nb-NO" sz="900" b="1" dirty="0">
                <a:solidFill>
                  <a:srgbClr val="436989"/>
                </a:solidFill>
                <a:latin typeface="+mj-lt"/>
              </a:rPr>
              <a:t> </a:t>
            </a:r>
            <a:r>
              <a:rPr lang="nb-NO" sz="900" b="1" dirty="0" err="1">
                <a:solidFill>
                  <a:srgbClr val="436989"/>
                </a:solidFill>
                <a:latin typeface="+mj-lt"/>
              </a:rPr>
              <a:t>stays</a:t>
            </a:r>
            <a:r>
              <a:rPr lang="nb-NO" sz="900" b="1" dirty="0">
                <a:solidFill>
                  <a:srgbClr val="436989"/>
                </a:solidFill>
                <a:latin typeface="+mj-lt"/>
              </a:rPr>
              <a:t>)</a:t>
            </a:r>
          </a:p>
        </p:txBody>
      </p:sp>
      <p:cxnSp>
        <p:nvCxnSpPr>
          <p:cNvPr id="154" name="Lige forbindelse 153">
            <a:extLst>
              <a:ext uri="{FF2B5EF4-FFF2-40B4-BE49-F238E27FC236}">
                <a16:creationId xmlns:a16="http://schemas.microsoft.com/office/drawing/2014/main" id="{1CE32951-C209-4124-9023-6FFEF5CC35E0}"/>
              </a:ext>
            </a:extLst>
          </p:cNvPr>
          <p:cNvCxnSpPr/>
          <p:nvPr/>
        </p:nvCxnSpPr>
        <p:spPr>
          <a:xfrm>
            <a:off x="3324681" y="3230920"/>
            <a:ext cx="4981433" cy="12098"/>
          </a:xfrm>
          <a:prstGeom prst="line">
            <a:avLst/>
          </a:prstGeom>
          <a:ln w="127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uppe 160">
            <a:extLst>
              <a:ext uri="{FF2B5EF4-FFF2-40B4-BE49-F238E27FC236}">
                <a16:creationId xmlns:a16="http://schemas.microsoft.com/office/drawing/2014/main" id="{BE1C1E2C-D56C-4771-9DE9-1F3667C96923}"/>
              </a:ext>
            </a:extLst>
          </p:cNvPr>
          <p:cNvGrpSpPr/>
          <p:nvPr/>
        </p:nvGrpSpPr>
        <p:grpSpPr>
          <a:xfrm>
            <a:off x="7018239" y="3517141"/>
            <a:ext cx="422112" cy="375001"/>
            <a:chOff x="6754859" y="3389833"/>
            <a:chExt cx="422112" cy="375001"/>
          </a:xfrm>
        </p:grpSpPr>
        <p:sp>
          <p:nvSpPr>
            <p:cNvPr id="162" name="Rektangel: afrundede hjørner 161">
              <a:extLst>
                <a:ext uri="{FF2B5EF4-FFF2-40B4-BE49-F238E27FC236}">
                  <a16:creationId xmlns:a16="http://schemas.microsoft.com/office/drawing/2014/main" id="{F0DF8788-C4E5-4A35-A35A-36AC38B1B2D6}"/>
                </a:ext>
              </a:extLst>
            </p:cNvPr>
            <p:cNvSpPr/>
            <p:nvPr/>
          </p:nvSpPr>
          <p:spPr>
            <a:xfrm>
              <a:off x="6754859" y="3389833"/>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nvGrpSpPr>
            <p:cNvPr id="163" name="Group 4">
              <a:extLst>
                <a:ext uri="{FF2B5EF4-FFF2-40B4-BE49-F238E27FC236}">
                  <a16:creationId xmlns:a16="http://schemas.microsoft.com/office/drawing/2014/main" id="{89977F57-6585-44AF-982F-5EDC4C4581E9}"/>
                </a:ext>
              </a:extLst>
            </p:cNvPr>
            <p:cNvGrpSpPr>
              <a:grpSpLocks noChangeAspect="1"/>
            </p:cNvGrpSpPr>
            <p:nvPr/>
          </p:nvGrpSpPr>
          <p:grpSpPr bwMode="auto">
            <a:xfrm>
              <a:off x="6811634" y="3502545"/>
              <a:ext cx="314538" cy="189175"/>
              <a:chOff x="2600" y="1995"/>
              <a:chExt cx="557" cy="335"/>
            </a:xfrm>
            <a:solidFill>
              <a:schemeClr val="bg1"/>
            </a:solidFill>
          </p:grpSpPr>
          <p:sp>
            <p:nvSpPr>
              <p:cNvPr id="164" name="Oval 5">
                <a:extLst>
                  <a:ext uri="{FF2B5EF4-FFF2-40B4-BE49-F238E27FC236}">
                    <a16:creationId xmlns:a16="http://schemas.microsoft.com/office/drawing/2014/main" id="{EB07F446-F2C7-48E1-B3F5-70E1DFEF4696}"/>
                  </a:ext>
                </a:extLst>
              </p:cNvPr>
              <p:cNvSpPr>
                <a:spLocks noChangeArrowheads="1"/>
              </p:cNvSpPr>
              <p:nvPr/>
            </p:nvSpPr>
            <p:spPr bwMode="auto">
              <a:xfrm>
                <a:off x="2858" y="1995"/>
                <a:ext cx="58" cy="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5" name="Freeform 6">
                <a:extLst>
                  <a:ext uri="{FF2B5EF4-FFF2-40B4-BE49-F238E27FC236}">
                    <a16:creationId xmlns:a16="http://schemas.microsoft.com/office/drawing/2014/main" id="{C138EBE9-E78D-4CEF-A6F1-0B05EAF1D0F2}"/>
                  </a:ext>
                </a:extLst>
              </p:cNvPr>
              <p:cNvSpPr>
                <a:spLocks/>
              </p:cNvSpPr>
              <p:nvPr/>
            </p:nvSpPr>
            <p:spPr bwMode="auto">
              <a:xfrm>
                <a:off x="2679" y="2010"/>
                <a:ext cx="220" cy="162"/>
              </a:xfrm>
              <a:custGeom>
                <a:avLst/>
                <a:gdLst>
                  <a:gd name="T0" fmla="*/ 59 w 92"/>
                  <a:gd name="T1" fmla="*/ 10 h 67"/>
                  <a:gd name="T2" fmla="*/ 73 w 92"/>
                  <a:gd name="T3" fmla="*/ 21 h 67"/>
                  <a:gd name="T4" fmla="*/ 68 w 92"/>
                  <a:gd name="T5" fmla="*/ 45 h 67"/>
                  <a:gd name="T6" fmla="*/ 85 w 92"/>
                  <a:gd name="T7" fmla="*/ 56 h 67"/>
                  <a:gd name="T8" fmla="*/ 80 w 92"/>
                  <a:gd name="T9" fmla="*/ 63 h 67"/>
                  <a:gd name="T10" fmla="*/ 56 w 92"/>
                  <a:gd name="T11" fmla="*/ 49 h 67"/>
                  <a:gd name="T12" fmla="*/ 56 w 92"/>
                  <a:gd name="T13" fmla="*/ 37 h 67"/>
                  <a:gd name="T14" fmla="*/ 47 w 92"/>
                  <a:gd name="T15" fmla="*/ 41 h 67"/>
                  <a:gd name="T16" fmla="*/ 9 w 92"/>
                  <a:gd name="T17" fmla="*/ 13 h 67"/>
                  <a:gd name="T18" fmla="*/ 4 w 92"/>
                  <a:gd name="T19" fmla="*/ 15 h 67"/>
                  <a:gd name="T20" fmla="*/ 0 w 92"/>
                  <a:gd name="T21" fmla="*/ 14 h 67"/>
                  <a:gd name="T22" fmla="*/ 4 w 92"/>
                  <a:gd name="T23" fmla="*/ 8 h 67"/>
                  <a:gd name="T24" fmla="*/ 0 w 92"/>
                  <a:gd name="T25" fmla="*/ 3 h 67"/>
                  <a:gd name="T26" fmla="*/ 6 w 92"/>
                  <a:gd name="T27" fmla="*/ 5 h 67"/>
                  <a:gd name="T28" fmla="*/ 10 w 92"/>
                  <a:gd name="T29" fmla="*/ 0 h 67"/>
                  <a:gd name="T30" fmla="*/ 12 w 92"/>
                  <a:gd name="T31" fmla="*/ 4 h 67"/>
                  <a:gd name="T32" fmla="*/ 12 w 92"/>
                  <a:gd name="T33" fmla="*/ 9 h 67"/>
                  <a:gd name="T34" fmla="*/ 28 w 92"/>
                  <a:gd name="T35" fmla="*/ 21 h 67"/>
                  <a:gd name="T36" fmla="*/ 59 w 92"/>
                  <a:gd name="T3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67">
                    <a:moveTo>
                      <a:pt x="59" y="10"/>
                    </a:moveTo>
                    <a:cubicBezTo>
                      <a:pt x="65" y="10"/>
                      <a:pt x="73" y="13"/>
                      <a:pt x="73" y="21"/>
                    </a:cubicBezTo>
                    <a:cubicBezTo>
                      <a:pt x="73" y="30"/>
                      <a:pt x="68" y="45"/>
                      <a:pt x="68" y="45"/>
                    </a:cubicBezTo>
                    <a:cubicBezTo>
                      <a:pt x="68" y="45"/>
                      <a:pt x="82" y="54"/>
                      <a:pt x="85" y="56"/>
                    </a:cubicBezTo>
                    <a:cubicBezTo>
                      <a:pt x="92" y="62"/>
                      <a:pt x="90" y="67"/>
                      <a:pt x="80" y="63"/>
                    </a:cubicBezTo>
                    <a:cubicBezTo>
                      <a:pt x="65" y="57"/>
                      <a:pt x="57" y="53"/>
                      <a:pt x="56" y="49"/>
                    </a:cubicBezTo>
                    <a:cubicBezTo>
                      <a:pt x="55" y="45"/>
                      <a:pt x="56" y="37"/>
                      <a:pt x="56" y="37"/>
                    </a:cubicBezTo>
                    <a:cubicBezTo>
                      <a:pt x="47" y="41"/>
                      <a:pt x="47" y="41"/>
                      <a:pt x="47" y="41"/>
                    </a:cubicBezTo>
                    <a:cubicBezTo>
                      <a:pt x="9" y="13"/>
                      <a:pt x="9" y="13"/>
                      <a:pt x="9" y="13"/>
                    </a:cubicBezTo>
                    <a:cubicBezTo>
                      <a:pt x="9" y="13"/>
                      <a:pt x="6" y="15"/>
                      <a:pt x="4" y="15"/>
                    </a:cubicBezTo>
                    <a:cubicBezTo>
                      <a:pt x="2" y="15"/>
                      <a:pt x="0" y="14"/>
                      <a:pt x="0" y="14"/>
                    </a:cubicBezTo>
                    <a:cubicBezTo>
                      <a:pt x="4" y="8"/>
                      <a:pt x="4" y="8"/>
                      <a:pt x="4" y="8"/>
                    </a:cubicBezTo>
                    <a:cubicBezTo>
                      <a:pt x="0" y="3"/>
                      <a:pt x="0" y="3"/>
                      <a:pt x="0" y="3"/>
                    </a:cubicBezTo>
                    <a:cubicBezTo>
                      <a:pt x="6" y="5"/>
                      <a:pt x="6" y="5"/>
                      <a:pt x="6" y="5"/>
                    </a:cubicBezTo>
                    <a:cubicBezTo>
                      <a:pt x="6" y="5"/>
                      <a:pt x="10" y="0"/>
                      <a:pt x="10" y="0"/>
                    </a:cubicBezTo>
                    <a:cubicBezTo>
                      <a:pt x="10" y="0"/>
                      <a:pt x="12" y="1"/>
                      <a:pt x="12" y="4"/>
                    </a:cubicBezTo>
                    <a:cubicBezTo>
                      <a:pt x="13" y="6"/>
                      <a:pt x="12" y="9"/>
                      <a:pt x="12" y="9"/>
                    </a:cubicBezTo>
                    <a:cubicBezTo>
                      <a:pt x="28" y="21"/>
                      <a:pt x="28" y="21"/>
                      <a:pt x="28" y="21"/>
                    </a:cubicBezTo>
                    <a:cubicBezTo>
                      <a:pt x="28" y="21"/>
                      <a:pt x="38" y="10"/>
                      <a:pt x="5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6" name="Freeform 7">
                <a:extLst>
                  <a:ext uri="{FF2B5EF4-FFF2-40B4-BE49-F238E27FC236}">
                    <a16:creationId xmlns:a16="http://schemas.microsoft.com/office/drawing/2014/main" id="{A031EDF6-037A-4C85-A37A-D752625FCEE4}"/>
                  </a:ext>
                </a:extLst>
              </p:cNvPr>
              <p:cNvSpPr>
                <a:spLocks/>
              </p:cNvSpPr>
              <p:nvPr/>
            </p:nvSpPr>
            <p:spPr bwMode="auto">
              <a:xfrm>
                <a:off x="2705" y="2087"/>
                <a:ext cx="137" cy="177"/>
              </a:xfrm>
              <a:custGeom>
                <a:avLst/>
                <a:gdLst>
                  <a:gd name="T0" fmla="*/ 8 w 57"/>
                  <a:gd name="T1" fmla="*/ 0 h 73"/>
                  <a:gd name="T2" fmla="*/ 43 w 57"/>
                  <a:gd name="T3" fmla="*/ 24 h 73"/>
                  <a:gd name="T4" fmla="*/ 47 w 57"/>
                  <a:gd name="T5" fmla="*/ 49 h 73"/>
                  <a:gd name="T6" fmla="*/ 26 w 57"/>
                  <a:gd name="T7" fmla="*/ 73 h 73"/>
                  <a:gd name="T8" fmla="*/ 20 w 57"/>
                  <a:gd name="T9" fmla="*/ 70 h 73"/>
                  <a:gd name="T10" fmla="*/ 12 w 57"/>
                  <a:gd name="T11" fmla="*/ 66 h 73"/>
                  <a:gd name="T12" fmla="*/ 29 w 57"/>
                  <a:gd name="T13" fmla="*/ 44 h 73"/>
                  <a:gd name="T14" fmla="*/ 28 w 57"/>
                  <a:gd name="T15" fmla="*/ 35 h 73"/>
                  <a:gd name="T16" fmla="*/ 13 w 57"/>
                  <a:gd name="T17" fmla="*/ 26 h 73"/>
                  <a:gd name="T18" fmla="*/ 8 w 57"/>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3">
                    <a:moveTo>
                      <a:pt x="8" y="0"/>
                    </a:moveTo>
                    <a:cubicBezTo>
                      <a:pt x="8" y="0"/>
                      <a:pt x="39" y="21"/>
                      <a:pt x="43" y="24"/>
                    </a:cubicBezTo>
                    <a:cubicBezTo>
                      <a:pt x="47" y="28"/>
                      <a:pt x="57" y="36"/>
                      <a:pt x="47" y="49"/>
                    </a:cubicBezTo>
                    <a:cubicBezTo>
                      <a:pt x="37" y="61"/>
                      <a:pt x="26" y="73"/>
                      <a:pt x="26" y="73"/>
                    </a:cubicBezTo>
                    <a:cubicBezTo>
                      <a:pt x="20" y="70"/>
                      <a:pt x="20" y="70"/>
                      <a:pt x="20" y="70"/>
                    </a:cubicBezTo>
                    <a:cubicBezTo>
                      <a:pt x="12" y="66"/>
                      <a:pt x="12" y="66"/>
                      <a:pt x="12" y="66"/>
                    </a:cubicBezTo>
                    <a:cubicBezTo>
                      <a:pt x="12" y="66"/>
                      <a:pt x="27" y="48"/>
                      <a:pt x="29" y="44"/>
                    </a:cubicBezTo>
                    <a:cubicBezTo>
                      <a:pt x="32" y="41"/>
                      <a:pt x="31" y="38"/>
                      <a:pt x="28" y="35"/>
                    </a:cubicBezTo>
                    <a:cubicBezTo>
                      <a:pt x="24" y="33"/>
                      <a:pt x="18" y="29"/>
                      <a:pt x="13" y="26"/>
                    </a:cubicBezTo>
                    <a:cubicBezTo>
                      <a:pt x="8" y="22"/>
                      <a:pt x="0" y="1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7" name="Freeform 8">
                <a:extLst>
                  <a:ext uri="{FF2B5EF4-FFF2-40B4-BE49-F238E27FC236}">
                    <a16:creationId xmlns:a16="http://schemas.microsoft.com/office/drawing/2014/main" id="{F82B8085-8D58-4262-B09A-A28E238C3A21}"/>
                  </a:ext>
                </a:extLst>
              </p:cNvPr>
              <p:cNvSpPr>
                <a:spLocks/>
              </p:cNvSpPr>
              <p:nvPr/>
            </p:nvSpPr>
            <p:spPr bwMode="auto">
              <a:xfrm>
                <a:off x="2600" y="2150"/>
                <a:ext cx="333" cy="180"/>
              </a:xfrm>
              <a:custGeom>
                <a:avLst/>
                <a:gdLst>
                  <a:gd name="T0" fmla="*/ 121 w 139"/>
                  <a:gd name="T1" fmla="*/ 74 h 74"/>
                  <a:gd name="T2" fmla="*/ 119 w 139"/>
                  <a:gd name="T3" fmla="*/ 74 h 74"/>
                  <a:gd name="T4" fmla="*/ 110 w 139"/>
                  <a:gd name="T5" fmla="*/ 72 h 74"/>
                  <a:gd name="T6" fmla="*/ 109 w 139"/>
                  <a:gd name="T7" fmla="*/ 71 h 74"/>
                  <a:gd name="T8" fmla="*/ 4 w 139"/>
                  <a:gd name="T9" fmla="*/ 11 h 74"/>
                  <a:gd name="T10" fmla="*/ 2 w 139"/>
                  <a:gd name="T11" fmla="*/ 4 h 74"/>
                  <a:gd name="T12" fmla="*/ 9 w 139"/>
                  <a:gd name="T13" fmla="*/ 2 h 74"/>
                  <a:gd name="T14" fmla="*/ 114 w 139"/>
                  <a:gd name="T15" fmla="*/ 62 h 74"/>
                  <a:gd name="T16" fmla="*/ 120 w 139"/>
                  <a:gd name="T17" fmla="*/ 64 h 74"/>
                  <a:gd name="T18" fmla="*/ 129 w 139"/>
                  <a:gd name="T19" fmla="*/ 60 h 74"/>
                  <a:gd name="T20" fmla="*/ 136 w 139"/>
                  <a:gd name="T21" fmla="*/ 59 h 74"/>
                  <a:gd name="T22" fmla="*/ 137 w 139"/>
                  <a:gd name="T23" fmla="*/ 66 h 74"/>
                  <a:gd name="T24" fmla="*/ 128 w 139"/>
                  <a:gd name="T25" fmla="*/ 73 h 74"/>
                  <a:gd name="T26" fmla="*/ 121 w 139"/>
                  <a:gd name="T2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74">
                    <a:moveTo>
                      <a:pt x="121" y="74"/>
                    </a:moveTo>
                    <a:cubicBezTo>
                      <a:pt x="121" y="74"/>
                      <a:pt x="120" y="74"/>
                      <a:pt x="119" y="74"/>
                    </a:cubicBezTo>
                    <a:cubicBezTo>
                      <a:pt x="114" y="74"/>
                      <a:pt x="110" y="72"/>
                      <a:pt x="110" y="72"/>
                    </a:cubicBezTo>
                    <a:cubicBezTo>
                      <a:pt x="110" y="72"/>
                      <a:pt x="110" y="72"/>
                      <a:pt x="109" y="71"/>
                    </a:cubicBezTo>
                    <a:cubicBezTo>
                      <a:pt x="4" y="11"/>
                      <a:pt x="4" y="11"/>
                      <a:pt x="4" y="11"/>
                    </a:cubicBezTo>
                    <a:cubicBezTo>
                      <a:pt x="1" y="9"/>
                      <a:pt x="0" y="6"/>
                      <a:pt x="2" y="4"/>
                    </a:cubicBezTo>
                    <a:cubicBezTo>
                      <a:pt x="3" y="1"/>
                      <a:pt x="6" y="0"/>
                      <a:pt x="9" y="2"/>
                    </a:cubicBezTo>
                    <a:cubicBezTo>
                      <a:pt x="114" y="62"/>
                      <a:pt x="114" y="62"/>
                      <a:pt x="114" y="62"/>
                    </a:cubicBezTo>
                    <a:cubicBezTo>
                      <a:pt x="115" y="63"/>
                      <a:pt x="117" y="63"/>
                      <a:pt x="120" y="64"/>
                    </a:cubicBezTo>
                    <a:cubicBezTo>
                      <a:pt x="124" y="64"/>
                      <a:pt x="127" y="63"/>
                      <a:pt x="129" y="60"/>
                    </a:cubicBezTo>
                    <a:cubicBezTo>
                      <a:pt x="130" y="58"/>
                      <a:pt x="134" y="57"/>
                      <a:pt x="136" y="59"/>
                    </a:cubicBezTo>
                    <a:cubicBezTo>
                      <a:pt x="138" y="61"/>
                      <a:pt x="139" y="64"/>
                      <a:pt x="137" y="66"/>
                    </a:cubicBezTo>
                    <a:cubicBezTo>
                      <a:pt x="135" y="69"/>
                      <a:pt x="132" y="72"/>
                      <a:pt x="128" y="73"/>
                    </a:cubicBezTo>
                    <a:cubicBezTo>
                      <a:pt x="126" y="74"/>
                      <a:pt x="124" y="74"/>
                      <a:pt x="121"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8" name="Freeform 9">
                <a:extLst>
                  <a:ext uri="{FF2B5EF4-FFF2-40B4-BE49-F238E27FC236}">
                    <a16:creationId xmlns:a16="http://schemas.microsoft.com/office/drawing/2014/main" id="{F9925080-37B7-4D0F-B1CE-85268A6702EF}"/>
                  </a:ext>
                </a:extLst>
              </p:cNvPr>
              <p:cNvSpPr>
                <a:spLocks/>
              </p:cNvSpPr>
              <p:nvPr/>
            </p:nvSpPr>
            <p:spPr bwMode="auto">
              <a:xfrm>
                <a:off x="2916" y="2034"/>
                <a:ext cx="241" cy="136"/>
              </a:xfrm>
              <a:custGeom>
                <a:avLst/>
                <a:gdLst>
                  <a:gd name="T0" fmla="*/ 101 w 101"/>
                  <a:gd name="T1" fmla="*/ 56 h 56"/>
                  <a:gd name="T2" fmla="*/ 0 w 101"/>
                  <a:gd name="T3" fmla="*/ 56 h 56"/>
                  <a:gd name="T4" fmla="*/ 5 w 101"/>
                  <a:gd name="T5" fmla="*/ 47 h 56"/>
                  <a:gd name="T6" fmla="*/ 21 w 101"/>
                  <a:gd name="T7" fmla="*/ 20 h 56"/>
                  <a:gd name="T8" fmla="*/ 31 w 101"/>
                  <a:gd name="T9" fmla="*/ 20 h 56"/>
                  <a:gd name="T10" fmla="*/ 35 w 101"/>
                  <a:gd name="T11" fmla="*/ 27 h 56"/>
                  <a:gd name="T12" fmla="*/ 48 w 101"/>
                  <a:gd name="T13" fmla="*/ 5 h 56"/>
                  <a:gd name="T14" fmla="*/ 58 w 101"/>
                  <a:gd name="T15" fmla="*/ 5 h 56"/>
                  <a:gd name="T16" fmla="*/ 80 w 101"/>
                  <a:gd name="T17" fmla="*/ 43 h 56"/>
                  <a:gd name="T18" fmla="*/ 83 w 101"/>
                  <a:gd name="T19" fmla="*/ 37 h 56"/>
                  <a:gd name="T20" fmla="*/ 90 w 101"/>
                  <a:gd name="T21" fmla="*/ 37 h 56"/>
                  <a:gd name="T22" fmla="*/ 97 w 101"/>
                  <a:gd name="T23" fmla="*/ 50 h 56"/>
                  <a:gd name="T24" fmla="*/ 101 w 101"/>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56">
                    <a:moveTo>
                      <a:pt x="101" y="56"/>
                    </a:moveTo>
                    <a:cubicBezTo>
                      <a:pt x="0" y="56"/>
                      <a:pt x="0" y="56"/>
                      <a:pt x="0" y="56"/>
                    </a:cubicBezTo>
                    <a:cubicBezTo>
                      <a:pt x="5" y="47"/>
                      <a:pt x="5" y="47"/>
                      <a:pt x="5" y="47"/>
                    </a:cubicBezTo>
                    <a:cubicBezTo>
                      <a:pt x="21" y="20"/>
                      <a:pt x="21" y="20"/>
                      <a:pt x="21" y="20"/>
                    </a:cubicBezTo>
                    <a:cubicBezTo>
                      <a:pt x="24" y="16"/>
                      <a:pt x="28" y="16"/>
                      <a:pt x="31" y="20"/>
                    </a:cubicBezTo>
                    <a:cubicBezTo>
                      <a:pt x="31" y="20"/>
                      <a:pt x="34" y="27"/>
                      <a:pt x="35" y="27"/>
                    </a:cubicBezTo>
                    <a:cubicBezTo>
                      <a:pt x="37" y="24"/>
                      <a:pt x="48" y="5"/>
                      <a:pt x="48" y="5"/>
                    </a:cubicBezTo>
                    <a:cubicBezTo>
                      <a:pt x="51" y="0"/>
                      <a:pt x="55" y="0"/>
                      <a:pt x="58" y="5"/>
                    </a:cubicBezTo>
                    <a:cubicBezTo>
                      <a:pt x="80" y="43"/>
                      <a:pt x="80" y="43"/>
                      <a:pt x="80" y="43"/>
                    </a:cubicBezTo>
                    <a:cubicBezTo>
                      <a:pt x="81" y="41"/>
                      <a:pt x="82" y="39"/>
                      <a:pt x="83" y="37"/>
                    </a:cubicBezTo>
                    <a:cubicBezTo>
                      <a:pt x="85" y="34"/>
                      <a:pt x="88" y="34"/>
                      <a:pt x="90" y="37"/>
                    </a:cubicBezTo>
                    <a:cubicBezTo>
                      <a:pt x="92" y="41"/>
                      <a:pt x="95" y="46"/>
                      <a:pt x="97" y="50"/>
                    </a:cubicBezTo>
                    <a:lnTo>
                      <a:pt x="10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nvGrpSpPr>
          <p:cNvPr id="180" name="Gruppe 179">
            <a:extLst>
              <a:ext uri="{FF2B5EF4-FFF2-40B4-BE49-F238E27FC236}">
                <a16:creationId xmlns:a16="http://schemas.microsoft.com/office/drawing/2014/main" id="{BC893A3A-C937-483B-AA98-2E37F3B7C2DD}"/>
              </a:ext>
            </a:extLst>
          </p:cNvPr>
          <p:cNvGrpSpPr/>
          <p:nvPr/>
        </p:nvGrpSpPr>
        <p:grpSpPr>
          <a:xfrm>
            <a:off x="3317402" y="3517141"/>
            <a:ext cx="422112" cy="375001"/>
            <a:chOff x="6800744" y="1500062"/>
            <a:chExt cx="422112" cy="375001"/>
          </a:xfrm>
        </p:grpSpPr>
        <p:sp>
          <p:nvSpPr>
            <p:cNvPr id="181" name="Rektangel: afrundede hjørner 180">
              <a:extLst>
                <a:ext uri="{FF2B5EF4-FFF2-40B4-BE49-F238E27FC236}">
                  <a16:creationId xmlns:a16="http://schemas.microsoft.com/office/drawing/2014/main" id="{668B50FC-A629-479D-8C20-9606FF75E713}"/>
                </a:ext>
              </a:extLst>
            </p:cNvPr>
            <p:cNvSpPr/>
            <p:nvPr/>
          </p:nvSpPr>
          <p:spPr>
            <a:xfrm>
              <a:off x="6800744" y="1500062"/>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nvGrpSpPr>
            <p:cNvPr id="182" name="Gruppe 181">
              <a:extLst>
                <a:ext uri="{FF2B5EF4-FFF2-40B4-BE49-F238E27FC236}">
                  <a16:creationId xmlns:a16="http://schemas.microsoft.com/office/drawing/2014/main" id="{5E02A671-C5AA-4B29-9C65-E449D9DDD294}"/>
                </a:ext>
              </a:extLst>
            </p:cNvPr>
            <p:cNvGrpSpPr>
              <a:grpSpLocks noChangeAspect="1"/>
            </p:cNvGrpSpPr>
            <p:nvPr/>
          </p:nvGrpSpPr>
          <p:grpSpPr>
            <a:xfrm>
              <a:off x="6838098" y="1601015"/>
              <a:ext cx="337811" cy="195467"/>
              <a:chOff x="7554261" y="3824064"/>
              <a:chExt cx="580604" cy="335953"/>
            </a:xfrm>
            <a:solidFill>
              <a:schemeClr val="bg1"/>
            </a:solidFill>
          </p:grpSpPr>
          <p:pic>
            <p:nvPicPr>
              <p:cNvPr id="183" name="Grafik 182">
                <a:extLst>
                  <a:ext uri="{FF2B5EF4-FFF2-40B4-BE49-F238E27FC236}">
                    <a16:creationId xmlns:a16="http://schemas.microsoft.com/office/drawing/2014/main" id="{94111BA9-12FC-49B9-9281-48350E434B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54261" y="3846907"/>
                <a:ext cx="195974" cy="195974"/>
              </a:xfrm>
              <a:prstGeom prst="rect">
                <a:avLst/>
              </a:prstGeom>
            </p:spPr>
          </p:pic>
          <p:pic>
            <p:nvPicPr>
              <p:cNvPr id="184" name="Grafik 183">
                <a:extLst>
                  <a:ext uri="{FF2B5EF4-FFF2-40B4-BE49-F238E27FC236}">
                    <a16:creationId xmlns:a16="http://schemas.microsoft.com/office/drawing/2014/main" id="{57F04D9B-6FBA-49A5-BF1E-83D5DF8449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98912" y="3824064"/>
                <a:ext cx="335953" cy="335953"/>
              </a:xfrm>
              <a:prstGeom prst="rect">
                <a:avLst/>
              </a:prstGeom>
            </p:spPr>
          </p:pic>
          <p:pic>
            <p:nvPicPr>
              <p:cNvPr id="185" name="Grafik 184">
                <a:extLst>
                  <a:ext uri="{FF2B5EF4-FFF2-40B4-BE49-F238E27FC236}">
                    <a16:creationId xmlns:a16="http://schemas.microsoft.com/office/drawing/2014/main" id="{FF8E850B-2093-4CDB-B54B-FE490940F6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3717" y="3890582"/>
                <a:ext cx="195974" cy="195974"/>
              </a:xfrm>
              <a:prstGeom prst="rect">
                <a:avLst/>
              </a:prstGeom>
            </p:spPr>
          </p:pic>
        </p:grpSp>
      </p:grpSp>
      <p:sp>
        <p:nvSpPr>
          <p:cNvPr id="186" name="Tekstboks 27">
            <a:extLst>
              <a:ext uri="{FF2B5EF4-FFF2-40B4-BE49-F238E27FC236}">
                <a16:creationId xmlns:a16="http://schemas.microsoft.com/office/drawing/2014/main" id="{4DEB4943-1BF3-4E96-8BED-7A8A307291A5}"/>
              </a:ext>
            </a:extLst>
          </p:cNvPr>
          <p:cNvSpPr txBox="1"/>
          <p:nvPr/>
        </p:nvSpPr>
        <p:spPr>
          <a:xfrm>
            <a:off x="3705112" y="3519975"/>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b="1" dirty="0">
                <a:latin typeface="+mj-lt"/>
              </a:rPr>
              <a:t>81%</a:t>
            </a:r>
            <a:endParaRPr lang="da-DK" b="1" i="1" dirty="0">
              <a:solidFill>
                <a:schemeClr val="accent2">
                  <a:lumMod val="75000"/>
                </a:schemeClr>
              </a:solidFill>
              <a:latin typeface="+mj-lt"/>
            </a:endParaRPr>
          </a:p>
        </p:txBody>
      </p:sp>
      <p:sp>
        <p:nvSpPr>
          <p:cNvPr id="187" name="Tekstboks 28">
            <a:extLst>
              <a:ext uri="{FF2B5EF4-FFF2-40B4-BE49-F238E27FC236}">
                <a16:creationId xmlns:a16="http://schemas.microsoft.com/office/drawing/2014/main" id="{232B04CD-6D9F-461A-A551-2B383BF3786E}"/>
              </a:ext>
            </a:extLst>
          </p:cNvPr>
          <p:cNvSpPr txBox="1"/>
          <p:nvPr/>
        </p:nvSpPr>
        <p:spPr>
          <a:xfrm>
            <a:off x="3324682" y="3910702"/>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Go alpine </a:t>
            </a:r>
            <a:r>
              <a:rPr lang="nb-NO" sz="900" b="1" dirty="0" err="1">
                <a:solidFill>
                  <a:srgbClr val="436989"/>
                </a:solidFill>
                <a:latin typeface="+mj-lt"/>
              </a:rPr>
              <a:t>skiing</a:t>
            </a:r>
            <a:r>
              <a:rPr lang="nb-NO" sz="900" b="1" dirty="0">
                <a:solidFill>
                  <a:srgbClr val="436989"/>
                </a:solidFill>
                <a:latin typeface="+mj-lt"/>
              </a:rPr>
              <a:t> or </a:t>
            </a:r>
            <a:r>
              <a:rPr lang="nb-NO" sz="900" b="1" dirty="0" err="1">
                <a:solidFill>
                  <a:srgbClr val="436989"/>
                </a:solidFill>
                <a:latin typeface="+mj-lt"/>
              </a:rPr>
              <a:t>snowboarding</a:t>
            </a:r>
            <a:endParaRPr lang="nb-NO" sz="900" b="1" dirty="0">
              <a:solidFill>
                <a:srgbClr val="436989"/>
              </a:solidFill>
              <a:latin typeface="+mj-lt"/>
            </a:endParaRPr>
          </a:p>
        </p:txBody>
      </p:sp>
      <p:sp>
        <p:nvSpPr>
          <p:cNvPr id="189" name="Tekstboks 27">
            <a:extLst>
              <a:ext uri="{FF2B5EF4-FFF2-40B4-BE49-F238E27FC236}">
                <a16:creationId xmlns:a16="http://schemas.microsoft.com/office/drawing/2014/main" id="{0B01F8EF-AE52-49BF-86FE-3C2F34FF6EC9}"/>
              </a:ext>
            </a:extLst>
          </p:cNvPr>
          <p:cNvSpPr txBox="1"/>
          <p:nvPr/>
        </p:nvSpPr>
        <p:spPr>
          <a:xfrm>
            <a:off x="7401248" y="3519975"/>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b="1" dirty="0">
                <a:latin typeface="+mj-lt"/>
              </a:rPr>
              <a:t>18%</a:t>
            </a:r>
            <a:endParaRPr lang="da-DK" b="1" i="1" dirty="0">
              <a:solidFill>
                <a:schemeClr val="accent2">
                  <a:lumMod val="75000"/>
                </a:schemeClr>
              </a:solidFill>
              <a:latin typeface="+mj-lt"/>
            </a:endParaRPr>
          </a:p>
        </p:txBody>
      </p:sp>
      <p:grpSp>
        <p:nvGrpSpPr>
          <p:cNvPr id="24" name="Gruppe 23">
            <a:extLst>
              <a:ext uri="{FF2B5EF4-FFF2-40B4-BE49-F238E27FC236}">
                <a16:creationId xmlns:a16="http://schemas.microsoft.com/office/drawing/2014/main" id="{61FABDBC-FC5D-4CAF-AA8C-689D85C613B2}"/>
              </a:ext>
            </a:extLst>
          </p:cNvPr>
          <p:cNvGrpSpPr/>
          <p:nvPr/>
        </p:nvGrpSpPr>
        <p:grpSpPr>
          <a:xfrm>
            <a:off x="5167820" y="3517141"/>
            <a:ext cx="1440001" cy="823288"/>
            <a:chOff x="5167820" y="3517141"/>
            <a:chExt cx="1440001" cy="823288"/>
          </a:xfrm>
        </p:grpSpPr>
        <p:grpSp>
          <p:nvGrpSpPr>
            <p:cNvPr id="169" name="Gruppe 168">
              <a:extLst>
                <a:ext uri="{FF2B5EF4-FFF2-40B4-BE49-F238E27FC236}">
                  <a16:creationId xmlns:a16="http://schemas.microsoft.com/office/drawing/2014/main" id="{CBB0A8CF-5A88-4DC6-AA36-BA24D515099E}"/>
                </a:ext>
              </a:extLst>
            </p:cNvPr>
            <p:cNvGrpSpPr/>
            <p:nvPr/>
          </p:nvGrpSpPr>
          <p:grpSpPr>
            <a:xfrm>
              <a:off x="5167820" y="3517141"/>
              <a:ext cx="422112" cy="375001"/>
              <a:chOff x="6800744" y="2039801"/>
              <a:chExt cx="422112" cy="375001"/>
            </a:xfrm>
          </p:grpSpPr>
          <p:sp>
            <p:nvSpPr>
              <p:cNvPr id="170" name="Rektangel: afrundede hjørner 169">
                <a:extLst>
                  <a:ext uri="{FF2B5EF4-FFF2-40B4-BE49-F238E27FC236}">
                    <a16:creationId xmlns:a16="http://schemas.microsoft.com/office/drawing/2014/main" id="{E3872F34-9AA3-4383-A14B-8933A824CFFA}"/>
                  </a:ext>
                </a:extLst>
              </p:cNvPr>
              <p:cNvSpPr/>
              <p:nvPr/>
            </p:nvSpPr>
            <p:spPr>
              <a:xfrm>
                <a:off x="6800744" y="2039801"/>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nvGrpSpPr>
              <p:cNvPr id="171" name="Group 4">
                <a:extLst>
                  <a:ext uri="{FF2B5EF4-FFF2-40B4-BE49-F238E27FC236}">
                    <a16:creationId xmlns:a16="http://schemas.microsoft.com/office/drawing/2014/main" id="{FB6AA801-52B6-48AB-A414-1077ACE775D0}"/>
                  </a:ext>
                </a:extLst>
              </p:cNvPr>
              <p:cNvGrpSpPr>
                <a:grpSpLocks noChangeAspect="1"/>
              </p:cNvGrpSpPr>
              <p:nvPr/>
            </p:nvGrpSpPr>
            <p:grpSpPr bwMode="auto">
              <a:xfrm>
                <a:off x="6863933" y="2152164"/>
                <a:ext cx="274406" cy="164309"/>
                <a:chOff x="1048" y="2611"/>
                <a:chExt cx="982" cy="588"/>
              </a:xfrm>
              <a:solidFill>
                <a:schemeClr val="bg1"/>
              </a:solidFill>
            </p:grpSpPr>
            <p:sp>
              <p:nvSpPr>
                <p:cNvPr id="172" name="Freeform 5">
                  <a:extLst>
                    <a:ext uri="{FF2B5EF4-FFF2-40B4-BE49-F238E27FC236}">
                      <a16:creationId xmlns:a16="http://schemas.microsoft.com/office/drawing/2014/main" id="{1D5678C5-0FF0-4B92-8C7A-15512DDD2140}"/>
                    </a:ext>
                  </a:extLst>
                </p:cNvPr>
                <p:cNvSpPr>
                  <a:spLocks/>
                </p:cNvSpPr>
                <p:nvPr/>
              </p:nvSpPr>
              <p:spPr bwMode="auto">
                <a:xfrm>
                  <a:off x="1462" y="2611"/>
                  <a:ext cx="98" cy="96"/>
                </a:xfrm>
                <a:custGeom>
                  <a:avLst/>
                  <a:gdLst>
                    <a:gd name="T0" fmla="*/ 0 w 35"/>
                    <a:gd name="T1" fmla="*/ 17 h 34"/>
                    <a:gd name="T2" fmla="*/ 5 w 35"/>
                    <a:gd name="T3" fmla="*/ 29 h 34"/>
                    <a:gd name="T4" fmla="*/ 17 w 35"/>
                    <a:gd name="T5" fmla="*/ 34 h 34"/>
                    <a:gd name="T6" fmla="*/ 30 w 35"/>
                    <a:gd name="T7" fmla="*/ 29 h 34"/>
                    <a:gd name="T8" fmla="*/ 35 w 35"/>
                    <a:gd name="T9" fmla="*/ 17 h 34"/>
                    <a:gd name="T10" fmla="*/ 30 w 35"/>
                    <a:gd name="T11" fmla="*/ 5 h 34"/>
                    <a:gd name="T12" fmla="*/ 17 w 35"/>
                    <a:gd name="T13" fmla="*/ 0 h 34"/>
                    <a:gd name="T14" fmla="*/ 5 w 35"/>
                    <a:gd name="T15" fmla="*/ 5 h 34"/>
                    <a:gd name="T16" fmla="*/ 0 w 35"/>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4">
                      <a:moveTo>
                        <a:pt x="0" y="17"/>
                      </a:moveTo>
                      <a:cubicBezTo>
                        <a:pt x="0" y="21"/>
                        <a:pt x="2" y="25"/>
                        <a:pt x="5" y="29"/>
                      </a:cubicBezTo>
                      <a:cubicBezTo>
                        <a:pt x="9" y="32"/>
                        <a:pt x="13" y="34"/>
                        <a:pt x="17" y="34"/>
                      </a:cubicBezTo>
                      <a:cubicBezTo>
                        <a:pt x="22" y="34"/>
                        <a:pt x="26" y="32"/>
                        <a:pt x="30" y="29"/>
                      </a:cubicBezTo>
                      <a:cubicBezTo>
                        <a:pt x="33" y="25"/>
                        <a:pt x="35" y="21"/>
                        <a:pt x="35" y="17"/>
                      </a:cubicBezTo>
                      <a:cubicBezTo>
                        <a:pt x="35" y="12"/>
                        <a:pt x="33" y="8"/>
                        <a:pt x="30" y="5"/>
                      </a:cubicBezTo>
                      <a:cubicBezTo>
                        <a:pt x="26" y="1"/>
                        <a:pt x="22" y="0"/>
                        <a:pt x="17" y="0"/>
                      </a:cubicBezTo>
                      <a:cubicBezTo>
                        <a:pt x="13" y="0"/>
                        <a:pt x="9" y="1"/>
                        <a:pt x="5" y="5"/>
                      </a:cubicBezTo>
                      <a:cubicBezTo>
                        <a:pt x="2" y="8"/>
                        <a:pt x="0" y="12"/>
                        <a:pt x="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3" name="Freeform 6">
                  <a:extLst>
                    <a:ext uri="{FF2B5EF4-FFF2-40B4-BE49-F238E27FC236}">
                      <a16:creationId xmlns:a16="http://schemas.microsoft.com/office/drawing/2014/main" id="{2453A793-2536-494A-9A2C-E0D5099D5F01}"/>
                    </a:ext>
                  </a:extLst>
                </p:cNvPr>
                <p:cNvSpPr>
                  <a:spLocks/>
                </p:cNvSpPr>
                <p:nvPr/>
              </p:nvSpPr>
              <p:spPr bwMode="auto">
                <a:xfrm>
                  <a:off x="1048" y="2963"/>
                  <a:ext cx="196" cy="186"/>
                </a:xfrm>
                <a:custGeom>
                  <a:avLst/>
                  <a:gdLst>
                    <a:gd name="T0" fmla="*/ 57 w 70"/>
                    <a:gd name="T1" fmla="*/ 57 h 66"/>
                    <a:gd name="T2" fmla="*/ 0 w 70"/>
                    <a:gd name="T3" fmla="*/ 0 h 66"/>
                    <a:gd name="T4" fmla="*/ 0 w 70"/>
                    <a:gd name="T5" fmla="*/ 10 h 66"/>
                    <a:gd name="T6" fmla="*/ 53 w 70"/>
                    <a:gd name="T7" fmla="*/ 63 h 66"/>
                    <a:gd name="T8" fmla="*/ 60 w 70"/>
                    <a:gd name="T9" fmla="*/ 66 h 66"/>
                    <a:gd name="T10" fmla="*/ 67 w 70"/>
                    <a:gd name="T11" fmla="*/ 64 h 66"/>
                    <a:gd name="T12" fmla="*/ 70 w 70"/>
                    <a:gd name="T13" fmla="*/ 62 h 66"/>
                    <a:gd name="T14" fmla="*/ 65 w 70"/>
                    <a:gd name="T15" fmla="*/ 57 h 66"/>
                    <a:gd name="T16" fmla="*/ 63 w 70"/>
                    <a:gd name="T17" fmla="*/ 57 h 66"/>
                    <a:gd name="T18" fmla="*/ 60 w 70"/>
                    <a:gd name="T19" fmla="*/ 58 h 66"/>
                    <a:gd name="T20" fmla="*/ 57 w 70"/>
                    <a:gd name="T21"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57" y="57"/>
                      </a:moveTo>
                      <a:cubicBezTo>
                        <a:pt x="0" y="0"/>
                        <a:pt x="0" y="0"/>
                        <a:pt x="0" y="0"/>
                      </a:cubicBezTo>
                      <a:cubicBezTo>
                        <a:pt x="0" y="10"/>
                        <a:pt x="0" y="10"/>
                        <a:pt x="0" y="10"/>
                      </a:cubicBezTo>
                      <a:cubicBezTo>
                        <a:pt x="53" y="63"/>
                        <a:pt x="53" y="63"/>
                        <a:pt x="53" y="63"/>
                      </a:cubicBezTo>
                      <a:cubicBezTo>
                        <a:pt x="55" y="65"/>
                        <a:pt x="57" y="66"/>
                        <a:pt x="60" y="66"/>
                      </a:cubicBezTo>
                      <a:cubicBezTo>
                        <a:pt x="62" y="65"/>
                        <a:pt x="65" y="65"/>
                        <a:pt x="67" y="64"/>
                      </a:cubicBezTo>
                      <a:cubicBezTo>
                        <a:pt x="69" y="63"/>
                        <a:pt x="70" y="62"/>
                        <a:pt x="70" y="62"/>
                      </a:cubicBezTo>
                      <a:cubicBezTo>
                        <a:pt x="65" y="57"/>
                        <a:pt x="65" y="57"/>
                        <a:pt x="65" y="57"/>
                      </a:cubicBezTo>
                      <a:cubicBezTo>
                        <a:pt x="64" y="57"/>
                        <a:pt x="63" y="57"/>
                        <a:pt x="63" y="57"/>
                      </a:cubicBezTo>
                      <a:cubicBezTo>
                        <a:pt x="63" y="58"/>
                        <a:pt x="62" y="58"/>
                        <a:pt x="60" y="58"/>
                      </a:cubicBezTo>
                      <a:cubicBezTo>
                        <a:pt x="59" y="59"/>
                        <a:pt x="57" y="58"/>
                        <a:pt x="57"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4" name="Rectangle 7">
                  <a:extLst>
                    <a:ext uri="{FF2B5EF4-FFF2-40B4-BE49-F238E27FC236}">
                      <a16:creationId xmlns:a16="http://schemas.microsoft.com/office/drawing/2014/main" id="{95101FA5-E5C1-4A3F-90BA-30F3F523781C}"/>
                    </a:ext>
                  </a:extLst>
                </p:cNvPr>
                <p:cNvSpPr>
                  <a:spLocks noChangeArrowheads="1"/>
                </p:cNvSpPr>
                <p:nvPr/>
              </p:nvSpPr>
              <p:spPr bwMode="auto">
                <a:xfrm>
                  <a:off x="1048" y="2819"/>
                  <a:ext cx="168" cy="1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5" name="Freeform 8">
                  <a:extLst>
                    <a:ext uri="{FF2B5EF4-FFF2-40B4-BE49-F238E27FC236}">
                      <a16:creationId xmlns:a16="http://schemas.microsoft.com/office/drawing/2014/main" id="{2B6570A9-C8B7-44DA-9B11-22CD25272D34}"/>
                    </a:ext>
                  </a:extLst>
                </p:cNvPr>
                <p:cNvSpPr>
                  <a:spLocks/>
                </p:cNvSpPr>
                <p:nvPr/>
              </p:nvSpPr>
              <p:spPr bwMode="auto">
                <a:xfrm>
                  <a:off x="1468" y="2774"/>
                  <a:ext cx="204" cy="386"/>
                </a:xfrm>
                <a:custGeom>
                  <a:avLst/>
                  <a:gdLst>
                    <a:gd name="T0" fmla="*/ 184 w 204"/>
                    <a:gd name="T1" fmla="*/ 0 h 386"/>
                    <a:gd name="T2" fmla="*/ 204 w 204"/>
                    <a:gd name="T3" fmla="*/ 9 h 386"/>
                    <a:gd name="T4" fmla="*/ 19 w 204"/>
                    <a:gd name="T5" fmla="*/ 386 h 386"/>
                    <a:gd name="T6" fmla="*/ 0 w 204"/>
                    <a:gd name="T7" fmla="*/ 386 h 386"/>
                    <a:gd name="T8" fmla="*/ 184 w 204"/>
                    <a:gd name="T9" fmla="*/ 0 h 386"/>
                  </a:gdLst>
                  <a:ahLst/>
                  <a:cxnLst>
                    <a:cxn ang="0">
                      <a:pos x="T0" y="T1"/>
                    </a:cxn>
                    <a:cxn ang="0">
                      <a:pos x="T2" y="T3"/>
                    </a:cxn>
                    <a:cxn ang="0">
                      <a:pos x="T4" y="T5"/>
                    </a:cxn>
                    <a:cxn ang="0">
                      <a:pos x="T6" y="T7"/>
                    </a:cxn>
                    <a:cxn ang="0">
                      <a:pos x="T8" y="T9"/>
                    </a:cxn>
                  </a:cxnLst>
                  <a:rect l="0" t="0" r="r" b="b"/>
                  <a:pathLst>
                    <a:path w="204" h="386">
                      <a:moveTo>
                        <a:pt x="184" y="0"/>
                      </a:moveTo>
                      <a:lnTo>
                        <a:pt x="204" y="9"/>
                      </a:lnTo>
                      <a:lnTo>
                        <a:pt x="19" y="386"/>
                      </a:lnTo>
                      <a:lnTo>
                        <a:pt x="0" y="386"/>
                      </a:lnTo>
                      <a:lnTo>
                        <a:pt x="18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6" name="Freeform 9">
                  <a:extLst>
                    <a:ext uri="{FF2B5EF4-FFF2-40B4-BE49-F238E27FC236}">
                      <a16:creationId xmlns:a16="http://schemas.microsoft.com/office/drawing/2014/main" id="{A8DB1508-79B2-4353-9FDB-0827162886A3}"/>
                    </a:ext>
                  </a:extLst>
                </p:cNvPr>
                <p:cNvSpPr>
                  <a:spLocks/>
                </p:cNvSpPr>
                <p:nvPr/>
              </p:nvSpPr>
              <p:spPr bwMode="auto">
                <a:xfrm>
                  <a:off x="1079" y="2693"/>
                  <a:ext cx="573" cy="467"/>
                </a:xfrm>
                <a:custGeom>
                  <a:avLst/>
                  <a:gdLst>
                    <a:gd name="T0" fmla="*/ 95 w 205"/>
                    <a:gd name="T1" fmla="*/ 18 h 166"/>
                    <a:gd name="T2" fmla="*/ 69 w 205"/>
                    <a:gd name="T3" fmla="*/ 48 h 166"/>
                    <a:gd name="T4" fmla="*/ 62 w 205"/>
                    <a:gd name="T5" fmla="*/ 52 h 166"/>
                    <a:gd name="T6" fmla="*/ 56 w 205"/>
                    <a:gd name="T7" fmla="*/ 49 h 166"/>
                    <a:gd name="T8" fmla="*/ 54 w 205"/>
                    <a:gd name="T9" fmla="*/ 43 h 166"/>
                    <a:gd name="T10" fmla="*/ 56 w 205"/>
                    <a:gd name="T11" fmla="*/ 37 h 166"/>
                    <a:gd name="T12" fmla="*/ 85 w 205"/>
                    <a:gd name="T13" fmla="*/ 3 h 166"/>
                    <a:gd name="T14" fmla="*/ 92 w 205"/>
                    <a:gd name="T15" fmla="*/ 0 h 166"/>
                    <a:gd name="T16" fmla="*/ 134 w 205"/>
                    <a:gd name="T17" fmla="*/ 0 h 166"/>
                    <a:gd name="T18" fmla="*/ 141 w 205"/>
                    <a:gd name="T19" fmla="*/ 3 h 166"/>
                    <a:gd name="T20" fmla="*/ 168 w 205"/>
                    <a:gd name="T21" fmla="*/ 30 h 166"/>
                    <a:gd name="T22" fmla="*/ 190 w 205"/>
                    <a:gd name="T23" fmla="*/ 8 h 166"/>
                    <a:gd name="T24" fmla="*/ 195 w 205"/>
                    <a:gd name="T25" fmla="*/ 6 h 166"/>
                    <a:gd name="T26" fmla="*/ 202 w 205"/>
                    <a:gd name="T27" fmla="*/ 9 h 166"/>
                    <a:gd name="T28" fmla="*/ 205 w 205"/>
                    <a:gd name="T29" fmla="*/ 15 h 166"/>
                    <a:gd name="T30" fmla="*/ 202 w 205"/>
                    <a:gd name="T31" fmla="*/ 21 h 166"/>
                    <a:gd name="T32" fmla="*/ 176 w 205"/>
                    <a:gd name="T33" fmla="*/ 48 h 166"/>
                    <a:gd name="T34" fmla="*/ 169 w 205"/>
                    <a:gd name="T35" fmla="*/ 51 h 166"/>
                    <a:gd name="T36" fmla="*/ 163 w 205"/>
                    <a:gd name="T37" fmla="*/ 50 h 166"/>
                    <a:gd name="T38" fmla="*/ 161 w 205"/>
                    <a:gd name="T39" fmla="*/ 48 h 166"/>
                    <a:gd name="T40" fmla="*/ 145 w 205"/>
                    <a:gd name="T41" fmla="*/ 32 h 166"/>
                    <a:gd name="T42" fmla="*/ 119 w 205"/>
                    <a:gd name="T43" fmla="*/ 62 h 166"/>
                    <a:gd name="T44" fmla="*/ 143 w 205"/>
                    <a:gd name="T45" fmla="*/ 85 h 166"/>
                    <a:gd name="T46" fmla="*/ 144 w 205"/>
                    <a:gd name="T47" fmla="*/ 87 h 166"/>
                    <a:gd name="T48" fmla="*/ 146 w 205"/>
                    <a:gd name="T49" fmla="*/ 91 h 166"/>
                    <a:gd name="T50" fmla="*/ 145 w 205"/>
                    <a:gd name="T51" fmla="*/ 99 h 166"/>
                    <a:gd name="T52" fmla="*/ 132 w 205"/>
                    <a:gd name="T53" fmla="*/ 157 h 166"/>
                    <a:gd name="T54" fmla="*/ 128 w 205"/>
                    <a:gd name="T55" fmla="*/ 164 h 166"/>
                    <a:gd name="T56" fmla="*/ 121 w 205"/>
                    <a:gd name="T57" fmla="*/ 166 h 166"/>
                    <a:gd name="T58" fmla="*/ 113 w 205"/>
                    <a:gd name="T59" fmla="*/ 163 h 166"/>
                    <a:gd name="T60" fmla="*/ 110 w 205"/>
                    <a:gd name="T61" fmla="*/ 155 h 166"/>
                    <a:gd name="T62" fmla="*/ 110 w 205"/>
                    <a:gd name="T63" fmla="*/ 152 h 166"/>
                    <a:gd name="T64" fmla="*/ 121 w 205"/>
                    <a:gd name="T65" fmla="*/ 104 h 166"/>
                    <a:gd name="T66" fmla="*/ 94 w 205"/>
                    <a:gd name="T67" fmla="*/ 78 h 166"/>
                    <a:gd name="T68" fmla="*/ 72 w 205"/>
                    <a:gd name="T69" fmla="*/ 104 h 166"/>
                    <a:gd name="T70" fmla="*/ 70 w 205"/>
                    <a:gd name="T71" fmla="*/ 105 h 166"/>
                    <a:gd name="T72" fmla="*/ 66 w 205"/>
                    <a:gd name="T73" fmla="*/ 107 h 166"/>
                    <a:gd name="T74" fmla="*/ 59 w 205"/>
                    <a:gd name="T75" fmla="*/ 108 h 166"/>
                    <a:gd name="T76" fmla="*/ 12 w 205"/>
                    <a:gd name="T77" fmla="*/ 108 h 166"/>
                    <a:gd name="T78" fmla="*/ 5 w 205"/>
                    <a:gd name="T79" fmla="*/ 106 h 166"/>
                    <a:gd name="T80" fmla="*/ 1 w 205"/>
                    <a:gd name="T81" fmla="*/ 99 h 166"/>
                    <a:gd name="T82" fmla="*/ 2 w 205"/>
                    <a:gd name="T83" fmla="*/ 91 h 166"/>
                    <a:gd name="T84" fmla="*/ 9 w 205"/>
                    <a:gd name="T85" fmla="*/ 86 h 166"/>
                    <a:gd name="T86" fmla="*/ 12 w 205"/>
                    <a:gd name="T87" fmla="*/ 86 h 166"/>
                    <a:gd name="T88" fmla="*/ 52 w 205"/>
                    <a:gd name="T89" fmla="*/ 86 h 166"/>
                    <a:gd name="T90" fmla="*/ 111 w 205"/>
                    <a:gd name="T91" fmla="*/ 18 h 166"/>
                    <a:gd name="T92" fmla="*/ 95 w 205"/>
                    <a:gd name="T93" fmla="*/ 1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66">
                      <a:moveTo>
                        <a:pt x="95" y="18"/>
                      </a:moveTo>
                      <a:cubicBezTo>
                        <a:pt x="69" y="48"/>
                        <a:pt x="69" y="48"/>
                        <a:pt x="69" y="48"/>
                      </a:cubicBezTo>
                      <a:cubicBezTo>
                        <a:pt x="67" y="51"/>
                        <a:pt x="65" y="52"/>
                        <a:pt x="62" y="52"/>
                      </a:cubicBezTo>
                      <a:cubicBezTo>
                        <a:pt x="60" y="52"/>
                        <a:pt x="58" y="51"/>
                        <a:pt x="56" y="49"/>
                      </a:cubicBezTo>
                      <a:cubicBezTo>
                        <a:pt x="54" y="47"/>
                        <a:pt x="54" y="45"/>
                        <a:pt x="54" y="43"/>
                      </a:cubicBezTo>
                      <a:cubicBezTo>
                        <a:pt x="54" y="41"/>
                        <a:pt x="54" y="38"/>
                        <a:pt x="56" y="37"/>
                      </a:cubicBezTo>
                      <a:cubicBezTo>
                        <a:pt x="85" y="3"/>
                        <a:pt x="85" y="3"/>
                        <a:pt x="85" y="3"/>
                      </a:cubicBezTo>
                      <a:cubicBezTo>
                        <a:pt x="87" y="1"/>
                        <a:pt x="89" y="0"/>
                        <a:pt x="92" y="0"/>
                      </a:cubicBezTo>
                      <a:cubicBezTo>
                        <a:pt x="134" y="0"/>
                        <a:pt x="134" y="0"/>
                        <a:pt x="134" y="0"/>
                      </a:cubicBezTo>
                      <a:cubicBezTo>
                        <a:pt x="137" y="0"/>
                        <a:pt x="139" y="1"/>
                        <a:pt x="141" y="3"/>
                      </a:cubicBezTo>
                      <a:cubicBezTo>
                        <a:pt x="168" y="30"/>
                        <a:pt x="168" y="30"/>
                        <a:pt x="168" y="30"/>
                      </a:cubicBezTo>
                      <a:cubicBezTo>
                        <a:pt x="190" y="8"/>
                        <a:pt x="190" y="8"/>
                        <a:pt x="190" y="8"/>
                      </a:cubicBezTo>
                      <a:cubicBezTo>
                        <a:pt x="191" y="7"/>
                        <a:pt x="193" y="6"/>
                        <a:pt x="195" y="6"/>
                      </a:cubicBezTo>
                      <a:cubicBezTo>
                        <a:pt x="198" y="6"/>
                        <a:pt x="200" y="7"/>
                        <a:pt x="202" y="9"/>
                      </a:cubicBezTo>
                      <a:cubicBezTo>
                        <a:pt x="204" y="10"/>
                        <a:pt x="205" y="12"/>
                        <a:pt x="205" y="15"/>
                      </a:cubicBezTo>
                      <a:cubicBezTo>
                        <a:pt x="205" y="17"/>
                        <a:pt x="204" y="19"/>
                        <a:pt x="202" y="21"/>
                      </a:cubicBezTo>
                      <a:cubicBezTo>
                        <a:pt x="176" y="48"/>
                        <a:pt x="176" y="48"/>
                        <a:pt x="176" y="48"/>
                      </a:cubicBezTo>
                      <a:cubicBezTo>
                        <a:pt x="173" y="50"/>
                        <a:pt x="171" y="51"/>
                        <a:pt x="169" y="51"/>
                      </a:cubicBezTo>
                      <a:cubicBezTo>
                        <a:pt x="166" y="52"/>
                        <a:pt x="164" y="51"/>
                        <a:pt x="163" y="50"/>
                      </a:cubicBezTo>
                      <a:cubicBezTo>
                        <a:pt x="161" y="48"/>
                        <a:pt x="161" y="48"/>
                        <a:pt x="161" y="48"/>
                      </a:cubicBezTo>
                      <a:cubicBezTo>
                        <a:pt x="145" y="32"/>
                        <a:pt x="145" y="32"/>
                        <a:pt x="145" y="32"/>
                      </a:cubicBezTo>
                      <a:cubicBezTo>
                        <a:pt x="119" y="62"/>
                        <a:pt x="119" y="62"/>
                        <a:pt x="119" y="62"/>
                      </a:cubicBezTo>
                      <a:cubicBezTo>
                        <a:pt x="143" y="85"/>
                        <a:pt x="143" y="85"/>
                        <a:pt x="143" y="85"/>
                      </a:cubicBezTo>
                      <a:cubicBezTo>
                        <a:pt x="143" y="86"/>
                        <a:pt x="144" y="86"/>
                        <a:pt x="144" y="87"/>
                      </a:cubicBezTo>
                      <a:cubicBezTo>
                        <a:pt x="145" y="87"/>
                        <a:pt x="145" y="89"/>
                        <a:pt x="146" y="91"/>
                      </a:cubicBezTo>
                      <a:cubicBezTo>
                        <a:pt x="146" y="94"/>
                        <a:pt x="146" y="96"/>
                        <a:pt x="145" y="99"/>
                      </a:cubicBezTo>
                      <a:cubicBezTo>
                        <a:pt x="132" y="157"/>
                        <a:pt x="132" y="157"/>
                        <a:pt x="132" y="157"/>
                      </a:cubicBezTo>
                      <a:cubicBezTo>
                        <a:pt x="132" y="160"/>
                        <a:pt x="130" y="162"/>
                        <a:pt x="128" y="164"/>
                      </a:cubicBezTo>
                      <a:cubicBezTo>
                        <a:pt x="126" y="165"/>
                        <a:pt x="124" y="166"/>
                        <a:pt x="121" y="166"/>
                      </a:cubicBezTo>
                      <a:cubicBezTo>
                        <a:pt x="118" y="166"/>
                        <a:pt x="116" y="165"/>
                        <a:pt x="113" y="163"/>
                      </a:cubicBezTo>
                      <a:cubicBezTo>
                        <a:pt x="111" y="161"/>
                        <a:pt x="110" y="158"/>
                        <a:pt x="110" y="155"/>
                      </a:cubicBezTo>
                      <a:cubicBezTo>
                        <a:pt x="110" y="154"/>
                        <a:pt x="110" y="153"/>
                        <a:pt x="110" y="152"/>
                      </a:cubicBezTo>
                      <a:cubicBezTo>
                        <a:pt x="121" y="104"/>
                        <a:pt x="121" y="104"/>
                        <a:pt x="121" y="104"/>
                      </a:cubicBezTo>
                      <a:cubicBezTo>
                        <a:pt x="94" y="78"/>
                        <a:pt x="94" y="78"/>
                        <a:pt x="94" y="78"/>
                      </a:cubicBezTo>
                      <a:cubicBezTo>
                        <a:pt x="72" y="104"/>
                        <a:pt x="72" y="104"/>
                        <a:pt x="72" y="104"/>
                      </a:cubicBezTo>
                      <a:cubicBezTo>
                        <a:pt x="71" y="104"/>
                        <a:pt x="71" y="105"/>
                        <a:pt x="70" y="105"/>
                      </a:cubicBezTo>
                      <a:cubicBezTo>
                        <a:pt x="70" y="105"/>
                        <a:pt x="68" y="106"/>
                        <a:pt x="66" y="107"/>
                      </a:cubicBezTo>
                      <a:cubicBezTo>
                        <a:pt x="64" y="108"/>
                        <a:pt x="61" y="108"/>
                        <a:pt x="59" y="108"/>
                      </a:cubicBezTo>
                      <a:cubicBezTo>
                        <a:pt x="12" y="108"/>
                        <a:pt x="12" y="108"/>
                        <a:pt x="12" y="108"/>
                      </a:cubicBezTo>
                      <a:cubicBezTo>
                        <a:pt x="9" y="108"/>
                        <a:pt x="7" y="108"/>
                        <a:pt x="5" y="106"/>
                      </a:cubicBezTo>
                      <a:cubicBezTo>
                        <a:pt x="3" y="104"/>
                        <a:pt x="2" y="102"/>
                        <a:pt x="1" y="99"/>
                      </a:cubicBezTo>
                      <a:cubicBezTo>
                        <a:pt x="0" y="96"/>
                        <a:pt x="1" y="94"/>
                        <a:pt x="2" y="91"/>
                      </a:cubicBezTo>
                      <a:cubicBezTo>
                        <a:pt x="4" y="88"/>
                        <a:pt x="6" y="87"/>
                        <a:pt x="9" y="86"/>
                      </a:cubicBezTo>
                      <a:cubicBezTo>
                        <a:pt x="12" y="86"/>
                        <a:pt x="12" y="86"/>
                        <a:pt x="12" y="86"/>
                      </a:cubicBezTo>
                      <a:cubicBezTo>
                        <a:pt x="52" y="86"/>
                        <a:pt x="52" y="86"/>
                        <a:pt x="52" y="86"/>
                      </a:cubicBezTo>
                      <a:cubicBezTo>
                        <a:pt x="111" y="18"/>
                        <a:pt x="111" y="18"/>
                        <a:pt x="111" y="18"/>
                      </a:cubicBezTo>
                      <a:lnTo>
                        <a:pt x="95"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7" name="Freeform 10">
                  <a:extLst>
                    <a:ext uri="{FF2B5EF4-FFF2-40B4-BE49-F238E27FC236}">
                      <a16:creationId xmlns:a16="http://schemas.microsoft.com/office/drawing/2014/main" id="{E2CBD755-D1E5-4E8B-BF2D-E106233E4618}"/>
                    </a:ext>
                  </a:extLst>
                </p:cNvPr>
                <p:cNvSpPr>
                  <a:spLocks/>
                </p:cNvSpPr>
                <p:nvPr/>
              </p:nvSpPr>
              <p:spPr bwMode="auto">
                <a:xfrm>
                  <a:off x="1230" y="3163"/>
                  <a:ext cx="417" cy="36"/>
                </a:xfrm>
                <a:custGeom>
                  <a:avLst/>
                  <a:gdLst>
                    <a:gd name="T0" fmla="*/ 143 w 149"/>
                    <a:gd name="T1" fmla="*/ 0 h 13"/>
                    <a:gd name="T2" fmla="*/ 141 w 149"/>
                    <a:gd name="T3" fmla="*/ 6 h 13"/>
                    <a:gd name="T4" fmla="*/ 135 w 149"/>
                    <a:gd name="T5" fmla="*/ 8 h 13"/>
                    <a:gd name="T6" fmla="*/ 0 w 149"/>
                    <a:gd name="T7" fmla="*/ 8 h 13"/>
                    <a:gd name="T8" fmla="*/ 0 w 149"/>
                    <a:gd name="T9" fmla="*/ 13 h 13"/>
                    <a:gd name="T10" fmla="*/ 135 w 149"/>
                    <a:gd name="T11" fmla="*/ 13 h 13"/>
                    <a:gd name="T12" fmla="*/ 145 w 149"/>
                    <a:gd name="T13" fmla="*/ 9 h 13"/>
                    <a:gd name="T14" fmla="*/ 149 w 149"/>
                    <a:gd name="T15" fmla="*/ 0 h 13"/>
                    <a:gd name="T16" fmla="*/ 143 w 149"/>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3">
                      <a:moveTo>
                        <a:pt x="143" y="0"/>
                      </a:moveTo>
                      <a:cubicBezTo>
                        <a:pt x="143" y="2"/>
                        <a:pt x="142" y="4"/>
                        <a:pt x="141" y="6"/>
                      </a:cubicBezTo>
                      <a:cubicBezTo>
                        <a:pt x="139" y="7"/>
                        <a:pt x="137" y="8"/>
                        <a:pt x="135" y="8"/>
                      </a:cubicBezTo>
                      <a:cubicBezTo>
                        <a:pt x="0" y="8"/>
                        <a:pt x="0" y="8"/>
                        <a:pt x="0" y="8"/>
                      </a:cubicBezTo>
                      <a:cubicBezTo>
                        <a:pt x="0" y="13"/>
                        <a:pt x="0" y="13"/>
                        <a:pt x="0" y="13"/>
                      </a:cubicBezTo>
                      <a:cubicBezTo>
                        <a:pt x="135" y="13"/>
                        <a:pt x="135" y="13"/>
                        <a:pt x="135" y="13"/>
                      </a:cubicBezTo>
                      <a:cubicBezTo>
                        <a:pt x="139" y="13"/>
                        <a:pt x="142" y="12"/>
                        <a:pt x="145" y="9"/>
                      </a:cubicBezTo>
                      <a:cubicBezTo>
                        <a:pt x="147" y="7"/>
                        <a:pt x="149" y="4"/>
                        <a:pt x="149" y="0"/>
                      </a:cubicBezTo>
                      <a:lnTo>
                        <a:pt x="1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8" name="Freeform 11">
                  <a:extLst>
                    <a:ext uri="{FF2B5EF4-FFF2-40B4-BE49-F238E27FC236}">
                      <a16:creationId xmlns:a16="http://schemas.microsoft.com/office/drawing/2014/main" id="{D175AF82-6AFE-43F3-AC82-F0104C6B0A7A}"/>
                    </a:ext>
                  </a:extLst>
                </p:cNvPr>
                <p:cNvSpPr>
                  <a:spLocks/>
                </p:cNvSpPr>
                <p:nvPr/>
              </p:nvSpPr>
              <p:spPr bwMode="auto">
                <a:xfrm>
                  <a:off x="1814" y="2721"/>
                  <a:ext cx="216" cy="371"/>
                </a:xfrm>
                <a:custGeom>
                  <a:avLst/>
                  <a:gdLst>
                    <a:gd name="T0" fmla="*/ 76 w 77"/>
                    <a:gd name="T1" fmla="*/ 93 h 132"/>
                    <a:gd name="T2" fmla="*/ 58 w 77"/>
                    <a:gd name="T3" fmla="*/ 71 h 132"/>
                    <a:gd name="T4" fmla="*/ 66 w 77"/>
                    <a:gd name="T5" fmla="*/ 71 h 132"/>
                    <a:gd name="T6" fmla="*/ 68 w 77"/>
                    <a:gd name="T7" fmla="*/ 69 h 132"/>
                    <a:gd name="T8" fmla="*/ 68 w 77"/>
                    <a:gd name="T9" fmla="*/ 66 h 132"/>
                    <a:gd name="T10" fmla="*/ 49 w 77"/>
                    <a:gd name="T11" fmla="*/ 41 h 132"/>
                    <a:gd name="T12" fmla="*/ 54 w 77"/>
                    <a:gd name="T13" fmla="*/ 41 h 132"/>
                    <a:gd name="T14" fmla="*/ 57 w 77"/>
                    <a:gd name="T15" fmla="*/ 39 h 132"/>
                    <a:gd name="T16" fmla="*/ 57 w 77"/>
                    <a:gd name="T17" fmla="*/ 36 h 132"/>
                    <a:gd name="T18" fmla="*/ 31 w 77"/>
                    <a:gd name="T19" fmla="*/ 1 h 132"/>
                    <a:gd name="T20" fmla="*/ 29 w 77"/>
                    <a:gd name="T21" fmla="*/ 0 h 132"/>
                    <a:gd name="T22" fmla="*/ 26 w 77"/>
                    <a:gd name="T23" fmla="*/ 1 h 132"/>
                    <a:gd name="T24" fmla="*/ 1 w 77"/>
                    <a:gd name="T25" fmla="*/ 36 h 132"/>
                    <a:gd name="T26" fmla="*/ 1 w 77"/>
                    <a:gd name="T27" fmla="*/ 39 h 132"/>
                    <a:gd name="T28" fmla="*/ 3 w 77"/>
                    <a:gd name="T29" fmla="*/ 41 h 132"/>
                    <a:gd name="T30" fmla="*/ 9 w 77"/>
                    <a:gd name="T31" fmla="*/ 41 h 132"/>
                    <a:gd name="T32" fmla="*/ 5 w 77"/>
                    <a:gd name="T33" fmla="*/ 47 h 132"/>
                    <a:gd name="T34" fmla="*/ 10 w 77"/>
                    <a:gd name="T35" fmla="*/ 54 h 132"/>
                    <a:gd name="T36" fmla="*/ 11 w 77"/>
                    <a:gd name="T37" fmla="*/ 57 h 132"/>
                    <a:gd name="T38" fmla="*/ 11 w 77"/>
                    <a:gd name="T39" fmla="*/ 62 h 132"/>
                    <a:gd name="T40" fmla="*/ 9 w 77"/>
                    <a:gd name="T41" fmla="*/ 64 h 132"/>
                    <a:gd name="T42" fmla="*/ 19 w 77"/>
                    <a:gd name="T43" fmla="*/ 77 h 132"/>
                    <a:gd name="T44" fmla="*/ 19 w 77"/>
                    <a:gd name="T45" fmla="*/ 85 h 132"/>
                    <a:gd name="T46" fmla="*/ 18 w 77"/>
                    <a:gd name="T47" fmla="*/ 86 h 132"/>
                    <a:gd name="T48" fmla="*/ 16 w 77"/>
                    <a:gd name="T49" fmla="*/ 88 h 132"/>
                    <a:gd name="T50" fmla="*/ 24 w 77"/>
                    <a:gd name="T51" fmla="*/ 98 h 132"/>
                    <a:gd name="T52" fmla="*/ 25 w 77"/>
                    <a:gd name="T53" fmla="*/ 106 h 132"/>
                    <a:gd name="T54" fmla="*/ 19 w 77"/>
                    <a:gd name="T55" fmla="*/ 110 h 132"/>
                    <a:gd name="T56" fmla="*/ 16 w 77"/>
                    <a:gd name="T57" fmla="*/ 110 h 132"/>
                    <a:gd name="T58" fmla="*/ 16 w 77"/>
                    <a:gd name="T59" fmla="*/ 129 h 132"/>
                    <a:gd name="T60" fmla="*/ 19 w 77"/>
                    <a:gd name="T61" fmla="*/ 132 h 132"/>
                    <a:gd name="T62" fmla="*/ 39 w 77"/>
                    <a:gd name="T63" fmla="*/ 132 h 132"/>
                    <a:gd name="T64" fmla="*/ 42 w 77"/>
                    <a:gd name="T65" fmla="*/ 129 h 132"/>
                    <a:gd name="T66" fmla="*/ 42 w 77"/>
                    <a:gd name="T67" fmla="*/ 98 h 132"/>
                    <a:gd name="T68" fmla="*/ 73 w 77"/>
                    <a:gd name="T69" fmla="*/ 98 h 132"/>
                    <a:gd name="T70" fmla="*/ 76 w 77"/>
                    <a:gd name="T71" fmla="*/ 96 h 132"/>
                    <a:gd name="T72" fmla="*/ 76 w 77"/>
                    <a:gd name="T73"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32">
                      <a:moveTo>
                        <a:pt x="76" y="93"/>
                      </a:moveTo>
                      <a:cubicBezTo>
                        <a:pt x="58" y="71"/>
                        <a:pt x="58" y="71"/>
                        <a:pt x="58" y="71"/>
                      </a:cubicBezTo>
                      <a:cubicBezTo>
                        <a:pt x="66" y="71"/>
                        <a:pt x="66" y="71"/>
                        <a:pt x="66" y="71"/>
                      </a:cubicBezTo>
                      <a:cubicBezTo>
                        <a:pt x="67" y="71"/>
                        <a:pt x="68" y="70"/>
                        <a:pt x="68" y="69"/>
                      </a:cubicBezTo>
                      <a:cubicBezTo>
                        <a:pt x="69" y="68"/>
                        <a:pt x="69" y="67"/>
                        <a:pt x="68" y="66"/>
                      </a:cubicBezTo>
                      <a:cubicBezTo>
                        <a:pt x="49" y="41"/>
                        <a:pt x="49" y="41"/>
                        <a:pt x="49" y="41"/>
                      </a:cubicBezTo>
                      <a:cubicBezTo>
                        <a:pt x="54" y="41"/>
                        <a:pt x="54" y="41"/>
                        <a:pt x="54" y="41"/>
                      </a:cubicBezTo>
                      <a:cubicBezTo>
                        <a:pt x="55" y="41"/>
                        <a:pt x="57" y="40"/>
                        <a:pt x="57" y="39"/>
                      </a:cubicBezTo>
                      <a:cubicBezTo>
                        <a:pt x="58" y="38"/>
                        <a:pt x="57" y="37"/>
                        <a:pt x="57" y="36"/>
                      </a:cubicBezTo>
                      <a:cubicBezTo>
                        <a:pt x="31" y="1"/>
                        <a:pt x="31" y="1"/>
                        <a:pt x="31" y="1"/>
                      </a:cubicBezTo>
                      <a:cubicBezTo>
                        <a:pt x="31" y="1"/>
                        <a:pt x="30" y="0"/>
                        <a:pt x="29" y="0"/>
                      </a:cubicBezTo>
                      <a:cubicBezTo>
                        <a:pt x="28" y="0"/>
                        <a:pt x="27" y="1"/>
                        <a:pt x="26" y="1"/>
                      </a:cubicBezTo>
                      <a:cubicBezTo>
                        <a:pt x="1" y="36"/>
                        <a:pt x="1" y="36"/>
                        <a:pt x="1" y="36"/>
                      </a:cubicBezTo>
                      <a:cubicBezTo>
                        <a:pt x="0" y="37"/>
                        <a:pt x="0" y="38"/>
                        <a:pt x="1" y="39"/>
                      </a:cubicBezTo>
                      <a:cubicBezTo>
                        <a:pt x="1" y="40"/>
                        <a:pt x="2" y="41"/>
                        <a:pt x="3" y="41"/>
                      </a:cubicBezTo>
                      <a:cubicBezTo>
                        <a:pt x="9" y="41"/>
                        <a:pt x="9" y="41"/>
                        <a:pt x="9" y="41"/>
                      </a:cubicBezTo>
                      <a:cubicBezTo>
                        <a:pt x="5" y="47"/>
                        <a:pt x="5" y="47"/>
                        <a:pt x="5" y="47"/>
                      </a:cubicBezTo>
                      <a:cubicBezTo>
                        <a:pt x="10" y="54"/>
                        <a:pt x="10" y="54"/>
                        <a:pt x="10" y="54"/>
                      </a:cubicBezTo>
                      <a:cubicBezTo>
                        <a:pt x="11" y="55"/>
                        <a:pt x="11" y="56"/>
                        <a:pt x="11" y="57"/>
                      </a:cubicBezTo>
                      <a:cubicBezTo>
                        <a:pt x="12" y="59"/>
                        <a:pt x="11" y="60"/>
                        <a:pt x="11" y="62"/>
                      </a:cubicBezTo>
                      <a:cubicBezTo>
                        <a:pt x="10" y="63"/>
                        <a:pt x="9" y="64"/>
                        <a:pt x="9" y="64"/>
                      </a:cubicBezTo>
                      <a:cubicBezTo>
                        <a:pt x="19" y="77"/>
                        <a:pt x="19" y="77"/>
                        <a:pt x="19" y="77"/>
                      </a:cubicBezTo>
                      <a:cubicBezTo>
                        <a:pt x="20" y="79"/>
                        <a:pt x="21" y="82"/>
                        <a:pt x="19" y="85"/>
                      </a:cubicBezTo>
                      <a:cubicBezTo>
                        <a:pt x="19" y="85"/>
                        <a:pt x="19" y="86"/>
                        <a:pt x="18" y="86"/>
                      </a:cubicBezTo>
                      <a:cubicBezTo>
                        <a:pt x="18" y="87"/>
                        <a:pt x="17" y="87"/>
                        <a:pt x="16" y="88"/>
                      </a:cubicBezTo>
                      <a:cubicBezTo>
                        <a:pt x="24" y="98"/>
                        <a:pt x="24" y="98"/>
                        <a:pt x="24" y="98"/>
                      </a:cubicBezTo>
                      <a:cubicBezTo>
                        <a:pt x="26" y="100"/>
                        <a:pt x="27" y="103"/>
                        <a:pt x="25" y="106"/>
                      </a:cubicBezTo>
                      <a:cubicBezTo>
                        <a:pt x="24" y="108"/>
                        <a:pt x="22" y="110"/>
                        <a:pt x="19" y="110"/>
                      </a:cubicBezTo>
                      <a:cubicBezTo>
                        <a:pt x="16" y="110"/>
                        <a:pt x="16" y="110"/>
                        <a:pt x="16" y="110"/>
                      </a:cubicBezTo>
                      <a:cubicBezTo>
                        <a:pt x="16" y="129"/>
                        <a:pt x="16" y="129"/>
                        <a:pt x="16" y="129"/>
                      </a:cubicBezTo>
                      <a:cubicBezTo>
                        <a:pt x="16" y="131"/>
                        <a:pt x="17" y="132"/>
                        <a:pt x="19" y="132"/>
                      </a:cubicBezTo>
                      <a:cubicBezTo>
                        <a:pt x="39" y="132"/>
                        <a:pt x="39" y="132"/>
                        <a:pt x="39" y="132"/>
                      </a:cubicBezTo>
                      <a:cubicBezTo>
                        <a:pt x="40" y="132"/>
                        <a:pt x="42" y="131"/>
                        <a:pt x="42" y="129"/>
                      </a:cubicBezTo>
                      <a:cubicBezTo>
                        <a:pt x="42" y="98"/>
                        <a:pt x="42" y="98"/>
                        <a:pt x="42" y="98"/>
                      </a:cubicBezTo>
                      <a:cubicBezTo>
                        <a:pt x="73" y="98"/>
                        <a:pt x="73" y="98"/>
                        <a:pt x="73" y="98"/>
                      </a:cubicBezTo>
                      <a:cubicBezTo>
                        <a:pt x="75" y="98"/>
                        <a:pt x="76" y="97"/>
                        <a:pt x="76" y="96"/>
                      </a:cubicBezTo>
                      <a:cubicBezTo>
                        <a:pt x="77" y="95"/>
                        <a:pt x="77" y="94"/>
                        <a:pt x="76" y="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9" name="Freeform 12">
                  <a:extLst>
                    <a:ext uri="{FF2B5EF4-FFF2-40B4-BE49-F238E27FC236}">
                      <a16:creationId xmlns:a16="http://schemas.microsoft.com/office/drawing/2014/main" id="{6D37AD0F-6202-4EAD-AB28-AA079FEA7E18}"/>
                    </a:ext>
                  </a:extLst>
                </p:cNvPr>
                <p:cNvSpPr>
                  <a:spLocks/>
                </p:cNvSpPr>
                <p:nvPr/>
              </p:nvSpPr>
              <p:spPr bwMode="auto">
                <a:xfrm>
                  <a:off x="1672" y="2802"/>
                  <a:ext cx="204" cy="290"/>
                </a:xfrm>
                <a:custGeom>
                  <a:avLst/>
                  <a:gdLst>
                    <a:gd name="T0" fmla="*/ 72 w 73"/>
                    <a:gd name="T1" fmla="*/ 75 h 103"/>
                    <a:gd name="T2" fmla="*/ 72 w 73"/>
                    <a:gd name="T3" fmla="*/ 72 h 103"/>
                    <a:gd name="T4" fmla="*/ 59 w 73"/>
                    <a:gd name="T5" fmla="*/ 55 h 103"/>
                    <a:gd name="T6" fmla="*/ 64 w 73"/>
                    <a:gd name="T7" fmla="*/ 55 h 103"/>
                    <a:gd name="T8" fmla="*/ 66 w 73"/>
                    <a:gd name="T9" fmla="*/ 54 h 103"/>
                    <a:gd name="T10" fmla="*/ 66 w 73"/>
                    <a:gd name="T11" fmla="*/ 50 h 103"/>
                    <a:gd name="T12" fmla="*/ 52 w 73"/>
                    <a:gd name="T13" fmla="*/ 32 h 103"/>
                    <a:gd name="T14" fmla="*/ 55 w 73"/>
                    <a:gd name="T15" fmla="*/ 32 h 103"/>
                    <a:gd name="T16" fmla="*/ 58 w 73"/>
                    <a:gd name="T17" fmla="*/ 31 h 103"/>
                    <a:gd name="T18" fmla="*/ 57 w 73"/>
                    <a:gd name="T19" fmla="*/ 28 h 103"/>
                    <a:gd name="T20" fmla="*/ 38 w 73"/>
                    <a:gd name="T21" fmla="*/ 1 h 103"/>
                    <a:gd name="T22" fmla="*/ 36 w 73"/>
                    <a:gd name="T23" fmla="*/ 0 h 103"/>
                    <a:gd name="T24" fmla="*/ 35 w 73"/>
                    <a:gd name="T25" fmla="*/ 1 h 103"/>
                    <a:gd name="T26" fmla="*/ 16 w 73"/>
                    <a:gd name="T27" fmla="*/ 28 h 103"/>
                    <a:gd name="T28" fmla="*/ 15 w 73"/>
                    <a:gd name="T29" fmla="*/ 31 h 103"/>
                    <a:gd name="T30" fmla="*/ 18 w 73"/>
                    <a:gd name="T31" fmla="*/ 32 h 103"/>
                    <a:gd name="T32" fmla="*/ 21 w 73"/>
                    <a:gd name="T33" fmla="*/ 32 h 103"/>
                    <a:gd name="T34" fmla="*/ 7 w 73"/>
                    <a:gd name="T35" fmla="*/ 50 h 103"/>
                    <a:gd name="T36" fmla="*/ 7 w 73"/>
                    <a:gd name="T37" fmla="*/ 54 h 103"/>
                    <a:gd name="T38" fmla="*/ 9 w 73"/>
                    <a:gd name="T39" fmla="*/ 55 h 103"/>
                    <a:gd name="T40" fmla="*/ 14 w 73"/>
                    <a:gd name="T41" fmla="*/ 55 h 103"/>
                    <a:gd name="T42" fmla="*/ 1 w 73"/>
                    <a:gd name="T43" fmla="*/ 72 h 103"/>
                    <a:gd name="T44" fmla="*/ 1 w 73"/>
                    <a:gd name="T45" fmla="*/ 75 h 103"/>
                    <a:gd name="T46" fmla="*/ 3 w 73"/>
                    <a:gd name="T47" fmla="*/ 76 h 103"/>
                    <a:gd name="T48" fmla="*/ 26 w 73"/>
                    <a:gd name="T49" fmla="*/ 76 h 103"/>
                    <a:gd name="T50" fmla="*/ 26 w 73"/>
                    <a:gd name="T51" fmla="*/ 81 h 103"/>
                    <a:gd name="T52" fmla="*/ 26 w 73"/>
                    <a:gd name="T53" fmla="*/ 100 h 103"/>
                    <a:gd name="T54" fmla="*/ 30 w 73"/>
                    <a:gd name="T55" fmla="*/ 103 h 103"/>
                    <a:gd name="T56" fmla="*/ 43 w 73"/>
                    <a:gd name="T57" fmla="*/ 103 h 103"/>
                    <a:gd name="T58" fmla="*/ 46 w 73"/>
                    <a:gd name="T59" fmla="*/ 100 h 103"/>
                    <a:gd name="T60" fmla="*/ 46 w 73"/>
                    <a:gd name="T61" fmla="*/ 81 h 103"/>
                    <a:gd name="T62" fmla="*/ 46 w 73"/>
                    <a:gd name="T63" fmla="*/ 76 h 103"/>
                    <a:gd name="T64" fmla="*/ 70 w 73"/>
                    <a:gd name="T65" fmla="*/ 76 h 103"/>
                    <a:gd name="T66" fmla="*/ 72 w 73"/>
                    <a:gd name="T6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103">
                      <a:moveTo>
                        <a:pt x="72" y="75"/>
                      </a:moveTo>
                      <a:cubicBezTo>
                        <a:pt x="73" y="74"/>
                        <a:pt x="73" y="72"/>
                        <a:pt x="72" y="72"/>
                      </a:cubicBezTo>
                      <a:cubicBezTo>
                        <a:pt x="59" y="55"/>
                        <a:pt x="59" y="55"/>
                        <a:pt x="59" y="55"/>
                      </a:cubicBezTo>
                      <a:cubicBezTo>
                        <a:pt x="64" y="55"/>
                        <a:pt x="64" y="55"/>
                        <a:pt x="64" y="55"/>
                      </a:cubicBezTo>
                      <a:cubicBezTo>
                        <a:pt x="65" y="55"/>
                        <a:pt x="66" y="55"/>
                        <a:pt x="66" y="54"/>
                      </a:cubicBezTo>
                      <a:cubicBezTo>
                        <a:pt x="67" y="53"/>
                        <a:pt x="67" y="51"/>
                        <a:pt x="66" y="50"/>
                      </a:cubicBezTo>
                      <a:cubicBezTo>
                        <a:pt x="52" y="32"/>
                        <a:pt x="52" y="32"/>
                        <a:pt x="52" y="32"/>
                      </a:cubicBezTo>
                      <a:cubicBezTo>
                        <a:pt x="55" y="32"/>
                        <a:pt x="55" y="32"/>
                        <a:pt x="55" y="32"/>
                      </a:cubicBezTo>
                      <a:cubicBezTo>
                        <a:pt x="56" y="32"/>
                        <a:pt x="57" y="32"/>
                        <a:pt x="58" y="31"/>
                      </a:cubicBezTo>
                      <a:cubicBezTo>
                        <a:pt x="58" y="30"/>
                        <a:pt x="58" y="29"/>
                        <a:pt x="57" y="28"/>
                      </a:cubicBezTo>
                      <a:cubicBezTo>
                        <a:pt x="38" y="1"/>
                        <a:pt x="38" y="1"/>
                        <a:pt x="38" y="1"/>
                      </a:cubicBezTo>
                      <a:cubicBezTo>
                        <a:pt x="38" y="1"/>
                        <a:pt x="37" y="0"/>
                        <a:pt x="36" y="0"/>
                      </a:cubicBezTo>
                      <a:cubicBezTo>
                        <a:pt x="36" y="0"/>
                        <a:pt x="35" y="1"/>
                        <a:pt x="35" y="1"/>
                      </a:cubicBezTo>
                      <a:cubicBezTo>
                        <a:pt x="16" y="28"/>
                        <a:pt x="16" y="28"/>
                        <a:pt x="16" y="28"/>
                      </a:cubicBezTo>
                      <a:cubicBezTo>
                        <a:pt x="15" y="29"/>
                        <a:pt x="15" y="30"/>
                        <a:pt x="15" y="31"/>
                      </a:cubicBezTo>
                      <a:cubicBezTo>
                        <a:pt x="16" y="32"/>
                        <a:pt x="17" y="32"/>
                        <a:pt x="18" y="32"/>
                      </a:cubicBezTo>
                      <a:cubicBezTo>
                        <a:pt x="21" y="32"/>
                        <a:pt x="21" y="32"/>
                        <a:pt x="21" y="32"/>
                      </a:cubicBezTo>
                      <a:cubicBezTo>
                        <a:pt x="7" y="50"/>
                        <a:pt x="7" y="50"/>
                        <a:pt x="7" y="50"/>
                      </a:cubicBezTo>
                      <a:cubicBezTo>
                        <a:pt x="6" y="51"/>
                        <a:pt x="6" y="53"/>
                        <a:pt x="7" y="54"/>
                      </a:cubicBezTo>
                      <a:cubicBezTo>
                        <a:pt x="7" y="55"/>
                        <a:pt x="8" y="55"/>
                        <a:pt x="9" y="55"/>
                      </a:cubicBezTo>
                      <a:cubicBezTo>
                        <a:pt x="14" y="55"/>
                        <a:pt x="14" y="55"/>
                        <a:pt x="14" y="55"/>
                      </a:cubicBezTo>
                      <a:cubicBezTo>
                        <a:pt x="1" y="72"/>
                        <a:pt x="1" y="72"/>
                        <a:pt x="1" y="72"/>
                      </a:cubicBezTo>
                      <a:cubicBezTo>
                        <a:pt x="0" y="72"/>
                        <a:pt x="0" y="74"/>
                        <a:pt x="1" y="75"/>
                      </a:cubicBezTo>
                      <a:cubicBezTo>
                        <a:pt x="1" y="76"/>
                        <a:pt x="2" y="76"/>
                        <a:pt x="3" y="76"/>
                      </a:cubicBezTo>
                      <a:cubicBezTo>
                        <a:pt x="26" y="76"/>
                        <a:pt x="26" y="76"/>
                        <a:pt x="26" y="76"/>
                      </a:cubicBezTo>
                      <a:cubicBezTo>
                        <a:pt x="26" y="81"/>
                        <a:pt x="26" y="81"/>
                        <a:pt x="26" y="81"/>
                      </a:cubicBezTo>
                      <a:cubicBezTo>
                        <a:pt x="26" y="100"/>
                        <a:pt x="26" y="100"/>
                        <a:pt x="26" y="100"/>
                      </a:cubicBezTo>
                      <a:cubicBezTo>
                        <a:pt x="26" y="102"/>
                        <a:pt x="28" y="103"/>
                        <a:pt x="30" y="103"/>
                      </a:cubicBezTo>
                      <a:cubicBezTo>
                        <a:pt x="43" y="103"/>
                        <a:pt x="43" y="103"/>
                        <a:pt x="43" y="103"/>
                      </a:cubicBezTo>
                      <a:cubicBezTo>
                        <a:pt x="45" y="103"/>
                        <a:pt x="46" y="102"/>
                        <a:pt x="46" y="100"/>
                      </a:cubicBezTo>
                      <a:cubicBezTo>
                        <a:pt x="46" y="81"/>
                        <a:pt x="46" y="81"/>
                        <a:pt x="46" y="81"/>
                      </a:cubicBezTo>
                      <a:cubicBezTo>
                        <a:pt x="46" y="76"/>
                        <a:pt x="46" y="76"/>
                        <a:pt x="46" y="76"/>
                      </a:cubicBezTo>
                      <a:cubicBezTo>
                        <a:pt x="70" y="76"/>
                        <a:pt x="70" y="76"/>
                        <a:pt x="70" y="76"/>
                      </a:cubicBezTo>
                      <a:cubicBezTo>
                        <a:pt x="71" y="76"/>
                        <a:pt x="72" y="76"/>
                        <a:pt x="72" y="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grpSp>
        </p:grpSp>
        <p:sp>
          <p:nvSpPr>
            <p:cNvPr id="188" name="Tekstboks 27">
              <a:extLst>
                <a:ext uri="{FF2B5EF4-FFF2-40B4-BE49-F238E27FC236}">
                  <a16:creationId xmlns:a16="http://schemas.microsoft.com/office/drawing/2014/main" id="{A181B3BF-9D70-49E9-B075-349C346E4D13}"/>
                </a:ext>
              </a:extLst>
            </p:cNvPr>
            <p:cNvSpPr txBox="1"/>
            <p:nvPr/>
          </p:nvSpPr>
          <p:spPr>
            <a:xfrm>
              <a:off x="5525121" y="3519975"/>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mj-lt"/>
                </a:rPr>
                <a:t>21%</a:t>
              </a:r>
              <a:endParaRPr lang="en-US" b="1" i="1" dirty="0">
                <a:solidFill>
                  <a:schemeClr val="accent2">
                    <a:lumMod val="75000"/>
                  </a:schemeClr>
                </a:solidFill>
                <a:latin typeface="+mj-lt"/>
              </a:endParaRPr>
            </a:p>
          </p:txBody>
        </p:sp>
        <p:sp>
          <p:nvSpPr>
            <p:cNvPr id="190" name="Tekstboks 28">
              <a:extLst>
                <a:ext uri="{FF2B5EF4-FFF2-40B4-BE49-F238E27FC236}">
                  <a16:creationId xmlns:a16="http://schemas.microsoft.com/office/drawing/2014/main" id="{27ED9D55-1698-43FF-8908-B0C711EB2EAA}"/>
                </a:ext>
              </a:extLst>
            </p:cNvPr>
            <p:cNvSpPr txBox="1"/>
            <p:nvPr/>
          </p:nvSpPr>
          <p:spPr>
            <a:xfrm>
              <a:off x="5167821" y="3908429"/>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Go cross country </a:t>
              </a:r>
              <a:r>
                <a:rPr lang="nb-NO" sz="900" b="1" dirty="0" err="1">
                  <a:solidFill>
                    <a:srgbClr val="436989"/>
                  </a:solidFill>
                  <a:latin typeface="+mj-lt"/>
                </a:rPr>
                <a:t>skiing</a:t>
              </a:r>
              <a:endParaRPr lang="nb-NO" sz="900" b="1" dirty="0">
                <a:solidFill>
                  <a:srgbClr val="436989"/>
                </a:solidFill>
                <a:latin typeface="+mj-lt"/>
              </a:endParaRPr>
            </a:p>
          </p:txBody>
        </p:sp>
      </p:grpSp>
      <p:sp>
        <p:nvSpPr>
          <p:cNvPr id="191" name="Tekstboks 28">
            <a:extLst>
              <a:ext uri="{FF2B5EF4-FFF2-40B4-BE49-F238E27FC236}">
                <a16:creationId xmlns:a16="http://schemas.microsoft.com/office/drawing/2014/main" id="{9FC92376-2CB5-4FC2-AFFB-17177803848A}"/>
              </a:ext>
            </a:extLst>
          </p:cNvPr>
          <p:cNvSpPr txBox="1"/>
          <p:nvPr/>
        </p:nvSpPr>
        <p:spPr>
          <a:xfrm>
            <a:off x="7018239" y="3910702"/>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Go </a:t>
            </a:r>
            <a:r>
              <a:rPr lang="nb-NO" sz="900" b="1" dirty="0" err="1">
                <a:solidFill>
                  <a:srgbClr val="436989"/>
                </a:solidFill>
                <a:latin typeface="+mj-lt"/>
              </a:rPr>
              <a:t>off</a:t>
            </a:r>
            <a:r>
              <a:rPr lang="nb-NO" sz="900" b="1" dirty="0">
                <a:solidFill>
                  <a:srgbClr val="436989"/>
                </a:solidFill>
                <a:latin typeface="+mj-lt"/>
              </a:rPr>
              <a:t>-piste </a:t>
            </a:r>
            <a:r>
              <a:rPr lang="nb-NO" sz="900" b="1" dirty="0" err="1">
                <a:solidFill>
                  <a:srgbClr val="436989"/>
                </a:solidFill>
                <a:latin typeface="+mj-lt"/>
              </a:rPr>
              <a:t>skiing</a:t>
            </a:r>
            <a:endParaRPr lang="nb-NO" sz="900" b="1" dirty="0">
              <a:solidFill>
                <a:srgbClr val="436989"/>
              </a:solidFill>
              <a:latin typeface="+mj-lt"/>
            </a:endParaRPr>
          </a:p>
        </p:txBody>
      </p:sp>
      <p:sp>
        <p:nvSpPr>
          <p:cNvPr id="77" name="Tekstboks 28">
            <a:extLst>
              <a:ext uri="{FF2B5EF4-FFF2-40B4-BE49-F238E27FC236}">
                <a16:creationId xmlns:a16="http://schemas.microsoft.com/office/drawing/2014/main" id="{E2868174-9E38-4266-A0B5-0462EADD0DE2}"/>
              </a:ext>
            </a:extLst>
          </p:cNvPr>
          <p:cNvSpPr txBox="1"/>
          <p:nvPr/>
        </p:nvSpPr>
        <p:spPr>
          <a:xfrm>
            <a:off x="2604171" y="4642389"/>
            <a:ext cx="5784922" cy="369332"/>
          </a:xfrm>
          <a:prstGeom prst="rect">
            <a:avLst/>
          </a:prstGeom>
          <a:noFill/>
        </p:spPr>
        <p:txBody>
          <a:bodyPr wrap="square" lIns="0" t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75000"/>
                    <a:lumOff val="25000"/>
                  </a:schemeClr>
                </a:solidFill>
                <a:latin typeface="+mj-lt"/>
              </a:rPr>
              <a:t>Note: The percentages display the shares of the Danish ski tourists, who met the statement on at least one of their ski holidays in the last season.  </a:t>
            </a:r>
          </a:p>
          <a:p>
            <a:r>
              <a:rPr lang="en-US" sz="800" i="1" dirty="0">
                <a:solidFill>
                  <a:schemeClr val="tx1">
                    <a:lumMod val="75000"/>
                    <a:lumOff val="25000"/>
                  </a:schemeClr>
                </a:solidFill>
                <a:latin typeface="+mj-lt"/>
              </a:rPr>
              <a:t>(n=511)</a:t>
            </a:r>
          </a:p>
        </p:txBody>
      </p:sp>
      <p:grpSp>
        <p:nvGrpSpPr>
          <p:cNvPr id="76" name="Gruppe 75">
            <a:extLst>
              <a:ext uri="{FF2B5EF4-FFF2-40B4-BE49-F238E27FC236}">
                <a16:creationId xmlns:a16="http://schemas.microsoft.com/office/drawing/2014/main" id="{CBCB6E9F-C524-4C25-9C9F-C7084A09E7A7}"/>
              </a:ext>
            </a:extLst>
          </p:cNvPr>
          <p:cNvGrpSpPr/>
          <p:nvPr/>
        </p:nvGrpSpPr>
        <p:grpSpPr>
          <a:xfrm>
            <a:off x="3317402" y="1168680"/>
            <a:ext cx="422112" cy="375001"/>
            <a:chOff x="1378424" y="1842465"/>
            <a:chExt cx="422112" cy="375001"/>
          </a:xfrm>
        </p:grpSpPr>
        <p:sp>
          <p:nvSpPr>
            <p:cNvPr id="78" name="Rektangel: afrundede hjørner 77">
              <a:extLst>
                <a:ext uri="{FF2B5EF4-FFF2-40B4-BE49-F238E27FC236}">
                  <a16:creationId xmlns:a16="http://schemas.microsoft.com/office/drawing/2014/main" id="{9CED2317-CBC7-4D07-B57D-D61C5CF9A6D8}"/>
                </a:ext>
              </a:extLst>
            </p:cNvPr>
            <p:cNvSpPr/>
            <p:nvPr/>
          </p:nvSpPr>
          <p:spPr>
            <a:xfrm>
              <a:off x="1378424" y="1842465"/>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9" name="Grafik 78" descr="Vækkeur">
              <a:extLst>
                <a:ext uri="{FF2B5EF4-FFF2-40B4-BE49-F238E27FC236}">
                  <a16:creationId xmlns:a16="http://schemas.microsoft.com/office/drawing/2014/main" id="{A4BDC10C-D7D5-4117-A2D4-8599111431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28788" y="1868267"/>
              <a:ext cx="323396" cy="323396"/>
            </a:xfrm>
            <a:prstGeom prst="rect">
              <a:avLst/>
            </a:prstGeom>
          </p:spPr>
        </p:pic>
      </p:grpSp>
      <p:sp>
        <p:nvSpPr>
          <p:cNvPr id="80" name="Tekstboks 27">
            <a:extLst>
              <a:ext uri="{FF2B5EF4-FFF2-40B4-BE49-F238E27FC236}">
                <a16:creationId xmlns:a16="http://schemas.microsoft.com/office/drawing/2014/main" id="{495A7229-91A3-483A-A42E-8532B65DA8E5}"/>
              </a:ext>
            </a:extLst>
          </p:cNvPr>
          <p:cNvSpPr txBox="1"/>
          <p:nvPr/>
        </p:nvSpPr>
        <p:spPr>
          <a:xfrm>
            <a:off x="3705112" y="1171514"/>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mj-lt"/>
              </a:rPr>
              <a:t>39 </a:t>
            </a:r>
            <a:r>
              <a:rPr lang="en-US" sz="900" b="1" dirty="0">
                <a:latin typeface="+mj-lt"/>
              </a:rPr>
              <a:t>years</a:t>
            </a:r>
            <a:endParaRPr lang="en-US" b="1" i="1" dirty="0">
              <a:solidFill>
                <a:schemeClr val="accent2">
                  <a:lumMod val="75000"/>
                </a:schemeClr>
              </a:solidFill>
              <a:latin typeface="+mj-lt"/>
            </a:endParaRPr>
          </a:p>
        </p:txBody>
      </p:sp>
      <p:sp>
        <p:nvSpPr>
          <p:cNvPr id="81" name="Tekstboks 28">
            <a:extLst>
              <a:ext uri="{FF2B5EF4-FFF2-40B4-BE49-F238E27FC236}">
                <a16:creationId xmlns:a16="http://schemas.microsoft.com/office/drawing/2014/main" id="{C3B41DE3-277A-4F0A-8D80-3A9C766C2BCA}"/>
              </a:ext>
            </a:extLst>
          </p:cNvPr>
          <p:cNvSpPr txBox="1"/>
          <p:nvPr/>
        </p:nvSpPr>
        <p:spPr>
          <a:xfrm>
            <a:off x="3317402" y="1561081"/>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err="1">
                <a:solidFill>
                  <a:srgbClr val="436989"/>
                </a:solidFill>
                <a:latin typeface="+mj-lt"/>
              </a:rPr>
              <a:t>Average</a:t>
            </a:r>
            <a:r>
              <a:rPr lang="nb-NO" sz="900" b="1" dirty="0">
                <a:solidFill>
                  <a:srgbClr val="436989"/>
                </a:solidFill>
                <a:latin typeface="+mj-lt"/>
              </a:rPr>
              <a:t> </a:t>
            </a:r>
            <a:r>
              <a:rPr lang="nb-NO" sz="900" b="1" dirty="0" err="1">
                <a:solidFill>
                  <a:srgbClr val="436989"/>
                </a:solidFill>
                <a:latin typeface="+mj-lt"/>
              </a:rPr>
              <a:t>years</a:t>
            </a:r>
            <a:r>
              <a:rPr lang="nb-NO" sz="900" b="1" dirty="0">
                <a:solidFill>
                  <a:srgbClr val="436989"/>
                </a:solidFill>
                <a:latin typeface="+mj-lt"/>
              </a:rPr>
              <a:t> </a:t>
            </a:r>
            <a:r>
              <a:rPr lang="nb-NO" sz="900" b="1" dirty="0" err="1">
                <a:solidFill>
                  <a:srgbClr val="436989"/>
                </a:solidFill>
                <a:latin typeface="+mj-lt"/>
              </a:rPr>
              <a:t>of</a:t>
            </a:r>
            <a:r>
              <a:rPr lang="nb-NO" sz="900" b="1" dirty="0">
                <a:solidFill>
                  <a:srgbClr val="436989"/>
                </a:solidFill>
                <a:latin typeface="+mj-lt"/>
              </a:rPr>
              <a:t> age</a:t>
            </a:r>
          </a:p>
        </p:txBody>
      </p:sp>
      <p:sp>
        <p:nvSpPr>
          <p:cNvPr id="125" name="Tekstboks 28">
            <a:extLst>
              <a:ext uri="{FF2B5EF4-FFF2-40B4-BE49-F238E27FC236}">
                <a16:creationId xmlns:a16="http://schemas.microsoft.com/office/drawing/2014/main" id="{481AFCF2-FB51-4BF3-A3D4-73BE34ED159E}"/>
              </a:ext>
            </a:extLst>
          </p:cNvPr>
          <p:cNvSpPr txBox="1"/>
          <p:nvPr/>
        </p:nvSpPr>
        <p:spPr>
          <a:xfrm>
            <a:off x="5167821" y="1561080"/>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Have </a:t>
            </a:r>
            <a:r>
              <a:rPr lang="nb-NO" sz="900" b="1" dirty="0" err="1">
                <a:solidFill>
                  <a:srgbClr val="436989"/>
                </a:solidFill>
                <a:latin typeface="+mj-lt"/>
              </a:rPr>
              <a:t>been</a:t>
            </a:r>
            <a:r>
              <a:rPr lang="nb-NO" sz="900" b="1" dirty="0">
                <a:solidFill>
                  <a:srgbClr val="436989"/>
                </a:solidFill>
                <a:latin typeface="+mj-lt"/>
              </a:rPr>
              <a:t> </a:t>
            </a:r>
            <a:r>
              <a:rPr lang="nb-NO" sz="900" b="1" dirty="0" err="1">
                <a:solidFill>
                  <a:srgbClr val="436989"/>
                </a:solidFill>
                <a:latin typeface="+mj-lt"/>
              </a:rPr>
              <a:t>on</a:t>
            </a:r>
            <a:r>
              <a:rPr lang="nb-NO" sz="900" b="1" dirty="0">
                <a:solidFill>
                  <a:srgbClr val="436989"/>
                </a:solidFill>
                <a:latin typeface="+mj-lt"/>
              </a:rPr>
              <a:t> 2 ski </a:t>
            </a:r>
            <a:r>
              <a:rPr lang="nb-NO" sz="900" b="1" dirty="0" err="1">
                <a:solidFill>
                  <a:srgbClr val="436989"/>
                </a:solidFill>
                <a:latin typeface="+mj-lt"/>
              </a:rPr>
              <a:t>holidays</a:t>
            </a:r>
            <a:r>
              <a:rPr lang="nb-NO" sz="900" b="1" dirty="0">
                <a:solidFill>
                  <a:srgbClr val="436989"/>
                </a:solidFill>
                <a:latin typeface="+mj-lt"/>
              </a:rPr>
              <a:t> or more in </a:t>
            </a:r>
            <a:r>
              <a:rPr lang="nb-NO" sz="900" b="1" dirty="0" err="1">
                <a:solidFill>
                  <a:srgbClr val="436989"/>
                </a:solidFill>
                <a:latin typeface="+mj-lt"/>
              </a:rPr>
              <a:t>the</a:t>
            </a:r>
            <a:r>
              <a:rPr lang="nb-NO" sz="900" b="1" dirty="0">
                <a:solidFill>
                  <a:srgbClr val="436989"/>
                </a:solidFill>
                <a:latin typeface="+mj-lt"/>
              </a:rPr>
              <a:t> last </a:t>
            </a:r>
            <a:r>
              <a:rPr lang="nb-NO" sz="900" b="1" dirty="0" err="1">
                <a:solidFill>
                  <a:srgbClr val="436989"/>
                </a:solidFill>
                <a:latin typeface="+mj-lt"/>
              </a:rPr>
              <a:t>season</a:t>
            </a:r>
            <a:endParaRPr lang="nb-NO" sz="900" b="1" dirty="0">
              <a:solidFill>
                <a:srgbClr val="436989"/>
              </a:solidFill>
              <a:latin typeface="+mj-lt"/>
            </a:endParaRPr>
          </a:p>
        </p:txBody>
      </p:sp>
      <p:sp>
        <p:nvSpPr>
          <p:cNvPr id="122" name="Tekstboks 27">
            <a:extLst>
              <a:ext uri="{FF2B5EF4-FFF2-40B4-BE49-F238E27FC236}">
                <a16:creationId xmlns:a16="http://schemas.microsoft.com/office/drawing/2014/main" id="{7E434DC1-3D4C-4DF3-8124-437AFD8D1EAB}"/>
              </a:ext>
            </a:extLst>
          </p:cNvPr>
          <p:cNvSpPr txBox="1"/>
          <p:nvPr/>
        </p:nvSpPr>
        <p:spPr>
          <a:xfrm>
            <a:off x="5525121" y="1171514"/>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mj-lt"/>
              </a:rPr>
              <a:t>13%</a:t>
            </a:r>
            <a:endParaRPr lang="en-US" b="1" i="1" dirty="0">
              <a:solidFill>
                <a:schemeClr val="accent2">
                  <a:lumMod val="75000"/>
                </a:schemeClr>
              </a:solidFill>
              <a:latin typeface="+mj-lt"/>
            </a:endParaRPr>
          </a:p>
        </p:txBody>
      </p:sp>
      <p:grpSp>
        <p:nvGrpSpPr>
          <p:cNvPr id="15" name="Gruppe 14">
            <a:extLst>
              <a:ext uri="{FF2B5EF4-FFF2-40B4-BE49-F238E27FC236}">
                <a16:creationId xmlns:a16="http://schemas.microsoft.com/office/drawing/2014/main" id="{F47CD89C-E550-4835-BBDF-EAB6EC888AED}"/>
              </a:ext>
            </a:extLst>
          </p:cNvPr>
          <p:cNvGrpSpPr/>
          <p:nvPr/>
        </p:nvGrpSpPr>
        <p:grpSpPr>
          <a:xfrm>
            <a:off x="5167820" y="1168680"/>
            <a:ext cx="422112" cy="375001"/>
            <a:chOff x="5071614" y="1069547"/>
            <a:chExt cx="422112" cy="375001"/>
          </a:xfrm>
        </p:grpSpPr>
        <p:sp>
          <p:nvSpPr>
            <p:cNvPr id="119" name="Rektangel: afrundede hjørner 118">
              <a:extLst>
                <a:ext uri="{FF2B5EF4-FFF2-40B4-BE49-F238E27FC236}">
                  <a16:creationId xmlns:a16="http://schemas.microsoft.com/office/drawing/2014/main" id="{F1865E59-2A24-4A2B-8D42-ACF69224F1B2}"/>
                </a:ext>
              </a:extLst>
            </p:cNvPr>
            <p:cNvSpPr/>
            <p:nvPr/>
          </p:nvSpPr>
          <p:spPr>
            <a:xfrm>
              <a:off x="5071614" y="1069547"/>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6" name="Grafik 5">
              <a:extLst>
                <a:ext uri="{FF2B5EF4-FFF2-40B4-BE49-F238E27FC236}">
                  <a16:creationId xmlns:a16="http://schemas.microsoft.com/office/drawing/2014/main" id="{DEC0DDB6-545C-41DF-A1FB-A38E202B4A7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59310" y="1128457"/>
              <a:ext cx="252692" cy="252692"/>
            </a:xfrm>
            <a:prstGeom prst="rect">
              <a:avLst/>
            </a:prstGeom>
          </p:spPr>
        </p:pic>
      </p:grpSp>
      <p:grpSp>
        <p:nvGrpSpPr>
          <p:cNvPr id="16" name="Gruppe 15">
            <a:extLst>
              <a:ext uri="{FF2B5EF4-FFF2-40B4-BE49-F238E27FC236}">
                <a16:creationId xmlns:a16="http://schemas.microsoft.com/office/drawing/2014/main" id="{7C03151D-F2F6-4707-8701-24F35CAB89CC}"/>
              </a:ext>
            </a:extLst>
          </p:cNvPr>
          <p:cNvGrpSpPr/>
          <p:nvPr/>
        </p:nvGrpSpPr>
        <p:grpSpPr>
          <a:xfrm>
            <a:off x="3317402" y="2353254"/>
            <a:ext cx="422112" cy="375001"/>
            <a:chOff x="3324682" y="2387846"/>
            <a:chExt cx="422112" cy="375001"/>
          </a:xfrm>
        </p:grpSpPr>
        <p:sp>
          <p:nvSpPr>
            <p:cNvPr id="142" name="Rektangel: afrundede hjørner 141">
              <a:extLst>
                <a:ext uri="{FF2B5EF4-FFF2-40B4-BE49-F238E27FC236}">
                  <a16:creationId xmlns:a16="http://schemas.microsoft.com/office/drawing/2014/main" id="{90D392C0-5694-4BE8-BECA-997AA66CE805}"/>
                </a:ext>
              </a:extLst>
            </p:cNvPr>
            <p:cNvSpPr/>
            <p:nvPr/>
          </p:nvSpPr>
          <p:spPr>
            <a:xfrm>
              <a:off x="3324682" y="2387846"/>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nvGrpSpPr>
            <p:cNvPr id="9" name="Grafik 7">
              <a:extLst>
                <a:ext uri="{FF2B5EF4-FFF2-40B4-BE49-F238E27FC236}">
                  <a16:creationId xmlns:a16="http://schemas.microsoft.com/office/drawing/2014/main" id="{9AD6B135-5254-4B02-9624-D16EFA1C151E}"/>
                </a:ext>
              </a:extLst>
            </p:cNvPr>
            <p:cNvGrpSpPr>
              <a:grpSpLocks noChangeAspect="1"/>
            </p:cNvGrpSpPr>
            <p:nvPr/>
          </p:nvGrpSpPr>
          <p:grpSpPr>
            <a:xfrm>
              <a:off x="3407512" y="2437496"/>
              <a:ext cx="240672" cy="289137"/>
              <a:chOff x="2133602" y="513378"/>
              <a:chExt cx="3426682" cy="4116734"/>
            </a:xfrm>
            <a:solidFill>
              <a:schemeClr val="bg1"/>
            </a:solidFill>
          </p:grpSpPr>
          <p:sp>
            <p:nvSpPr>
              <p:cNvPr id="11" name="Kombinationstegning: figur 10">
                <a:extLst>
                  <a:ext uri="{FF2B5EF4-FFF2-40B4-BE49-F238E27FC236}">
                    <a16:creationId xmlns:a16="http://schemas.microsoft.com/office/drawing/2014/main" id="{684FC1FD-61E2-47D2-9568-66F18FD3C971}"/>
                  </a:ext>
                </a:extLst>
              </p:cNvPr>
              <p:cNvSpPr/>
              <p:nvPr/>
            </p:nvSpPr>
            <p:spPr>
              <a:xfrm>
                <a:off x="2133602" y="1299048"/>
                <a:ext cx="3426682" cy="3331064"/>
              </a:xfrm>
              <a:custGeom>
                <a:avLst/>
                <a:gdLst>
                  <a:gd name="connsiteX0" fmla="*/ 3422397 w 3426682"/>
                  <a:gd name="connsiteY0" fmla="*/ 1223801 h 3331064"/>
                  <a:gd name="connsiteX1" fmla="*/ 3145753 w 3426682"/>
                  <a:gd name="connsiteY1" fmla="*/ 948547 h 3331064"/>
                  <a:gd name="connsiteX2" fmla="*/ 2518189 w 3426682"/>
                  <a:gd name="connsiteY2" fmla="*/ 948547 h 3331064"/>
                  <a:gd name="connsiteX3" fmla="*/ 2241554 w 3426682"/>
                  <a:gd name="connsiteY3" fmla="*/ 1223791 h 3331064"/>
                  <a:gd name="connsiteX4" fmla="*/ 2240221 w 3426682"/>
                  <a:gd name="connsiteY4" fmla="*/ 1453363 h 3331064"/>
                  <a:gd name="connsiteX5" fmla="*/ 2111328 w 3426682"/>
                  <a:gd name="connsiteY5" fmla="*/ 1426874 h 3331064"/>
                  <a:gd name="connsiteX6" fmla="*/ 1719660 w 3426682"/>
                  <a:gd name="connsiteY6" fmla="*/ 332632 h 3331064"/>
                  <a:gd name="connsiteX7" fmla="*/ 1341642 w 3426682"/>
                  <a:gd name="connsiteY7" fmla="*/ 0 h 3331064"/>
                  <a:gd name="connsiteX8" fmla="*/ 775190 w 3426682"/>
                  <a:gd name="connsiteY8" fmla="*/ 0 h 3331064"/>
                  <a:gd name="connsiteX9" fmla="*/ 397171 w 3426682"/>
                  <a:gd name="connsiteY9" fmla="*/ 332632 h 3331064"/>
                  <a:gd name="connsiteX10" fmla="*/ 9989 w 3426682"/>
                  <a:gd name="connsiteY10" fmla="*/ 1412415 h 3331064"/>
                  <a:gd name="connsiteX11" fmla="*/ 107392 w 3426682"/>
                  <a:gd name="connsiteY11" fmla="*/ 1622098 h 3331064"/>
                  <a:gd name="connsiteX12" fmla="*/ 317075 w 3426682"/>
                  <a:gd name="connsiteY12" fmla="*/ 1524695 h 3331064"/>
                  <a:gd name="connsiteX13" fmla="*/ 641973 w 3426682"/>
                  <a:gd name="connsiteY13" fmla="*/ 623316 h 3331064"/>
                  <a:gd name="connsiteX14" fmla="*/ 409754 w 3426682"/>
                  <a:gd name="connsiteY14" fmla="*/ 1840773 h 3331064"/>
                  <a:gd name="connsiteX15" fmla="*/ 498917 w 3426682"/>
                  <a:gd name="connsiteY15" fmla="*/ 1948967 h 3331064"/>
                  <a:gd name="connsiteX16" fmla="*/ 623666 w 3426682"/>
                  <a:gd name="connsiteY16" fmla="*/ 1948967 h 3331064"/>
                  <a:gd name="connsiteX17" fmla="*/ 623666 w 3426682"/>
                  <a:gd name="connsiteY17" fmla="*/ 3134878 h 3331064"/>
                  <a:gd name="connsiteX18" fmla="*/ 819852 w 3426682"/>
                  <a:gd name="connsiteY18" fmla="*/ 3331064 h 3331064"/>
                  <a:gd name="connsiteX19" fmla="*/ 1016039 w 3426682"/>
                  <a:gd name="connsiteY19" fmla="*/ 3134878 h 3331064"/>
                  <a:gd name="connsiteX20" fmla="*/ 1016039 w 3426682"/>
                  <a:gd name="connsiteY20" fmla="*/ 1948967 h 3331064"/>
                  <a:gd name="connsiteX21" fmla="*/ 1100754 w 3426682"/>
                  <a:gd name="connsiteY21" fmla="*/ 1948967 h 3331064"/>
                  <a:gd name="connsiteX22" fmla="*/ 1100754 w 3426682"/>
                  <a:gd name="connsiteY22" fmla="*/ 3134878 h 3331064"/>
                  <a:gd name="connsiteX23" fmla="*/ 1296941 w 3426682"/>
                  <a:gd name="connsiteY23" fmla="*/ 3331064 h 3331064"/>
                  <a:gd name="connsiteX24" fmla="*/ 1493127 w 3426682"/>
                  <a:gd name="connsiteY24" fmla="*/ 3134878 h 3331064"/>
                  <a:gd name="connsiteX25" fmla="*/ 1493127 w 3426682"/>
                  <a:gd name="connsiteY25" fmla="*/ 1948967 h 3331064"/>
                  <a:gd name="connsiteX26" fmla="*/ 1617876 w 3426682"/>
                  <a:gd name="connsiteY26" fmla="*/ 1948967 h 3331064"/>
                  <a:gd name="connsiteX27" fmla="*/ 1707040 w 3426682"/>
                  <a:gd name="connsiteY27" fmla="*/ 1840773 h 3331064"/>
                  <a:gd name="connsiteX28" fmla="*/ 1474820 w 3426682"/>
                  <a:gd name="connsiteY28" fmla="*/ 623326 h 3331064"/>
                  <a:gd name="connsiteX29" fmla="*/ 1799727 w 3426682"/>
                  <a:gd name="connsiteY29" fmla="*/ 1524695 h 3331064"/>
                  <a:gd name="connsiteX30" fmla="*/ 1947251 w 3426682"/>
                  <a:gd name="connsiteY30" fmla="*/ 1631852 h 3331064"/>
                  <a:gd name="connsiteX31" fmla="*/ 2332718 w 3426682"/>
                  <a:gd name="connsiteY31" fmla="*/ 1711062 h 3331064"/>
                  <a:gd name="connsiteX32" fmla="*/ 2473135 w 3426682"/>
                  <a:gd name="connsiteY32" fmla="*/ 1597247 h 3331064"/>
                  <a:gd name="connsiteX33" fmla="*/ 2475307 w 3426682"/>
                  <a:gd name="connsiteY33" fmla="*/ 1229963 h 3331064"/>
                  <a:gd name="connsiteX34" fmla="*/ 2497929 w 3426682"/>
                  <a:gd name="connsiteY34" fmla="*/ 1207494 h 3331064"/>
                  <a:gd name="connsiteX35" fmla="*/ 2520437 w 3426682"/>
                  <a:gd name="connsiteY35" fmla="*/ 1230068 h 3331064"/>
                  <a:gd name="connsiteX36" fmla="*/ 2520494 w 3426682"/>
                  <a:gd name="connsiteY36" fmla="*/ 3190075 h 3331064"/>
                  <a:gd name="connsiteX37" fmla="*/ 2660778 w 3426682"/>
                  <a:gd name="connsiteY37" fmla="*/ 3330340 h 3331064"/>
                  <a:gd name="connsiteX38" fmla="*/ 2801062 w 3426682"/>
                  <a:gd name="connsiteY38" fmla="*/ 3190075 h 3331064"/>
                  <a:gd name="connsiteX39" fmla="*/ 2801062 w 3426682"/>
                  <a:gd name="connsiteY39" fmla="*/ 2068821 h 3331064"/>
                  <a:gd name="connsiteX40" fmla="*/ 2861632 w 3426682"/>
                  <a:gd name="connsiteY40" fmla="*/ 2068821 h 3331064"/>
                  <a:gd name="connsiteX41" fmla="*/ 2861632 w 3426682"/>
                  <a:gd name="connsiteY41" fmla="*/ 3190075 h 3331064"/>
                  <a:gd name="connsiteX42" fmla="*/ 3001916 w 3426682"/>
                  <a:gd name="connsiteY42" fmla="*/ 3330340 h 3331064"/>
                  <a:gd name="connsiteX43" fmla="*/ 3142200 w 3426682"/>
                  <a:gd name="connsiteY43" fmla="*/ 3190075 h 3331064"/>
                  <a:gd name="connsiteX44" fmla="*/ 3139752 w 3426682"/>
                  <a:gd name="connsiteY44" fmla="*/ 1225153 h 3331064"/>
                  <a:gd name="connsiteX45" fmla="*/ 3164079 w 3426682"/>
                  <a:gd name="connsiteY45" fmla="*/ 1200683 h 3331064"/>
                  <a:gd name="connsiteX46" fmla="*/ 3188587 w 3426682"/>
                  <a:gd name="connsiteY46" fmla="*/ 1224972 h 3331064"/>
                  <a:gd name="connsiteX47" fmla="*/ 3192892 w 3426682"/>
                  <a:gd name="connsiteY47" fmla="*/ 2083765 h 3331064"/>
                  <a:gd name="connsiteX48" fmla="*/ 3309773 w 3426682"/>
                  <a:gd name="connsiteY48" fmla="*/ 2200075 h 3331064"/>
                  <a:gd name="connsiteX49" fmla="*/ 3310373 w 3426682"/>
                  <a:gd name="connsiteY49" fmla="*/ 2200065 h 3331064"/>
                  <a:gd name="connsiteX50" fmla="*/ 3426664 w 3426682"/>
                  <a:gd name="connsiteY50" fmla="*/ 2083041 h 3331064"/>
                  <a:gd name="connsiteX51" fmla="*/ 3426683 w 3426682"/>
                  <a:gd name="connsiteY51" fmla="*/ 2082575 h 3331064"/>
                  <a:gd name="connsiteX52" fmla="*/ 3422397 w 3426682"/>
                  <a:gd name="connsiteY52" fmla="*/ 1223801 h 333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6682" h="3331064">
                    <a:moveTo>
                      <a:pt x="3422397" y="1223801"/>
                    </a:moveTo>
                    <a:cubicBezTo>
                      <a:pt x="3421635" y="1072029"/>
                      <a:pt x="3297524" y="948547"/>
                      <a:pt x="3145753" y="948547"/>
                    </a:cubicBezTo>
                    <a:lnTo>
                      <a:pt x="2518189" y="948547"/>
                    </a:lnTo>
                    <a:cubicBezTo>
                      <a:pt x="2366417" y="948547"/>
                      <a:pt x="2242316" y="1072029"/>
                      <a:pt x="2241554" y="1223791"/>
                    </a:cubicBezTo>
                    <a:cubicBezTo>
                      <a:pt x="2241325" y="1271026"/>
                      <a:pt x="2241545" y="1230811"/>
                      <a:pt x="2240221" y="1453363"/>
                    </a:cubicBezTo>
                    <a:lnTo>
                      <a:pt x="2111328" y="1426874"/>
                    </a:lnTo>
                    <a:cubicBezTo>
                      <a:pt x="2111328" y="1426874"/>
                      <a:pt x="1822892" y="633012"/>
                      <a:pt x="1719660" y="332632"/>
                    </a:cubicBezTo>
                    <a:cubicBezTo>
                      <a:pt x="1643813" y="111909"/>
                      <a:pt x="1516625" y="0"/>
                      <a:pt x="1341642" y="0"/>
                    </a:cubicBezTo>
                    <a:cubicBezTo>
                      <a:pt x="1099011" y="0"/>
                      <a:pt x="1023068" y="0"/>
                      <a:pt x="775190" y="0"/>
                    </a:cubicBezTo>
                    <a:cubicBezTo>
                      <a:pt x="600216" y="0"/>
                      <a:pt x="473028" y="111909"/>
                      <a:pt x="397171" y="332632"/>
                    </a:cubicBezTo>
                    <a:cubicBezTo>
                      <a:pt x="279623" y="674713"/>
                      <a:pt x="12666" y="1405071"/>
                      <a:pt x="9989" y="1412415"/>
                    </a:cubicBezTo>
                    <a:cubicBezTo>
                      <a:pt x="-21024" y="1497206"/>
                      <a:pt x="22591" y="1591085"/>
                      <a:pt x="107392" y="1622098"/>
                    </a:cubicBezTo>
                    <a:cubicBezTo>
                      <a:pt x="192212" y="1653102"/>
                      <a:pt x="286091" y="1609468"/>
                      <a:pt x="317075" y="1524695"/>
                    </a:cubicBezTo>
                    <a:cubicBezTo>
                      <a:pt x="319342" y="1518476"/>
                      <a:pt x="511052" y="993991"/>
                      <a:pt x="641973" y="623316"/>
                    </a:cubicBezTo>
                    <a:cubicBezTo>
                      <a:pt x="633182" y="695144"/>
                      <a:pt x="660928" y="543973"/>
                      <a:pt x="409754" y="1840773"/>
                    </a:cubicBezTo>
                    <a:cubicBezTo>
                      <a:pt x="398867" y="1897009"/>
                      <a:pt x="442215" y="1948967"/>
                      <a:pt x="498917" y="1948967"/>
                    </a:cubicBezTo>
                    <a:cubicBezTo>
                      <a:pt x="534093" y="1948967"/>
                      <a:pt x="576441" y="1948967"/>
                      <a:pt x="623666" y="1948967"/>
                    </a:cubicBezTo>
                    <a:lnTo>
                      <a:pt x="623666" y="3134878"/>
                    </a:lnTo>
                    <a:cubicBezTo>
                      <a:pt x="623666" y="3243224"/>
                      <a:pt x="711496" y="3331064"/>
                      <a:pt x="819852" y="3331064"/>
                    </a:cubicBezTo>
                    <a:cubicBezTo>
                      <a:pt x="928209" y="3331064"/>
                      <a:pt x="1016039" y="3243234"/>
                      <a:pt x="1016039" y="3134878"/>
                    </a:cubicBezTo>
                    <a:lnTo>
                      <a:pt x="1016039" y="1948967"/>
                    </a:lnTo>
                    <a:cubicBezTo>
                      <a:pt x="1044243" y="1948967"/>
                      <a:pt x="1072541" y="1948967"/>
                      <a:pt x="1100754" y="1948967"/>
                    </a:cubicBezTo>
                    <a:lnTo>
                      <a:pt x="1100754" y="3134878"/>
                    </a:lnTo>
                    <a:cubicBezTo>
                      <a:pt x="1100754" y="3243224"/>
                      <a:pt x="1188584" y="3331064"/>
                      <a:pt x="1296941" y="3331064"/>
                    </a:cubicBezTo>
                    <a:cubicBezTo>
                      <a:pt x="1405297" y="3331064"/>
                      <a:pt x="1493127" y="3243234"/>
                      <a:pt x="1493127" y="3134878"/>
                    </a:cubicBezTo>
                    <a:lnTo>
                      <a:pt x="1493127" y="1948967"/>
                    </a:lnTo>
                    <a:cubicBezTo>
                      <a:pt x="1540362" y="1948967"/>
                      <a:pt x="1582719" y="1948967"/>
                      <a:pt x="1617876" y="1948967"/>
                    </a:cubicBezTo>
                    <a:cubicBezTo>
                      <a:pt x="1674883" y="1948967"/>
                      <a:pt x="1717927" y="1896932"/>
                      <a:pt x="1707040" y="1840773"/>
                    </a:cubicBezTo>
                    <a:cubicBezTo>
                      <a:pt x="1455846" y="543839"/>
                      <a:pt x="1483612" y="695163"/>
                      <a:pt x="1474820" y="623326"/>
                    </a:cubicBezTo>
                    <a:cubicBezTo>
                      <a:pt x="1605760" y="994000"/>
                      <a:pt x="1797451" y="1518476"/>
                      <a:pt x="1799727" y="1524695"/>
                    </a:cubicBezTo>
                    <a:cubicBezTo>
                      <a:pt x="1823226" y="1588961"/>
                      <a:pt x="1882843" y="1629451"/>
                      <a:pt x="1947251" y="1631852"/>
                    </a:cubicBezTo>
                    <a:cubicBezTo>
                      <a:pt x="2078238" y="1658769"/>
                      <a:pt x="2174346" y="1678515"/>
                      <a:pt x="2332718" y="1711062"/>
                    </a:cubicBezTo>
                    <a:cubicBezTo>
                      <a:pt x="2404927" y="1725892"/>
                      <a:pt x="2472707" y="1670923"/>
                      <a:pt x="2473135" y="1597247"/>
                    </a:cubicBezTo>
                    <a:cubicBezTo>
                      <a:pt x="2473135" y="1597247"/>
                      <a:pt x="2475079" y="1268921"/>
                      <a:pt x="2475307" y="1229963"/>
                    </a:cubicBezTo>
                    <a:cubicBezTo>
                      <a:pt x="2475374" y="1217514"/>
                      <a:pt x="2485489" y="1207465"/>
                      <a:pt x="2497929" y="1207494"/>
                    </a:cubicBezTo>
                    <a:cubicBezTo>
                      <a:pt x="2510369" y="1207522"/>
                      <a:pt x="2520437" y="1217619"/>
                      <a:pt x="2520437" y="1230068"/>
                    </a:cubicBezTo>
                    <a:cubicBezTo>
                      <a:pt x="2520446" y="1545136"/>
                      <a:pt x="2520494" y="3059011"/>
                      <a:pt x="2520494" y="3190075"/>
                    </a:cubicBezTo>
                    <a:cubicBezTo>
                      <a:pt x="2520494" y="3267551"/>
                      <a:pt x="2583302" y="3330340"/>
                      <a:pt x="2660778" y="3330340"/>
                    </a:cubicBezTo>
                    <a:cubicBezTo>
                      <a:pt x="2738254" y="3330340"/>
                      <a:pt x="2801062" y="3267532"/>
                      <a:pt x="2801062" y="3190075"/>
                    </a:cubicBezTo>
                    <a:cubicBezTo>
                      <a:pt x="2801062" y="3051277"/>
                      <a:pt x="2801062" y="2209867"/>
                      <a:pt x="2801062" y="2068821"/>
                    </a:cubicBezTo>
                    <a:lnTo>
                      <a:pt x="2861632" y="2068821"/>
                    </a:lnTo>
                    <a:cubicBezTo>
                      <a:pt x="2861632" y="2209876"/>
                      <a:pt x="2861632" y="3051277"/>
                      <a:pt x="2861632" y="3190075"/>
                    </a:cubicBezTo>
                    <a:cubicBezTo>
                      <a:pt x="2861632" y="3267551"/>
                      <a:pt x="2924440" y="3330340"/>
                      <a:pt x="3001916" y="3330340"/>
                    </a:cubicBezTo>
                    <a:cubicBezTo>
                      <a:pt x="3079392" y="3330340"/>
                      <a:pt x="3142200" y="3267532"/>
                      <a:pt x="3142200" y="3190075"/>
                    </a:cubicBezTo>
                    <a:cubicBezTo>
                      <a:pt x="3142200" y="2383793"/>
                      <a:pt x="3140219" y="1435694"/>
                      <a:pt x="3139752" y="1225153"/>
                    </a:cubicBezTo>
                    <a:cubicBezTo>
                      <a:pt x="3139724" y="1211685"/>
                      <a:pt x="3150611" y="1200731"/>
                      <a:pt x="3164079" y="1200683"/>
                    </a:cubicBezTo>
                    <a:cubicBezTo>
                      <a:pt x="3177547" y="1200636"/>
                      <a:pt x="3188520" y="1211494"/>
                      <a:pt x="3188587" y="1224972"/>
                    </a:cubicBezTo>
                    <a:lnTo>
                      <a:pt x="3192892" y="2083765"/>
                    </a:lnTo>
                    <a:cubicBezTo>
                      <a:pt x="3193216" y="2148135"/>
                      <a:pt x="3245480" y="2200075"/>
                      <a:pt x="3309773" y="2200075"/>
                    </a:cubicBezTo>
                    <a:cubicBezTo>
                      <a:pt x="3309973" y="2200075"/>
                      <a:pt x="3310173" y="2200065"/>
                      <a:pt x="3310373" y="2200065"/>
                    </a:cubicBezTo>
                    <a:cubicBezTo>
                      <a:pt x="3374772" y="2199751"/>
                      <a:pt x="3426731" y="2147402"/>
                      <a:pt x="3426664" y="2083041"/>
                    </a:cubicBezTo>
                    <a:cubicBezTo>
                      <a:pt x="3426664" y="2082880"/>
                      <a:pt x="3426683" y="2082727"/>
                      <a:pt x="3426683" y="2082575"/>
                    </a:cubicBezTo>
                    <a:cubicBezTo>
                      <a:pt x="3425807" y="1904095"/>
                      <a:pt x="3423197" y="1384268"/>
                      <a:pt x="3422397" y="1223801"/>
                    </a:cubicBezTo>
                    <a:close/>
                  </a:path>
                </a:pathLst>
              </a:custGeom>
              <a:grpFill/>
              <a:ln w="9525" cap="flat">
                <a:noFill/>
                <a:prstDash val="solid"/>
                <a:miter/>
              </a:ln>
            </p:spPr>
            <p:txBody>
              <a:bodyPr rtlCol="0" anchor="ctr"/>
              <a:lstStyle/>
              <a:p>
                <a:endParaRPr lang="da-DK">
                  <a:latin typeface="+mj-lt"/>
                </a:endParaRPr>
              </a:p>
            </p:txBody>
          </p:sp>
          <p:sp>
            <p:nvSpPr>
              <p:cNvPr id="13" name="Kombinationstegning: figur 12">
                <a:extLst>
                  <a:ext uri="{FF2B5EF4-FFF2-40B4-BE49-F238E27FC236}">
                    <a16:creationId xmlns:a16="http://schemas.microsoft.com/office/drawing/2014/main" id="{F5D97531-B05E-4C20-A102-DEF0552C82A2}"/>
                  </a:ext>
                </a:extLst>
              </p:cNvPr>
              <p:cNvSpPr/>
              <p:nvPr/>
            </p:nvSpPr>
            <p:spPr>
              <a:xfrm>
                <a:off x="4661773" y="1537877"/>
                <a:ext cx="609580" cy="609580"/>
              </a:xfrm>
              <a:custGeom>
                <a:avLst/>
                <a:gdLst>
                  <a:gd name="connsiteX0" fmla="*/ 609581 w 609580"/>
                  <a:gd name="connsiteY0" fmla="*/ 304790 h 609580"/>
                  <a:gd name="connsiteX1" fmla="*/ 304791 w 609580"/>
                  <a:gd name="connsiteY1" fmla="*/ 609581 h 609580"/>
                  <a:gd name="connsiteX2" fmla="*/ 0 w 609580"/>
                  <a:gd name="connsiteY2" fmla="*/ 304790 h 609580"/>
                  <a:gd name="connsiteX3" fmla="*/ 304791 w 609580"/>
                  <a:gd name="connsiteY3" fmla="*/ 0 h 609580"/>
                  <a:gd name="connsiteX4" fmla="*/ 609581 w 609580"/>
                  <a:gd name="connsiteY4" fmla="*/ 304790 h 609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80" h="609580">
                    <a:moveTo>
                      <a:pt x="609581" y="304790"/>
                    </a:moveTo>
                    <a:cubicBezTo>
                      <a:pt x="609581" y="473122"/>
                      <a:pt x="473122" y="609581"/>
                      <a:pt x="304791" y="609581"/>
                    </a:cubicBezTo>
                    <a:cubicBezTo>
                      <a:pt x="136460" y="609581"/>
                      <a:pt x="0" y="473121"/>
                      <a:pt x="0" y="304790"/>
                    </a:cubicBezTo>
                    <a:cubicBezTo>
                      <a:pt x="0" y="136459"/>
                      <a:pt x="136460" y="0"/>
                      <a:pt x="304791" y="0"/>
                    </a:cubicBezTo>
                    <a:cubicBezTo>
                      <a:pt x="473122" y="0"/>
                      <a:pt x="609581" y="136459"/>
                      <a:pt x="609581" y="304790"/>
                    </a:cubicBezTo>
                    <a:close/>
                  </a:path>
                </a:pathLst>
              </a:custGeom>
              <a:grpFill/>
              <a:ln w="9525" cap="flat">
                <a:noFill/>
                <a:prstDash val="solid"/>
                <a:miter/>
              </a:ln>
            </p:spPr>
            <p:txBody>
              <a:bodyPr rtlCol="0" anchor="ctr"/>
              <a:lstStyle/>
              <a:p>
                <a:endParaRPr lang="da-DK">
                  <a:latin typeface="+mj-lt"/>
                </a:endParaRPr>
              </a:p>
            </p:txBody>
          </p:sp>
          <p:sp>
            <p:nvSpPr>
              <p:cNvPr id="14" name="Kombinationstegning: figur 13">
                <a:extLst>
                  <a:ext uri="{FF2B5EF4-FFF2-40B4-BE49-F238E27FC236}">
                    <a16:creationId xmlns:a16="http://schemas.microsoft.com/office/drawing/2014/main" id="{4AD2BE41-BAC2-49D2-B032-D10D45BCA20B}"/>
                  </a:ext>
                </a:extLst>
              </p:cNvPr>
              <p:cNvSpPr/>
              <p:nvPr/>
            </p:nvSpPr>
            <p:spPr>
              <a:xfrm>
                <a:off x="2853194" y="513378"/>
                <a:ext cx="677665" cy="677665"/>
              </a:xfrm>
              <a:custGeom>
                <a:avLst/>
                <a:gdLst>
                  <a:gd name="connsiteX0" fmla="*/ 338833 w 677665"/>
                  <a:gd name="connsiteY0" fmla="*/ 0 h 677665"/>
                  <a:gd name="connsiteX1" fmla="*/ 0 w 677665"/>
                  <a:gd name="connsiteY1" fmla="*/ 338833 h 677665"/>
                  <a:gd name="connsiteX2" fmla="*/ 338833 w 677665"/>
                  <a:gd name="connsiteY2" fmla="*/ 677666 h 677665"/>
                  <a:gd name="connsiteX3" fmla="*/ 677666 w 677665"/>
                  <a:gd name="connsiteY3" fmla="*/ 338833 h 677665"/>
                  <a:gd name="connsiteX4" fmla="*/ 338833 w 677665"/>
                  <a:gd name="connsiteY4" fmla="*/ 0 h 67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65" h="677665">
                    <a:moveTo>
                      <a:pt x="338833" y="0"/>
                    </a:moveTo>
                    <a:cubicBezTo>
                      <a:pt x="151695" y="0"/>
                      <a:pt x="0" y="151667"/>
                      <a:pt x="0" y="338833"/>
                    </a:cubicBezTo>
                    <a:cubicBezTo>
                      <a:pt x="0" y="525228"/>
                      <a:pt x="151019" y="677666"/>
                      <a:pt x="338833" y="677666"/>
                    </a:cubicBezTo>
                    <a:cubicBezTo>
                      <a:pt x="526571" y="677666"/>
                      <a:pt x="677666" y="525047"/>
                      <a:pt x="677666" y="338833"/>
                    </a:cubicBezTo>
                    <a:cubicBezTo>
                      <a:pt x="677666" y="152257"/>
                      <a:pt x="526180" y="0"/>
                      <a:pt x="338833" y="0"/>
                    </a:cubicBezTo>
                    <a:close/>
                  </a:path>
                </a:pathLst>
              </a:custGeom>
              <a:grpFill/>
              <a:ln w="9525" cap="flat">
                <a:noFill/>
                <a:prstDash val="solid"/>
                <a:miter/>
              </a:ln>
            </p:spPr>
            <p:txBody>
              <a:bodyPr rtlCol="0" anchor="ctr"/>
              <a:lstStyle/>
              <a:p>
                <a:endParaRPr lang="da-DK">
                  <a:latin typeface="+mj-lt"/>
                </a:endParaRPr>
              </a:p>
            </p:txBody>
          </p:sp>
        </p:grpSp>
      </p:grpSp>
    </p:spTree>
    <p:extLst>
      <p:ext uri="{BB962C8B-B14F-4D97-AF65-F5344CB8AC3E}">
        <p14:creationId xmlns:p14="http://schemas.microsoft.com/office/powerpoint/2010/main" val="184910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99FE498-2B38-4D6D-95F2-360186D71836}"/>
              </a:ext>
            </a:extLst>
          </p:cNvPr>
          <p:cNvSpPr>
            <a:spLocks noGrp="1"/>
          </p:cNvSpPr>
          <p:nvPr>
            <p:ph type="sldNum" sz="quarter" idx="4"/>
          </p:nvPr>
        </p:nvSpPr>
        <p:spPr/>
        <p:txBody>
          <a:bodyPr/>
          <a:lstStyle/>
          <a:p>
            <a:fld id="{45D54F3E-5908-4C83-B5CA-2A5BDE9E6817}" type="slidenum">
              <a:rPr lang="nb-NO" noProof="0" smtClean="0"/>
              <a:pPr/>
              <a:t>17</a:t>
            </a:fld>
            <a:endParaRPr lang="nb-NO" noProof="0"/>
          </a:p>
        </p:txBody>
      </p:sp>
      <p:sp>
        <p:nvSpPr>
          <p:cNvPr id="3" name="Titel 2">
            <a:extLst>
              <a:ext uri="{FF2B5EF4-FFF2-40B4-BE49-F238E27FC236}">
                <a16:creationId xmlns:a16="http://schemas.microsoft.com/office/drawing/2014/main" id="{F976131F-5C58-4F7F-A48E-8CB5CD0A4F58}"/>
              </a:ext>
            </a:extLst>
          </p:cNvPr>
          <p:cNvSpPr>
            <a:spLocks noGrp="1"/>
          </p:cNvSpPr>
          <p:nvPr>
            <p:ph type="title"/>
          </p:nvPr>
        </p:nvSpPr>
        <p:spPr>
          <a:xfrm>
            <a:off x="396000" y="378000"/>
            <a:ext cx="6110598" cy="276999"/>
          </a:xfrm>
        </p:spPr>
        <p:txBody>
          <a:bodyPr/>
          <a:lstStyle/>
          <a:p>
            <a:r>
              <a:rPr lang="nb-NO" sz="1800" dirty="0" err="1"/>
              <a:t>Characteristics</a:t>
            </a:r>
            <a:r>
              <a:rPr lang="nb-NO" sz="1800" dirty="0"/>
              <a:t> </a:t>
            </a:r>
            <a:r>
              <a:rPr lang="nb-NO" sz="1800" dirty="0" err="1"/>
              <a:t>of</a:t>
            </a:r>
            <a:r>
              <a:rPr lang="nb-NO" sz="1800" dirty="0"/>
              <a:t> a Danish ski </a:t>
            </a:r>
            <a:r>
              <a:rPr lang="nb-NO" sz="1800" dirty="0" err="1"/>
              <a:t>tourist</a:t>
            </a:r>
            <a:r>
              <a:rPr lang="nb-NO" sz="1800" dirty="0"/>
              <a:t> in Norway</a:t>
            </a:r>
          </a:p>
        </p:txBody>
      </p:sp>
      <p:sp>
        <p:nvSpPr>
          <p:cNvPr id="4" name="Rektangel 3">
            <a:extLst>
              <a:ext uri="{FF2B5EF4-FFF2-40B4-BE49-F238E27FC236}">
                <a16:creationId xmlns:a16="http://schemas.microsoft.com/office/drawing/2014/main" id="{1C0B1437-876E-4FC0-889E-1D840B930053}"/>
              </a:ext>
            </a:extLst>
          </p:cNvPr>
          <p:cNvSpPr/>
          <p:nvPr/>
        </p:nvSpPr>
        <p:spPr>
          <a:xfrm>
            <a:off x="406817" y="1027448"/>
            <a:ext cx="2193081" cy="32143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lumMod val="65000"/>
                    <a:lumOff val="35000"/>
                  </a:schemeClr>
                </a:solidFill>
              </a:rPr>
              <a:t>In general, the Danish ski tourists going to Norway are similar to the Danish ski tourists travelling to other ski destinations. </a:t>
            </a:r>
          </a:p>
          <a:p>
            <a:endParaRPr lang="en-GB" sz="1050" dirty="0">
              <a:solidFill>
                <a:schemeClr val="tx1">
                  <a:lumMod val="65000"/>
                  <a:lumOff val="35000"/>
                </a:schemeClr>
              </a:solidFill>
            </a:endParaRPr>
          </a:p>
          <a:p>
            <a:r>
              <a:rPr lang="en-GB" sz="1050" dirty="0">
                <a:solidFill>
                  <a:schemeClr val="tx1">
                    <a:lumMod val="65000"/>
                    <a:lumOff val="35000"/>
                  </a:schemeClr>
                </a:solidFill>
              </a:rPr>
              <a:t>However, a significantly larger share of the Danish skiers going to Norway do cross country skiing. </a:t>
            </a:r>
          </a:p>
          <a:p>
            <a:endParaRPr lang="en-GB" sz="1050" dirty="0">
              <a:solidFill>
                <a:schemeClr val="tx1">
                  <a:lumMod val="65000"/>
                  <a:lumOff val="35000"/>
                </a:schemeClr>
              </a:solidFill>
            </a:endParaRPr>
          </a:p>
          <a:p>
            <a:r>
              <a:rPr lang="en-GB" sz="1050" dirty="0">
                <a:solidFill>
                  <a:schemeClr val="tx1">
                    <a:lumMod val="65000"/>
                    <a:lumOff val="35000"/>
                  </a:schemeClr>
                </a:solidFill>
              </a:rPr>
              <a:t>Also, a larger share of the skiers visiting Norway travel with kids.</a:t>
            </a:r>
          </a:p>
          <a:p>
            <a:endParaRPr lang="en-GB" sz="1050" dirty="0">
              <a:solidFill>
                <a:schemeClr val="tx1">
                  <a:lumMod val="65000"/>
                  <a:lumOff val="35000"/>
                </a:schemeClr>
              </a:solidFill>
            </a:endParaRPr>
          </a:p>
          <a:p>
            <a:r>
              <a:rPr lang="en-GB" sz="1050" dirty="0">
                <a:solidFill>
                  <a:schemeClr val="tx1">
                    <a:lumMod val="65000"/>
                    <a:lumOff val="35000"/>
                  </a:schemeClr>
                </a:solidFill>
              </a:rPr>
              <a:t> </a:t>
            </a:r>
          </a:p>
        </p:txBody>
      </p:sp>
      <p:sp>
        <p:nvSpPr>
          <p:cNvPr id="19" name="Ligebenet trekant 18">
            <a:extLst>
              <a:ext uri="{FF2B5EF4-FFF2-40B4-BE49-F238E27FC236}">
                <a16:creationId xmlns:a16="http://schemas.microsoft.com/office/drawing/2014/main" id="{9B684146-FED3-409F-862F-6B3ADB23532A}"/>
              </a:ext>
            </a:extLst>
          </p:cNvPr>
          <p:cNvSpPr/>
          <p:nvPr/>
        </p:nvSpPr>
        <p:spPr>
          <a:xfrm rot="5400000">
            <a:off x="2421376" y="1207524"/>
            <a:ext cx="504967" cy="359849"/>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cxnSp>
        <p:nvCxnSpPr>
          <p:cNvPr id="21" name="Lige forbindelse 20">
            <a:extLst>
              <a:ext uri="{FF2B5EF4-FFF2-40B4-BE49-F238E27FC236}">
                <a16:creationId xmlns:a16="http://schemas.microsoft.com/office/drawing/2014/main" id="{D5DB02EB-5E70-4795-AB73-2AE6DADDEBF9}"/>
              </a:ext>
            </a:extLst>
          </p:cNvPr>
          <p:cNvCxnSpPr/>
          <p:nvPr/>
        </p:nvCxnSpPr>
        <p:spPr>
          <a:xfrm>
            <a:off x="3324682" y="2154006"/>
            <a:ext cx="4981433" cy="12098"/>
          </a:xfrm>
          <a:prstGeom prst="line">
            <a:avLst/>
          </a:prstGeom>
          <a:ln w="127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6" name="Gruppe 105">
            <a:extLst>
              <a:ext uri="{FF2B5EF4-FFF2-40B4-BE49-F238E27FC236}">
                <a16:creationId xmlns:a16="http://schemas.microsoft.com/office/drawing/2014/main" id="{751077E3-BB20-4421-B0D0-F429A582EF9F}"/>
              </a:ext>
            </a:extLst>
          </p:cNvPr>
          <p:cNvGrpSpPr/>
          <p:nvPr/>
        </p:nvGrpSpPr>
        <p:grpSpPr>
          <a:xfrm>
            <a:off x="7018239" y="1168680"/>
            <a:ext cx="422112" cy="375001"/>
            <a:chOff x="1375318" y="2286997"/>
            <a:chExt cx="422112" cy="375001"/>
          </a:xfrm>
        </p:grpSpPr>
        <p:sp>
          <p:nvSpPr>
            <p:cNvPr id="107" name="Rektangel: afrundede hjørner 106">
              <a:extLst>
                <a:ext uri="{FF2B5EF4-FFF2-40B4-BE49-F238E27FC236}">
                  <a16:creationId xmlns:a16="http://schemas.microsoft.com/office/drawing/2014/main" id="{DFEED62B-838D-4146-A33B-78B3A1FD2146}"/>
                </a:ext>
              </a:extLst>
            </p:cNvPr>
            <p:cNvSpPr/>
            <p:nvPr/>
          </p:nvSpPr>
          <p:spPr>
            <a:xfrm>
              <a:off x="1375318" y="2286997"/>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108" name="Grafik 107" descr="Baby">
              <a:extLst>
                <a:ext uri="{FF2B5EF4-FFF2-40B4-BE49-F238E27FC236}">
                  <a16:creationId xmlns:a16="http://schemas.microsoft.com/office/drawing/2014/main" id="{E2B0B559-946C-4ECE-88A3-18A7F95BC0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6049" y="2308518"/>
              <a:ext cx="342278" cy="342276"/>
            </a:xfrm>
            <a:prstGeom prst="rect">
              <a:avLst/>
            </a:prstGeom>
          </p:spPr>
        </p:pic>
      </p:grpSp>
      <p:sp>
        <p:nvSpPr>
          <p:cNvPr id="123" name="Tekstboks 27">
            <a:extLst>
              <a:ext uri="{FF2B5EF4-FFF2-40B4-BE49-F238E27FC236}">
                <a16:creationId xmlns:a16="http://schemas.microsoft.com/office/drawing/2014/main" id="{63344B54-5168-4974-9616-FEEF27BC4793}"/>
              </a:ext>
            </a:extLst>
          </p:cNvPr>
          <p:cNvSpPr txBox="1"/>
          <p:nvPr/>
        </p:nvSpPr>
        <p:spPr>
          <a:xfrm>
            <a:off x="7401248" y="1171514"/>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b="1" dirty="0">
                <a:latin typeface="+mj-lt"/>
              </a:rPr>
              <a:t>47%</a:t>
            </a:r>
            <a:endParaRPr lang="da-DK" b="1" i="1" dirty="0">
              <a:solidFill>
                <a:schemeClr val="accent2">
                  <a:lumMod val="75000"/>
                </a:schemeClr>
              </a:solidFill>
              <a:latin typeface="+mj-lt"/>
            </a:endParaRPr>
          </a:p>
        </p:txBody>
      </p:sp>
      <p:sp>
        <p:nvSpPr>
          <p:cNvPr id="127" name="Tekstboks 28">
            <a:extLst>
              <a:ext uri="{FF2B5EF4-FFF2-40B4-BE49-F238E27FC236}">
                <a16:creationId xmlns:a16="http://schemas.microsoft.com/office/drawing/2014/main" id="{46F68EDD-B176-43CB-A28D-B7C71C5F5DEA}"/>
              </a:ext>
            </a:extLst>
          </p:cNvPr>
          <p:cNvSpPr txBox="1"/>
          <p:nvPr/>
        </p:nvSpPr>
        <p:spPr>
          <a:xfrm>
            <a:off x="7018239" y="1561080"/>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Have at </a:t>
            </a:r>
            <a:r>
              <a:rPr lang="nb-NO" sz="900" b="1" dirty="0" err="1">
                <a:solidFill>
                  <a:srgbClr val="436989"/>
                </a:solidFill>
                <a:latin typeface="+mj-lt"/>
              </a:rPr>
              <a:t>least</a:t>
            </a:r>
            <a:r>
              <a:rPr lang="nb-NO" sz="900" b="1" dirty="0">
                <a:solidFill>
                  <a:srgbClr val="436989"/>
                </a:solidFill>
                <a:latin typeface="+mj-lt"/>
              </a:rPr>
              <a:t> </a:t>
            </a:r>
            <a:r>
              <a:rPr lang="nb-NO" sz="900" b="1" dirty="0" err="1">
                <a:solidFill>
                  <a:srgbClr val="436989"/>
                </a:solidFill>
                <a:latin typeface="+mj-lt"/>
              </a:rPr>
              <a:t>one</a:t>
            </a:r>
            <a:r>
              <a:rPr lang="nb-NO" sz="900" b="1" dirty="0">
                <a:solidFill>
                  <a:srgbClr val="436989"/>
                </a:solidFill>
                <a:latin typeface="+mj-lt"/>
              </a:rPr>
              <a:t> </a:t>
            </a:r>
            <a:r>
              <a:rPr lang="nb-NO" sz="900" b="1" dirty="0" err="1">
                <a:solidFill>
                  <a:srgbClr val="436989"/>
                </a:solidFill>
                <a:latin typeface="+mj-lt"/>
              </a:rPr>
              <a:t>child</a:t>
            </a:r>
            <a:r>
              <a:rPr lang="nb-NO" sz="900" b="1" dirty="0">
                <a:solidFill>
                  <a:srgbClr val="436989"/>
                </a:solidFill>
                <a:latin typeface="+mj-lt"/>
              </a:rPr>
              <a:t> at </a:t>
            </a:r>
            <a:r>
              <a:rPr lang="nb-NO" sz="900" b="1" dirty="0" err="1">
                <a:solidFill>
                  <a:srgbClr val="436989"/>
                </a:solidFill>
                <a:latin typeface="+mj-lt"/>
              </a:rPr>
              <a:t>home</a:t>
            </a:r>
            <a:r>
              <a:rPr lang="nb-NO" sz="900" b="1" dirty="0">
                <a:solidFill>
                  <a:srgbClr val="436989"/>
                </a:solidFill>
                <a:latin typeface="+mj-lt"/>
              </a:rPr>
              <a:t> under </a:t>
            </a:r>
            <a:r>
              <a:rPr lang="nb-NO" sz="900" b="1" dirty="0" err="1">
                <a:solidFill>
                  <a:srgbClr val="436989"/>
                </a:solidFill>
                <a:latin typeface="+mj-lt"/>
              </a:rPr>
              <a:t>the</a:t>
            </a:r>
            <a:r>
              <a:rPr lang="nb-NO" sz="900" b="1" dirty="0">
                <a:solidFill>
                  <a:srgbClr val="436989"/>
                </a:solidFill>
                <a:latin typeface="+mj-lt"/>
              </a:rPr>
              <a:t> age </a:t>
            </a:r>
            <a:r>
              <a:rPr lang="nb-NO" sz="900" b="1" dirty="0" err="1">
                <a:solidFill>
                  <a:srgbClr val="436989"/>
                </a:solidFill>
                <a:latin typeface="+mj-lt"/>
              </a:rPr>
              <a:t>of</a:t>
            </a:r>
            <a:r>
              <a:rPr lang="nb-NO" sz="900" b="1" dirty="0">
                <a:solidFill>
                  <a:srgbClr val="436989"/>
                </a:solidFill>
                <a:latin typeface="+mj-lt"/>
              </a:rPr>
              <a:t> 18</a:t>
            </a:r>
          </a:p>
        </p:txBody>
      </p:sp>
      <p:grpSp>
        <p:nvGrpSpPr>
          <p:cNvPr id="135" name="Gruppe 134">
            <a:extLst>
              <a:ext uri="{FF2B5EF4-FFF2-40B4-BE49-F238E27FC236}">
                <a16:creationId xmlns:a16="http://schemas.microsoft.com/office/drawing/2014/main" id="{1C10F98B-7FD3-4552-9889-B533CBCD68C8}"/>
              </a:ext>
            </a:extLst>
          </p:cNvPr>
          <p:cNvGrpSpPr/>
          <p:nvPr/>
        </p:nvGrpSpPr>
        <p:grpSpPr>
          <a:xfrm>
            <a:off x="5167821" y="2353254"/>
            <a:ext cx="422112" cy="375001"/>
            <a:chOff x="4524782" y="2105661"/>
            <a:chExt cx="422112" cy="375001"/>
          </a:xfrm>
        </p:grpSpPr>
        <p:sp>
          <p:nvSpPr>
            <p:cNvPr id="136" name="Rektangel: afrundede hjørner 135">
              <a:extLst>
                <a:ext uri="{FF2B5EF4-FFF2-40B4-BE49-F238E27FC236}">
                  <a16:creationId xmlns:a16="http://schemas.microsoft.com/office/drawing/2014/main" id="{74A1174B-5EFD-4555-9586-12942EF2EB20}"/>
                </a:ext>
              </a:extLst>
            </p:cNvPr>
            <p:cNvSpPr/>
            <p:nvPr/>
          </p:nvSpPr>
          <p:spPr>
            <a:xfrm>
              <a:off x="4524782" y="2105661"/>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137" name="Grafik 136" descr="Gruppe">
              <a:extLst>
                <a:ext uri="{FF2B5EF4-FFF2-40B4-BE49-F238E27FC236}">
                  <a16:creationId xmlns:a16="http://schemas.microsoft.com/office/drawing/2014/main" id="{72CF7E08-F971-43BE-B6E3-F839E066A6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95839" y="2159369"/>
              <a:ext cx="272259" cy="272259"/>
            </a:xfrm>
            <a:prstGeom prst="rect">
              <a:avLst/>
            </a:prstGeom>
          </p:spPr>
        </p:pic>
      </p:grpSp>
      <p:grpSp>
        <p:nvGrpSpPr>
          <p:cNvPr id="138" name="Gruppe 137">
            <a:extLst>
              <a:ext uri="{FF2B5EF4-FFF2-40B4-BE49-F238E27FC236}">
                <a16:creationId xmlns:a16="http://schemas.microsoft.com/office/drawing/2014/main" id="{5ABF8E6B-1363-4650-AEDD-A2181ACEEF91}"/>
              </a:ext>
            </a:extLst>
          </p:cNvPr>
          <p:cNvGrpSpPr/>
          <p:nvPr/>
        </p:nvGrpSpPr>
        <p:grpSpPr>
          <a:xfrm>
            <a:off x="7018239" y="2353254"/>
            <a:ext cx="422112" cy="375001"/>
            <a:chOff x="1416642" y="3066972"/>
            <a:chExt cx="422112" cy="375001"/>
          </a:xfrm>
        </p:grpSpPr>
        <p:sp>
          <p:nvSpPr>
            <p:cNvPr id="139" name="Rektangel: afrundede hjørner 138">
              <a:extLst>
                <a:ext uri="{FF2B5EF4-FFF2-40B4-BE49-F238E27FC236}">
                  <a16:creationId xmlns:a16="http://schemas.microsoft.com/office/drawing/2014/main" id="{6C685FEC-E6AA-492A-B18F-52FA808BFB99}"/>
                </a:ext>
              </a:extLst>
            </p:cNvPr>
            <p:cNvSpPr/>
            <p:nvPr/>
          </p:nvSpPr>
          <p:spPr>
            <a:xfrm>
              <a:off x="1416642" y="3066972"/>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40" name="Freeform 26">
              <a:extLst>
                <a:ext uri="{FF2B5EF4-FFF2-40B4-BE49-F238E27FC236}">
                  <a16:creationId xmlns:a16="http://schemas.microsoft.com/office/drawing/2014/main" id="{1CA63876-ECAF-470A-9C30-189F6B140105}"/>
                </a:ext>
              </a:extLst>
            </p:cNvPr>
            <p:cNvSpPr>
              <a:spLocks noEditPoints="1"/>
            </p:cNvSpPr>
            <p:nvPr/>
          </p:nvSpPr>
          <p:spPr bwMode="auto">
            <a:xfrm>
              <a:off x="1467751" y="3138475"/>
              <a:ext cx="316031" cy="216360"/>
            </a:xfrm>
            <a:custGeom>
              <a:avLst/>
              <a:gdLst>
                <a:gd name="T0" fmla="*/ 360 w 367"/>
                <a:gd name="T1" fmla="*/ 126 h 268"/>
                <a:gd name="T2" fmla="*/ 197 w 367"/>
                <a:gd name="T3" fmla="*/ 7 h 268"/>
                <a:gd name="T4" fmla="*/ 169 w 367"/>
                <a:gd name="T5" fmla="*/ 7 h 268"/>
                <a:gd name="T6" fmla="*/ 9 w 367"/>
                <a:gd name="T7" fmla="*/ 124 h 268"/>
                <a:gd name="T8" fmla="*/ 8 w 367"/>
                <a:gd name="T9" fmla="*/ 149 h 268"/>
                <a:gd name="T10" fmla="*/ 16 w 367"/>
                <a:gd name="T11" fmla="*/ 153 h 268"/>
                <a:gd name="T12" fmla="*/ 29 w 367"/>
                <a:gd name="T13" fmla="*/ 152 h 268"/>
                <a:gd name="T14" fmla="*/ 29 w 367"/>
                <a:gd name="T15" fmla="*/ 151 h 268"/>
                <a:gd name="T16" fmla="*/ 30 w 367"/>
                <a:gd name="T17" fmla="*/ 151 h 268"/>
                <a:gd name="T18" fmla="*/ 36 w 367"/>
                <a:gd name="T19" fmla="*/ 147 h 268"/>
                <a:gd name="T20" fmla="*/ 56 w 367"/>
                <a:gd name="T21" fmla="*/ 134 h 268"/>
                <a:gd name="T22" fmla="*/ 56 w 367"/>
                <a:gd name="T23" fmla="*/ 254 h 268"/>
                <a:gd name="T24" fmla="*/ 66 w 367"/>
                <a:gd name="T25" fmla="*/ 268 h 268"/>
                <a:gd name="T26" fmla="*/ 302 w 367"/>
                <a:gd name="T27" fmla="*/ 268 h 268"/>
                <a:gd name="T28" fmla="*/ 316 w 367"/>
                <a:gd name="T29" fmla="*/ 254 h 268"/>
                <a:gd name="T30" fmla="*/ 316 w 367"/>
                <a:gd name="T31" fmla="*/ 134 h 268"/>
                <a:gd name="T32" fmla="*/ 334 w 367"/>
                <a:gd name="T33" fmla="*/ 148 h 268"/>
                <a:gd name="T34" fmla="*/ 335 w 367"/>
                <a:gd name="T35" fmla="*/ 149 h 268"/>
                <a:gd name="T36" fmla="*/ 336 w 367"/>
                <a:gd name="T37" fmla="*/ 151 h 268"/>
                <a:gd name="T38" fmla="*/ 360 w 367"/>
                <a:gd name="T39" fmla="*/ 151 h 268"/>
                <a:gd name="T40" fmla="*/ 360 w 367"/>
                <a:gd name="T41" fmla="*/ 126 h 268"/>
                <a:gd name="T42" fmla="*/ 180 w 367"/>
                <a:gd name="T43" fmla="*/ 136 h 268"/>
                <a:gd name="T44" fmla="*/ 240 w 367"/>
                <a:gd name="T45" fmla="*/ 136 h 268"/>
                <a:gd name="T46" fmla="*/ 256 w 367"/>
                <a:gd name="T47" fmla="*/ 147 h 268"/>
                <a:gd name="T48" fmla="*/ 256 w 367"/>
                <a:gd name="T49" fmla="*/ 176 h 268"/>
                <a:gd name="T50" fmla="*/ 180 w 367"/>
                <a:gd name="T51" fmla="*/ 176 h 268"/>
                <a:gd name="T52" fmla="*/ 180 w 367"/>
                <a:gd name="T53" fmla="*/ 136 h 268"/>
                <a:gd name="T54" fmla="*/ 135 w 367"/>
                <a:gd name="T55" fmla="*/ 118 h 268"/>
                <a:gd name="T56" fmla="*/ 152 w 367"/>
                <a:gd name="T57" fmla="*/ 136 h 268"/>
                <a:gd name="T58" fmla="*/ 135 w 367"/>
                <a:gd name="T59" fmla="*/ 153 h 268"/>
                <a:gd name="T60" fmla="*/ 117 w 367"/>
                <a:gd name="T61" fmla="*/ 136 h 268"/>
                <a:gd name="T62" fmla="*/ 135 w 367"/>
                <a:gd name="T63" fmla="*/ 118 h 268"/>
                <a:gd name="T64" fmla="*/ 125 w 367"/>
                <a:gd name="T65" fmla="*/ 160 h 268"/>
                <a:gd name="T66" fmla="*/ 156 w 367"/>
                <a:gd name="T67" fmla="*/ 160 h 268"/>
                <a:gd name="T68" fmla="*/ 156 w 367"/>
                <a:gd name="T69" fmla="*/ 141 h 268"/>
                <a:gd name="T70" fmla="*/ 164 w 367"/>
                <a:gd name="T71" fmla="*/ 133 h 268"/>
                <a:gd name="T72" fmla="*/ 172 w 367"/>
                <a:gd name="T73" fmla="*/ 141 h 268"/>
                <a:gd name="T74" fmla="*/ 172 w 367"/>
                <a:gd name="T75" fmla="*/ 163 h 268"/>
                <a:gd name="T76" fmla="*/ 162 w 367"/>
                <a:gd name="T77" fmla="*/ 176 h 268"/>
                <a:gd name="T78" fmla="*/ 125 w 367"/>
                <a:gd name="T79" fmla="*/ 176 h 268"/>
                <a:gd name="T80" fmla="*/ 117 w 367"/>
                <a:gd name="T81" fmla="*/ 168 h 268"/>
                <a:gd name="T82" fmla="*/ 125 w 367"/>
                <a:gd name="T83" fmla="*/ 160 h 268"/>
                <a:gd name="T84" fmla="*/ 280 w 367"/>
                <a:gd name="T85" fmla="*/ 236 h 268"/>
                <a:gd name="T86" fmla="*/ 264 w 367"/>
                <a:gd name="T87" fmla="*/ 236 h 268"/>
                <a:gd name="T88" fmla="*/ 264 w 367"/>
                <a:gd name="T89" fmla="*/ 208 h 268"/>
                <a:gd name="T90" fmla="*/ 112 w 367"/>
                <a:gd name="T91" fmla="*/ 208 h 268"/>
                <a:gd name="T92" fmla="*/ 112 w 367"/>
                <a:gd name="T93" fmla="*/ 236 h 268"/>
                <a:gd name="T94" fmla="*/ 96 w 367"/>
                <a:gd name="T95" fmla="*/ 236 h 268"/>
                <a:gd name="T96" fmla="*/ 96 w 367"/>
                <a:gd name="T97" fmla="*/ 124 h 268"/>
                <a:gd name="T98" fmla="*/ 104 w 367"/>
                <a:gd name="T99" fmla="*/ 114 h 268"/>
                <a:gd name="T100" fmla="*/ 112 w 367"/>
                <a:gd name="T101" fmla="*/ 124 h 268"/>
                <a:gd name="T102" fmla="*/ 112 w 367"/>
                <a:gd name="T103" fmla="*/ 184 h 268"/>
                <a:gd name="T104" fmla="*/ 264 w 367"/>
                <a:gd name="T105" fmla="*/ 184 h 268"/>
                <a:gd name="T106" fmla="*/ 264 w 367"/>
                <a:gd name="T107" fmla="*/ 148 h 268"/>
                <a:gd name="T108" fmla="*/ 272 w 367"/>
                <a:gd name="T109" fmla="*/ 138 h 268"/>
                <a:gd name="T110" fmla="*/ 280 w 367"/>
                <a:gd name="T111" fmla="*/ 148 h 268"/>
                <a:gd name="T112" fmla="*/ 280 w 367"/>
                <a:gd name="T113" fmla="*/ 23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7" h="268">
                  <a:moveTo>
                    <a:pt x="360" y="126"/>
                  </a:moveTo>
                  <a:cubicBezTo>
                    <a:pt x="197" y="7"/>
                    <a:pt x="197" y="7"/>
                    <a:pt x="197" y="7"/>
                  </a:cubicBezTo>
                  <a:cubicBezTo>
                    <a:pt x="189" y="0"/>
                    <a:pt x="177" y="0"/>
                    <a:pt x="169" y="7"/>
                  </a:cubicBezTo>
                  <a:cubicBezTo>
                    <a:pt x="9" y="124"/>
                    <a:pt x="9" y="124"/>
                    <a:pt x="9" y="124"/>
                  </a:cubicBezTo>
                  <a:cubicBezTo>
                    <a:pt x="1" y="131"/>
                    <a:pt x="0" y="141"/>
                    <a:pt x="8" y="149"/>
                  </a:cubicBezTo>
                  <a:cubicBezTo>
                    <a:pt x="10" y="151"/>
                    <a:pt x="13" y="153"/>
                    <a:pt x="16" y="153"/>
                  </a:cubicBezTo>
                  <a:cubicBezTo>
                    <a:pt x="20" y="155"/>
                    <a:pt x="25" y="154"/>
                    <a:pt x="29" y="152"/>
                  </a:cubicBezTo>
                  <a:cubicBezTo>
                    <a:pt x="29" y="152"/>
                    <a:pt x="29" y="152"/>
                    <a:pt x="29" y="151"/>
                  </a:cubicBezTo>
                  <a:cubicBezTo>
                    <a:pt x="30" y="151"/>
                    <a:pt x="30" y="151"/>
                    <a:pt x="30" y="151"/>
                  </a:cubicBezTo>
                  <a:cubicBezTo>
                    <a:pt x="32" y="150"/>
                    <a:pt x="34" y="149"/>
                    <a:pt x="36" y="147"/>
                  </a:cubicBezTo>
                  <a:cubicBezTo>
                    <a:pt x="56" y="134"/>
                    <a:pt x="56" y="134"/>
                    <a:pt x="56" y="134"/>
                  </a:cubicBezTo>
                  <a:cubicBezTo>
                    <a:pt x="56" y="254"/>
                    <a:pt x="56" y="254"/>
                    <a:pt x="56" y="254"/>
                  </a:cubicBezTo>
                  <a:cubicBezTo>
                    <a:pt x="56" y="260"/>
                    <a:pt x="60" y="268"/>
                    <a:pt x="66" y="268"/>
                  </a:cubicBezTo>
                  <a:cubicBezTo>
                    <a:pt x="302" y="268"/>
                    <a:pt x="302" y="268"/>
                    <a:pt x="302" y="268"/>
                  </a:cubicBezTo>
                  <a:cubicBezTo>
                    <a:pt x="308" y="268"/>
                    <a:pt x="316" y="260"/>
                    <a:pt x="316" y="254"/>
                  </a:cubicBezTo>
                  <a:cubicBezTo>
                    <a:pt x="316" y="134"/>
                    <a:pt x="316" y="134"/>
                    <a:pt x="316" y="134"/>
                  </a:cubicBezTo>
                  <a:cubicBezTo>
                    <a:pt x="334" y="148"/>
                    <a:pt x="334" y="148"/>
                    <a:pt x="334" y="148"/>
                  </a:cubicBezTo>
                  <a:cubicBezTo>
                    <a:pt x="334" y="148"/>
                    <a:pt x="334" y="149"/>
                    <a:pt x="335" y="149"/>
                  </a:cubicBezTo>
                  <a:cubicBezTo>
                    <a:pt x="336" y="151"/>
                    <a:pt x="336" y="151"/>
                    <a:pt x="336" y="151"/>
                  </a:cubicBezTo>
                  <a:cubicBezTo>
                    <a:pt x="343" y="158"/>
                    <a:pt x="354" y="158"/>
                    <a:pt x="360" y="151"/>
                  </a:cubicBezTo>
                  <a:cubicBezTo>
                    <a:pt x="367" y="144"/>
                    <a:pt x="367" y="133"/>
                    <a:pt x="360" y="126"/>
                  </a:cubicBezTo>
                  <a:close/>
                  <a:moveTo>
                    <a:pt x="180" y="136"/>
                  </a:moveTo>
                  <a:cubicBezTo>
                    <a:pt x="240" y="136"/>
                    <a:pt x="240" y="136"/>
                    <a:pt x="240" y="136"/>
                  </a:cubicBezTo>
                  <a:cubicBezTo>
                    <a:pt x="248" y="136"/>
                    <a:pt x="256" y="139"/>
                    <a:pt x="256" y="147"/>
                  </a:cubicBezTo>
                  <a:cubicBezTo>
                    <a:pt x="256" y="176"/>
                    <a:pt x="256" y="176"/>
                    <a:pt x="256" y="176"/>
                  </a:cubicBezTo>
                  <a:cubicBezTo>
                    <a:pt x="180" y="176"/>
                    <a:pt x="180" y="176"/>
                    <a:pt x="180" y="176"/>
                  </a:cubicBezTo>
                  <a:lnTo>
                    <a:pt x="180" y="136"/>
                  </a:lnTo>
                  <a:close/>
                  <a:moveTo>
                    <a:pt x="135" y="118"/>
                  </a:moveTo>
                  <a:cubicBezTo>
                    <a:pt x="144" y="118"/>
                    <a:pt x="152" y="126"/>
                    <a:pt x="152" y="136"/>
                  </a:cubicBezTo>
                  <a:cubicBezTo>
                    <a:pt x="152" y="146"/>
                    <a:pt x="144" y="153"/>
                    <a:pt x="135" y="153"/>
                  </a:cubicBezTo>
                  <a:cubicBezTo>
                    <a:pt x="125" y="153"/>
                    <a:pt x="117" y="146"/>
                    <a:pt x="117" y="136"/>
                  </a:cubicBezTo>
                  <a:cubicBezTo>
                    <a:pt x="117" y="126"/>
                    <a:pt x="125" y="118"/>
                    <a:pt x="135" y="118"/>
                  </a:cubicBezTo>
                  <a:close/>
                  <a:moveTo>
                    <a:pt x="125" y="160"/>
                  </a:moveTo>
                  <a:cubicBezTo>
                    <a:pt x="156" y="160"/>
                    <a:pt x="156" y="160"/>
                    <a:pt x="156" y="160"/>
                  </a:cubicBezTo>
                  <a:cubicBezTo>
                    <a:pt x="156" y="141"/>
                    <a:pt x="156" y="141"/>
                    <a:pt x="156" y="141"/>
                  </a:cubicBezTo>
                  <a:cubicBezTo>
                    <a:pt x="156" y="136"/>
                    <a:pt x="160" y="133"/>
                    <a:pt x="164" y="133"/>
                  </a:cubicBezTo>
                  <a:cubicBezTo>
                    <a:pt x="169" y="133"/>
                    <a:pt x="172" y="136"/>
                    <a:pt x="172" y="141"/>
                  </a:cubicBezTo>
                  <a:cubicBezTo>
                    <a:pt x="172" y="163"/>
                    <a:pt x="172" y="163"/>
                    <a:pt x="172" y="163"/>
                  </a:cubicBezTo>
                  <a:cubicBezTo>
                    <a:pt x="172" y="168"/>
                    <a:pt x="167" y="176"/>
                    <a:pt x="162" y="176"/>
                  </a:cubicBezTo>
                  <a:cubicBezTo>
                    <a:pt x="125" y="176"/>
                    <a:pt x="125" y="176"/>
                    <a:pt x="125" y="176"/>
                  </a:cubicBezTo>
                  <a:cubicBezTo>
                    <a:pt x="121" y="176"/>
                    <a:pt x="117" y="172"/>
                    <a:pt x="117" y="168"/>
                  </a:cubicBezTo>
                  <a:cubicBezTo>
                    <a:pt x="117" y="164"/>
                    <a:pt x="121" y="160"/>
                    <a:pt x="125" y="160"/>
                  </a:cubicBezTo>
                  <a:close/>
                  <a:moveTo>
                    <a:pt x="280" y="236"/>
                  </a:moveTo>
                  <a:cubicBezTo>
                    <a:pt x="264" y="236"/>
                    <a:pt x="264" y="236"/>
                    <a:pt x="264" y="236"/>
                  </a:cubicBezTo>
                  <a:cubicBezTo>
                    <a:pt x="264" y="208"/>
                    <a:pt x="264" y="208"/>
                    <a:pt x="264" y="208"/>
                  </a:cubicBezTo>
                  <a:cubicBezTo>
                    <a:pt x="112" y="208"/>
                    <a:pt x="112" y="208"/>
                    <a:pt x="112" y="208"/>
                  </a:cubicBezTo>
                  <a:cubicBezTo>
                    <a:pt x="112" y="236"/>
                    <a:pt x="112" y="236"/>
                    <a:pt x="112" y="236"/>
                  </a:cubicBezTo>
                  <a:cubicBezTo>
                    <a:pt x="96" y="236"/>
                    <a:pt x="96" y="236"/>
                    <a:pt x="96" y="236"/>
                  </a:cubicBezTo>
                  <a:cubicBezTo>
                    <a:pt x="96" y="124"/>
                    <a:pt x="96" y="124"/>
                    <a:pt x="96" y="124"/>
                  </a:cubicBezTo>
                  <a:cubicBezTo>
                    <a:pt x="96" y="119"/>
                    <a:pt x="99" y="114"/>
                    <a:pt x="104" y="114"/>
                  </a:cubicBezTo>
                  <a:cubicBezTo>
                    <a:pt x="109" y="114"/>
                    <a:pt x="112" y="119"/>
                    <a:pt x="112" y="124"/>
                  </a:cubicBezTo>
                  <a:cubicBezTo>
                    <a:pt x="112" y="184"/>
                    <a:pt x="112" y="184"/>
                    <a:pt x="112" y="184"/>
                  </a:cubicBezTo>
                  <a:cubicBezTo>
                    <a:pt x="264" y="184"/>
                    <a:pt x="264" y="184"/>
                    <a:pt x="264" y="184"/>
                  </a:cubicBezTo>
                  <a:cubicBezTo>
                    <a:pt x="264" y="148"/>
                    <a:pt x="264" y="148"/>
                    <a:pt x="264" y="148"/>
                  </a:cubicBezTo>
                  <a:cubicBezTo>
                    <a:pt x="264" y="143"/>
                    <a:pt x="267" y="138"/>
                    <a:pt x="272" y="138"/>
                  </a:cubicBezTo>
                  <a:cubicBezTo>
                    <a:pt x="277" y="138"/>
                    <a:pt x="280" y="143"/>
                    <a:pt x="280" y="148"/>
                  </a:cubicBezTo>
                  <a:lnTo>
                    <a:pt x="280" y="236"/>
                  </a:lnTo>
                  <a:close/>
                </a:path>
              </a:pathLst>
            </a:custGeom>
            <a:solidFill>
              <a:schemeClr val="bg1"/>
            </a:solidFill>
            <a:ln>
              <a:noFill/>
            </a:ln>
          </p:spPr>
          <p:txBody>
            <a:bodyPr vert="horz" wrap="square" lIns="82550" tIns="41275" rIns="82550" bIns="41275" numCol="1" anchor="t" anchorCtr="0" compatLnSpc="1">
              <a:prstTxWarp prst="textNoShape">
                <a:avLst/>
              </a:prstTxWarp>
            </a:bodyPr>
            <a:lstStyle/>
            <a:p>
              <a:pPr defTabSz="761970"/>
              <a:endParaRPr lang="en-US" sz="1806">
                <a:solidFill>
                  <a:prstClr val="black"/>
                </a:solidFill>
                <a:latin typeface="+mj-lt"/>
                <a:ea typeface="ＭＳ Ｐゴシック" charset="0"/>
              </a:endParaRPr>
            </a:p>
          </p:txBody>
        </p:sp>
      </p:grpSp>
      <p:sp>
        <p:nvSpPr>
          <p:cNvPr id="148" name="Tekstboks 27">
            <a:extLst>
              <a:ext uri="{FF2B5EF4-FFF2-40B4-BE49-F238E27FC236}">
                <a16:creationId xmlns:a16="http://schemas.microsoft.com/office/drawing/2014/main" id="{CB84334B-85BE-4B91-9AFE-5FC41D937B4B}"/>
              </a:ext>
            </a:extLst>
          </p:cNvPr>
          <p:cNvSpPr txBox="1"/>
          <p:nvPr/>
        </p:nvSpPr>
        <p:spPr>
          <a:xfrm>
            <a:off x="3705112" y="2356088"/>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b="1" dirty="0">
                <a:latin typeface="+mj-lt"/>
              </a:rPr>
              <a:t>34%</a:t>
            </a:r>
            <a:endParaRPr lang="da-DK" b="1" i="1" dirty="0">
              <a:solidFill>
                <a:schemeClr val="accent2">
                  <a:lumMod val="75000"/>
                </a:schemeClr>
              </a:solidFill>
              <a:latin typeface="+mj-lt"/>
            </a:endParaRPr>
          </a:p>
        </p:txBody>
      </p:sp>
      <p:sp>
        <p:nvSpPr>
          <p:cNvPr id="149" name="Tekstboks 28">
            <a:extLst>
              <a:ext uri="{FF2B5EF4-FFF2-40B4-BE49-F238E27FC236}">
                <a16:creationId xmlns:a16="http://schemas.microsoft.com/office/drawing/2014/main" id="{57395B5E-A17E-4900-8CA3-1FA420E1CC15}"/>
              </a:ext>
            </a:extLst>
          </p:cNvPr>
          <p:cNvSpPr txBox="1"/>
          <p:nvPr/>
        </p:nvSpPr>
        <p:spPr>
          <a:xfrm>
            <a:off x="3324682" y="2749804"/>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Travel </a:t>
            </a:r>
            <a:r>
              <a:rPr lang="nb-NO" sz="900" b="1" dirty="0" err="1">
                <a:solidFill>
                  <a:srgbClr val="436989"/>
                </a:solidFill>
                <a:latin typeface="+mj-lt"/>
              </a:rPr>
              <a:t>with</a:t>
            </a:r>
            <a:r>
              <a:rPr lang="nb-NO" sz="900" b="1" dirty="0">
                <a:solidFill>
                  <a:srgbClr val="436989"/>
                </a:solidFill>
                <a:latin typeface="+mj-lt"/>
              </a:rPr>
              <a:t> at </a:t>
            </a:r>
            <a:r>
              <a:rPr lang="nb-NO" sz="900" b="1" dirty="0" err="1">
                <a:solidFill>
                  <a:srgbClr val="436989"/>
                </a:solidFill>
                <a:latin typeface="+mj-lt"/>
              </a:rPr>
              <a:t>least</a:t>
            </a:r>
            <a:r>
              <a:rPr lang="nb-NO" sz="900" b="1" dirty="0">
                <a:solidFill>
                  <a:srgbClr val="436989"/>
                </a:solidFill>
                <a:latin typeface="+mj-lt"/>
              </a:rPr>
              <a:t> </a:t>
            </a:r>
            <a:r>
              <a:rPr lang="nb-NO" sz="900" b="1" dirty="0" err="1">
                <a:solidFill>
                  <a:srgbClr val="436989"/>
                </a:solidFill>
                <a:latin typeface="+mj-lt"/>
              </a:rPr>
              <a:t>one</a:t>
            </a:r>
            <a:r>
              <a:rPr lang="nb-NO" sz="900" b="1" dirty="0">
                <a:solidFill>
                  <a:srgbClr val="436989"/>
                </a:solidFill>
                <a:latin typeface="+mj-lt"/>
              </a:rPr>
              <a:t> </a:t>
            </a:r>
            <a:r>
              <a:rPr lang="nb-NO" sz="900" b="1" dirty="0" err="1">
                <a:solidFill>
                  <a:srgbClr val="436989"/>
                </a:solidFill>
                <a:latin typeface="+mj-lt"/>
              </a:rPr>
              <a:t>child</a:t>
            </a:r>
            <a:r>
              <a:rPr lang="nb-NO" sz="900" b="1" dirty="0">
                <a:solidFill>
                  <a:srgbClr val="436989"/>
                </a:solidFill>
                <a:latin typeface="+mj-lt"/>
              </a:rPr>
              <a:t> under </a:t>
            </a:r>
            <a:r>
              <a:rPr lang="nb-NO" sz="900" b="1" dirty="0" err="1">
                <a:solidFill>
                  <a:srgbClr val="436989"/>
                </a:solidFill>
                <a:latin typeface="+mj-lt"/>
              </a:rPr>
              <a:t>the</a:t>
            </a:r>
            <a:r>
              <a:rPr lang="nb-NO" sz="900" b="1" dirty="0">
                <a:solidFill>
                  <a:srgbClr val="436989"/>
                </a:solidFill>
                <a:latin typeface="+mj-lt"/>
              </a:rPr>
              <a:t> age </a:t>
            </a:r>
            <a:r>
              <a:rPr lang="nb-NO" sz="900" b="1" dirty="0" err="1">
                <a:solidFill>
                  <a:srgbClr val="436989"/>
                </a:solidFill>
                <a:latin typeface="+mj-lt"/>
              </a:rPr>
              <a:t>of</a:t>
            </a:r>
            <a:r>
              <a:rPr lang="nb-NO" sz="900" b="1" dirty="0">
                <a:solidFill>
                  <a:srgbClr val="436989"/>
                </a:solidFill>
                <a:latin typeface="+mj-lt"/>
              </a:rPr>
              <a:t> 12</a:t>
            </a:r>
          </a:p>
        </p:txBody>
      </p:sp>
      <p:sp>
        <p:nvSpPr>
          <p:cNvPr id="150" name="Tekstboks 27">
            <a:extLst>
              <a:ext uri="{FF2B5EF4-FFF2-40B4-BE49-F238E27FC236}">
                <a16:creationId xmlns:a16="http://schemas.microsoft.com/office/drawing/2014/main" id="{A31601C9-05C1-4953-9685-9061757C08EE}"/>
              </a:ext>
            </a:extLst>
          </p:cNvPr>
          <p:cNvSpPr txBox="1"/>
          <p:nvPr/>
        </p:nvSpPr>
        <p:spPr>
          <a:xfrm>
            <a:off x="5525121" y="2356088"/>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mj-lt"/>
              </a:rPr>
              <a:t>79%</a:t>
            </a:r>
            <a:endParaRPr lang="en-US" b="1" i="1" dirty="0">
              <a:solidFill>
                <a:schemeClr val="accent2">
                  <a:lumMod val="75000"/>
                </a:schemeClr>
              </a:solidFill>
              <a:latin typeface="+mj-lt"/>
            </a:endParaRPr>
          </a:p>
        </p:txBody>
      </p:sp>
      <p:sp>
        <p:nvSpPr>
          <p:cNvPr id="151" name="Tekstboks 27">
            <a:extLst>
              <a:ext uri="{FF2B5EF4-FFF2-40B4-BE49-F238E27FC236}">
                <a16:creationId xmlns:a16="http://schemas.microsoft.com/office/drawing/2014/main" id="{1C484BB9-2352-4CAF-9D66-4E8DF8918B21}"/>
              </a:ext>
            </a:extLst>
          </p:cNvPr>
          <p:cNvSpPr txBox="1"/>
          <p:nvPr/>
        </p:nvSpPr>
        <p:spPr>
          <a:xfrm>
            <a:off x="7401248" y="2356088"/>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b="1" dirty="0">
                <a:latin typeface="+mj-lt"/>
              </a:rPr>
              <a:t>27%</a:t>
            </a:r>
            <a:endParaRPr lang="da-DK" b="1" i="1" dirty="0">
              <a:solidFill>
                <a:schemeClr val="accent2">
                  <a:lumMod val="75000"/>
                </a:schemeClr>
              </a:solidFill>
              <a:latin typeface="+mj-lt"/>
            </a:endParaRPr>
          </a:p>
        </p:txBody>
      </p:sp>
      <p:sp>
        <p:nvSpPr>
          <p:cNvPr id="152" name="Tekstboks 28">
            <a:extLst>
              <a:ext uri="{FF2B5EF4-FFF2-40B4-BE49-F238E27FC236}">
                <a16:creationId xmlns:a16="http://schemas.microsoft.com/office/drawing/2014/main" id="{2A567D09-CF2C-46E0-8E13-CDA82F4FC22B}"/>
              </a:ext>
            </a:extLst>
          </p:cNvPr>
          <p:cNvSpPr txBox="1"/>
          <p:nvPr/>
        </p:nvSpPr>
        <p:spPr>
          <a:xfrm>
            <a:off x="5167821" y="2747531"/>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Travel in </a:t>
            </a:r>
            <a:r>
              <a:rPr lang="nb-NO" sz="900" b="1" dirty="0" err="1">
                <a:solidFill>
                  <a:srgbClr val="436989"/>
                </a:solidFill>
                <a:latin typeface="+mj-lt"/>
              </a:rPr>
              <a:t>groups</a:t>
            </a:r>
            <a:r>
              <a:rPr lang="nb-NO" sz="900" b="1" dirty="0">
                <a:solidFill>
                  <a:srgbClr val="436989"/>
                </a:solidFill>
                <a:latin typeface="+mj-lt"/>
              </a:rPr>
              <a:t> </a:t>
            </a:r>
            <a:r>
              <a:rPr lang="nb-NO" sz="900" b="1" dirty="0" err="1">
                <a:solidFill>
                  <a:srgbClr val="436989"/>
                </a:solidFill>
                <a:latin typeface="+mj-lt"/>
              </a:rPr>
              <a:t>of</a:t>
            </a:r>
            <a:r>
              <a:rPr lang="nb-NO" sz="900" b="1" dirty="0">
                <a:solidFill>
                  <a:srgbClr val="436989"/>
                </a:solidFill>
                <a:latin typeface="+mj-lt"/>
              </a:rPr>
              <a:t> 4 persons or more</a:t>
            </a:r>
          </a:p>
        </p:txBody>
      </p:sp>
      <p:sp>
        <p:nvSpPr>
          <p:cNvPr id="153" name="Tekstboks 28">
            <a:extLst>
              <a:ext uri="{FF2B5EF4-FFF2-40B4-BE49-F238E27FC236}">
                <a16:creationId xmlns:a16="http://schemas.microsoft.com/office/drawing/2014/main" id="{8EF948BC-9DD1-4C8A-8CA2-6AFBD3509714}"/>
              </a:ext>
            </a:extLst>
          </p:cNvPr>
          <p:cNvSpPr txBox="1"/>
          <p:nvPr/>
        </p:nvSpPr>
        <p:spPr>
          <a:xfrm>
            <a:off x="7018239" y="2749804"/>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Are </a:t>
            </a:r>
            <a:r>
              <a:rPr lang="nb-NO" sz="900" b="1" dirty="0" err="1">
                <a:solidFill>
                  <a:srgbClr val="436989"/>
                </a:solidFill>
                <a:latin typeface="+mj-lt"/>
              </a:rPr>
              <a:t>on</a:t>
            </a:r>
            <a:r>
              <a:rPr lang="nb-NO" sz="900" b="1" dirty="0">
                <a:solidFill>
                  <a:srgbClr val="436989"/>
                </a:solidFill>
                <a:latin typeface="+mj-lt"/>
              </a:rPr>
              <a:t> </a:t>
            </a:r>
            <a:r>
              <a:rPr lang="nb-NO" sz="900" b="1" dirty="0" err="1">
                <a:solidFill>
                  <a:srgbClr val="436989"/>
                </a:solidFill>
                <a:latin typeface="+mj-lt"/>
              </a:rPr>
              <a:t>short</a:t>
            </a:r>
            <a:r>
              <a:rPr lang="nb-NO" sz="900" b="1" dirty="0">
                <a:solidFill>
                  <a:srgbClr val="436989"/>
                </a:solidFill>
                <a:latin typeface="+mj-lt"/>
              </a:rPr>
              <a:t> trips (1-4 </a:t>
            </a:r>
            <a:r>
              <a:rPr lang="nb-NO" sz="900" b="1" dirty="0" err="1">
                <a:solidFill>
                  <a:srgbClr val="436989"/>
                </a:solidFill>
                <a:latin typeface="+mj-lt"/>
              </a:rPr>
              <a:t>overnight</a:t>
            </a:r>
            <a:r>
              <a:rPr lang="nb-NO" sz="900" b="1" dirty="0">
                <a:solidFill>
                  <a:srgbClr val="436989"/>
                </a:solidFill>
                <a:latin typeface="+mj-lt"/>
              </a:rPr>
              <a:t> </a:t>
            </a:r>
            <a:r>
              <a:rPr lang="nb-NO" sz="900" b="1" dirty="0" err="1">
                <a:solidFill>
                  <a:srgbClr val="436989"/>
                </a:solidFill>
                <a:latin typeface="+mj-lt"/>
              </a:rPr>
              <a:t>stays</a:t>
            </a:r>
            <a:r>
              <a:rPr lang="nb-NO" sz="900" b="1" dirty="0">
                <a:solidFill>
                  <a:srgbClr val="436989"/>
                </a:solidFill>
                <a:latin typeface="+mj-lt"/>
              </a:rPr>
              <a:t>)</a:t>
            </a:r>
          </a:p>
        </p:txBody>
      </p:sp>
      <p:cxnSp>
        <p:nvCxnSpPr>
          <p:cNvPr id="154" name="Lige forbindelse 153">
            <a:extLst>
              <a:ext uri="{FF2B5EF4-FFF2-40B4-BE49-F238E27FC236}">
                <a16:creationId xmlns:a16="http://schemas.microsoft.com/office/drawing/2014/main" id="{1CE32951-C209-4124-9023-6FFEF5CC35E0}"/>
              </a:ext>
            </a:extLst>
          </p:cNvPr>
          <p:cNvCxnSpPr/>
          <p:nvPr/>
        </p:nvCxnSpPr>
        <p:spPr>
          <a:xfrm>
            <a:off x="3324681" y="3230920"/>
            <a:ext cx="4981433" cy="12098"/>
          </a:xfrm>
          <a:prstGeom prst="line">
            <a:avLst/>
          </a:prstGeom>
          <a:ln w="127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61" name="Gruppe 160">
            <a:extLst>
              <a:ext uri="{FF2B5EF4-FFF2-40B4-BE49-F238E27FC236}">
                <a16:creationId xmlns:a16="http://schemas.microsoft.com/office/drawing/2014/main" id="{BE1C1E2C-D56C-4771-9DE9-1F3667C96923}"/>
              </a:ext>
            </a:extLst>
          </p:cNvPr>
          <p:cNvGrpSpPr/>
          <p:nvPr/>
        </p:nvGrpSpPr>
        <p:grpSpPr>
          <a:xfrm>
            <a:off x="7018239" y="3517141"/>
            <a:ext cx="422112" cy="375001"/>
            <a:chOff x="6754859" y="3389833"/>
            <a:chExt cx="422112" cy="375001"/>
          </a:xfrm>
        </p:grpSpPr>
        <p:sp>
          <p:nvSpPr>
            <p:cNvPr id="162" name="Rektangel: afrundede hjørner 161">
              <a:extLst>
                <a:ext uri="{FF2B5EF4-FFF2-40B4-BE49-F238E27FC236}">
                  <a16:creationId xmlns:a16="http://schemas.microsoft.com/office/drawing/2014/main" id="{F0DF8788-C4E5-4A35-A35A-36AC38B1B2D6}"/>
                </a:ext>
              </a:extLst>
            </p:cNvPr>
            <p:cNvSpPr/>
            <p:nvPr/>
          </p:nvSpPr>
          <p:spPr>
            <a:xfrm>
              <a:off x="6754859" y="3389833"/>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nvGrpSpPr>
            <p:cNvPr id="163" name="Group 4">
              <a:extLst>
                <a:ext uri="{FF2B5EF4-FFF2-40B4-BE49-F238E27FC236}">
                  <a16:creationId xmlns:a16="http://schemas.microsoft.com/office/drawing/2014/main" id="{89977F57-6585-44AF-982F-5EDC4C4581E9}"/>
                </a:ext>
              </a:extLst>
            </p:cNvPr>
            <p:cNvGrpSpPr>
              <a:grpSpLocks noChangeAspect="1"/>
            </p:cNvGrpSpPr>
            <p:nvPr/>
          </p:nvGrpSpPr>
          <p:grpSpPr bwMode="auto">
            <a:xfrm>
              <a:off x="6811634" y="3502545"/>
              <a:ext cx="314538" cy="189175"/>
              <a:chOff x="2600" y="1995"/>
              <a:chExt cx="557" cy="335"/>
            </a:xfrm>
            <a:solidFill>
              <a:schemeClr val="bg1"/>
            </a:solidFill>
          </p:grpSpPr>
          <p:sp>
            <p:nvSpPr>
              <p:cNvPr id="164" name="Oval 5">
                <a:extLst>
                  <a:ext uri="{FF2B5EF4-FFF2-40B4-BE49-F238E27FC236}">
                    <a16:creationId xmlns:a16="http://schemas.microsoft.com/office/drawing/2014/main" id="{EB07F446-F2C7-48E1-B3F5-70E1DFEF4696}"/>
                  </a:ext>
                </a:extLst>
              </p:cNvPr>
              <p:cNvSpPr>
                <a:spLocks noChangeArrowheads="1"/>
              </p:cNvSpPr>
              <p:nvPr/>
            </p:nvSpPr>
            <p:spPr bwMode="auto">
              <a:xfrm>
                <a:off x="2858" y="1995"/>
                <a:ext cx="58" cy="6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5" name="Freeform 6">
                <a:extLst>
                  <a:ext uri="{FF2B5EF4-FFF2-40B4-BE49-F238E27FC236}">
                    <a16:creationId xmlns:a16="http://schemas.microsoft.com/office/drawing/2014/main" id="{C138EBE9-E78D-4CEF-A6F1-0B05EAF1D0F2}"/>
                  </a:ext>
                </a:extLst>
              </p:cNvPr>
              <p:cNvSpPr>
                <a:spLocks/>
              </p:cNvSpPr>
              <p:nvPr/>
            </p:nvSpPr>
            <p:spPr bwMode="auto">
              <a:xfrm>
                <a:off x="2679" y="2010"/>
                <a:ext cx="220" cy="162"/>
              </a:xfrm>
              <a:custGeom>
                <a:avLst/>
                <a:gdLst>
                  <a:gd name="T0" fmla="*/ 59 w 92"/>
                  <a:gd name="T1" fmla="*/ 10 h 67"/>
                  <a:gd name="T2" fmla="*/ 73 w 92"/>
                  <a:gd name="T3" fmla="*/ 21 h 67"/>
                  <a:gd name="T4" fmla="*/ 68 w 92"/>
                  <a:gd name="T5" fmla="*/ 45 h 67"/>
                  <a:gd name="T6" fmla="*/ 85 w 92"/>
                  <a:gd name="T7" fmla="*/ 56 h 67"/>
                  <a:gd name="T8" fmla="*/ 80 w 92"/>
                  <a:gd name="T9" fmla="*/ 63 h 67"/>
                  <a:gd name="T10" fmla="*/ 56 w 92"/>
                  <a:gd name="T11" fmla="*/ 49 h 67"/>
                  <a:gd name="T12" fmla="*/ 56 w 92"/>
                  <a:gd name="T13" fmla="*/ 37 h 67"/>
                  <a:gd name="T14" fmla="*/ 47 w 92"/>
                  <a:gd name="T15" fmla="*/ 41 h 67"/>
                  <a:gd name="T16" fmla="*/ 9 w 92"/>
                  <a:gd name="T17" fmla="*/ 13 h 67"/>
                  <a:gd name="T18" fmla="*/ 4 w 92"/>
                  <a:gd name="T19" fmla="*/ 15 h 67"/>
                  <a:gd name="T20" fmla="*/ 0 w 92"/>
                  <a:gd name="T21" fmla="*/ 14 h 67"/>
                  <a:gd name="T22" fmla="*/ 4 w 92"/>
                  <a:gd name="T23" fmla="*/ 8 h 67"/>
                  <a:gd name="T24" fmla="*/ 0 w 92"/>
                  <a:gd name="T25" fmla="*/ 3 h 67"/>
                  <a:gd name="T26" fmla="*/ 6 w 92"/>
                  <a:gd name="T27" fmla="*/ 5 h 67"/>
                  <a:gd name="T28" fmla="*/ 10 w 92"/>
                  <a:gd name="T29" fmla="*/ 0 h 67"/>
                  <a:gd name="T30" fmla="*/ 12 w 92"/>
                  <a:gd name="T31" fmla="*/ 4 h 67"/>
                  <a:gd name="T32" fmla="*/ 12 w 92"/>
                  <a:gd name="T33" fmla="*/ 9 h 67"/>
                  <a:gd name="T34" fmla="*/ 28 w 92"/>
                  <a:gd name="T35" fmla="*/ 21 h 67"/>
                  <a:gd name="T36" fmla="*/ 59 w 92"/>
                  <a:gd name="T37" fmla="*/ 1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 h="67">
                    <a:moveTo>
                      <a:pt x="59" y="10"/>
                    </a:moveTo>
                    <a:cubicBezTo>
                      <a:pt x="65" y="10"/>
                      <a:pt x="73" y="13"/>
                      <a:pt x="73" y="21"/>
                    </a:cubicBezTo>
                    <a:cubicBezTo>
                      <a:pt x="73" y="30"/>
                      <a:pt x="68" y="45"/>
                      <a:pt x="68" y="45"/>
                    </a:cubicBezTo>
                    <a:cubicBezTo>
                      <a:pt x="68" y="45"/>
                      <a:pt x="82" y="54"/>
                      <a:pt x="85" y="56"/>
                    </a:cubicBezTo>
                    <a:cubicBezTo>
                      <a:pt x="92" y="62"/>
                      <a:pt x="90" y="67"/>
                      <a:pt x="80" y="63"/>
                    </a:cubicBezTo>
                    <a:cubicBezTo>
                      <a:pt x="65" y="57"/>
                      <a:pt x="57" y="53"/>
                      <a:pt x="56" y="49"/>
                    </a:cubicBezTo>
                    <a:cubicBezTo>
                      <a:pt x="55" y="45"/>
                      <a:pt x="56" y="37"/>
                      <a:pt x="56" y="37"/>
                    </a:cubicBezTo>
                    <a:cubicBezTo>
                      <a:pt x="47" y="41"/>
                      <a:pt x="47" y="41"/>
                      <a:pt x="47" y="41"/>
                    </a:cubicBezTo>
                    <a:cubicBezTo>
                      <a:pt x="9" y="13"/>
                      <a:pt x="9" y="13"/>
                      <a:pt x="9" y="13"/>
                    </a:cubicBezTo>
                    <a:cubicBezTo>
                      <a:pt x="9" y="13"/>
                      <a:pt x="6" y="15"/>
                      <a:pt x="4" y="15"/>
                    </a:cubicBezTo>
                    <a:cubicBezTo>
                      <a:pt x="2" y="15"/>
                      <a:pt x="0" y="14"/>
                      <a:pt x="0" y="14"/>
                    </a:cubicBezTo>
                    <a:cubicBezTo>
                      <a:pt x="4" y="8"/>
                      <a:pt x="4" y="8"/>
                      <a:pt x="4" y="8"/>
                    </a:cubicBezTo>
                    <a:cubicBezTo>
                      <a:pt x="0" y="3"/>
                      <a:pt x="0" y="3"/>
                      <a:pt x="0" y="3"/>
                    </a:cubicBezTo>
                    <a:cubicBezTo>
                      <a:pt x="6" y="5"/>
                      <a:pt x="6" y="5"/>
                      <a:pt x="6" y="5"/>
                    </a:cubicBezTo>
                    <a:cubicBezTo>
                      <a:pt x="6" y="5"/>
                      <a:pt x="10" y="0"/>
                      <a:pt x="10" y="0"/>
                    </a:cubicBezTo>
                    <a:cubicBezTo>
                      <a:pt x="10" y="0"/>
                      <a:pt x="12" y="1"/>
                      <a:pt x="12" y="4"/>
                    </a:cubicBezTo>
                    <a:cubicBezTo>
                      <a:pt x="13" y="6"/>
                      <a:pt x="12" y="9"/>
                      <a:pt x="12" y="9"/>
                    </a:cubicBezTo>
                    <a:cubicBezTo>
                      <a:pt x="28" y="21"/>
                      <a:pt x="28" y="21"/>
                      <a:pt x="28" y="21"/>
                    </a:cubicBezTo>
                    <a:cubicBezTo>
                      <a:pt x="28" y="21"/>
                      <a:pt x="38" y="10"/>
                      <a:pt x="5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6" name="Freeform 7">
                <a:extLst>
                  <a:ext uri="{FF2B5EF4-FFF2-40B4-BE49-F238E27FC236}">
                    <a16:creationId xmlns:a16="http://schemas.microsoft.com/office/drawing/2014/main" id="{A031EDF6-037A-4C85-A37A-D752625FCEE4}"/>
                  </a:ext>
                </a:extLst>
              </p:cNvPr>
              <p:cNvSpPr>
                <a:spLocks/>
              </p:cNvSpPr>
              <p:nvPr/>
            </p:nvSpPr>
            <p:spPr bwMode="auto">
              <a:xfrm>
                <a:off x="2705" y="2087"/>
                <a:ext cx="137" cy="177"/>
              </a:xfrm>
              <a:custGeom>
                <a:avLst/>
                <a:gdLst>
                  <a:gd name="T0" fmla="*/ 8 w 57"/>
                  <a:gd name="T1" fmla="*/ 0 h 73"/>
                  <a:gd name="T2" fmla="*/ 43 w 57"/>
                  <a:gd name="T3" fmla="*/ 24 h 73"/>
                  <a:gd name="T4" fmla="*/ 47 w 57"/>
                  <a:gd name="T5" fmla="*/ 49 h 73"/>
                  <a:gd name="T6" fmla="*/ 26 w 57"/>
                  <a:gd name="T7" fmla="*/ 73 h 73"/>
                  <a:gd name="T8" fmla="*/ 20 w 57"/>
                  <a:gd name="T9" fmla="*/ 70 h 73"/>
                  <a:gd name="T10" fmla="*/ 12 w 57"/>
                  <a:gd name="T11" fmla="*/ 66 h 73"/>
                  <a:gd name="T12" fmla="*/ 29 w 57"/>
                  <a:gd name="T13" fmla="*/ 44 h 73"/>
                  <a:gd name="T14" fmla="*/ 28 w 57"/>
                  <a:gd name="T15" fmla="*/ 35 h 73"/>
                  <a:gd name="T16" fmla="*/ 13 w 57"/>
                  <a:gd name="T17" fmla="*/ 26 h 73"/>
                  <a:gd name="T18" fmla="*/ 8 w 57"/>
                  <a:gd name="T1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73">
                    <a:moveTo>
                      <a:pt x="8" y="0"/>
                    </a:moveTo>
                    <a:cubicBezTo>
                      <a:pt x="8" y="0"/>
                      <a:pt x="39" y="21"/>
                      <a:pt x="43" y="24"/>
                    </a:cubicBezTo>
                    <a:cubicBezTo>
                      <a:pt x="47" y="28"/>
                      <a:pt x="57" y="36"/>
                      <a:pt x="47" y="49"/>
                    </a:cubicBezTo>
                    <a:cubicBezTo>
                      <a:pt x="37" y="61"/>
                      <a:pt x="26" y="73"/>
                      <a:pt x="26" y="73"/>
                    </a:cubicBezTo>
                    <a:cubicBezTo>
                      <a:pt x="20" y="70"/>
                      <a:pt x="20" y="70"/>
                      <a:pt x="20" y="70"/>
                    </a:cubicBezTo>
                    <a:cubicBezTo>
                      <a:pt x="12" y="66"/>
                      <a:pt x="12" y="66"/>
                      <a:pt x="12" y="66"/>
                    </a:cubicBezTo>
                    <a:cubicBezTo>
                      <a:pt x="12" y="66"/>
                      <a:pt x="27" y="48"/>
                      <a:pt x="29" y="44"/>
                    </a:cubicBezTo>
                    <a:cubicBezTo>
                      <a:pt x="32" y="41"/>
                      <a:pt x="31" y="38"/>
                      <a:pt x="28" y="35"/>
                    </a:cubicBezTo>
                    <a:cubicBezTo>
                      <a:pt x="24" y="33"/>
                      <a:pt x="18" y="29"/>
                      <a:pt x="13" y="26"/>
                    </a:cubicBezTo>
                    <a:cubicBezTo>
                      <a:pt x="8" y="22"/>
                      <a:pt x="0" y="1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7" name="Freeform 8">
                <a:extLst>
                  <a:ext uri="{FF2B5EF4-FFF2-40B4-BE49-F238E27FC236}">
                    <a16:creationId xmlns:a16="http://schemas.microsoft.com/office/drawing/2014/main" id="{F82B8085-8D58-4262-B09A-A28E238C3A21}"/>
                  </a:ext>
                </a:extLst>
              </p:cNvPr>
              <p:cNvSpPr>
                <a:spLocks/>
              </p:cNvSpPr>
              <p:nvPr/>
            </p:nvSpPr>
            <p:spPr bwMode="auto">
              <a:xfrm>
                <a:off x="2600" y="2150"/>
                <a:ext cx="333" cy="180"/>
              </a:xfrm>
              <a:custGeom>
                <a:avLst/>
                <a:gdLst>
                  <a:gd name="T0" fmla="*/ 121 w 139"/>
                  <a:gd name="T1" fmla="*/ 74 h 74"/>
                  <a:gd name="T2" fmla="*/ 119 w 139"/>
                  <a:gd name="T3" fmla="*/ 74 h 74"/>
                  <a:gd name="T4" fmla="*/ 110 w 139"/>
                  <a:gd name="T5" fmla="*/ 72 h 74"/>
                  <a:gd name="T6" fmla="*/ 109 w 139"/>
                  <a:gd name="T7" fmla="*/ 71 h 74"/>
                  <a:gd name="T8" fmla="*/ 4 w 139"/>
                  <a:gd name="T9" fmla="*/ 11 h 74"/>
                  <a:gd name="T10" fmla="*/ 2 w 139"/>
                  <a:gd name="T11" fmla="*/ 4 h 74"/>
                  <a:gd name="T12" fmla="*/ 9 w 139"/>
                  <a:gd name="T13" fmla="*/ 2 h 74"/>
                  <a:gd name="T14" fmla="*/ 114 w 139"/>
                  <a:gd name="T15" fmla="*/ 62 h 74"/>
                  <a:gd name="T16" fmla="*/ 120 w 139"/>
                  <a:gd name="T17" fmla="*/ 64 h 74"/>
                  <a:gd name="T18" fmla="*/ 129 w 139"/>
                  <a:gd name="T19" fmla="*/ 60 h 74"/>
                  <a:gd name="T20" fmla="*/ 136 w 139"/>
                  <a:gd name="T21" fmla="*/ 59 h 74"/>
                  <a:gd name="T22" fmla="*/ 137 w 139"/>
                  <a:gd name="T23" fmla="*/ 66 h 74"/>
                  <a:gd name="T24" fmla="*/ 128 w 139"/>
                  <a:gd name="T25" fmla="*/ 73 h 74"/>
                  <a:gd name="T26" fmla="*/ 121 w 139"/>
                  <a:gd name="T2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74">
                    <a:moveTo>
                      <a:pt x="121" y="74"/>
                    </a:moveTo>
                    <a:cubicBezTo>
                      <a:pt x="121" y="74"/>
                      <a:pt x="120" y="74"/>
                      <a:pt x="119" y="74"/>
                    </a:cubicBezTo>
                    <a:cubicBezTo>
                      <a:pt x="114" y="74"/>
                      <a:pt x="110" y="72"/>
                      <a:pt x="110" y="72"/>
                    </a:cubicBezTo>
                    <a:cubicBezTo>
                      <a:pt x="110" y="72"/>
                      <a:pt x="110" y="72"/>
                      <a:pt x="109" y="71"/>
                    </a:cubicBezTo>
                    <a:cubicBezTo>
                      <a:pt x="4" y="11"/>
                      <a:pt x="4" y="11"/>
                      <a:pt x="4" y="11"/>
                    </a:cubicBezTo>
                    <a:cubicBezTo>
                      <a:pt x="1" y="9"/>
                      <a:pt x="0" y="6"/>
                      <a:pt x="2" y="4"/>
                    </a:cubicBezTo>
                    <a:cubicBezTo>
                      <a:pt x="3" y="1"/>
                      <a:pt x="6" y="0"/>
                      <a:pt x="9" y="2"/>
                    </a:cubicBezTo>
                    <a:cubicBezTo>
                      <a:pt x="114" y="62"/>
                      <a:pt x="114" y="62"/>
                      <a:pt x="114" y="62"/>
                    </a:cubicBezTo>
                    <a:cubicBezTo>
                      <a:pt x="115" y="63"/>
                      <a:pt x="117" y="63"/>
                      <a:pt x="120" y="64"/>
                    </a:cubicBezTo>
                    <a:cubicBezTo>
                      <a:pt x="124" y="64"/>
                      <a:pt x="127" y="63"/>
                      <a:pt x="129" y="60"/>
                    </a:cubicBezTo>
                    <a:cubicBezTo>
                      <a:pt x="130" y="58"/>
                      <a:pt x="134" y="57"/>
                      <a:pt x="136" y="59"/>
                    </a:cubicBezTo>
                    <a:cubicBezTo>
                      <a:pt x="138" y="61"/>
                      <a:pt x="139" y="64"/>
                      <a:pt x="137" y="66"/>
                    </a:cubicBezTo>
                    <a:cubicBezTo>
                      <a:pt x="135" y="69"/>
                      <a:pt x="132" y="72"/>
                      <a:pt x="128" y="73"/>
                    </a:cubicBezTo>
                    <a:cubicBezTo>
                      <a:pt x="126" y="74"/>
                      <a:pt x="124" y="74"/>
                      <a:pt x="121"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68" name="Freeform 9">
                <a:extLst>
                  <a:ext uri="{FF2B5EF4-FFF2-40B4-BE49-F238E27FC236}">
                    <a16:creationId xmlns:a16="http://schemas.microsoft.com/office/drawing/2014/main" id="{F9925080-37B7-4D0F-B1CE-85268A6702EF}"/>
                  </a:ext>
                </a:extLst>
              </p:cNvPr>
              <p:cNvSpPr>
                <a:spLocks/>
              </p:cNvSpPr>
              <p:nvPr/>
            </p:nvSpPr>
            <p:spPr bwMode="auto">
              <a:xfrm>
                <a:off x="2916" y="2034"/>
                <a:ext cx="241" cy="136"/>
              </a:xfrm>
              <a:custGeom>
                <a:avLst/>
                <a:gdLst>
                  <a:gd name="T0" fmla="*/ 101 w 101"/>
                  <a:gd name="T1" fmla="*/ 56 h 56"/>
                  <a:gd name="T2" fmla="*/ 0 w 101"/>
                  <a:gd name="T3" fmla="*/ 56 h 56"/>
                  <a:gd name="T4" fmla="*/ 5 w 101"/>
                  <a:gd name="T5" fmla="*/ 47 h 56"/>
                  <a:gd name="T6" fmla="*/ 21 w 101"/>
                  <a:gd name="T7" fmla="*/ 20 h 56"/>
                  <a:gd name="T8" fmla="*/ 31 w 101"/>
                  <a:gd name="T9" fmla="*/ 20 h 56"/>
                  <a:gd name="T10" fmla="*/ 35 w 101"/>
                  <a:gd name="T11" fmla="*/ 27 h 56"/>
                  <a:gd name="T12" fmla="*/ 48 w 101"/>
                  <a:gd name="T13" fmla="*/ 5 h 56"/>
                  <a:gd name="T14" fmla="*/ 58 w 101"/>
                  <a:gd name="T15" fmla="*/ 5 h 56"/>
                  <a:gd name="T16" fmla="*/ 80 w 101"/>
                  <a:gd name="T17" fmla="*/ 43 h 56"/>
                  <a:gd name="T18" fmla="*/ 83 w 101"/>
                  <a:gd name="T19" fmla="*/ 37 h 56"/>
                  <a:gd name="T20" fmla="*/ 90 w 101"/>
                  <a:gd name="T21" fmla="*/ 37 h 56"/>
                  <a:gd name="T22" fmla="*/ 97 w 101"/>
                  <a:gd name="T23" fmla="*/ 50 h 56"/>
                  <a:gd name="T24" fmla="*/ 101 w 101"/>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56">
                    <a:moveTo>
                      <a:pt x="101" y="56"/>
                    </a:moveTo>
                    <a:cubicBezTo>
                      <a:pt x="0" y="56"/>
                      <a:pt x="0" y="56"/>
                      <a:pt x="0" y="56"/>
                    </a:cubicBezTo>
                    <a:cubicBezTo>
                      <a:pt x="5" y="47"/>
                      <a:pt x="5" y="47"/>
                      <a:pt x="5" y="47"/>
                    </a:cubicBezTo>
                    <a:cubicBezTo>
                      <a:pt x="21" y="20"/>
                      <a:pt x="21" y="20"/>
                      <a:pt x="21" y="20"/>
                    </a:cubicBezTo>
                    <a:cubicBezTo>
                      <a:pt x="24" y="16"/>
                      <a:pt x="28" y="16"/>
                      <a:pt x="31" y="20"/>
                    </a:cubicBezTo>
                    <a:cubicBezTo>
                      <a:pt x="31" y="20"/>
                      <a:pt x="34" y="27"/>
                      <a:pt x="35" y="27"/>
                    </a:cubicBezTo>
                    <a:cubicBezTo>
                      <a:pt x="37" y="24"/>
                      <a:pt x="48" y="5"/>
                      <a:pt x="48" y="5"/>
                    </a:cubicBezTo>
                    <a:cubicBezTo>
                      <a:pt x="51" y="0"/>
                      <a:pt x="55" y="0"/>
                      <a:pt x="58" y="5"/>
                    </a:cubicBezTo>
                    <a:cubicBezTo>
                      <a:pt x="80" y="43"/>
                      <a:pt x="80" y="43"/>
                      <a:pt x="80" y="43"/>
                    </a:cubicBezTo>
                    <a:cubicBezTo>
                      <a:pt x="81" y="41"/>
                      <a:pt x="82" y="39"/>
                      <a:pt x="83" y="37"/>
                    </a:cubicBezTo>
                    <a:cubicBezTo>
                      <a:pt x="85" y="34"/>
                      <a:pt x="88" y="34"/>
                      <a:pt x="90" y="37"/>
                    </a:cubicBezTo>
                    <a:cubicBezTo>
                      <a:pt x="92" y="41"/>
                      <a:pt x="95" y="46"/>
                      <a:pt x="97" y="50"/>
                    </a:cubicBezTo>
                    <a:lnTo>
                      <a:pt x="10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grpSp>
      <p:grpSp>
        <p:nvGrpSpPr>
          <p:cNvPr id="180" name="Gruppe 179">
            <a:extLst>
              <a:ext uri="{FF2B5EF4-FFF2-40B4-BE49-F238E27FC236}">
                <a16:creationId xmlns:a16="http://schemas.microsoft.com/office/drawing/2014/main" id="{BC893A3A-C937-483B-AA98-2E37F3B7C2DD}"/>
              </a:ext>
            </a:extLst>
          </p:cNvPr>
          <p:cNvGrpSpPr/>
          <p:nvPr/>
        </p:nvGrpSpPr>
        <p:grpSpPr>
          <a:xfrm>
            <a:off x="3317402" y="3517141"/>
            <a:ext cx="422112" cy="375001"/>
            <a:chOff x="6800744" y="1500062"/>
            <a:chExt cx="422112" cy="375001"/>
          </a:xfrm>
        </p:grpSpPr>
        <p:sp>
          <p:nvSpPr>
            <p:cNvPr id="181" name="Rektangel: afrundede hjørner 180">
              <a:extLst>
                <a:ext uri="{FF2B5EF4-FFF2-40B4-BE49-F238E27FC236}">
                  <a16:creationId xmlns:a16="http://schemas.microsoft.com/office/drawing/2014/main" id="{668B50FC-A629-479D-8C20-9606FF75E713}"/>
                </a:ext>
              </a:extLst>
            </p:cNvPr>
            <p:cNvSpPr/>
            <p:nvPr/>
          </p:nvSpPr>
          <p:spPr>
            <a:xfrm>
              <a:off x="6800744" y="1500062"/>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nvGrpSpPr>
            <p:cNvPr id="182" name="Gruppe 181">
              <a:extLst>
                <a:ext uri="{FF2B5EF4-FFF2-40B4-BE49-F238E27FC236}">
                  <a16:creationId xmlns:a16="http://schemas.microsoft.com/office/drawing/2014/main" id="{5E02A671-C5AA-4B29-9C65-E449D9DDD294}"/>
                </a:ext>
              </a:extLst>
            </p:cNvPr>
            <p:cNvGrpSpPr>
              <a:grpSpLocks noChangeAspect="1"/>
            </p:cNvGrpSpPr>
            <p:nvPr/>
          </p:nvGrpSpPr>
          <p:grpSpPr>
            <a:xfrm>
              <a:off x="6838098" y="1601015"/>
              <a:ext cx="337811" cy="195467"/>
              <a:chOff x="7554261" y="3824064"/>
              <a:chExt cx="580604" cy="335953"/>
            </a:xfrm>
            <a:solidFill>
              <a:schemeClr val="bg1"/>
            </a:solidFill>
          </p:grpSpPr>
          <p:pic>
            <p:nvPicPr>
              <p:cNvPr id="183" name="Grafik 182">
                <a:extLst>
                  <a:ext uri="{FF2B5EF4-FFF2-40B4-BE49-F238E27FC236}">
                    <a16:creationId xmlns:a16="http://schemas.microsoft.com/office/drawing/2014/main" id="{94111BA9-12FC-49B9-9281-48350E434B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54261" y="3846907"/>
                <a:ext cx="195974" cy="195974"/>
              </a:xfrm>
              <a:prstGeom prst="rect">
                <a:avLst/>
              </a:prstGeom>
            </p:spPr>
          </p:pic>
          <p:pic>
            <p:nvPicPr>
              <p:cNvPr id="184" name="Grafik 183">
                <a:extLst>
                  <a:ext uri="{FF2B5EF4-FFF2-40B4-BE49-F238E27FC236}">
                    <a16:creationId xmlns:a16="http://schemas.microsoft.com/office/drawing/2014/main" id="{57F04D9B-6FBA-49A5-BF1E-83D5DF8449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98912" y="3824064"/>
                <a:ext cx="335953" cy="335953"/>
              </a:xfrm>
              <a:prstGeom prst="rect">
                <a:avLst/>
              </a:prstGeom>
            </p:spPr>
          </p:pic>
          <p:pic>
            <p:nvPicPr>
              <p:cNvPr id="185" name="Grafik 184">
                <a:extLst>
                  <a:ext uri="{FF2B5EF4-FFF2-40B4-BE49-F238E27FC236}">
                    <a16:creationId xmlns:a16="http://schemas.microsoft.com/office/drawing/2014/main" id="{FF8E850B-2093-4CDB-B54B-FE490940F6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93717" y="3890582"/>
                <a:ext cx="195974" cy="195974"/>
              </a:xfrm>
              <a:prstGeom prst="rect">
                <a:avLst/>
              </a:prstGeom>
            </p:spPr>
          </p:pic>
        </p:grpSp>
      </p:grpSp>
      <p:sp>
        <p:nvSpPr>
          <p:cNvPr id="186" name="Tekstboks 27">
            <a:extLst>
              <a:ext uri="{FF2B5EF4-FFF2-40B4-BE49-F238E27FC236}">
                <a16:creationId xmlns:a16="http://schemas.microsoft.com/office/drawing/2014/main" id="{4DEB4943-1BF3-4E96-8BED-7A8A307291A5}"/>
              </a:ext>
            </a:extLst>
          </p:cNvPr>
          <p:cNvSpPr txBox="1"/>
          <p:nvPr/>
        </p:nvSpPr>
        <p:spPr>
          <a:xfrm>
            <a:off x="3705112" y="3519975"/>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b="1" dirty="0">
                <a:latin typeface="+mj-lt"/>
              </a:rPr>
              <a:t>71%</a:t>
            </a:r>
            <a:endParaRPr lang="da-DK" b="1" i="1" dirty="0">
              <a:solidFill>
                <a:schemeClr val="accent2">
                  <a:lumMod val="75000"/>
                </a:schemeClr>
              </a:solidFill>
              <a:latin typeface="+mj-lt"/>
            </a:endParaRPr>
          </a:p>
        </p:txBody>
      </p:sp>
      <p:sp>
        <p:nvSpPr>
          <p:cNvPr id="187" name="Tekstboks 28">
            <a:extLst>
              <a:ext uri="{FF2B5EF4-FFF2-40B4-BE49-F238E27FC236}">
                <a16:creationId xmlns:a16="http://schemas.microsoft.com/office/drawing/2014/main" id="{232B04CD-6D9F-461A-A551-2B383BF3786E}"/>
              </a:ext>
            </a:extLst>
          </p:cNvPr>
          <p:cNvSpPr txBox="1"/>
          <p:nvPr/>
        </p:nvSpPr>
        <p:spPr>
          <a:xfrm>
            <a:off x="3324682" y="3910702"/>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Go alpine </a:t>
            </a:r>
            <a:r>
              <a:rPr lang="nb-NO" sz="900" b="1" dirty="0" err="1">
                <a:solidFill>
                  <a:srgbClr val="436989"/>
                </a:solidFill>
                <a:latin typeface="+mj-lt"/>
              </a:rPr>
              <a:t>skiing</a:t>
            </a:r>
            <a:r>
              <a:rPr lang="nb-NO" sz="900" b="1" dirty="0">
                <a:solidFill>
                  <a:srgbClr val="436989"/>
                </a:solidFill>
                <a:latin typeface="+mj-lt"/>
              </a:rPr>
              <a:t> or </a:t>
            </a:r>
            <a:r>
              <a:rPr lang="nb-NO" sz="900" b="1" dirty="0" err="1">
                <a:solidFill>
                  <a:srgbClr val="436989"/>
                </a:solidFill>
                <a:latin typeface="+mj-lt"/>
              </a:rPr>
              <a:t>snowboarding</a:t>
            </a:r>
            <a:endParaRPr lang="nb-NO" sz="900" b="1" dirty="0">
              <a:solidFill>
                <a:srgbClr val="436989"/>
              </a:solidFill>
              <a:latin typeface="+mj-lt"/>
            </a:endParaRPr>
          </a:p>
        </p:txBody>
      </p:sp>
      <p:sp>
        <p:nvSpPr>
          <p:cNvPr id="189" name="Tekstboks 27">
            <a:extLst>
              <a:ext uri="{FF2B5EF4-FFF2-40B4-BE49-F238E27FC236}">
                <a16:creationId xmlns:a16="http://schemas.microsoft.com/office/drawing/2014/main" id="{0B01F8EF-AE52-49BF-86FE-3C2F34FF6EC9}"/>
              </a:ext>
            </a:extLst>
          </p:cNvPr>
          <p:cNvSpPr txBox="1"/>
          <p:nvPr/>
        </p:nvSpPr>
        <p:spPr>
          <a:xfrm>
            <a:off x="7401248" y="3519975"/>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b="1" dirty="0">
                <a:latin typeface="+mj-lt"/>
              </a:rPr>
              <a:t>16%</a:t>
            </a:r>
            <a:endParaRPr lang="da-DK" b="1" i="1" dirty="0">
              <a:solidFill>
                <a:schemeClr val="accent2">
                  <a:lumMod val="75000"/>
                </a:schemeClr>
              </a:solidFill>
              <a:latin typeface="+mj-lt"/>
            </a:endParaRPr>
          </a:p>
        </p:txBody>
      </p:sp>
      <p:grpSp>
        <p:nvGrpSpPr>
          <p:cNvPr id="24" name="Gruppe 23">
            <a:extLst>
              <a:ext uri="{FF2B5EF4-FFF2-40B4-BE49-F238E27FC236}">
                <a16:creationId xmlns:a16="http://schemas.microsoft.com/office/drawing/2014/main" id="{61FABDBC-FC5D-4CAF-AA8C-689D85C613B2}"/>
              </a:ext>
            </a:extLst>
          </p:cNvPr>
          <p:cNvGrpSpPr/>
          <p:nvPr/>
        </p:nvGrpSpPr>
        <p:grpSpPr>
          <a:xfrm>
            <a:off x="5167820" y="3517141"/>
            <a:ext cx="1440001" cy="823288"/>
            <a:chOff x="5167820" y="3517141"/>
            <a:chExt cx="1440001" cy="823288"/>
          </a:xfrm>
        </p:grpSpPr>
        <p:grpSp>
          <p:nvGrpSpPr>
            <p:cNvPr id="169" name="Gruppe 168">
              <a:extLst>
                <a:ext uri="{FF2B5EF4-FFF2-40B4-BE49-F238E27FC236}">
                  <a16:creationId xmlns:a16="http://schemas.microsoft.com/office/drawing/2014/main" id="{CBB0A8CF-5A88-4DC6-AA36-BA24D515099E}"/>
                </a:ext>
              </a:extLst>
            </p:cNvPr>
            <p:cNvGrpSpPr/>
            <p:nvPr/>
          </p:nvGrpSpPr>
          <p:grpSpPr>
            <a:xfrm>
              <a:off x="5167820" y="3517141"/>
              <a:ext cx="422112" cy="375001"/>
              <a:chOff x="6800744" y="2039801"/>
              <a:chExt cx="422112" cy="375001"/>
            </a:xfrm>
          </p:grpSpPr>
          <p:sp>
            <p:nvSpPr>
              <p:cNvPr id="170" name="Rektangel: afrundede hjørner 169">
                <a:extLst>
                  <a:ext uri="{FF2B5EF4-FFF2-40B4-BE49-F238E27FC236}">
                    <a16:creationId xmlns:a16="http://schemas.microsoft.com/office/drawing/2014/main" id="{E3872F34-9AA3-4383-A14B-8933A824CFFA}"/>
                  </a:ext>
                </a:extLst>
              </p:cNvPr>
              <p:cNvSpPr/>
              <p:nvPr/>
            </p:nvSpPr>
            <p:spPr>
              <a:xfrm>
                <a:off x="6800744" y="2039801"/>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nvGrpSpPr>
              <p:cNvPr id="171" name="Group 4">
                <a:extLst>
                  <a:ext uri="{FF2B5EF4-FFF2-40B4-BE49-F238E27FC236}">
                    <a16:creationId xmlns:a16="http://schemas.microsoft.com/office/drawing/2014/main" id="{FB6AA801-52B6-48AB-A414-1077ACE775D0}"/>
                  </a:ext>
                </a:extLst>
              </p:cNvPr>
              <p:cNvGrpSpPr>
                <a:grpSpLocks noChangeAspect="1"/>
              </p:cNvGrpSpPr>
              <p:nvPr/>
            </p:nvGrpSpPr>
            <p:grpSpPr bwMode="auto">
              <a:xfrm>
                <a:off x="6863933" y="2152164"/>
                <a:ext cx="274406" cy="164309"/>
                <a:chOff x="1048" y="2611"/>
                <a:chExt cx="982" cy="588"/>
              </a:xfrm>
              <a:solidFill>
                <a:schemeClr val="bg1"/>
              </a:solidFill>
            </p:grpSpPr>
            <p:sp>
              <p:nvSpPr>
                <p:cNvPr id="172" name="Freeform 5">
                  <a:extLst>
                    <a:ext uri="{FF2B5EF4-FFF2-40B4-BE49-F238E27FC236}">
                      <a16:creationId xmlns:a16="http://schemas.microsoft.com/office/drawing/2014/main" id="{1D5678C5-0FF0-4B92-8C7A-15512DDD2140}"/>
                    </a:ext>
                  </a:extLst>
                </p:cNvPr>
                <p:cNvSpPr>
                  <a:spLocks/>
                </p:cNvSpPr>
                <p:nvPr/>
              </p:nvSpPr>
              <p:spPr bwMode="auto">
                <a:xfrm>
                  <a:off x="1462" y="2611"/>
                  <a:ext cx="98" cy="96"/>
                </a:xfrm>
                <a:custGeom>
                  <a:avLst/>
                  <a:gdLst>
                    <a:gd name="T0" fmla="*/ 0 w 35"/>
                    <a:gd name="T1" fmla="*/ 17 h 34"/>
                    <a:gd name="T2" fmla="*/ 5 w 35"/>
                    <a:gd name="T3" fmla="*/ 29 h 34"/>
                    <a:gd name="T4" fmla="*/ 17 w 35"/>
                    <a:gd name="T5" fmla="*/ 34 h 34"/>
                    <a:gd name="T6" fmla="*/ 30 w 35"/>
                    <a:gd name="T7" fmla="*/ 29 h 34"/>
                    <a:gd name="T8" fmla="*/ 35 w 35"/>
                    <a:gd name="T9" fmla="*/ 17 h 34"/>
                    <a:gd name="T10" fmla="*/ 30 w 35"/>
                    <a:gd name="T11" fmla="*/ 5 h 34"/>
                    <a:gd name="T12" fmla="*/ 17 w 35"/>
                    <a:gd name="T13" fmla="*/ 0 h 34"/>
                    <a:gd name="T14" fmla="*/ 5 w 35"/>
                    <a:gd name="T15" fmla="*/ 5 h 34"/>
                    <a:gd name="T16" fmla="*/ 0 w 35"/>
                    <a:gd name="T1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4">
                      <a:moveTo>
                        <a:pt x="0" y="17"/>
                      </a:moveTo>
                      <a:cubicBezTo>
                        <a:pt x="0" y="21"/>
                        <a:pt x="2" y="25"/>
                        <a:pt x="5" y="29"/>
                      </a:cubicBezTo>
                      <a:cubicBezTo>
                        <a:pt x="9" y="32"/>
                        <a:pt x="13" y="34"/>
                        <a:pt x="17" y="34"/>
                      </a:cubicBezTo>
                      <a:cubicBezTo>
                        <a:pt x="22" y="34"/>
                        <a:pt x="26" y="32"/>
                        <a:pt x="30" y="29"/>
                      </a:cubicBezTo>
                      <a:cubicBezTo>
                        <a:pt x="33" y="25"/>
                        <a:pt x="35" y="21"/>
                        <a:pt x="35" y="17"/>
                      </a:cubicBezTo>
                      <a:cubicBezTo>
                        <a:pt x="35" y="12"/>
                        <a:pt x="33" y="8"/>
                        <a:pt x="30" y="5"/>
                      </a:cubicBezTo>
                      <a:cubicBezTo>
                        <a:pt x="26" y="1"/>
                        <a:pt x="22" y="0"/>
                        <a:pt x="17" y="0"/>
                      </a:cubicBezTo>
                      <a:cubicBezTo>
                        <a:pt x="13" y="0"/>
                        <a:pt x="9" y="1"/>
                        <a:pt x="5" y="5"/>
                      </a:cubicBezTo>
                      <a:cubicBezTo>
                        <a:pt x="2" y="8"/>
                        <a:pt x="0" y="12"/>
                        <a:pt x="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3" name="Freeform 6">
                  <a:extLst>
                    <a:ext uri="{FF2B5EF4-FFF2-40B4-BE49-F238E27FC236}">
                      <a16:creationId xmlns:a16="http://schemas.microsoft.com/office/drawing/2014/main" id="{2453A793-2536-494A-9A2C-E0D5099D5F01}"/>
                    </a:ext>
                  </a:extLst>
                </p:cNvPr>
                <p:cNvSpPr>
                  <a:spLocks/>
                </p:cNvSpPr>
                <p:nvPr/>
              </p:nvSpPr>
              <p:spPr bwMode="auto">
                <a:xfrm>
                  <a:off x="1048" y="2963"/>
                  <a:ext cx="196" cy="186"/>
                </a:xfrm>
                <a:custGeom>
                  <a:avLst/>
                  <a:gdLst>
                    <a:gd name="T0" fmla="*/ 57 w 70"/>
                    <a:gd name="T1" fmla="*/ 57 h 66"/>
                    <a:gd name="T2" fmla="*/ 0 w 70"/>
                    <a:gd name="T3" fmla="*/ 0 h 66"/>
                    <a:gd name="T4" fmla="*/ 0 w 70"/>
                    <a:gd name="T5" fmla="*/ 10 h 66"/>
                    <a:gd name="T6" fmla="*/ 53 w 70"/>
                    <a:gd name="T7" fmla="*/ 63 h 66"/>
                    <a:gd name="T8" fmla="*/ 60 w 70"/>
                    <a:gd name="T9" fmla="*/ 66 h 66"/>
                    <a:gd name="T10" fmla="*/ 67 w 70"/>
                    <a:gd name="T11" fmla="*/ 64 h 66"/>
                    <a:gd name="T12" fmla="*/ 70 w 70"/>
                    <a:gd name="T13" fmla="*/ 62 h 66"/>
                    <a:gd name="T14" fmla="*/ 65 w 70"/>
                    <a:gd name="T15" fmla="*/ 57 h 66"/>
                    <a:gd name="T16" fmla="*/ 63 w 70"/>
                    <a:gd name="T17" fmla="*/ 57 h 66"/>
                    <a:gd name="T18" fmla="*/ 60 w 70"/>
                    <a:gd name="T19" fmla="*/ 58 h 66"/>
                    <a:gd name="T20" fmla="*/ 57 w 70"/>
                    <a:gd name="T21"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57" y="57"/>
                      </a:moveTo>
                      <a:cubicBezTo>
                        <a:pt x="0" y="0"/>
                        <a:pt x="0" y="0"/>
                        <a:pt x="0" y="0"/>
                      </a:cubicBezTo>
                      <a:cubicBezTo>
                        <a:pt x="0" y="10"/>
                        <a:pt x="0" y="10"/>
                        <a:pt x="0" y="10"/>
                      </a:cubicBezTo>
                      <a:cubicBezTo>
                        <a:pt x="53" y="63"/>
                        <a:pt x="53" y="63"/>
                        <a:pt x="53" y="63"/>
                      </a:cubicBezTo>
                      <a:cubicBezTo>
                        <a:pt x="55" y="65"/>
                        <a:pt x="57" y="66"/>
                        <a:pt x="60" y="66"/>
                      </a:cubicBezTo>
                      <a:cubicBezTo>
                        <a:pt x="62" y="65"/>
                        <a:pt x="65" y="65"/>
                        <a:pt x="67" y="64"/>
                      </a:cubicBezTo>
                      <a:cubicBezTo>
                        <a:pt x="69" y="63"/>
                        <a:pt x="70" y="62"/>
                        <a:pt x="70" y="62"/>
                      </a:cubicBezTo>
                      <a:cubicBezTo>
                        <a:pt x="65" y="57"/>
                        <a:pt x="65" y="57"/>
                        <a:pt x="65" y="57"/>
                      </a:cubicBezTo>
                      <a:cubicBezTo>
                        <a:pt x="64" y="57"/>
                        <a:pt x="63" y="57"/>
                        <a:pt x="63" y="57"/>
                      </a:cubicBezTo>
                      <a:cubicBezTo>
                        <a:pt x="63" y="58"/>
                        <a:pt x="62" y="58"/>
                        <a:pt x="60" y="58"/>
                      </a:cubicBezTo>
                      <a:cubicBezTo>
                        <a:pt x="59" y="59"/>
                        <a:pt x="57" y="58"/>
                        <a:pt x="57"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4" name="Rectangle 7">
                  <a:extLst>
                    <a:ext uri="{FF2B5EF4-FFF2-40B4-BE49-F238E27FC236}">
                      <a16:creationId xmlns:a16="http://schemas.microsoft.com/office/drawing/2014/main" id="{95101FA5-E5C1-4A3F-90BA-30F3F523781C}"/>
                    </a:ext>
                  </a:extLst>
                </p:cNvPr>
                <p:cNvSpPr>
                  <a:spLocks noChangeArrowheads="1"/>
                </p:cNvSpPr>
                <p:nvPr/>
              </p:nvSpPr>
              <p:spPr bwMode="auto">
                <a:xfrm>
                  <a:off x="1048" y="2819"/>
                  <a:ext cx="168" cy="1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5" name="Freeform 8">
                  <a:extLst>
                    <a:ext uri="{FF2B5EF4-FFF2-40B4-BE49-F238E27FC236}">
                      <a16:creationId xmlns:a16="http://schemas.microsoft.com/office/drawing/2014/main" id="{2B6570A9-C8B7-44DA-9B11-22CD25272D34}"/>
                    </a:ext>
                  </a:extLst>
                </p:cNvPr>
                <p:cNvSpPr>
                  <a:spLocks/>
                </p:cNvSpPr>
                <p:nvPr/>
              </p:nvSpPr>
              <p:spPr bwMode="auto">
                <a:xfrm>
                  <a:off x="1468" y="2774"/>
                  <a:ext cx="204" cy="386"/>
                </a:xfrm>
                <a:custGeom>
                  <a:avLst/>
                  <a:gdLst>
                    <a:gd name="T0" fmla="*/ 184 w 204"/>
                    <a:gd name="T1" fmla="*/ 0 h 386"/>
                    <a:gd name="T2" fmla="*/ 204 w 204"/>
                    <a:gd name="T3" fmla="*/ 9 h 386"/>
                    <a:gd name="T4" fmla="*/ 19 w 204"/>
                    <a:gd name="T5" fmla="*/ 386 h 386"/>
                    <a:gd name="T6" fmla="*/ 0 w 204"/>
                    <a:gd name="T7" fmla="*/ 386 h 386"/>
                    <a:gd name="T8" fmla="*/ 184 w 204"/>
                    <a:gd name="T9" fmla="*/ 0 h 386"/>
                  </a:gdLst>
                  <a:ahLst/>
                  <a:cxnLst>
                    <a:cxn ang="0">
                      <a:pos x="T0" y="T1"/>
                    </a:cxn>
                    <a:cxn ang="0">
                      <a:pos x="T2" y="T3"/>
                    </a:cxn>
                    <a:cxn ang="0">
                      <a:pos x="T4" y="T5"/>
                    </a:cxn>
                    <a:cxn ang="0">
                      <a:pos x="T6" y="T7"/>
                    </a:cxn>
                    <a:cxn ang="0">
                      <a:pos x="T8" y="T9"/>
                    </a:cxn>
                  </a:cxnLst>
                  <a:rect l="0" t="0" r="r" b="b"/>
                  <a:pathLst>
                    <a:path w="204" h="386">
                      <a:moveTo>
                        <a:pt x="184" y="0"/>
                      </a:moveTo>
                      <a:lnTo>
                        <a:pt x="204" y="9"/>
                      </a:lnTo>
                      <a:lnTo>
                        <a:pt x="19" y="386"/>
                      </a:lnTo>
                      <a:lnTo>
                        <a:pt x="0" y="386"/>
                      </a:lnTo>
                      <a:lnTo>
                        <a:pt x="18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6" name="Freeform 9">
                  <a:extLst>
                    <a:ext uri="{FF2B5EF4-FFF2-40B4-BE49-F238E27FC236}">
                      <a16:creationId xmlns:a16="http://schemas.microsoft.com/office/drawing/2014/main" id="{A8DB1508-79B2-4353-9FDB-0827162886A3}"/>
                    </a:ext>
                  </a:extLst>
                </p:cNvPr>
                <p:cNvSpPr>
                  <a:spLocks/>
                </p:cNvSpPr>
                <p:nvPr/>
              </p:nvSpPr>
              <p:spPr bwMode="auto">
                <a:xfrm>
                  <a:off x="1079" y="2693"/>
                  <a:ext cx="573" cy="467"/>
                </a:xfrm>
                <a:custGeom>
                  <a:avLst/>
                  <a:gdLst>
                    <a:gd name="T0" fmla="*/ 95 w 205"/>
                    <a:gd name="T1" fmla="*/ 18 h 166"/>
                    <a:gd name="T2" fmla="*/ 69 w 205"/>
                    <a:gd name="T3" fmla="*/ 48 h 166"/>
                    <a:gd name="T4" fmla="*/ 62 w 205"/>
                    <a:gd name="T5" fmla="*/ 52 h 166"/>
                    <a:gd name="T6" fmla="*/ 56 w 205"/>
                    <a:gd name="T7" fmla="*/ 49 h 166"/>
                    <a:gd name="T8" fmla="*/ 54 w 205"/>
                    <a:gd name="T9" fmla="*/ 43 h 166"/>
                    <a:gd name="T10" fmla="*/ 56 w 205"/>
                    <a:gd name="T11" fmla="*/ 37 h 166"/>
                    <a:gd name="T12" fmla="*/ 85 w 205"/>
                    <a:gd name="T13" fmla="*/ 3 h 166"/>
                    <a:gd name="T14" fmla="*/ 92 w 205"/>
                    <a:gd name="T15" fmla="*/ 0 h 166"/>
                    <a:gd name="T16" fmla="*/ 134 w 205"/>
                    <a:gd name="T17" fmla="*/ 0 h 166"/>
                    <a:gd name="T18" fmla="*/ 141 w 205"/>
                    <a:gd name="T19" fmla="*/ 3 h 166"/>
                    <a:gd name="T20" fmla="*/ 168 w 205"/>
                    <a:gd name="T21" fmla="*/ 30 h 166"/>
                    <a:gd name="T22" fmla="*/ 190 w 205"/>
                    <a:gd name="T23" fmla="*/ 8 h 166"/>
                    <a:gd name="T24" fmla="*/ 195 w 205"/>
                    <a:gd name="T25" fmla="*/ 6 h 166"/>
                    <a:gd name="T26" fmla="*/ 202 w 205"/>
                    <a:gd name="T27" fmla="*/ 9 h 166"/>
                    <a:gd name="T28" fmla="*/ 205 w 205"/>
                    <a:gd name="T29" fmla="*/ 15 h 166"/>
                    <a:gd name="T30" fmla="*/ 202 w 205"/>
                    <a:gd name="T31" fmla="*/ 21 h 166"/>
                    <a:gd name="T32" fmla="*/ 176 w 205"/>
                    <a:gd name="T33" fmla="*/ 48 h 166"/>
                    <a:gd name="T34" fmla="*/ 169 w 205"/>
                    <a:gd name="T35" fmla="*/ 51 h 166"/>
                    <a:gd name="T36" fmla="*/ 163 w 205"/>
                    <a:gd name="T37" fmla="*/ 50 h 166"/>
                    <a:gd name="T38" fmla="*/ 161 w 205"/>
                    <a:gd name="T39" fmla="*/ 48 h 166"/>
                    <a:gd name="T40" fmla="*/ 145 w 205"/>
                    <a:gd name="T41" fmla="*/ 32 h 166"/>
                    <a:gd name="T42" fmla="*/ 119 w 205"/>
                    <a:gd name="T43" fmla="*/ 62 h 166"/>
                    <a:gd name="T44" fmla="*/ 143 w 205"/>
                    <a:gd name="T45" fmla="*/ 85 h 166"/>
                    <a:gd name="T46" fmla="*/ 144 w 205"/>
                    <a:gd name="T47" fmla="*/ 87 h 166"/>
                    <a:gd name="T48" fmla="*/ 146 w 205"/>
                    <a:gd name="T49" fmla="*/ 91 h 166"/>
                    <a:gd name="T50" fmla="*/ 145 w 205"/>
                    <a:gd name="T51" fmla="*/ 99 h 166"/>
                    <a:gd name="T52" fmla="*/ 132 w 205"/>
                    <a:gd name="T53" fmla="*/ 157 h 166"/>
                    <a:gd name="T54" fmla="*/ 128 w 205"/>
                    <a:gd name="T55" fmla="*/ 164 h 166"/>
                    <a:gd name="T56" fmla="*/ 121 w 205"/>
                    <a:gd name="T57" fmla="*/ 166 h 166"/>
                    <a:gd name="T58" fmla="*/ 113 w 205"/>
                    <a:gd name="T59" fmla="*/ 163 h 166"/>
                    <a:gd name="T60" fmla="*/ 110 w 205"/>
                    <a:gd name="T61" fmla="*/ 155 h 166"/>
                    <a:gd name="T62" fmla="*/ 110 w 205"/>
                    <a:gd name="T63" fmla="*/ 152 h 166"/>
                    <a:gd name="T64" fmla="*/ 121 w 205"/>
                    <a:gd name="T65" fmla="*/ 104 h 166"/>
                    <a:gd name="T66" fmla="*/ 94 w 205"/>
                    <a:gd name="T67" fmla="*/ 78 h 166"/>
                    <a:gd name="T68" fmla="*/ 72 w 205"/>
                    <a:gd name="T69" fmla="*/ 104 h 166"/>
                    <a:gd name="T70" fmla="*/ 70 w 205"/>
                    <a:gd name="T71" fmla="*/ 105 h 166"/>
                    <a:gd name="T72" fmla="*/ 66 w 205"/>
                    <a:gd name="T73" fmla="*/ 107 h 166"/>
                    <a:gd name="T74" fmla="*/ 59 w 205"/>
                    <a:gd name="T75" fmla="*/ 108 h 166"/>
                    <a:gd name="T76" fmla="*/ 12 w 205"/>
                    <a:gd name="T77" fmla="*/ 108 h 166"/>
                    <a:gd name="T78" fmla="*/ 5 w 205"/>
                    <a:gd name="T79" fmla="*/ 106 h 166"/>
                    <a:gd name="T80" fmla="*/ 1 w 205"/>
                    <a:gd name="T81" fmla="*/ 99 h 166"/>
                    <a:gd name="T82" fmla="*/ 2 w 205"/>
                    <a:gd name="T83" fmla="*/ 91 h 166"/>
                    <a:gd name="T84" fmla="*/ 9 w 205"/>
                    <a:gd name="T85" fmla="*/ 86 h 166"/>
                    <a:gd name="T86" fmla="*/ 12 w 205"/>
                    <a:gd name="T87" fmla="*/ 86 h 166"/>
                    <a:gd name="T88" fmla="*/ 52 w 205"/>
                    <a:gd name="T89" fmla="*/ 86 h 166"/>
                    <a:gd name="T90" fmla="*/ 111 w 205"/>
                    <a:gd name="T91" fmla="*/ 18 h 166"/>
                    <a:gd name="T92" fmla="*/ 95 w 205"/>
                    <a:gd name="T93" fmla="*/ 1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66">
                      <a:moveTo>
                        <a:pt x="95" y="18"/>
                      </a:moveTo>
                      <a:cubicBezTo>
                        <a:pt x="69" y="48"/>
                        <a:pt x="69" y="48"/>
                        <a:pt x="69" y="48"/>
                      </a:cubicBezTo>
                      <a:cubicBezTo>
                        <a:pt x="67" y="51"/>
                        <a:pt x="65" y="52"/>
                        <a:pt x="62" y="52"/>
                      </a:cubicBezTo>
                      <a:cubicBezTo>
                        <a:pt x="60" y="52"/>
                        <a:pt x="58" y="51"/>
                        <a:pt x="56" y="49"/>
                      </a:cubicBezTo>
                      <a:cubicBezTo>
                        <a:pt x="54" y="47"/>
                        <a:pt x="54" y="45"/>
                        <a:pt x="54" y="43"/>
                      </a:cubicBezTo>
                      <a:cubicBezTo>
                        <a:pt x="54" y="41"/>
                        <a:pt x="54" y="38"/>
                        <a:pt x="56" y="37"/>
                      </a:cubicBezTo>
                      <a:cubicBezTo>
                        <a:pt x="85" y="3"/>
                        <a:pt x="85" y="3"/>
                        <a:pt x="85" y="3"/>
                      </a:cubicBezTo>
                      <a:cubicBezTo>
                        <a:pt x="87" y="1"/>
                        <a:pt x="89" y="0"/>
                        <a:pt x="92" y="0"/>
                      </a:cubicBezTo>
                      <a:cubicBezTo>
                        <a:pt x="134" y="0"/>
                        <a:pt x="134" y="0"/>
                        <a:pt x="134" y="0"/>
                      </a:cubicBezTo>
                      <a:cubicBezTo>
                        <a:pt x="137" y="0"/>
                        <a:pt x="139" y="1"/>
                        <a:pt x="141" y="3"/>
                      </a:cubicBezTo>
                      <a:cubicBezTo>
                        <a:pt x="168" y="30"/>
                        <a:pt x="168" y="30"/>
                        <a:pt x="168" y="30"/>
                      </a:cubicBezTo>
                      <a:cubicBezTo>
                        <a:pt x="190" y="8"/>
                        <a:pt x="190" y="8"/>
                        <a:pt x="190" y="8"/>
                      </a:cubicBezTo>
                      <a:cubicBezTo>
                        <a:pt x="191" y="7"/>
                        <a:pt x="193" y="6"/>
                        <a:pt x="195" y="6"/>
                      </a:cubicBezTo>
                      <a:cubicBezTo>
                        <a:pt x="198" y="6"/>
                        <a:pt x="200" y="7"/>
                        <a:pt x="202" y="9"/>
                      </a:cubicBezTo>
                      <a:cubicBezTo>
                        <a:pt x="204" y="10"/>
                        <a:pt x="205" y="12"/>
                        <a:pt x="205" y="15"/>
                      </a:cubicBezTo>
                      <a:cubicBezTo>
                        <a:pt x="205" y="17"/>
                        <a:pt x="204" y="19"/>
                        <a:pt x="202" y="21"/>
                      </a:cubicBezTo>
                      <a:cubicBezTo>
                        <a:pt x="176" y="48"/>
                        <a:pt x="176" y="48"/>
                        <a:pt x="176" y="48"/>
                      </a:cubicBezTo>
                      <a:cubicBezTo>
                        <a:pt x="173" y="50"/>
                        <a:pt x="171" y="51"/>
                        <a:pt x="169" y="51"/>
                      </a:cubicBezTo>
                      <a:cubicBezTo>
                        <a:pt x="166" y="52"/>
                        <a:pt x="164" y="51"/>
                        <a:pt x="163" y="50"/>
                      </a:cubicBezTo>
                      <a:cubicBezTo>
                        <a:pt x="161" y="48"/>
                        <a:pt x="161" y="48"/>
                        <a:pt x="161" y="48"/>
                      </a:cubicBezTo>
                      <a:cubicBezTo>
                        <a:pt x="145" y="32"/>
                        <a:pt x="145" y="32"/>
                        <a:pt x="145" y="32"/>
                      </a:cubicBezTo>
                      <a:cubicBezTo>
                        <a:pt x="119" y="62"/>
                        <a:pt x="119" y="62"/>
                        <a:pt x="119" y="62"/>
                      </a:cubicBezTo>
                      <a:cubicBezTo>
                        <a:pt x="143" y="85"/>
                        <a:pt x="143" y="85"/>
                        <a:pt x="143" y="85"/>
                      </a:cubicBezTo>
                      <a:cubicBezTo>
                        <a:pt x="143" y="86"/>
                        <a:pt x="144" y="86"/>
                        <a:pt x="144" y="87"/>
                      </a:cubicBezTo>
                      <a:cubicBezTo>
                        <a:pt x="145" y="87"/>
                        <a:pt x="145" y="89"/>
                        <a:pt x="146" y="91"/>
                      </a:cubicBezTo>
                      <a:cubicBezTo>
                        <a:pt x="146" y="94"/>
                        <a:pt x="146" y="96"/>
                        <a:pt x="145" y="99"/>
                      </a:cubicBezTo>
                      <a:cubicBezTo>
                        <a:pt x="132" y="157"/>
                        <a:pt x="132" y="157"/>
                        <a:pt x="132" y="157"/>
                      </a:cubicBezTo>
                      <a:cubicBezTo>
                        <a:pt x="132" y="160"/>
                        <a:pt x="130" y="162"/>
                        <a:pt x="128" y="164"/>
                      </a:cubicBezTo>
                      <a:cubicBezTo>
                        <a:pt x="126" y="165"/>
                        <a:pt x="124" y="166"/>
                        <a:pt x="121" y="166"/>
                      </a:cubicBezTo>
                      <a:cubicBezTo>
                        <a:pt x="118" y="166"/>
                        <a:pt x="116" y="165"/>
                        <a:pt x="113" y="163"/>
                      </a:cubicBezTo>
                      <a:cubicBezTo>
                        <a:pt x="111" y="161"/>
                        <a:pt x="110" y="158"/>
                        <a:pt x="110" y="155"/>
                      </a:cubicBezTo>
                      <a:cubicBezTo>
                        <a:pt x="110" y="154"/>
                        <a:pt x="110" y="153"/>
                        <a:pt x="110" y="152"/>
                      </a:cubicBezTo>
                      <a:cubicBezTo>
                        <a:pt x="121" y="104"/>
                        <a:pt x="121" y="104"/>
                        <a:pt x="121" y="104"/>
                      </a:cubicBezTo>
                      <a:cubicBezTo>
                        <a:pt x="94" y="78"/>
                        <a:pt x="94" y="78"/>
                        <a:pt x="94" y="78"/>
                      </a:cubicBezTo>
                      <a:cubicBezTo>
                        <a:pt x="72" y="104"/>
                        <a:pt x="72" y="104"/>
                        <a:pt x="72" y="104"/>
                      </a:cubicBezTo>
                      <a:cubicBezTo>
                        <a:pt x="71" y="104"/>
                        <a:pt x="71" y="105"/>
                        <a:pt x="70" y="105"/>
                      </a:cubicBezTo>
                      <a:cubicBezTo>
                        <a:pt x="70" y="105"/>
                        <a:pt x="68" y="106"/>
                        <a:pt x="66" y="107"/>
                      </a:cubicBezTo>
                      <a:cubicBezTo>
                        <a:pt x="64" y="108"/>
                        <a:pt x="61" y="108"/>
                        <a:pt x="59" y="108"/>
                      </a:cubicBezTo>
                      <a:cubicBezTo>
                        <a:pt x="12" y="108"/>
                        <a:pt x="12" y="108"/>
                        <a:pt x="12" y="108"/>
                      </a:cubicBezTo>
                      <a:cubicBezTo>
                        <a:pt x="9" y="108"/>
                        <a:pt x="7" y="108"/>
                        <a:pt x="5" y="106"/>
                      </a:cubicBezTo>
                      <a:cubicBezTo>
                        <a:pt x="3" y="104"/>
                        <a:pt x="2" y="102"/>
                        <a:pt x="1" y="99"/>
                      </a:cubicBezTo>
                      <a:cubicBezTo>
                        <a:pt x="0" y="96"/>
                        <a:pt x="1" y="94"/>
                        <a:pt x="2" y="91"/>
                      </a:cubicBezTo>
                      <a:cubicBezTo>
                        <a:pt x="4" y="88"/>
                        <a:pt x="6" y="87"/>
                        <a:pt x="9" y="86"/>
                      </a:cubicBezTo>
                      <a:cubicBezTo>
                        <a:pt x="12" y="86"/>
                        <a:pt x="12" y="86"/>
                        <a:pt x="12" y="86"/>
                      </a:cubicBezTo>
                      <a:cubicBezTo>
                        <a:pt x="52" y="86"/>
                        <a:pt x="52" y="86"/>
                        <a:pt x="52" y="86"/>
                      </a:cubicBezTo>
                      <a:cubicBezTo>
                        <a:pt x="111" y="18"/>
                        <a:pt x="111" y="18"/>
                        <a:pt x="111" y="18"/>
                      </a:cubicBezTo>
                      <a:lnTo>
                        <a:pt x="95"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7" name="Freeform 10">
                  <a:extLst>
                    <a:ext uri="{FF2B5EF4-FFF2-40B4-BE49-F238E27FC236}">
                      <a16:creationId xmlns:a16="http://schemas.microsoft.com/office/drawing/2014/main" id="{E2CBD755-D1E5-4E8B-BF2D-E106233E4618}"/>
                    </a:ext>
                  </a:extLst>
                </p:cNvPr>
                <p:cNvSpPr>
                  <a:spLocks/>
                </p:cNvSpPr>
                <p:nvPr/>
              </p:nvSpPr>
              <p:spPr bwMode="auto">
                <a:xfrm>
                  <a:off x="1230" y="3163"/>
                  <a:ext cx="417" cy="36"/>
                </a:xfrm>
                <a:custGeom>
                  <a:avLst/>
                  <a:gdLst>
                    <a:gd name="T0" fmla="*/ 143 w 149"/>
                    <a:gd name="T1" fmla="*/ 0 h 13"/>
                    <a:gd name="T2" fmla="*/ 141 w 149"/>
                    <a:gd name="T3" fmla="*/ 6 h 13"/>
                    <a:gd name="T4" fmla="*/ 135 w 149"/>
                    <a:gd name="T5" fmla="*/ 8 h 13"/>
                    <a:gd name="T6" fmla="*/ 0 w 149"/>
                    <a:gd name="T7" fmla="*/ 8 h 13"/>
                    <a:gd name="T8" fmla="*/ 0 w 149"/>
                    <a:gd name="T9" fmla="*/ 13 h 13"/>
                    <a:gd name="T10" fmla="*/ 135 w 149"/>
                    <a:gd name="T11" fmla="*/ 13 h 13"/>
                    <a:gd name="T12" fmla="*/ 145 w 149"/>
                    <a:gd name="T13" fmla="*/ 9 h 13"/>
                    <a:gd name="T14" fmla="*/ 149 w 149"/>
                    <a:gd name="T15" fmla="*/ 0 h 13"/>
                    <a:gd name="T16" fmla="*/ 143 w 149"/>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3">
                      <a:moveTo>
                        <a:pt x="143" y="0"/>
                      </a:moveTo>
                      <a:cubicBezTo>
                        <a:pt x="143" y="2"/>
                        <a:pt x="142" y="4"/>
                        <a:pt x="141" y="6"/>
                      </a:cubicBezTo>
                      <a:cubicBezTo>
                        <a:pt x="139" y="7"/>
                        <a:pt x="137" y="8"/>
                        <a:pt x="135" y="8"/>
                      </a:cubicBezTo>
                      <a:cubicBezTo>
                        <a:pt x="0" y="8"/>
                        <a:pt x="0" y="8"/>
                        <a:pt x="0" y="8"/>
                      </a:cubicBezTo>
                      <a:cubicBezTo>
                        <a:pt x="0" y="13"/>
                        <a:pt x="0" y="13"/>
                        <a:pt x="0" y="13"/>
                      </a:cubicBezTo>
                      <a:cubicBezTo>
                        <a:pt x="135" y="13"/>
                        <a:pt x="135" y="13"/>
                        <a:pt x="135" y="13"/>
                      </a:cubicBezTo>
                      <a:cubicBezTo>
                        <a:pt x="139" y="13"/>
                        <a:pt x="142" y="12"/>
                        <a:pt x="145" y="9"/>
                      </a:cubicBezTo>
                      <a:cubicBezTo>
                        <a:pt x="147" y="7"/>
                        <a:pt x="149" y="4"/>
                        <a:pt x="149" y="0"/>
                      </a:cubicBezTo>
                      <a:lnTo>
                        <a:pt x="14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8" name="Freeform 11">
                  <a:extLst>
                    <a:ext uri="{FF2B5EF4-FFF2-40B4-BE49-F238E27FC236}">
                      <a16:creationId xmlns:a16="http://schemas.microsoft.com/office/drawing/2014/main" id="{D175AF82-6AFE-43F3-AC82-F0104C6B0A7A}"/>
                    </a:ext>
                  </a:extLst>
                </p:cNvPr>
                <p:cNvSpPr>
                  <a:spLocks/>
                </p:cNvSpPr>
                <p:nvPr/>
              </p:nvSpPr>
              <p:spPr bwMode="auto">
                <a:xfrm>
                  <a:off x="1814" y="2721"/>
                  <a:ext cx="216" cy="371"/>
                </a:xfrm>
                <a:custGeom>
                  <a:avLst/>
                  <a:gdLst>
                    <a:gd name="T0" fmla="*/ 76 w 77"/>
                    <a:gd name="T1" fmla="*/ 93 h 132"/>
                    <a:gd name="T2" fmla="*/ 58 w 77"/>
                    <a:gd name="T3" fmla="*/ 71 h 132"/>
                    <a:gd name="T4" fmla="*/ 66 w 77"/>
                    <a:gd name="T5" fmla="*/ 71 h 132"/>
                    <a:gd name="T6" fmla="*/ 68 w 77"/>
                    <a:gd name="T7" fmla="*/ 69 h 132"/>
                    <a:gd name="T8" fmla="*/ 68 w 77"/>
                    <a:gd name="T9" fmla="*/ 66 h 132"/>
                    <a:gd name="T10" fmla="*/ 49 w 77"/>
                    <a:gd name="T11" fmla="*/ 41 h 132"/>
                    <a:gd name="T12" fmla="*/ 54 w 77"/>
                    <a:gd name="T13" fmla="*/ 41 h 132"/>
                    <a:gd name="T14" fmla="*/ 57 w 77"/>
                    <a:gd name="T15" fmla="*/ 39 h 132"/>
                    <a:gd name="T16" fmla="*/ 57 w 77"/>
                    <a:gd name="T17" fmla="*/ 36 h 132"/>
                    <a:gd name="T18" fmla="*/ 31 w 77"/>
                    <a:gd name="T19" fmla="*/ 1 h 132"/>
                    <a:gd name="T20" fmla="*/ 29 w 77"/>
                    <a:gd name="T21" fmla="*/ 0 h 132"/>
                    <a:gd name="T22" fmla="*/ 26 w 77"/>
                    <a:gd name="T23" fmla="*/ 1 h 132"/>
                    <a:gd name="T24" fmla="*/ 1 w 77"/>
                    <a:gd name="T25" fmla="*/ 36 h 132"/>
                    <a:gd name="T26" fmla="*/ 1 w 77"/>
                    <a:gd name="T27" fmla="*/ 39 h 132"/>
                    <a:gd name="T28" fmla="*/ 3 w 77"/>
                    <a:gd name="T29" fmla="*/ 41 h 132"/>
                    <a:gd name="T30" fmla="*/ 9 w 77"/>
                    <a:gd name="T31" fmla="*/ 41 h 132"/>
                    <a:gd name="T32" fmla="*/ 5 w 77"/>
                    <a:gd name="T33" fmla="*/ 47 h 132"/>
                    <a:gd name="T34" fmla="*/ 10 w 77"/>
                    <a:gd name="T35" fmla="*/ 54 h 132"/>
                    <a:gd name="T36" fmla="*/ 11 w 77"/>
                    <a:gd name="T37" fmla="*/ 57 h 132"/>
                    <a:gd name="T38" fmla="*/ 11 w 77"/>
                    <a:gd name="T39" fmla="*/ 62 h 132"/>
                    <a:gd name="T40" fmla="*/ 9 w 77"/>
                    <a:gd name="T41" fmla="*/ 64 h 132"/>
                    <a:gd name="T42" fmla="*/ 19 w 77"/>
                    <a:gd name="T43" fmla="*/ 77 h 132"/>
                    <a:gd name="T44" fmla="*/ 19 w 77"/>
                    <a:gd name="T45" fmla="*/ 85 h 132"/>
                    <a:gd name="T46" fmla="*/ 18 w 77"/>
                    <a:gd name="T47" fmla="*/ 86 h 132"/>
                    <a:gd name="T48" fmla="*/ 16 w 77"/>
                    <a:gd name="T49" fmla="*/ 88 h 132"/>
                    <a:gd name="T50" fmla="*/ 24 w 77"/>
                    <a:gd name="T51" fmla="*/ 98 h 132"/>
                    <a:gd name="T52" fmla="*/ 25 w 77"/>
                    <a:gd name="T53" fmla="*/ 106 h 132"/>
                    <a:gd name="T54" fmla="*/ 19 w 77"/>
                    <a:gd name="T55" fmla="*/ 110 h 132"/>
                    <a:gd name="T56" fmla="*/ 16 w 77"/>
                    <a:gd name="T57" fmla="*/ 110 h 132"/>
                    <a:gd name="T58" fmla="*/ 16 w 77"/>
                    <a:gd name="T59" fmla="*/ 129 h 132"/>
                    <a:gd name="T60" fmla="*/ 19 w 77"/>
                    <a:gd name="T61" fmla="*/ 132 h 132"/>
                    <a:gd name="T62" fmla="*/ 39 w 77"/>
                    <a:gd name="T63" fmla="*/ 132 h 132"/>
                    <a:gd name="T64" fmla="*/ 42 w 77"/>
                    <a:gd name="T65" fmla="*/ 129 h 132"/>
                    <a:gd name="T66" fmla="*/ 42 w 77"/>
                    <a:gd name="T67" fmla="*/ 98 h 132"/>
                    <a:gd name="T68" fmla="*/ 73 w 77"/>
                    <a:gd name="T69" fmla="*/ 98 h 132"/>
                    <a:gd name="T70" fmla="*/ 76 w 77"/>
                    <a:gd name="T71" fmla="*/ 96 h 132"/>
                    <a:gd name="T72" fmla="*/ 76 w 77"/>
                    <a:gd name="T73" fmla="*/ 9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32">
                      <a:moveTo>
                        <a:pt x="76" y="93"/>
                      </a:moveTo>
                      <a:cubicBezTo>
                        <a:pt x="58" y="71"/>
                        <a:pt x="58" y="71"/>
                        <a:pt x="58" y="71"/>
                      </a:cubicBezTo>
                      <a:cubicBezTo>
                        <a:pt x="66" y="71"/>
                        <a:pt x="66" y="71"/>
                        <a:pt x="66" y="71"/>
                      </a:cubicBezTo>
                      <a:cubicBezTo>
                        <a:pt x="67" y="71"/>
                        <a:pt x="68" y="70"/>
                        <a:pt x="68" y="69"/>
                      </a:cubicBezTo>
                      <a:cubicBezTo>
                        <a:pt x="69" y="68"/>
                        <a:pt x="69" y="67"/>
                        <a:pt x="68" y="66"/>
                      </a:cubicBezTo>
                      <a:cubicBezTo>
                        <a:pt x="49" y="41"/>
                        <a:pt x="49" y="41"/>
                        <a:pt x="49" y="41"/>
                      </a:cubicBezTo>
                      <a:cubicBezTo>
                        <a:pt x="54" y="41"/>
                        <a:pt x="54" y="41"/>
                        <a:pt x="54" y="41"/>
                      </a:cubicBezTo>
                      <a:cubicBezTo>
                        <a:pt x="55" y="41"/>
                        <a:pt x="57" y="40"/>
                        <a:pt x="57" y="39"/>
                      </a:cubicBezTo>
                      <a:cubicBezTo>
                        <a:pt x="58" y="38"/>
                        <a:pt x="57" y="37"/>
                        <a:pt x="57" y="36"/>
                      </a:cubicBezTo>
                      <a:cubicBezTo>
                        <a:pt x="31" y="1"/>
                        <a:pt x="31" y="1"/>
                        <a:pt x="31" y="1"/>
                      </a:cubicBezTo>
                      <a:cubicBezTo>
                        <a:pt x="31" y="1"/>
                        <a:pt x="30" y="0"/>
                        <a:pt x="29" y="0"/>
                      </a:cubicBezTo>
                      <a:cubicBezTo>
                        <a:pt x="28" y="0"/>
                        <a:pt x="27" y="1"/>
                        <a:pt x="26" y="1"/>
                      </a:cubicBezTo>
                      <a:cubicBezTo>
                        <a:pt x="1" y="36"/>
                        <a:pt x="1" y="36"/>
                        <a:pt x="1" y="36"/>
                      </a:cubicBezTo>
                      <a:cubicBezTo>
                        <a:pt x="0" y="37"/>
                        <a:pt x="0" y="38"/>
                        <a:pt x="1" y="39"/>
                      </a:cubicBezTo>
                      <a:cubicBezTo>
                        <a:pt x="1" y="40"/>
                        <a:pt x="2" y="41"/>
                        <a:pt x="3" y="41"/>
                      </a:cubicBezTo>
                      <a:cubicBezTo>
                        <a:pt x="9" y="41"/>
                        <a:pt x="9" y="41"/>
                        <a:pt x="9" y="41"/>
                      </a:cubicBezTo>
                      <a:cubicBezTo>
                        <a:pt x="5" y="47"/>
                        <a:pt x="5" y="47"/>
                        <a:pt x="5" y="47"/>
                      </a:cubicBezTo>
                      <a:cubicBezTo>
                        <a:pt x="10" y="54"/>
                        <a:pt x="10" y="54"/>
                        <a:pt x="10" y="54"/>
                      </a:cubicBezTo>
                      <a:cubicBezTo>
                        <a:pt x="11" y="55"/>
                        <a:pt x="11" y="56"/>
                        <a:pt x="11" y="57"/>
                      </a:cubicBezTo>
                      <a:cubicBezTo>
                        <a:pt x="12" y="59"/>
                        <a:pt x="11" y="60"/>
                        <a:pt x="11" y="62"/>
                      </a:cubicBezTo>
                      <a:cubicBezTo>
                        <a:pt x="10" y="63"/>
                        <a:pt x="9" y="64"/>
                        <a:pt x="9" y="64"/>
                      </a:cubicBezTo>
                      <a:cubicBezTo>
                        <a:pt x="19" y="77"/>
                        <a:pt x="19" y="77"/>
                        <a:pt x="19" y="77"/>
                      </a:cubicBezTo>
                      <a:cubicBezTo>
                        <a:pt x="20" y="79"/>
                        <a:pt x="21" y="82"/>
                        <a:pt x="19" y="85"/>
                      </a:cubicBezTo>
                      <a:cubicBezTo>
                        <a:pt x="19" y="85"/>
                        <a:pt x="19" y="86"/>
                        <a:pt x="18" y="86"/>
                      </a:cubicBezTo>
                      <a:cubicBezTo>
                        <a:pt x="18" y="87"/>
                        <a:pt x="17" y="87"/>
                        <a:pt x="16" y="88"/>
                      </a:cubicBezTo>
                      <a:cubicBezTo>
                        <a:pt x="24" y="98"/>
                        <a:pt x="24" y="98"/>
                        <a:pt x="24" y="98"/>
                      </a:cubicBezTo>
                      <a:cubicBezTo>
                        <a:pt x="26" y="100"/>
                        <a:pt x="27" y="103"/>
                        <a:pt x="25" y="106"/>
                      </a:cubicBezTo>
                      <a:cubicBezTo>
                        <a:pt x="24" y="108"/>
                        <a:pt x="22" y="110"/>
                        <a:pt x="19" y="110"/>
                      </a:cubicBezTo>
                      <a:cubicBezTo>
                        <a:pt x="16" y="110"/>
                        <a:pt x="16" y="110"/>
                        <a:pt x="16" y="110"/>
                      </a:cubicBezTo>
                      <a:cubicBezTo>
                        <a:pt x="16" y="129"/>
                        <a:pt x="16" y="129"/>
                        <a:pt x="16" y="129"/>
                      </a:cubicBezTo>
                      <a:cubicBezTo>
                        <a:pt x="16" y="131"/>
                        <a:pt x="17" y="132"/>
                        <a:pt x="19" y="132"/>
                      </a:cubicBezTo>
                      <a:cubicBezTo>
                        <a:pt x="39" y="132"/>
                        <a:pt x="39" y="132"/>
                        <a:pt x="39" y="132"/>
                      </a:cubicBezTo>
                      <a:cubicBezTo>
                        <a:pt x="40" y="132"/>
                        <a:pt x="42" y="131"/>
                        <a:pt x="42" y="129"/>
                      </a:cubicBezTo>
                      <a:cubicBezTo>
                        <a:pt x="42" y="98"/>
                        <a:pt x="42" y="98"/>
                        <a:pt x="42" y="98"/>
                      </a:cubicBezTo>
                      <a:cubicBezTo>
                        <a:pt x="73" y="98"/>
                        <a:pt x="73" y="98"/>
                        <a:pt x="73" y="98"/>
                      </a:cubicBezTo>
                      <a:cubicBezTo>
                        <a:pt x="75" y="98"/>
                        <a:pt x="76" y="97"/>
                        <a:pt x="76" y="96"/>
                      </a:cubicBezTo>
                      <a:cubicBezTo>
                        <a:pt x="77" y="95"/>
                        <a:pt x="77" y="94"/>
                        <a:pt x="76" y="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sp>
              <p:nvSpPr>
                <p:cNvPr id="179" name="Freeform 12">
                  <a:extLst>
                    <a:ext uri="{FF2B5EF4-FFF2-40B4-BE49-F238E27FC236}">
                      <a16:creationId xmlns:a16="http://schemas.microsoft.com/office/drawing/2014/main" id="{6D37AD0F-6202-4EAD-AB28-AA079FEA7E18}"/>
                    </a:ext>
                  </a:extLst>
                </p:cNvPr>
                <p:cNvSpPr>
                  <a:spLocks/>
                </p:cNvSpPr>
                <p:nvPr/>
              </p:nvSpPr>
              <p:spPr bwMode="auto">
                <a:xfrm>
                  <a:off x="1672" y="2802"/>
                  <a:ext cx="204" cy="290"/>
                </a:xfrm>
                <a:custGeom>
                  <a:avLst/>
                  <a:gdLst>
                    <a:gd name="T0" fmla="*/ 72 w 73"/>
                    <a:gd name="T1" fmla="*/ 75 h 103"/>
                    <a:gd name="T2" fmla="*/ 72 w 73"/>
                    <a:gd name="T3" fmla="*/ 72 h 103"/>
                    <a:gd name="T4" fmla="*/ 59 w 73"/>
                    <a:gd name="T5" fmla="*/ 55 h 103"/>
                    <a:gd name="T6" fmla="*/ 64 w 73"/>
                    <a:gd name="T7" fmla="*/ 55 h 103"/>
                    <a:gd name="T8" fmla="*/ 66 w 73"/>
                    <a:gd name="T9" fmla="*/ 54 h 103"/>
                    <a:gd name="T10" fmla="*/ 66 w 73"/>
                    <a:gd name="T11" fmla="*/ 50 h 103"/>
                    <a:gd name="T12" fmla="*/ 52 w 73"/>
                    <a:gd name="T13" fmla="*/ 32 h 103"/>
                    <a:gd name="T14" fmla="*/ 55 w 73"/>
                    <a:gd name="T15" fmla="*/ 32 h 103"/>
                    <a:gd name="T16" fmla="*/ 58 w 73"/>
                    <a:gd name="T17" fmla="*/ 31 h 103"/>
                    <a:gd name="T18" fmla="*/ 57 w 73"/>
                    <a:gd name="T19" fmla="*/ 28 h 103"/>
                    <a:gd name="T20" fmla="*/ 38 w 73"/>
                    <a:gd name="T21" fmla="*/ 1 h 103"/>
                    <a:gd name="T22" fmla="*/ 36 w 73"/>
                    <a:gd name="T23" fmla="*/ 0 h 103"/>
                    <a:gd name="T24" fmla="*/ 35 w 73"/>
                    <a:gd name="T25" fmla="*/ 1 h 103"/>
                    <a:gd name="T26" fmla="*/ 16 w 73"/>
                    <a:gd name="T27" fmla="*/ 28 h 103"/>
                    <a:gd name="T28" fmla="*/ 15 w 73"/>
                    <a:gd name="T29" fmla="*/ 31 h 103"/>
                    <a:gd name="T30" fmla="*/ 18 w 73"/>
                    <a:gd name="T31" fmla="*/ 32 h 103"/>
                    <a:gd name="T32" fmla="*/ 21 w 73"/>
                    <a:gd name="T33" fmla="*/ 32 h 103"/>
                    <a:gd name="T34" fmla="*/ 7 w 73"/>
                    <a:gd name="T35" fmla="*/ 50 h 103"/>
                    <a:gd name="T36" fmla="*/ 7 w 73"/>
                    <a:gd name="T37" fmla="*/ 54 h 103"/>
                    <a:gd name="T38" fmla="*/ 9 w 73"/>
                    <a:gd name="T39" fmla="*/ 55 h 103"/>
                    <a:gd name="T40" fmla="*/ 14 w 73"/>
                    <a:gd name="T41" fmla="*/ 55 h 103"/>
                    <a:gd name="T42" fmla="*/ 1 w 73"/>
                    <a:gd name="T43" fmla="*/ 72 h 103"/>
                    <a:gd name="T44" fmla="*/ 1 w 73"/>
                    <a:gd name="T45" fmla="*/ 75 h 103"/>
                    <a:gd name="T46" fmla="*/ 3 w 73"/>
                    <a:gd name="T47" fmla="*/ 76 h 103"/>
                    <a:gd name="T48" fmla="*/ 26 w 73"/>
                    <a:gd name="T49" fmla="*/ 76 h 103"/>
                    <a:gd name="T50" fmla="*/ 26 w 73"/>
                    <a:gd name="T51" fmla="*/ 81 h 103"/>
                    <a:gd name="T52" fmla="*/ 26 w 73"/>
                    <a:gd name="T53" fmla="*/ 100 h 103"/>
                    <a:gd name="T54" fmla="*/ 30 w 73"/>
                    <a:gd name="T55" fmla="*/ 103 h 103"/>
                    <a:gd name="T56" fmla="*/ 43 w 73"/>
                    <a:gd name="T57" fmla="*/ 103 h 103"/>
                    <a:gd name="T58" fmla="*/ 46 w 73"/>
                    <a:gd name="T59" fmla="*/ 100 h 103"/>
                    <a:gd name="T60" fmla="*/ 46 w 73"/>
                    <a:gd name="T61" fmla="*/ 81 h 103"/>
                    <a:gd name="T62" fmla="*/ 46 w 73"/>
                    <a:gd name="T63" fmla="*/ 76 h 103"/>
                    <a:gd name="T64" fmla="*/ 70 w 73"/>
                    <a:gd name="T65" fmla="*/ 76 h 103"/>
                    <a:gd name="T66" fmla="*/ 72 w 73"/>
                    <a:gd name="T67" fmla="*/ 7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 h="103">
                      <a:moveTo>
                        <a:pt x="72" y="75"/>
                      </a:moveTo>
                      <a:cubicBezTo>
                        <a:pt x="73" y="74"/>
                        <a:pt x="73" y="72"/>
                        <a:pt x="72" y="72"/>
                      </a:cubicBezTo>
                      <a:cubicBezTo>
                        <a:pt x="59" y="55"/>
                        <a:pt x="59" y="55"/>
                        <a:pt x="59" y="55"/>
                      </a:cubicBezTo>
                      <a:cubicBezTo>
                        <a:pt x="64" y="55"/>
                        <a:pt x="64" y="55"/>
                        <a:pt x="64" y="55"/>
                      </a:cubicBezTo>
                      <a:cubicBezTo>
                        <a:pt x="65" y="55"/>
                        <a:pt x="66" y="55"/>
                        <a:pt x="66" y="54"/>
                      </a:cubicBezTo>
                      <a:cubicBezTo>
                        <a:pt x="67" y="53"/>
                        <a:pt x="67" y="51"/>
                        <a:pt x="66" y="50"/>
                      </a:cubicBezTo>
                      <a:cubicBezTo>
                        <a:pt x="52" y="32"/>
                        <a:pt x="52" y="32"/>
                        <a:pt x="52" y="32"/>
                      </a:cubicBezTo>
                      <a:cubicBezTo>
                        <a:pt x="55" y="32"/>
                        <a:pt x="55" y="32"/>
                        <a:pt x="55" y="32"/>
                      </a:cubicBezTo>
                      <a:cubicBezTo>
                        <a:pt x="56" y="32"/>
                        <a:pt x="57" y="32"/>
                        <a:pt x="58" y="31"/>
                      </a:cubicBezTo>
                      <a:cubicBezTo>
                        <a:pt x="58" y="30"/>
                        <a:pt x="58" y="29"/>
                        <a:pt x="57" y="28"/>
                      </a:cubicBezTo>
                      <a:cubicBezTo>
                        <a:pt x="38" y="1"/>
                        <a:pt x="38" y="1"/>
                        <a:pt x="38" y="1"/>
                      </a:cubicBezTo>
                      <a:cubicBezTo>
                        <a:pt x="38" y="1"/>
                        <a:pt x="37" y="0"/>
                        <a:pt x="36" y="0"/>
                      </a:cubicBezTo>
                      <a:cubicBezTo>
                        <a:pt x="36" y="0"/>
                        <a:pt x="35" y="1"/>
                        <a:pt x="35" y="1"/>
                      </a:cubicBezTo>
                      <a:cubicBezTo>
                        <a:pt x="16" y="28"/>
                        <a:pt x="16" y="28"/>
                        <a:pt x="16" y="28"/>
                      </a:cubicBezTo>
                      <a:cubicBezTo>
                        <a:pt x="15" y="29"/>
                        <a:pt x="15" y="30"/>
                        <a:pt x="15" y="31"/>
                      </a:cubicBezTo>
                      <a:cubicBezTo>
                        <a:pt x="16" y="32"/>
                        <a:pt x="17" y="32"/>
                        <a:pt x="18" y="32"/>
                      </a:cubicBezTo>
                      <a:cubicBezTo>
                        <a:pt x="21" y="32"/>
                        <a:pt x="21" y="32"/>
                        <a:pt x="21" y="32"/>
                      </a:cubicBezTo>
                      <a:cubicBezTo>
                        <a:pt x="7" y="50"/>
                        <a:pt x="7" y="50"/>
                        <a:pt x="7" y="50"/>
                      </a:cubicBezTo>
                      <a:cubicBezTo>
                        <a:pt x="6" y="51"/>
                        <a:pt x="6" y="53"/>
                        <a:pt x="7" y="54"/>
                      </a:cubicBezTo>
                      <a:cubicBezTo>
                        <a:pt x="7" y="55"/>
                        <a:pt x="8" y="55"/>
                        <a:pt x="9" y="55"/>
                      </a:cubicBezTo>
                      <a:cubicBezTo>
                        <a:pt x="14" y="55"/>
                        <a:pt x="14" y="55"/>
                        <a:pt x="14" y="55"/>
                      </a:cubicBezTo>
                      <a:cubicBezTo>
                        <a:pt x="1" y="72"/>
                        <a:pt x="1" y="72"/>
                        <a:pt x="1" y="72"/>
                      </a:cubicBezTo>
                      <a:cubicBezTo>
                        <a:pt x="0" y="72"/>
                        <a:pt x="0" y="74"/>
                        <a:pt x="1" y="75"/>
                      </a:cubicBezTo>
                      <a:cubicBezTo>
                        <a:pt x="1" y="76"/>
                        <a:pt x="2" y="76"/>
                        <a:pt x="3" y="76"/>
                      </a:cubicBezTo>
                      <a:cubicBezTo>
                        <a:pt x="26" y="76"/>
                        <a:pt x="26" y="76"/>
                        <a:pt x="26" y="76"/>
                      </a:cubicBezTo>
                      <a:cubicBezTo>
                        <a:pt x="26" y="81"/>
                        <a:pt x="26" y="81"/>
                        <a:pt x="26" y="81"/>
                      </a:cubicBezTo>
                      <a:cubicBezTo>
                        <a:pt x="26" y="100"/>
                        <a:pt x="26" y="100"/>
                        <a:pt x="26" y="100"/>
                      </a:cubicBezTo>
                      <a:cubicBezTo>
                        <a:pt x="26" y="102"/>
                        <a:pt x="28" y="103"/>
                        <a:pt x="30" y="103"/>
                      </a:cubicBezTo>
                      <a:cubicBezTo>
                        <a:pt x="43" y="103"/>
                        <a:pt x="43" y="103"/>
                        <a:pt x="43" y="103"/>
                      </a:cubicBezTo>
                      <a:cubicBezTo>
                        <a:pt x="45" y="103"/>
                        <a:pt x="46" y="102"/>
                        <a:pt x="46" y="100"/>
                      </a:cubicBezTo>
                      <a:cubicBezTo>
                        <a:pt x="46" y="81"/>
                        <a:pt x="46" y="81"/>
                        <a:pt x="46" y="81"/>
                      </a:cubicBezTo>
                      <a:cubicBezTo>
                        <a:pt x="46" y="76"/>
                        <a:pt x="46" y="76"/>
                        <a:pt x="46" y="76"/>
                      </a:cubicBezTo>
                      <a:cubicBezTo>
                        <a:pt x="70" y="76"/>
                        <a:pt x="70" y="76"/>
                        <a:pt x="70" y="76"/>
                      </a:cubicBezTo>
                      <a:cubicBezTo>
                        <a:pt x="71" y="76"/>
                        <a:pt x="72" y="76"/>
                        <a:pt x="72" y="7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mj-lt"/>
                  </a:endParaRPr>
                </a:p>
              </p:txBody>
            </p:sp>
          </p:grpSp>
        </p:grpSp>
        <p:sp>
          <p:nvSpPr>
            <p:cNvPr id="188" name="Tekstboks 27">
              <a:extLst>
                <a:ext uri="{FF2B5EF4-FFF2-40B4-BE49-F238E27FC236}">
                  <a16:creationId xmlns:a16="http://schemas.microsoft.com/office/drawing/2014/main" id="{A181B3BF-9D70-49E9-B075-349C346E4D13}"/>
                </a:ext>
              </a:extLst>
            </p:cNvPr>
            <p:cNvSpPr txBox="1"/>
            <p:nvPr/>
          </p:nvSpPr>
          <p:spPr>
            <a:xfrm>
              <a:off x="5525121" y="3519975"/>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mj-lt"/>
                </a:rPr>
                <a:t>41%</a:t>
              </a:r>
              <a:endParaRPr lang="en-US" b="1" i="1" dirty="0">
                <a:solidFill>
                  <a:schemeClr val="accent2">
                    <a:lumMod val="75000"/>
                  </a:schemeClr>
                </a:solidFill>
                <a:latin typeface="+mj-lt"/>
              </a:endParaRPr>
            </a:p>
          </p:txBody>
        </p:sp>
        <p:sp>
          <p:nvSpPr>
            <p:cNvPr id="190" name="Tekstboks 28">
              <a:extLst>
                <a:ext uri="{FF2B5EF4-FFF2-40B4-BE49-F238E27FC236}">
                  <a16:creationId xmlns:a16="http://schemas.microsoft.com/office/drawing/2014/main" id="{27ED9D55-1698-43FF-8908-B0C711EB2EAA}"/>
                </a:ext>
              </a:extLst>
            </p:cNvPr>
            <p:cNvSpPr txBox="1"/>
            <p:nvPr/>
          </p:nvSpPr>
          <p:spPr>
            <a:xfrm>
              <a:off x="5167821" y="3908429"/>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Go cross country </a:t>
              </a:r>
              <a:r>
                <a:rPr lang="nb-NO" sz="900" b="1" dirty="0" err="1">
                  <a:solidFill>
                    <a:srgbClr val="436989"/>
                  </a:solidFill>
                  <a:latin typeface="+mj-lt"/>
                </a:rPr>
                <a:t>skiing</a:t>
              </a:r>
              <a:endParaRPr lang="nb-NO" sz="900" b="1" dirty="0">
                <a:solidFill>
                  <a:srgbClr val="436989"/>
                </a:solidFill>
                <a:latin typeface="+mj-lt"/>
              </a:endParaRPr>
            </a:p>
          </p:txBody>
        </p:sp>
      </p:grpSp>
      <p:sp>
        <p:nvSpPr>
          <p:cNvPr id="191" name="Tekstboks 28">
            <a:extLst>
              <a:ext uri="{FF2B5EF4-FFF2-40B4-BE49-F238E27FC236}">
                <a16:creationId xmlns:a16="http://schemas.microsoft.com/office/drawing/2014/main" id="{9FC92376-2CB5-4FC2-AFFB-17177803848A}"/>
              </a:ext>
            </a:extLst>
          </p:cNvPr>
          <p:cNvSpPr txBox="1"/>
          <p:nvPr/>
        </p:nvSpPr>
        <p:spPr>
          <a:xfrm>
            <a:off x="7018239" y="3910702"/>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Go </a:t>
            </a:r>
            <a:r>
              <a:rPr lang="nb-NO" sz="900" b="1" dirty="0" err="1">
                <a:solidFill>
                  <a:srgbClr val="436989"/>
                </a:solidFill>
                <a:latin typeface="+mj-lt"/>
              </a:rPr>
              <a:t>off</a:t>
            </a:r>
            <a:r>
              <a:rPr lang="nb-NO" sz="900" b="1" dirty="0">
                <a:solidFill>
                  <a:srgbClr val="436989"/>
                </a:solidFill>
                <a:latin typeface="+mj-lt"/>
              </a:rPr>
              <a:t>-piste </a:t>
            </a:r>
            <a:r>
              <a:rPr lang="nb-NO" sz="900" b="1" dirty="0" err="1">
                <a:solidFill>
                  <a:srgbClr val="436989"/>
                </a:solidFill>
                <a:latin typeface="+mj-lt"/>
              </a:rPr>
              <a:t>skiing</a:t>
            </a:r>
            <a:endParaRPr lang="nb-NO" sz="900" b="1" dirty="0">
              <a:solidFill>
                <a:srgbClr val="436989"/>
              </a:solidFill>
              <a:latin typeface="+mj-lt"/>
            </a:endParaRPr>
          </a:p>
        </p:txBody>
      </p:sp>
      <p:sp>
        <p:nvSpPr>
          <p:cNvPr id="77" name="Tekstboks 28">
            <a:extLst>
              <a:ext uri="{FF2B5EF4-FFF2-40B4-BE49-F238E27FC236}">
                <a16:creationId xmlns:a16="http://schemas.microsoft.com/office/drawing/2014/main" id="{E2868174-9E38-4266-A0B5-0462EADD0DE2}"/>
              </a:ext>
            </a:extLst>
          </p:cNvPr>
          <p:cNvSpPr txBox="1"/>
          <p:nvPr/>
        </p:nvSpPr>
        <p:spPr>
          <a:xfrm>
            <a:off x="2604171" y="4642389"/>
            <a:ext cx="5784922" cy="369332"/>
          </a:xfrm>
          <a:prstGeom prst="rect">
            <a:avLst/>
          </a:prstGeom>
          <a:noFill/>
        </p:spPr>
        <p:txBody>
          <a:bodyPr wrap="square" lIns="0" t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75000"/>
                    <a:lumOff val="25000"/>
                  </a:schemeClr>
                </a:solidFill>
                <a:latin typeface="+mj-lt"/>
              </a:rPr>
              <a:t>Note: The percentages display the shares of the Danish ski tourists, who met the statement on at least one of their ski holidays in the last season.  </a:t>
            </a:r>
          </a:p>
          <a:p>
            <a:r>
              <a:rPr lang="en-US" sz="800" i="1" dirty="0">
                <a:solidFill>
                  <a:schemeClr val="tx1">
                    <a:lumMod val="75000"/>
                    <a:lumOff val="25000"/>
                  </a:schemeClr>
                </a:solidFill>
                <a:latin typeface="+mj-lt"/>
              </a:rPr>
              <a:t>(n=159)</a:t>
            </a:r>
          </a:p>
        </p:txBody>
      </p:sp>
      <p:grpSp>
        <p:nvGrpSpPr>
          <p:cNvPr id="76" name="Gruppe 75">
            <a:extLst>
              <a:ext uri="{FF2B5EF4-FFF2-40B4-BE49-F238E27FC236}">
                <a16:creationId xmlns:a16="http://schemas.microsoft.com/office/drawing/2014/main" id="{CBCB6E9F-C524-4C25-9C9F-C7084A09E7A7}"/>
              </a:ext>
            </a:extLst>
          </p:cNvPr>
          <p:cNvGrpSpPr/>
          <p:nvPr/>
        </p:nvGrpSpPr>
        <p:grpSpPr>
          <a:xfrm>
            <a:off x="3317402" y="1168680"/>
            <a:ext cx="422112" cy="375001"/>
            <a:chOff x="1378424" y="1842465"/>
            <a:chExt cx="422112" cy="375001"/>
          </a:xfrm>
        </p:grpSpPr>
        <p:sp>
          <p:nvSpPr>
            <p:cNvPr id="78" name="Rektangel: afrundede hjørner 77">
              <a:extLst>
                <a:ext uri="{FF2B5EF4-FFF2-40B4-BE49-F238E27FC236}">
                  <a16:creationId xmlns:a16="http://schemas.microsoft.com/office/drawing/2014/main" id="{9CED2317-CBC7-4D07-B57D-D61C5CF9A6D8}"/>
                </a:ext>
              </a:extLst>
            </p:cNvPr>
            <p:cNvSpPr/>
            <p:nvPr/>
          </p:nvSpPr>
          <p:spPr>
            <a:xfrm>
              <a:off x="1378424" y="1842465"/>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79" name="Grafik 78" descr="Vækkeur">
              <a:extLst>
                <a:ext uri="{FF2B5EF4-FFF2-40B4-BE49-F238E27FC236}">
                  <a16:creationId xmlns:a16="http://schemas.microsoft.com/office/drawing/2014/main" id="{A4BDC10C-D7D5-4117-A2D4-8599111431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28788" y="1868267"/>
              <a:ext cx="323396" cy="323396"/>
            </a:xfrm>
            <a:prstGeom prst="rect">
              <a:avLst/>
            </a:prstGeom>
          </p:spPr>
        </p:pic>
      </p:grpSp>
      <p:sp>
        <p:nvSpPr>
          <p:cNvPr id="80" name="Tekstboks 27">
            <a:extLst>
              <a:ext uri="{FF2B5EF4-FFF2-40B4-BE49-F238E27FC236}">
                <a16:creationId xmlns:a16="http://schemas.microsoft.com/office/drawing/2014/main" id="{495A7229-91A3-483A-A42E-8532B65DA8E5}"/>
              </a:ext>
            </a:extLst>
          </p:cNvPr>
          <p:cNvSpPr txBox="1"/>
          <p:nvPr/>
        </p:nvSpPr>
        <p:spPr>
          <a:xfrm>
            <a:off x="3705112" y="1171514"/>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mj-lt"/>
              </a:rPr>
              <a:t>44 </a:t>
            </a:r>
            <a:r>
              <a:rPr lang="en-US" sz="900" b="1" dirty="0">
                <a:latin typeface="+mj-lt"/>
              </a:rPr>
              <a:t>years</a:t>
            </a:r>
            <a:endParaRPr lang="en-US" b="1" i="1" dirty="0">
              <a:solidFill>
                <a:schemeClr val="accent2">
                  <a:lumMod val="75000"/>
                </a:schemeClr>
              </a:solidFill>
              <a:latin typeface="+mj-lt"/>
            </a:endParaRPr>
          </a:p>
        </p:txBody>
      </p:sp>
      <p:sp>
        <p:nvSpPr>
          <p:cNvPr id="81" name="Tekstboks 28">
            <a:extLst>
              <a:ext uri="{FF2B5EF4-FFF2-40B4-BE49-F238E27FC236}">
                <a16:creationId xmlns:a16="http://schemas.microsoft.com/office/drawing/2014/main" id="{C3B41DE3-277A-4F0A-8D80-3A9C766C2BCA}"/>
              </a:ext>
            </a:extLst>
          </p:cNvPr>
          <p:cNvSpPr txBox="1"/>
          <p:nvPr/>
        </p:nvSpPr>
        <p:spPr>
          <a:xfrm>
            <a:off x="3317402" y="1561081"/>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err="1">
                <a:solidFill>
                  <a:srgbClr val="436989"/>
                </a:solidFill>
                <a:latin typeface="+mj-lt"/>
              </a:rPr>
              <a:t>Average</a:t>
            </a:r>
            <a:r>
              <a:rPr lang="nb-NO" sz="900" b="1" dirty="0">
                <a:solidFill>
                  <a:srgbClr val="436989"/>
                </a:solidFill>
                <a:latin typeface="+mj-lt"/>
              </a:rPr>
              <a:t> </a:t>
            </a:r>
            <a:r>
              <a:rPr lang="nb-NO" sz="900" b="1" dirty="0" err="1">
                <a:solidFill>
                  <a:srgbClr val="436989"/>
                </a:solidFill>
                <a:latin typeface="+mj-lt"/>
              </a:rPr>
              <a:t>years</a:t>
            </a:r>
            <a:r>
              <a:rPr lang="nb-NO" sz="900" b="1" dirty="0">
                <a:solidFill>
                  <a:srgbClr val="436989"/>
                </a:solidFill>
                <a:latin typeface="+mj-lt"/>
              </a:rPr>
              <a:t> </a:t>
            </a:r>
            <a:r>
              <a:rPr lang="nb-NO" sz="900" b="1" dirty="0" err="1">
                <a:solidFill>
                  <a:srgbClr val="436989"/>
                </a:solidFill>
                <a:latin typeface="+mj-lt"/>
              </a:rPr>
              <a:t>of</a:t>
            </a:r>
            <a:r>
              <a:rPr lang="nb-NO" sz="900" b="1" dirty="0">
                <a:solidFill>
                  <a:srgbClr val="436989"/>
                </a:solidFill>
                <a:latin typeface="+mj-lt"/>
              </a:rPr>
              <a:t> age</a:t>
            </a:r>
          </a:p>
        </p:txBody>
      </p:sp>
      <p:sp>
        <p:nvSpPr>
          <p:cNvPr id="125" name="Tekstboks 28">
            <a:extLst>
              <a:ext uri="{FF2B5EF4-FFF2-40B4-BE49-F238E27FC236}">
                <a16:creationId xmlns:a16="http://schemas.microsoft.com/office/drawing/2014/main" id="{481AFCF2-FB51-4BF3-A3D4-73BE34ED159E}"/>
              </a:ext>
            </a:extLst>
          </p:cNvPr>
          <p:cNvSpPr txBox="1"/>
          <p:nvPr/>
        </p:nvSpPr>
        <p:spPr>
          <a:xfrm>
            <a:off x="5167821" y="1561080"/>
            <a:ext cx="1440000" cy="432000"/>
          </a:xfrm>
          <a:prstGeom prst="rect">
            <a:avLst/>
          </a:prstGeom>
          <a:noFill/>
        </p:spPr>
        <p:txBody>
          <a:bodyPr wrap="square" l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900" b="1" dirty="0">
                <a:solidFill>
                  <a:srgbClr val="436989"/>
                </a:solidFill>
                <a:latin typeface="+mj-lt"/>
              </a:rPr>
              <a:t>Have </a:t>
            </a:r>
            <a:r>
              <a:rPr lang="nb-NO" sz="900" b="1" dirty="0" err="1">
                <a:solidFill>
                  <a:srgbClr val="436989"/>
                </a:solidFill>
                <a:latin typeface="+mj-lt"/>
              </a:rPr>
              <a:t>been</a:t>
            </a:r>
            <a:r>
              <a:rPr lang="nb-NO" sz="900" b="1" dirty="0">
                <a:solidFill>
                  <a:srgbClr val="436989"/>
                </a:solidFill>
                <a:latin typeface="+mj-lt"/>
              </a:rPr>
              <a:t> </a:t>
            </a:r>
            <a:r>
              <a:rPr lang="nb-NO" sz="900" b="1" dirty="0" err="1">
                <a:solidFill>
                  <a:srgbClr val="436989"/>
                </a:solidFill>
                <a:latin typeface="+mj-lt"/>
              </a:rPr>
              <a:t>on</a:t>
            </a:r>
            <a:r>
              <a:rPr lang="nb-NO" sz="900" b="1" dirty="0">
                <a:solidFill>
                  <a:srgbClr val="436989"/>
                </a:solidFill>
                <a:latin typeface="+mj-lt"/>
              </a:rPr>
              <a:t> 2 ski </a:t>
            </a:r>
            <a:r>
              <a:rPr lang="nb-NO" sz="900" b="1" dirty="0" err="1">
                <a:solidFill>
                  <a:srgbClr val="436989"/>
                </a:solidFill>
                <a:latin typeface="+mj-lt"/>
              </a:rPr>
              <a:t>holidays</a:t>
            </a:r>
            <a:r>
              <a:rPr lang="nb-NO" sz="900" b="1" dirty="0">
                <a:solidFill>
                  <a:srgbClr val="436989"/>
                </a:solidFill>
                <a:latin typeface="+mj-lt"/>
              </a:rPr>
              <a:t> or more in </a:t>
            </a:r>
            <a:r>
              <a:rPr lang="nb-NO" sz="900" b="1" dirty="0" err="1">
                <a:solidFill>
                  <a:srgbClr val="436989"/>
                </a:solidFill>
                <a:latin typeface="+mj-lt"/>
              </a:rPr>
              <a:t>the</a:t>
            </a:r>
            <a:r>
              <a:rPr lang="nb-NO" sz="900" b="1" dirty="0">
                <a:solidFill>
                  <a:srgbClr val="436989"/>
                </a:solidFill>
                <a:latin typeface="+mj-lt"/>
              </a:rPr>
              <a:t> last </a:t>
            </a:r>
            <a:r>
              <a:rPr lang="nb-NO" sz="900" b="1" dirty="0" err="1">
                <a:solidFill>
                  <a:srgbClr val="436989"/>
                </a:solidFill>
                <a:latin typeface="+mj-lt"/>
              </a:rPr>
              <a:t>season</a:t>
            </a:r>
            <a:endParaRPr lang="nb-NO" sz="900" b="1" dirty="0">
              <a:solidFill>
                <a:srgbClr val="436989"/>
              </a:solidFill>
              <a:latin typeface="+mj-lt"/>
            </a:endParaRPr>
          </a:p>
        </p:txBody>
      </p:sp>
      <p:sp>
        <p:nvSpPr>
          <p:cNvPr id="122" name="Tekstboks 27">
            <a:extLst>
              <a:ext uri="{FF2B5EF4-FFF2-40B4-BE49-F238E27FC236}">
                <a16:creationId xmlns:a16="http://schemas.microsoft.com/office/drawing/2014/main" id="{7E434DC1-3D4C-4DF3-8124-437AFD8D1EAB}"/>
              </a:ext>
            </a:extLst>
          </p:cNvPr>
          <p:cNvSpPr txBox="1"/>
          <p:nvPr/>
        </p:nvSpPr>
        <p:spPr>
          <a:xfrm>
            <a:off x="5525121" y="1171514"/>
            <a:ext cx="8640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mj-lt"/>
              </a:rPr>
              <a:t>20%</a:t>
            </a:r>
            <a:endParaRPr lang="en-US" b="1" i="1" dirty="0">
              <a:solidFill>
                <a:schemeClr val="accent2">
                  <a:lumMod val="75000"/>
                </a:schemeClr>
              </a:solidFill>
              <a:latin typeface="+mj-lt"/>
            </a:endParaRPr>
          </a:p>
        </p:txBody>
      </p:sp>
      <p:grpSp>
        <p:nvGrpSpPr>
          <p:cNvPr id="15" name="Gruppe 14">
            <a:extLst>
              <a:ext uri="{FF2B5EF4-FFF2-40B4-BE49-F238E27FC236}">
                <a16:creationId xmlns:a16="http://schemas.microsoft.com/office/drawing/2014/main" id="{F47CD89C-E550-4835-BBDF-EAB6EC888AED}"/>
              </a:ext>
            </a:extLst>
          </p:cNvPr>
          <p:cNvGrpSpPr/>
          <p:nvPr/>
        </p:nvGrpSpPr>
        <p:grpSpPr>
          <a:xfrm>
            <a:off x="5167820" y="1168680"/>
            <a:ext cx="422112" cy="375001"/>
            <a:chOff x="5071614" y="1069547"/>
            <a:chExt cx="422112" cy="375001"/>
          </a:xfrm>
        </p:grpSpPr>
        <p:sp>
          <p:nvSpPr>
            <p:cNvPr id="119" name="Rektangel: afrundede hjørner 118">
              <a:extLst>
                <a:ext uri="{FF2B5EF4-FFF2-40B4-BE49-F238E27FC236}">
                  <a16:creationId xmlns:a16="http://schemas.microsoft.com/office/drawing/2014/main" id="{F1865E59-2A24-4A2B-8D42-ACF69224F1B2}"/>
                </a:ext>
              </a:extLst>
            </p:cNvPr>
            <p:cNvSpPr/>
            <p:nvPr/>
          </p:nvSpPr>
          <p:spPr>
            <a:xfrm>
              <a:off x="5071614" y="1069547"/>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pic>
          <p:nvPicPr>
            <p:cNvPr id="6" name="Grafik 5">
              <a:extLst>
                <a:ext uri="{FF2B5EF4-FFF2-40B4-BE49-F238E27FC236}">
                  <a16:creationId xmlns:a16="http://schemas.microsoft.com/office/drawing/2014/main" id="{DEC0DDB6-545C-41DF-A1FB-A38E202B4A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59310" y="1128457"/>
              <a:ext cx="252692" cy="252692"/>
            </a:xfrm>
            <a:prstGeom prst="rect">
              <a:avLst/>
            </a:prstGeom>
          </p:spPr>
        </p:pic>
      </p:grpSp>
      <p:grpSp>
        <p:nvGrpSpPr>
          <p:cNvPr id="16" name="Gruppe 15">
            <a:extLst>
              <a:ext uri="{FF2B5EF4-FFF2-40B4-BE49-F238E27FC236}">
                <a16:creationId xmlns:a16="http://schemas.microsoft.com/office/drawing/2014/main" id="{7C03151D-F2F6-4707-8701-24F35CAB89CC}"/>
              </a:ext>
            </a:extLst>
          </p:cNvPr>
          <p:cNvGrpSpPr/>
          <p:nvPr/>
        </p:nvGrpSpPr>
        <p:grpSpPr>
          <a:xfrm>
            <a:off x="3317402" y="2353254"/>
            <a:ext cx="422112" cy="375001"/>
            <a:chOff x="3324682" y="2387846"/>
            <a:chExt cx="422112" cy="375001"/>
          </a:xfrm>
        </p:grpSpPr>
        <p:sp>
          <p:nvSpPr>
            <p:cNvPr id="142" name="Rektangel: afrundede hjørner 141">
              <a:extLst>
                <a:ext uri="{FF2B5EF4-FFF2-40B4-BE49-F238E27FC236}">
                  <a16:creationId xmlns:a16="http://schemas.microsoft.com/office/drawing/2014/main" id="{90D392C0-5694-4BE8-BECA-997AA66CE805}"/>
                </a:ext>
              </a:extLst>
            </p:cNvPr>
            <p:cNvSpPr/>
            <p:nvPr/>
          </p:nvSpPr>
          <p:spPr>
            <a:xfrm>
              <a:off x="3324682" y="2387846"/>
              <a:ext cx="422112" cy="3750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grpSp>
          <p:nvGrpSpPr>
            <p:cNvPr id="9" name="Grafik 7">
              <a:extLst>
                <a:ext uri="{FF2B5EF4-FFF2-40B4-BE49-F238E27FC236}">
                  <a16:creationId xmlns:a16="http://schemas.microsoft.com/office/drawing/2014/main" id="{9AD6B135-5254-4B02-9624-D16EFA1C151E}"/>
                </a:ext>
              </a:extLst>
            </p:cNvPr>
            <p:cNvGrpSpPr>
              <a:grpSpLocks noChangeAspect="1"/>
            </p:cNvGrpSpPr>
            <p:nvPr/>
          </p:nvGrpSpPr>
          <p:grpSpPr>
            <a:xfrm>
              <a:off x="3407512" y="2437496"/>
              <a:ext cx="240672" cy="289137"/>
              <a:chOff x="2133602" y="513378"/>
              <a:chExt cx="3426682" cy="4116734"/>
            </a:xfrm>
            <a:solidFill>
              <a:schemeClr val="bg1"/>
            </a:solidFill>
          </p:grpSpPr>
          <p:sp>
            <p:nvSpPr>
              <p:cNvPr id="11" name="Kombinationstegning: figur 10">
                <a:extLst>
                  <a:ext uri="{FF2B5EF4-FFF2-40B4-BE49-F238E27FC236}">
                    <a16:creationId xmlns:a16="http://schemas.microsoft.com/office/drawing/2014/main" id="{684FC1FD-61E2-47D2-9568-66F18FD3C971}"/>
                  </a:ext>
                </a:extLst>
              </p:cNvPr>
              <p:cNvSpPr/>
              <p:nvPr/>
            </p:nvSpPr>
            <p:spPr>
              <a:xfrm>
                <a:off x="2133602" y="1299048"/>
                <a:ext cx="3426682" cy="3331064"/>
              </a:xfrm>
              <a:custGeom>
                <a:avLst/>
                <a:gdLst>
                  <a:gd name="connsiteX0" fmla="*/ 3422397 w 3426682"/>
                  <a:gd name="connsiteY0" fmla="*/ 1223801 h 3331064"/>
                  <a:gd name="connsiteX1" fmla="*/ 3145753 w 3426682"/>
                  <a:gd name="connsiteY1" fmla="*/ 948547 h 3331064"/>
                  <a:gd name="connsiteX2" fmla="*/ 2518189 w 3426682"/>
                  <a:gd name="connsiteY2" fmla="*/ 948547 h 3331064"/>
                  <a:gd name="connsiteX3" fmla="*/ 2241554 w 3426682"/>
                  <a:gd name="connsiteY3" fmla="*/ 1223791 h 3331064"/>
                  <a:gd name="connsiteX4" fmla="*/ 2240221 w 3426682"/>
                  <a:gd name="connsiteY4" fmla="*/ 1453363 h 3331064"/>
                  <a:gd name="connsiteX5" fmla="*/ 2111328 w 3426682"/>
                  <a:gd name="connsiteY5" fmla="*/ 1426874 h 3331064"/>
                  <a:gd name="connsiteX6" fmla="*/ 1719660 w 3426682"/>
                  <a:gd name="connsiteY6" fmla="*/ 332632 h 3331064"/>
                  <a:gd name="connsiteX7" fmla="*/ 1341642 w 3426682"/>
                  <a:gd name="connsiteY7" fmla="*/ 0 h 3331064"/>
                  <a:gd name="connsiteX8" fmla="*/ 775190 w 3426682"/>
                  <a:gd name="connsiteY8" fmla="*/ 0 h 3331064"/>
                  <a:gd name="connsiteX9" fmla="*/ 397171 w 3426682"/>
                  <a:gd name="connsiteY9" fmla="*/ 332632 h 3331064"/>
                  <a:gd name="connsiteX10" fmla="*/ 9989 w 3426682"/>
                  <a:gd name="connsiteY10" fmla="*/ 1412415 h 3331064"/>
                  <a:gd name="connsiteX11" fmla="*/ 107392 w 3426682"/>
                  <a:gd name="connsiteY11" fmla="*/ 1622098 h 3331064"/>
                  <a:gd name="connsiteX12" fmla="*/ 317075 w 3426682"/>
                  <a:gd name="connsiteY12" fmla="*/ 1524695 h 3331064"/>
                  <a:gd name="connsiteX13" fmla="*/ 641973 w 3426682"/>
                  <a:gd name="connsiteY13" fmla="*/ 623316 h 3331064"/>
                  <a:gd name="connsiteX14" fmla="*/ 409754 w 3426682"/>
                  <a:gd name="connsiteY14" fmla="*/ 1840773 h 3331064"/>
                  <a:gd name="connsiteX15" fmla="*/ 498917 w 3426682"/>
                  <a:gd name="connsiteY15" fmla="*/ 1948967 h 3331064"/>
                  <a:gd name="connsiteX16" fmla="*/ 623666 w 3426682"/>
                  <a:gd name="connsiteY16" fmla="*/ 1948967 h 3331064"/>
                  <a:gd name="connsiteX17" fmla="*/ 623666 w 3426682"/>
                  <a:gd name="connsiteY17" fmla="*/ 3134878 h 3331064"/>
                  <a:gd name="connsiteX18" fmla="*/ 819852 w 3426682"/>
                  <a:gd name="connsiteY18" fmla="*/ 3331064 h 3331064"/>
                  <a:gd name="connsiteX19" fmla="*/ 1016039 w 3426682"/>
                  <a:gd name="connsiteY19" fmla="*/ 3134878 h 3331064"/>
                  <a:gd name="connsiteX20" fmla="*/ 1016039 w 3426682"/>
                  <a:gd name="connsiteY20" fmla="*/ 1948967 h 3331064"/>
                  <a:gd name="connsiteX21" fmla="*/ 1100754 w 3426682"/>
                  <a:gd name="connsiteY21" fmla="*/ 1948967 h 3331064"/>
                  <a:gd name="connsiteX22" fmla="*/ 1100754 w 3426682"/>
                  <a:gd name="connsiteY22" fmla="*/ 3134878 h 3331064"/>
                  <a:gd name="connsiteX23" fmla="*/ 1296941 w 3426682"/>
                  <a:gd name="connsiteY23" fmla="*/ 3331064 h 3331064"/>
                  <a:gd name="connsiteX24" fmla="*/ 1493127 w 3426682"/>
                  <a:gd name="connsiteY24" fmla="*/ 3134878 h 3331064"/>
                  <a:gd name="connsiteX25" fmla="*/ 1493127 w 3426682"/>
                  <a:gd name="connsiteY25" fmla="*/ 1948967 h 3331064"/>
                  <a:gd name="connsiteX26" fmla="*/ 1617876 w 3426682"/>
                  <a:gd name="connsiteY26" fmla="*/ 1948967 h 3331064"/>
                  <a:gd name="connsiteX27" fmla="*/ 1707040 w 3426682"/>
                  <a:gd name="connsiteY27" fmla="*/ 1840773 h 3331064"/>
                  <a:gd name="connsiteX28" fmla="*/ 1474820 w 3426682"/>
                  <a:gd name="connsiteY28" fmla="*/ 623326 h 3331064"/>
                  <a:gd name="connsiteX29" fmla="*/ 1799727 w 3426682"/>
                  <a:gd name="connsiteY29" fmla="*/ 1524695 h 3331064"/>
                  <a:gd name="connsiteX30" fmla="*/ 1947251 w 3426682"/>
                  <a:gd name="connsiteY30" fmla="*/ 1631852 h 3331064"/>
                  <a:gd name="connsiteX31" fmla="*/ 2332718 w 3426682"/>
                  <a:gd name="connsiteY31" fmla="*/ 1711062 h 3331064"/>
                  <a:gd name="connsiteX32" fmla="*/ 2473135 w 3426682"/>
                  <a:gd name="connsiteY32" fmla="*/ 1597247 h 3331064"/>
                  <a:gd name="connsiteX33" fmla="*/ 2475307 w 3426682"/>
                  <a:gd name="connsiteY33" fmla="*/ 1229963 h 3331064"/>
                  <a:gd name="connsiteX34" fmla="*/ 2497929 w 3426682"/>
                  <a:gd name="connsiteY34" fmla="*/ 1207494 h 3331064"/>
                  <a:gd name="connsiteX35" fmla="*/ 2520437 w 3426682"/>
                  <a:gd name="connsiteY35" fmla="*/ 1230068 h 3331064"/>
                  <a:gd name="connsiteX36" fmla="*/ 2520494 w 3426682"/>
                  <a:gd name="connsiteY36" fmla="*/ 3190075 h 3331064"/>
                  <a:gd name="connsiteX37" fmla="*/ 2660778 w 3426682"/>
                  <a:gd name="connsiteY37" fmla="*/ 3330340 h 3331064"/>
                  <a:gd name="connsiteX38" fmla="*/ 2801062 w 3426682"/>
                  <a:gd name="connsiteY38" fmla="*/ 3190075 h 3331064"/>
                  <a:gd name="connsiteX39" fmla="*/ 2801062 w 3426682"/>
                  <a:gd name="connsiteY39" fmla="*/ 2068821 h 3331064"/>
                  <a:gd name="connsiteX40" fmla="*/ 2861632 w 3426682"/>
                  <a:gd name="connsiteY40" fmla="*/ 2068821 h 3331064"/>
                  <a:gd name="connsiteX41" fmla="*/ 2861632 w 3426682"/>
                  <a:gd name="connsiteY41" fmla="*/ 3190075 h 3331064"/>
                  <a:gd name="connsiteX42" fmla="*/ 3001916 w 3426682"/>
                  <a:gd name="connsiteY42" fmla="*/ 3330340 h 3331064"/>
                  <a:gd name="connsiteX43" fmla="*/ 3142200 w 3426682"/>
                  <a:gd name="connsiteY43" fmla="*/ 3190075 h 3331064"/>
                  <a:gd name="connsiteX44" fmla="*/ 3139752 w 3426682"/>
                  <a:gd name="connsiteY44" fmla="*/ 1225153 h 3331064"/>
                  <a:gd name="connsiteX45" fmla="*/ 3164079 w 3426682"/>
                  <a:gd name="connsiteY45" fmla="*/ 1200683 h 3331064"/>
                  <a:gd name="connsiteX46" fmla="*/ 3188587 w 3426682"/>
                  <a:gd name="connsiteY46" fmla="*/ 1224972 h 3331064"/>
                  <a:gd name="connsiteX47" fmla="*/ 3192892 w 3426682"/>
                  <a:gd name="connsiteY47" fmla="*/ 2083765 h 3331064"/>
                  <a:gd name="connsiteX48" fmla="*/ 3309773 w 3426682"/>
                  <a:gd name="connsiteY48" fmla="*/ 2200075 h 3331064"/>
                  <a:gd name="connsiteX49" fmla="*/ 3310373 w 3426682"/>
                  <a:gd name="connsiteY49" fmla="*/ 2200065 h 3331064"/>
                  <a:gd name="connsiteX50" fmla="*/ 3426664 w 3426682"/>
                  <a:gd name="connsiteY50" fmla="*/ 2083041 h 3331064"/>
                  <a:gd name="connsiteX51" fmla="*/ 3426683 w 3426682"/>
                  <a:gd name="connsiteY51" fmla="*/ 2082575 h 3331064"/>
                  <a:gd name="connsiteX52" fmla="*/ 3422397 w 3426682"/>
                  <a:gd name="connsiteY52" fmla="*/ 1223801 h 333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426682" h="3331064">
                    <a:moveTo>
                      <a:pt x="3422397" y="1223801"/>
                    </a:moveTo>
                    <a:cubicBezTo>
                      <a:pt x="3421635" y="1072029"/>
                      <a:pt x="3297524" y="948547"/>
                      <a:pt x="3145753" y="948547"/>
                    </a:cubicBezTo>
                    <a:lnTo>
                      <a:pt x="2518189" y="948547"/>
                    </a:lnTo>
                    <a:cubicBezTo>
                      <a:pt x="2366417" y="948547"/>
                      <a:pt x="2242316" y="1072029"/>
                      <a:pt x="2241554" y="1223791"/>
                    </a:cubicBezTo>
                    <a:cubicBezTo>
                      <a:pt x="2241325" y="1271026"/>
                      <a:pt x="2241545" y="1230811"/>
                      <a:pt x="2240221" y="1453363"/>
                    </a:cubicBezTo>
                    <a:lnTo>
                      <a:pt x="2111328" y="1426874"/>
                    </a:lnTo>
                    <a:cubicBezTo>
                      <a:pt x="2111328" y="1426874"/>
                      <a:pt x="1822892" y="633012"/>
                      <a:pt x="1719660" y="332632"/>
                    </a:cubicBezTo>
                    <a:cubicBezTo>
                      <a:pt x="1643813" y="111909"/>
                      <a:pt x="1516625" y="0"/>
                      <a:pt x="1341642" y="0"/>
                    </a:cubicBezTo>
                    <a:cubicBezTo>
                      <a:pt x="1099011" y="0"/>
                      <a:pt x="1023068" y="0"/>
                      <a:pt x="775190" y="0"/>
                    </a:cubicBezTo>
                    <a:cubicBezTo>
                      <a:pt x="600216" y="0"/>
                      <a:pt x="473028" y="111909"/>
                      <a:pt x="397171" y="332632"/>
                    </a:cubicBezTo>
                    <a:cubicBezTo>
                      <a:pt x="279623" y="674713"/>
                      <a:pt x="12666" y="1405071"/>
                      <a:pt x="9989" y="1412415"/>
                    </a:cubicBezTo>
                    <a:cubicBezTo>
                      <a:pt x="-21024" y="1497206"/>
                      <a:pt x="22591" y="1591085"/>
                      <a:pt x="107392" y="1622098"/>
                    </a:cubicBezTo>
                    <a:cubicBezTo>
                      <a:pt x="192212" y="1653102"/>
                      <a:pt x="286091" y="1609468"/>
                      <a:pt x="317075" y="1524695"/>
                    </a:cubicBezTo>
                    <a:cubicBezTo>
                      <a:pt x="319342" y="1518476"/>
                      <a:pt x="511052" y="993991"/>
                      <a:pt x="641973" y="623316"/>
                    </a:cubicBezTo>
                    <a:cubicBezTo>
                      <a:pt x="633182" y="695144"/>
                      <a:pt x="660928" y="543973"/>
                      <a:pt x="409754" y="1840773"/>
                    </a:cubicBezTo>
                    <a:cubicBezTo>
                      <a:pt x="398867" y="1897009"/>
                      <a:pt x="442215" y="1948967"/>
                      <a:pt x="498917" y="1948967"/>
                    </a:cubicBezTo>
                    <a:cubicBezTo>
                      <a:pt x="534093" y="1948967"/>
                      <a:pt x="576441" y="1948967"/>
                      <a:pt x="623666" y="1948967"/>
                    </a:cubicBezTo>
                    <a:lnTo>
                      <a:pt x="623666" y="3134878"/>
                    </a:lnTo>
                    <a:cubicBezTo>
                      <a:pt x="623666" y="3243224"/>
                      <a:pt x="711496" y="3331064"/>
                      <a:pt x="819852" y="3331064"/>
                    </a:cubicBezTo>
                    <a:cubicBezTo>
                      <a:pt x="928209" y="3331064"/>
                      <a:pt x="1016039" y="3243234"/>
                      <a:pt x="1016039" y="3134878"/>
                    </a:cubicBezTo>
                    <a:lnTo>
                      <a:pt x="1016039" y="1948967"/>
                    </a:lnTo>
                    <a:cubicBezTo>
                      <a:pt x="1044243" y="1948967"/>
                      <a:pt x="1072541" y="1948967"/>
                      <a:pt x="1100754" y="1948967"/>
                    </a:cubicBezTo>
                    <a:lnTo>
                      <a:pt x="1100754" y="3134878"/>
                    </a:lnTo>
                    <a:cubicBezTo>
                      <a:pt x="1100754" y="3243224"/>
                      <a:pt x="1188584" y="3331064"/>
                      <a:pt x="1296941" y="3331064"/>
                    </a:cubicBezTo>
                    <a:cubicBezTo>
                      <a:pt x="1405297" y="3331064"/>
                      <a:pt x="1493127" y="3243234"/>
                      <a:pt x="1493127" y="3134878"/>
                    </a:cubicBezTo>
                    <a:lnTo>
                      <a:pt x="1493127" y="1948967"/>
                    </a:lnTo>
                    <a:cubicBezTo>
                      <a:pt x="1540362" y="1948967"/>
                      <a:pt x="1582719" y="1948967"/>
                      <a:pt x="1617876" y="1948967"/>
                    </a:cubicBezTo>
                    <a:cubicBezTo>
                      <a:pt x="1674883" y="1948967"/>
                      <a:pt x="1717927" y="1896932"/>
                      <a:pt x="1707040" y="1840773"/>
                    </a:cubicBezTo>
                    <a:cubicBezTo>
                      <a:pt x="1455846" y="543839"/>
                      <a:pt x="1483612" y="695163"/>
                      <a:pt x="1474820" y="623326"/>
                    </a:cubicBezTo>
                    <a:cubicBezTo>
                      <a:pt x="1605760" y="994000"/>
                      <a:pt x="1797451" y="1518476"/>
                      <a:pt x="1799727" y="1524695"/>
                    </a:cubicBezTo>
                    <a:cubicBezTo>
                      <a:pt x="1823226" y="1588961"/>
                      <a:pt x="1882843" y="1629451"/>
                      <a:pt x="1947251" y="1631852"/>
                    </a:cubicBezTo>
                    <a:cubicBezTo>
                      <a:pt x="2078238" y="1658769"/>
                      <a:pt x="2174346" y="1678515"/>
                      <a:pt x="2332718" y="1711062"/>
                    </a:cubicBezTo>
                    <a:cubicBezTo>
                      <a:pt x="2404927" y="1725892"/>
                      <a:pt x="2472707" y="1670923"/>
                      <a:pt x="2473135" y="1597247"/>
                    </a:cubicBezTo>
                    <a:cubicBezTo>
                      <a:pt x="2473135" y="1597247"/>
                      <a:pt x="2475079" y="1268921"/>
                      <a:pt x="2475307" y="1229963"/>
                    </a:cubicBezTo>
                    <a:cubicBezTo>
                      <a:pt x="2475374" y="1217514"/>
                      <a:pt x="2485489" y="1207465"/>
                      <a:pt x="2497929" y="1207494"/>
                    </a:cubicBezTo>
                    <a:cubicBezTo>
                      <a:pt x="2510369" y="1207522"/>
                      <a:pt x="2520437" y="1217619"/>
                      <a:pt x="2520437" y="1230068"/>
                    </a:cubicBezTo>
                    <a:cubicBezTo>
                      <a:pt x="2520446" y="1545136"/>
                      <a:pt x="2520494" y="3059011"/>
                      <a:pt x="2520494" y="3190075"/>
                    </a:cubicBezTo>
                    <a:cubicBezTo>
                      <a:pt x="2520494" y="3267551"/>
                      <a:pt x="2583302" y="3330340"/>
                      <a:pt x="2660778" y="3330340"/>
                    </a:cubicBezTo>
                    <a:cubicBezTo>
                      <a:pt x="2738254" y="3330340"/>
                      <a:pt x="2801062" y="3267532"/>
                      <a:pt x="2801062" y="3190075"/>
                    </a:cubicBezTo>
                    <a:cubicBezTo>
                      <a:pt x="2801062" y="3051277"/>
                      <a:pt x="2801062" y="2209867"/>
                      <a:pt x="2801062" y="2068821"/>
                    </a:cubicBezTo>
                    <a:lnTo>
                      <a:pt x="2861632" y="2068821"/>
                    </a:lnTo>
                    <a:cubicBezTo>
                      <a:pt x="2861632" y="2209876"/>
                      <a:pt x="2861632" y="3051277"/>
                      <a:pt x="2861632" y="3190075"/>
                    </a:cubicBezTo>
                    <a:cubicBezTo>
                      <a:pt x="2861632" y="3267551"/>
                      <a:pt x="2924440" y="3330340"/>
                      <a:pt x="3001916" y="3330340"/>
                    </a:cubicBezTo>
                    <a:cubicBezTo>
                      <a:pt x="3079392" y="3330340"/>
                      <a:pt x="3142200" y="3267532"/>
                      <a:pt x="3142200" y="3190075"/>
                    </a:cubicBezTo>
                    <a:cubicBezTo>
                      <a:pt x="3142200" y="2383793"/>
                      <a:pt x="3140219" y="1435694"/>
                      <a:pt x="3139752" y="1225153"/>
                    </a:cubicBezTo>
                    <a:cubicBezTo>
                      <a:pt x="3139724" y="1211685"/>
                      <a:pt x="3150611" y="1200731"/>
                      <a:pt x="3164079" y="1200683"/>
                    </a:cubicBezTo>
                    <a:cubicBezTo>
                      <a:pt x="3177547" y="1200636"/>
                      <a:pt x="3188520" y="1211494"/>
                      <a:pt x="3188587" y="1224972"/>
                    </a:cubicBezTo>
                    <a:lnTo>
                      <a:pt x="3192892" y="2083765"/>
                    </a:lnTo>
                    <a:cubicBezTo>
                      <a:pt x="3193216" y="2148135"/>
                      <a:pt x="3245480" y="2200075"/>
                      <a:pt x="3309773" y="2200075"/>
                    </a:cubicBezTo>
                    <a:cubicBezTo>
                      <a:pt x="3309973" y="2200075"/>
                      <a:pt x="3310173" y="2200065"/>
                      <a:pt x="3310373" y="2200065"/>
                    </a:cubicBezTo>
                    <a:cubicBezTo>
                      <a:pt x="3374772" y="2199751"/>
                      <a:pt x="3426731" y="2147402"/>
                      <a:pt x="3426664" y="2083041"/>
                    </a:cubicBezTo>
                    <a:cubicBezTo>
                      <a:pt x="3426664" y="2082880"/>
                      <a:pt x="3426683" y="2082727"/>
                      <a:pt x="3426683" y="2082575"/>
                    </a:cubicBezTo>
                    <a:cubicBezTo>
                      <a:pt x="3425807" y="1904095"/>
                      <a:pt x="3423197" y="1384268"/>
                      <a:pt x="3422397" y="1223801"/>
                    </a:cubicBezTo>
                    <a:close/>
                  </a:path>
                </a:pathLst>
              </a:custGeom>
              <a:grpFill/>
              <a:ln w="9525" cap="flat">
                <a:noFill/>
                <a:prstDash val="solid"/>
                <a:miter/>
              </a:ln>
            </p:spPr>
            <p:txBody>
              <a:bodyPr rtlCol="0" anchor="ctr"/>
              <a:lstStyle/>
              <a:p>
                <a:endParaRPr lang="da-DK">
                  <a:latin typeface="+mj-lt"/>
                </a:endParaRPr>
              </a:p>
            </p:txBody>
          </p:sp>
          <p:sp>
            <p:nvSpPr>
              <p:cNvPr id="13" name="Kombinationstegning: figur 12">
                <a:extLst>
                  <a:ext uri="{FF2B5EF4-FFF2-40B4-BE49-F238E27FC236}">
                    <a16:creationId xmlns:a16="http://schemas.microsoft.com/office/drawing/2014/main" id="{F5D97531-B05E-4C20-A102-DEF0552C82A2}"/>
                  </a:ext>
                </a:extLst>
              </p:cNvPr>
              <p:cNvSpPr/>
              <p:nvPr/>
            </p:nvSpPr>
            <p:spPr>
              <a:xfrm>
                <a:off x="4661773" y="1537877"/>
                <a:ext cx="609580" cy="609580"/>
              </a:xfrm>
              <a:custGeom>
                <a:avLst/>
                <a:gdLst>
                  <a:gd name="connsiteX0" fmla="*/ 609581 w 609580"/>
                  <a:gd name="connsiteY0" fmla="*/ 304790 h 609580"/>
                  <a:gd name="connsiteX1" fmla="*/ 304791 w 609580"/>
                  <a:gd name="connsiteY1" fmla="*/ 609581 h 609580"/>
                  <a:gd name="connsiteX2" fmla="*/ 0 w 609580"/>
                  <a:gd name="connsiteY2" fmla="*/ 304790 h 609580"/>
                  <a:gd name="connsiteX3" fmla="*/ 304791 w 609580"/>
                  <a:gd name="connsiteY3" fmla="*/ 0 h 609580"/>
                  <a:gd name="connsiteX4" fmla="*/ 609581 w 609580"/>
                  <a:gd name="connsiteY4" fmla="*/ 304790 h 609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80" h="609580">
                    <a:moveTo>
                      <a:pt x="609581" y="304790"/>
                    </a:moveTo>
                    <a:cubicBezTo>
                      <a:pt x="609581" y="473122"/>
                      <a:pt x="473122" y="609581"/>
                      <a:pt x="304791" y="609581"/>
                    </a:cubicBezTo>
                    <a:cubicBezTo>
                      <a:pt x="136460" y="609581"/>
                      <a:pt x="0" y="473121"/>
                      <a:pt x="0" y="304790"/>
                    </a:cubicBezTo>
                    <a:cubicBezTo>
                      <a:pt x="0" y="136459"/>
                      <a:pt x="136460" y="0"/>
                      <a:pt x="304791" y="0"/>
                    </a:cubicBezTo>
                    <a:cubicBezTo>
                      <a:pt x="473122" y="0"/>
                      <a:pt x="609581" y="136459"/>
                      <a:pt x="609581" y="304790"/>
                    </a:cubicBezTo>
                    <a:close/>
                  </a:path>
                </a:pathLst>
              </a:custGeom>
              <a:grpFill/>
              <a:ln w="9525" cap="flat">
                <a:noFill/>
                <a:prstDash val="solid"/>
                <a:miter/>
              </a:ln>
            </p:spPr>
            <p:txBody>
              <a:bodyPr rtlCol="0" anchor="ctr"/>
              <a:lstStyle/>
              <a:p>
                <a:endParaRPr lang="da-DK">
                  <a:latin typeface="+mj-lt"/>
                </a:endParaRPr>
              </a:p>
            </p:txBody>
          </p:sp>
          <p:sp>
            <p:nvSpPr>
              <p:cNvPr id="14" name="Kombinationstegning: figur 13">
                <a:extLst>
                  <a:ext uri="{FF2B5EF4-FFF2-40B4-BE49-F238E27FC236}">
                    <a16:creationId xmlns:a16="http://schemas.microsoft.com/office/drawing/2014/main" id="{4AD2BE41-BAC2-49D2-B032-D10D45BCA20B}"/>
                  </a:ext>
                </a:extLst>
              </p:cNvPr>
              <p:cNvSpPr/>
              <p:nvPr/>
            </p:nvSpPr>
            <p:spPr>
              <a:xfrm>
                <a:off x="2853194" y="513378"/>
                <a:ext cx="677665" cy="677665"/>
              </a:xfrm>
              <a:custGeom>
                <a:avLst/>
                <a:gdLst>
                  <a:gd name="connsiteX0" fmla="*/ 338833 w 677665"/>
                  <a:gd name="connsiteY0" fmla="*/ 0 h 677665"/>
                  <a:gd name="connsiteX1" fmla="*/ 0 w 677665"/>
                  <a:gd name="connsiteY1" fmla="*/ 338833 h 677665"/>
                  <a:gd name="connsiteX2" fmla="*/ 338833 w 677665"/>
                  <a:gd name="connsiteY2" fmla="*/ 677666 h 677665"/>
                  <a:gd name="connsiteX3" fmla="*/ 677666 w 677665"/>
                  <a:gd name="connsiteY3" fmla="*/ 338833 h 677665"/>
                  <a:gd name="connsiteX4" fmla="*/ 338833 w 677665"/>
                  <a:gd name="connsiteY4" fmla="*/ 0 h 677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665" h="677665">
                    <a:moveTo>
                      <a:pt x="338833" y="0"/>
                    </a:moveTo>
                    <a:cubicBezTo>
                      <a:pt x="151695" y="0"/>
                      <a:pt x="0" y="151667"/>
                      <a:pt x="0" y="338833"/>
                    </a:cubicBezTo>
                    <a:cubicBezTo>
                      <a:pt x="0" y="525228"/>
                      <a:pt x="151019" y="677666"/>
                      <a:pt x="338833" y="677666"/>
                    </a:cubicBezTo>
                    <a:cubicBezTo>
                      <a:pt x="526571" y="677666"/>
                      <a:pt x="677666" y="525047"/>
                      <a:pt x="677666" y="338833"/>
                    </a:cubicBezTo>
                    <a:cubicBezTo>
                      <a:pt x="677666" y="152257"/>
                      <a:pt x="526180" y="0"/>
                      <a:pt x="338833" y="0"/>
                    </a:cubicBezTo>
                    <a:close/>
                  </a:path>
                </a:pathLst>
              </a:custGeom>
              <a:grpFill/>
              <a:ln w="9525" cap="flat">
                <a:noFill/>
                <a:prstDash val="solid"/>
                <a:miter/>
              </a:ln>
            </p:spPr>
            <p:txBody>
              <a:bodyPr rtlCol="0" anchor="ctr"/>
              <a:lstStyle/>
              <a:p>
                <a:endParaRPr lang="da-DK">
                  <a:latin typeface="+mj-lt"/>
                </a:endParaRPr>
              </a:p>
            </p:txBody>
          </p:sp>
        </p:grpSp>
      </p:grpSp>
    </p:spTree>
    <p:extLst>
      <p:ext uri="{BB962C8B-B14F-4D97-AF65-F5344CB8AC3E}">
        <p14:creationId xmlns:p14="http://schemas.microsoft.com/office/powerpoint/2010/main" val="308335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2" descr="A person is cross country skiing in the snow&#10;&#10;Description automatically generated">
            <a:extLst>
              <a:ext uri="{FF2B5EF4-FFF2-40B4-BE49-F238E27FC236}">
                <a16:creationId xmlns:a16="http://schemas.microsoft.com/office/drawing/2014/main" id="{7F712909-2095-47DA-9E27-3628ED367631}"/>
              </a:ext>
            </a:extLst>
          </p:cNvPr>
          <p:cNvPicPr>
            <a:picLocks noChangeAspect="1"/>
          </p:cNvPicPr>
          <p:nvPr/>
        </p:nvPicPr>
        <p:blipFill rotWithShape="1">
          <a:blip r:embed="rId2"/>
          <a:srcRect l="1524" t="2067" r="1675" b="15926"/>
          <a:stretch/>
        </p:blipFill>
        <p:spPr>
          <a:xfrm>
            <a:off x="0" y="0"/>
            <a:ext cx="9144000" cy="5143500"/>
          </a:xfrm>
          <a:prstGeom prst="rect">
            <a:avLst/>
          </a:prstGeom>
        </p:spPr>
      </p:pic>
      <p:sp>
        <p:nvSpPr>
          <p:cNvPr id="8" name="Rektangel 7">
            <a:extLst>
              <a:ext uri="{FF2B5EF4-FFF2-40B4-BE49-F238E27FC236}">
                <a16:creationId xmlns:a16="http://schemas.microsoft.com/office/drawing/2014/main" id="{DE7B2BF8-0864-4F4F-97B5-10BFB491B3B8}"/>
              </a:ext>
            </a:extLst>
          </p:cNvPr>
          <p:cNvSpPr/>
          <p:nvPr/>
        </p:nvSpPr>
        <p:spPr>
          <a:xfrm>
            <a:off x="1" y="0"/>
            <a:ext cx="9144000" cy="5143500"/>
          </a:xfrm>
          <a:prstGeom prst="rect">
            <a:avLst/>
          </a:prstGeom>
          <a:solidFill>
            <a:schemeClr val="accent5">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ctangle 8">
            <a:extLst>
              <a:ext uri="{FF2B5EF4-FFF2-40B4-BE49-F238E27FC236}">
                <a16:creationId xmlns:a16="http://schemas.microsoft.com/office/drawing/2014/main" id="{935AE0C9-9CDF-4AA4-992A-8437C26F8059}"/>
              </a:ext>
            </a:extLst>
          </p:cNvPr>
          <p:cNvSpPr/>
          <p:nvPr/>
        </p:nvSpPr>
        <p:spPr>
          <a:xfrm>
            <a:off x="4248150" y="2806649"/>
            <a:ext cx="4895850" cy="185166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969" tIns="42984" rIns="85969" bIns="42984" anchor="ctr"/>
          <a:lstStyle/>
          <a:p>
            <a:pPr algn="ctr" defTabSz="761912">
              <a:defRPr/>
            </a:pPr>
            <a:endParaRPr lang="en-US" sz="1333">
              <a:solidFill>
                <a:prstClr val="white"/>
              </a:solidFill>
              <a:latin typeface="Calibri" panose="020F0502020204030204" pitchFamily="34" charset="0"/>
            </a:endParaRPr>
          </a:p>
        </p:txBody>
      </p:sp>
      <p:cxnSp>
        <p:nvCxnSpPr>
          <p:cNvPr id="12" name="Straight Connector 32">
            <a:extLst>
              <a:ext uri="{FF2B5EF4-FFF2-40B4-BE49-F238E27FC236}">
                <a16:creationId xmlns:a16="http://schemas.microsoft.com/office/drawing/2014/main" id="{85942BCD-B4AB-4D35-A548-769CB6E2A2B2}"/>
              </a:ext>
            </a:extLst>
          </p:cNvPr>
          <p:cNvCxnSpPr/>
          <p:nvPr/>
        </p:nvCxnSpPr>
        <p:spPr>
          <a:xfrm>
            <a:off x="4480947" y="4183494"/>
            <a:ext cx="4392000" cy="0"/>
          </a:xfrm>
          <a:prstGeom prst="line">
            <a:avLst/>
          </a:prstGeom>
          <a:ln w="3175">
            <a:solidFill>
              <a:schemeClr val="bg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13" name="Tekstboks 10">
            <a:extLst>
              <a:ext uri="{FF2B5EF4-FFF2-40B4-BE49-F238E27FC236}">
                <a16:creationId xmlns:a16="http://schemas.microsoft.com/office/drawing/2014/main" id="{C43814D3-A620-447A-A79C-E21598A82FCF}"/>
              </a:ext>
            </a:extLst>
          </p:cNvPr>
          <p:cNvSpPr txBox="1"/>
          <p:nvPr/>
        </p:nvSpPr>
        <p:spPr>
          <a:xfrm>
            <a:off x="4483457" y="4297600"/>
            <a:ext cx="4428000" cy="104196"/>
          </a:xfrm>
          <a:prstGeom prst="rect">
            <a:avLst/>
          </a:prstGeom>
          <a:noFill/>
        </p:spPr>
        <p:txBody>
          <a:bodyPr wrap="square" lIns="0" tIns="0" rIns="0" bIns="0" rtlCol="0">
            <a:spAutoFit/>
          </a:bodyPr>
          <a:lstStyle/>
          <a:p>
            <a:pPr defTabSz="761121" fontAlgn="base">
              <a:lnSpc>
                <a:spcPct val="114000"/>
              </a:lnSpc>
              <a:spcBef>
                <a:spcPts val="188"/>
              </a:spcBef>
              <a:spcAft>
                <a:spcPts val="188"/>
              </a:spcAft>
            </a:pPr>
            <a:r>
              <a:rPr lang="da-DK" sz="630">
                <a:solidFill>
                  <a:prstClr val="white"/>
                </a:solidFill>
                <a:latin typeface="Calibri" panose="020F0502020204030204" pitchFamily="34" charset="0"/>
                <a:ea typeface="ＭＳ Ｐゴシック" charset="0"/>
                <a:cs typeface="Myriad Pro Light"/>
              </a:rPr>
              <a:t>AUSTRIA|DENMARK|GERMANY|GREENLAND|INDONESIA|NORWAY|PHILLIPINES|THAILAND|SWEDEN|UNITED KINGDOM| VIETNAM</a:t>
            </a:r>
          </a:p>
        </p:txBody>
      </p:sp>
      <p:sp>
        <p:nvSpPr>
          <p:cNvPr id="11" name="TextBox 11">
            <a:extLst>
              <a:ext uri="{FF2B5EF4-FFF2-40B4-BE49-F238E27FC236}">
                <a16:creationId xmlns:a16="http://schemas.microsoft.com/office/drawing/2014/main" id="{6675BF71-ED06-451B-A5C9-42F7379C5A4F}"/>
              </a:ext>
            </a:extLst>
          </p:cNvPr>
          <p:cNvSpPr txBox="1">
            <a:spLocks noChangeArrowheads="1"/>
          </p:cNvSpPr>
          <p:nvPr/>
        </p:nvSpPr>
        <p:spPr bwMode="auto">
          <a:xfrm>
            <a:off x="6827030" y="3068177"/>
            <a:ext cx="2149926" cy="94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a:defRPr sz="1600">
                <a:solidFill>
                  <a:schemeClr val="tx1"/>
                </a:solidFill>
                <a:latin typeface="Verdana" charset="0"/>
                <a:ea typeface="ＭＳ Ｐゴシック" charset="0"/>
                <a:cs typeface="ＭＳ Ｐゴシック" charset="0"/>
              </a:defRPr>
            </a:lvl1pPr>
            <a:lvl2pPr marL="742950" indent="-285750" defTabSz="912813">
              <a:defRPr sz="1600">
                <a:solidFill>
                  <a:schemeClr val="tx1"/>
                </a:solidFill>
                <a:latin typeface="Verdana" charset="0"/>
                <a:ea typeface="ＭＳ Ｐゴシック" charset="0"/>
              </a:defRPr>
            </a:lvl2pPr>
            <a:lvl3pPr marL="1143000" indent="-228600" defTabSz="912813">
              <a:defRPr sz="1600">
                <a:solidFill>
                  <a:schemeClr val="tx1"/>
                </a:solidFill>
                <a:latin typeface="Verdana" charset="0"/>
                <a:ea typeface="ＭＳ Ｐゴシック" charset="0"/>
              </a:defRPr>
            </a:lvl3pPr>
            <a:lvl4pPr marL="1600200" indent="-228600" defTabSz="912813">
              <a:defRPr sz="1600">
                <a:solidFill>
                  <a:schemeClr val="tx1"/>
                </a:solidFill>
                <a:latin typeface="Verdana" charset="0"/>
                <a:ea typeface="ＭＳ Ｐゴシック" charset="0"/>
              </a:defRPr>
            </a:lvl4pPr>
            <a:lvl5pPr marL="2057400" indent="-228600" defTabSz="912813">
              <a:defRPr sz="1600">
                <a:solidFill>
                  <a:schemeClr val="tx1"/>
                </a:solidFill>
                <a:latin typeface="Verdana" charset="0"/>
                <a:ea typeface="ＭＳ Ｐゴシック" charset="0"/>
              </a:defRPr>
            </a:lvl5pPr>
            <a:lvl6pPr marL="2514600" indent="-228600" defTabSz="912813" fontAlgn="base">
              <a:spcBef>
                <a:spcPct val="0"/>
              </a:spcBef>
              <a:spcAft>
                <a:spcPct val="0"/>
              </a:spcAft>
              <a:defRPr sz="1600">
                <a:solidFill>
                  <a:schemeClr val="tx1"/>
                </a:solidFill>
                <a:latin typeface="Verdana" charset="0"/>
                <a:ea typeface="ＭＳ Ｐゴシック" charset="0"/>
              </a:defRPr>
            </a:lvl6pPr>
            <a:lvl7pPr marL="2971800" indent="-228600" defTabSz="912813" fontAlgn="base">
              <a:spcBef>
                <a:spcPct val="0"/>
              </a:spcBef>
              <a:spcAft>
                <a:spcPct val="0"/>
              </a:spcAft>
              <a:defRPr sz="1600">
                <a:solidFill>
                  <a:schemeClr val="tx1"/>
                </a:solidFill>
                <a:latin typeface="Verdana" charset="0"/>
                <a:ea typeface="ＭＳ Ｐゴシック" charset="0"/>
              </a:defRPr>
            </a:lvl7pPr>
            <a:lvl8pPr marL="3429000" indent="-228600" defTabSz="912813" fontAlgn="base">
              <a:spcBef>
                <a:spcPct val="0"/>
              </a:spcBef>
              <a:spcAft>
                <a:spcPct val="0"/>
              </a:spcAft>
              <a:defRPr sz="1600">
                <a:solidFill>
                  <a:schemeClr val="tx1"/>
                </a:solidFill>
                <a:latin typeface="Verdana" charset="0"/>
                <a:ea typeface="ＭＳ Ｐゴシック" charset="0"/>
              </a:defRPr>
            </a:lvl8pPr>
            <a:lvl9pPr marL="3886200" indent="-228600" defTabSz="912813" fontAlgn="base">
              <a:spcBef>
                <a:spcPct val="0"/>
              </a:spcBef>
              <a:spcAft>
                <a:spcPct val="0"/>
              </a:spcAft>
              <a:defRPr sz="1600">
                <a:solidFill>
                  <a:schemeClr val="tx1"/>
                </a:solidFill>
                <a:latin typeface="Verdana" charset="0"/>
                <a:ea typeface="ＭＳ Ｐゴシック" charset="0"/>
              </a:defRPr>
            </a:lvl9pPr>
          </a:lstStyle>
          <a:p>
            <a:pPr fontAlgn="base">
              <a:spcBef>
                <a:spcPct val="0"/>
              </a:spcBef>
              <a:spcAft>
                <a:spcPct val="0"/>
              </a:spcAft>
              <a:defRPr/>
            </a:pPr>
            <a:r>
              <a:rPr lang="en-US" sz="1000">
                <a:solidFill>
                  <a:prstClr val="white"/>
                </a:solidFill>
                <a:latin typeface="Calibri" panose="020F0502020204030204" pitchFamily="34" charset="0"/>
                <a:ea typeface="Verdana" panose="020B0604030504040204" pitchFamily="34" charset="0"/>
                <a:cs typeface="Verdana" panose="020B0604030504040204" pitchFamily="34" charset="0"/>
              </a:rPr>
              <a:t>EPINION STAVANGER</a:t>
            </a:r>
          </a:p>
          <a:p>
            <a:pPr fontAlgn="base">
              <a:spcBef>
                <a:spcPct val="0"/>
              </a:spcBef>
              <a:spcAft>
                <a:spcPct val="0"/>
              </a:spcAft>
              <a:defRPr/>
            </a:pPr>
            <a:endParaRPr lang="ro-RO" sz="583">
              <a:solidFill>
                <a:prstClr val="white"/>
              </a:solidFill>
              <a:latin typeface="Calibri" panose="020F0502020204030204" pitchFamily="34" charset="0"/>
            </a:endParaRPr>
          </a:p>
          <a:p>
            <a:pPr fontAlgn="base">
              <a:spcBef>
                <a:spcPct val="0"/>
              </a:spcBef>
              <a:spcAft>
                <a:spcPct val="0"/>
              </a:spcAft>
              <a:defRPr/>
            </a:pPr>
            <a:r>
              <a:rPr lang="fi-FI" sz="917">
                <a:solidFill>
                  <a:prstClr val="white"/>
                </a:solidFill>
                <a:latin typeface="Calibri" panose="020F0502020204030204" pitchFamily="34" charset="0"/>
              </a:rPr>
              <a:t>KLUBBGATEN 4 </a:t>
            </a:r>
          </a:p>
          <a:p>
            <a:pPr fontAlgn="base">
              <a:spcBef>
                <a:spcPct val="0"/>
              </a:spcBef>
              <a:spcAft>
                <a:spcPct val="0"/>
              </a:spcAft>
              <a:defRPr/>
            </a:pPr>
            <a:r>
              <a:rPr lang="fi-FI" sz="917">
                <a:solidFill>
                  <a:prstClr val="white"/>
                </a:solidFill>
                <a:latin typeface="Calibri" panose="020F0502020204030204" pitchFamily="34" charset="0"/>
              </a:rPr>
              <a:t>4006 STAVANGER </a:t>
            </a:r>
            <a:r>
              <a:rPr lang="en-US" sz="917">
                <a:solidFill>
                  <a:prstClr val="white"/>
                </a:solidFill>
                <a:latin typeface="Calibri" panose="020F0502020204030204" pitchFamily="34" charset="0"/>
              </a:rPr>
              <a:t>- NORWAY</a:t>
            </a:r>
            <a:endParaRPr lang="fi-FI" sz="917">
              <a:solidFill>
                <a:prstClr val="white"/>
              </a:solidFill>
              <a:latin typeface="Calibri" panose="020F0502020204030204" pitchFamily="34" charset="0"/>
            </a:endParaRPr>
          </a:p>
          <a:p>
            <a:pPr fontAlgn="base">
              <a:spcBef>
                <a:spcPct val="0"/>
              </a:spcBef>
              <a:spcAft>
                <a:spcPct val="0"/>
              </a:spcAft>
              <a:defRPr/>
            </a:pPr>
            <a:r>
              <a:rPr lang="fi-FI" sz="917">
                <a:solidFill>
                  <a:prstClr val="white"/>
                </a:solidFill>
                <a:latin typeface="Calibri" panose="020F0502020204030204" pitchFamily="34" charset="0"/>
              </a:rPr>
              <a:t>T: +47 90 17 18 99</a:t>
            </a:r>
          </a:p>
          <a:p>
            <a:pPr fontAlgn="base">
              <a:spcBef>
                <a:spcPct val="0"/>
              </a:spcBef>
              <a:spcAft>
                <a:spcPct val="0"/>
              </a:spcAft>
              <a:defRPr/>
            </a:pPr>
            <a:r>
              <a:rPr lang="fi-FI" sz="917">
                <a:solidFill>
                  <a:prstClr val="white"/>
                </a:solidFill>
                <a:latin typeface="Calibri" panose="020F0502020204030204" pitchFamily="34" charset="0"/>
              </a:rPr>
              <a:t>E: SM@EPINION.NO</a:t>
            </a:r>
          </a:p>
          <a:p>
            <a:pPr fontAlgn="base">
              <a:spcBef>
                <a:spcPct val="0"/>
              </a:spcBef>
              <a:spcAft>
                <a:spcPct val="0"/>
              </a:spcAft>
              <a:defRPr/>
            </a:pPr>
            <a:r>
              <a:rPr lang="fi-FI" sz="917">
                <a:solidFill>
                  <a:prstClr val="white"/>
                </a:solidFill>
                <a:latin typeface="Calibri" panose="020F0502020204030204" pitchFamily="34" charset="0"/>
              </a:rPr>
              <a:t>W: WWW.EPINION.NO</a:t>
            </a:r>
            <a:endParaRPr lang="en-US" sz="917">
              <a:solidFill>
                <a:prstClr val="white"/>
              </a:solidFill>
              <a:latin typeface="Calibri" panose="020F0502020204030204" pitchFamily="34" charset="0"/>
            </a:endParaRPr>
          </a:p>
        </p:txBody>
      </p:sp>
      <p:sp>
        <p:nvSpPr>
          <p:cNvPr id="10" name="TextBox 11">
            <a:extLst>
              <a:ext uri="{FF2B5EF4-FFF2-40B4-BE49-F238E27FC236}">
                <a16:creationId xmlns:a16="http://schemas.microsoft.com/office/drawing/2014/main" id="{79C259C4-82BA-4980-90E0-9D04577AE8D2}"/>
              </a:ext>
            </a:extLst>
          </p:cNvPr>
          <p:cNvSpPr txBox="1">
            <a:spLocks noChangeArrowheads="1"/>
          </p:cNvSpPr>
          <p:nvPr/>
        </p:nvSpPr>
        <p:spPr bwMode="auto">
          <a:xfrm>
            <a:off x="4490472" y="3068177"/>
            <a:ext cx="2075115" cy="94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2813">
              <a:defRPr sz="1600">
                <a:solidFill>
                  <a:schemeClr val="tx1"/>
                </a:solidFill>
                <a:latin typeface="Verdana" charset="0"/>
                <a:ea typeface="ＭＳ Ｐゴシック" charset="0"/>
                <a:cs typeface="ＭＳ Ｐゴシック" charset="0"/>
              </a:defRPr>
            </a:lvl1pPr>
            <a:lvl2pPr marL="742950" indent="-285750" defTabSz="912813">
              <a:defRPr sz="1600">
                <a:solidFill>
                  <a:schemeClr val="tx1"/>
                </a:solidFill>
                <a:latin typeface="Verdana" charset="0"/>
                <a:ea typeface="ＭＳ Ｐゴシック" charset="0"/>
              </a:defRPr>
            </a:lvl2pPr>
            <a:lvl3pPr marL="1143000" indent="-228600" defTabSz="912813">
              <a:defRPr sz="1600">
                <a:solidFill>
                  <a:schemeClr val="tx1"/>
                </a:solidFill>
                <a:latin typeface="Verdana" charset="0"/>
                <a:ea typeface="ＭＳ Ｐゴシック" charset="0"/>
              </a:defRPr>
            </a:lvl3pPr>
            <a:lvl4pPr marL="1600200" indent="-228600" defTabSz="912813">
              <a:defRPr sz="1600">
                <a:solidFill>
                  <a:schemeClr val="tx1"/>
                </a:solidFill>
                <a:latin typeface="Verdana" charset="0"/>
                <a:ea typeface="ＭＳ Ｐゴシック" charset="0"/>
              </a:defRPr>
            </a:lvl4pPr>
            <a:lvl5pPr marL="2057400" indent="-228600" defTabSz="912813">
              <a:defRPr sz="1600">
                <a:solidFill>
                  <a:schemeClr val="tx1"/>
                </a:solidFill>
                <a:latin typeface="Verdana" charset="0"/>
                <a:ea typeface="ＭＳ Ｐゴシック" charset="0"/>
              </a:defRPr>
            </a:lvl5pPr>
            <a:lvl6pPr marL="2514600" indent="-228600" defTabSz="912813" fontAlgn="base">
              <a:spcBef>
                <a:spcPct val="0"/>
              </a:spcBef>
              <a:spcAft>
                <a:spcPct val="0"/>
              </a:spcAft>
              <a:defRPr sz="1600">
                <a:solidFill>
                  <a:schemeClr val="tx1"/>
                </a:solidFill>
                <a:latin typeface="Verdana" charset="0"/>
                <a:ea typeface="ＭＳ Ｐゴシック" charset="0"/>
              </a:defRPr>
            </a:lvl6pPr>
            <a:lvl7pPr marL="2971800" indent="-228600" defTabSz="912813" fontAlgn="base">
              <a:spcBef>
                <a:spcPct val="0"/>
              </a:spcBef>
              <a:spcAft>
                <a:spcPct val="0"/>
              </a:spcAft>
              <a:defRPr sz="1600">
                <a:solidFill>
                  <a:schemeClr val="tx1"/>
                </a:solidFill>
                <a:latin typeface="Verdana" charset="0"/>
                <a:ea typeface="ＭＳ Ｐゴシック" charset="0"/>
              </a:defRPr>
            </a:lvl7pPr>
            <a:lvl8pPr marL="3429000" indent="-228600" defTabSz="912813" fontAlgn="base">
              <a:spcBef>
                <a:spcPct val="0"/>
              </a:spcBef>
              <a:spcAft>
                <a:spcPct val="0"/>
              </a:spcAft>
              <a:defRPr sz="1600">
                <a:solidFill>
                  <a:schemeClr val="tx1"/>
                </a:solidFill>
                <a:latin typeface="Verdana" charset="0"/>
                <a:ea typeface="ＭＳ Ｐゴシック" charset="0"/>
              </a:defRPr>
            </a:lvl8pPr>
            <a:lvl9pPr marL="3886200" indent="-228600" defTabSz="912813" fontAlgn="base">
              <a:spcBef>
                <a:spcPct val="0"/>
              </a:spcBef>
              <a:spcAft>
                <a:spcPct val="0"/>
              </a:spcAft>
              <a:defRPr sz="1600">
                <a:solidFill>
                  <a:schemeClr val="tx1"/>
                </a:solidFill>
                <a:latin typeface="Verdana" charset="0"/>
                <a:ea typeface="ＭＳ Ｐゴシック" charset="0"/>
              </a:defRPr>
            </a:lvl9pPr>
          </a:lstStyle>
          <a:p>
            <a:pPr fontAlgn="base">
              <a:spcBef>
                <a:spcPct val="0"/>
              </a:spcBef>
              <a:spcAft>
                <a:spcPct val="0"/>
              </a:spcAft>
              <a:defRPr/>
            </a:pPr>
            <a:r>
              <a:rPr lang="en-US" sz="1000">
                <a:solidFill>
                  <a:prstClr val="white"/>
                </a:solidFill>
                <a:latin typeface="Calibri" panose="020F0502020204030204" pitchFamily="34" charset="0"/>
                <a:ea typeface="Verdana" panose="020B0604030504040204" pitchFamily="34" charset="0"/>
                <a:cs typeface="Verdana" panose="020B0604030504040204" pitchFamily="34" charset="0"/>
              </a:rPr>
              <a:t>EPINION OSLO</a:t>
            </a:r>
          </a:p>
          <a:p>
            <a:pPr fontAlgn="base">
              <a:spcBef>
                <a:spcPct val="0"/>
              </a:spcBef>
              <a:spcAft>
                <a:spcPct val="0"/>
              </a:spcAft>
              <a:defRPr/>
            </a:pPr>
            <a:endParaRPr lang="ro-RO" sz="583">
              <a:solidFill>
                <a:prstClr val="white"/>
              </a:solidFill>
              <a:latin typeface="Calibri" panose="020F0502020204030204" pitchFamily="34" charset="0"/>
            </a:endParaRPr>
          </a:p>
          <a:p>
            <a:pPr fontAlgn="base">
              <a:spcBef>
                <a:spcPct val="0"/>
              </a:spcBef>
              <a:spcAft>
                <a:spcPct val="0"/>
              </a:spcAft>
              <a:defRPr/>
            </a:pPr>
            <a:r>
              <a:rPr lang="nb-NO" sz="917">
                <a:solidFill>
                  <a:prstClr val="white"/>
                </a:solidFill>
                <a:latin typeface="Calibri" panose="020F0502020204030204" pitchFamily="34" charset="0"/>
              </a:rPr>
              <a:t>BISKOP GUNNERUS GATE 14 </a:t>
            </a:r>
          </a:p>
          <a:p>
            <a:pPr fontAlgn="base">
              <a:spcBef>
                <a:spcPct val="0"/>
              </a:spcBef>
              <a:spcAft>
                <a:spcPct val="0"/>
              </a:spcAft>
              <a:defRPr/>
            </a:pPr>
            <a:r>
              <a:rPr lang="nb-NO" sz="917">
                <a:solidFill>
                  <a:prstClr val="white"/>
                </a:solidFill>
                <a:latin typeface="Calibri" panose="020F0502020204030204" pitchFamily="34" charset="0"/>
              </a:rPr>
              <a:t>0185 OSLO </a:t>
            </a:r>
            <a:r>
              <a:rPr lang="en-US" sz="917">
                <a:solidFill>
                  <a:prstClr val="white"/>
                </a:solidFill>
                <a:latin typeface="Calibri" panose="020F0502020204030204" pitchFamily="34" charset="0"/>
              </a:rPr>
              <a:t>- NORWAY</a:t>
            </a:r>
          </a:p>
          <a:p>
            <a:pPr fontAlgn="base">
              <a:spcBef>
                <a:spcPct val="0"/>
              </a:spcBef>
              <a:spcAft>
                <a:spcPct val="0"/>
              </a:spcAft>
              <a:defRPr/>
            </a:pPr>
            <a:r>
              <a:rPr lang="en-US" sz="917">
                <a:solidFill>
                  <a:prstClr val="white"/>
                </a:solidFill>
                <a:latin typeface="Calibri" panose="020F0502020204030204" pitchFamily="34" charset="0"/>
              </a:rPr>
              <a:t>T: +</a:t>
            </a:r>
            <a:r>
              <a:rPr lang="fi-FI" sz="917">
                <a:solidFill>
                  <a:prstClr val="white"/>
                </a:solidFill>
                <a:latin typeface="Calibri" panose="020F0502020204030204" pitchFamily="34" charset="0"/>
              </a:rPr>
              <a:t>47 90 17 18 99</a:t>
            </a:r>
          </a:p>
          <a:p>
            <a:pPr fontAlgn="base">
              <a:spcBef>
                <a:spcPct val="0"/>
              </a:spcBef>
              <a:spcAft>
                <a:spcPct val="0"/>
              </a:spcAft>
              <a:defRPr/>
            </a:pPr>
            <a:r>
              <a:rPr lang="en-US" sz="917">
                <a:solidFill>
                  <a:prstClr val="white"/>
                </a:solidFill>
                <a:latin typeface="Calibri" panose="020F0502020204030204" pitchFamily="34" charset="0"/>
              </a:rPr>
              <a:t>E: SM@EPINION.NO</a:t>
            </a:r>
          </a:p>
          <a:p>
            <a:pPr fontAlgn="base">
              <a:spcBef>
                <a:spcPct val="0"/>
              </a:spcBef>
              <a:spcAft>
                <a:spcPct val="0"/>
              </a:spcAft>
              <a:defRPr/>
            </a:pPr>
            <a:r>
              <a:rPr lang="en-US" sz="917">
                <a:solidFill>
                  <a:prstClr val="white"/>
                </a:solidFill>
                <a:latin typeface="Calibri" panose="020F0502020204030204" pitchFamily="34" charset="0"/>
              </a:rPr>
              <a:t>W: WWW.EPINION.NO</a:t>
            </a:r>
          </a:p>
        </p:txBody>
      </p:sp>
      <p:sp>
        <p:nvSpPr>
          <p:cNvPr id="17" name="Rectangle 13">
            <a:extLst>
              <a:ext uri="{FF2B5EF4-FFF2-40B4-BE49-F238E27FC236}">
                <a16:creationId xmlns:a16="http://schemas.microsoft.com/office/drawing/2014/main" id="{164FBB26-02C7-4647-A203-BFBA1F2D0FFE}"/>
              </a:ext>
            </a:extLst>
          </p:cNvPr>
          <p:cNvSpPr/>
          <p:nvPr/>
        </p:nvSpPr>
        <p:spPr>
          <a:xfrm>
            <a:off x="0" y="4658309"/>
            <a:ext cx="1028661" cy="18042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en-US" sz="700" dirty="0">
                <a:solidFill>
                  <a:schemeClr val="bg1"/>
                </a:solidFill>
              </a:rPr>
              <a:t>© CH - Visitnorway.com</a:t>
            </a:r>
          </a:p>
        </p:txBody>
      </p:sp>
      <p:pic>
        <p:nvPicPr>
          <p:cNvPr id="22" name="Picture 2" descr="Billedresultat for innovation norway logo">
            <a:extLst>
              <a:ext uri="{FF2B5EF4-FFF2-40B4-BE49-F238E27FC236}">
                <a16:creationId xmlns:a16="http://schemas.microsoft.com/office/drawing/2014/main" id="{2649A059-221E-46BA-9EFF-1534DA97A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55" y="390368"/>
            <a:ext cx="975815" cy="337808"/>
          </a:xfrm>
          <a:prstGeom prst="rect">
            <a:avLst/>
          </a:prstGeom>
          <a:noFill/>
          <a:extLst>
            <a:ext uri="{909E8E84-426E-40DD-AFC4-6F175D3DCCD1}">
              <a14:hiddenFill xmlns:a14="http://schemas.microsoft.com/office/drawing/2010/main">
                <a:solidFill>
                  <a:srgbClr val="FFFFFF"/>
                </a:solidFill>
              </a14:hiddenFill>
            </a:ext>
          </a:extLst>
        </p:spPr>
      </p:pic>
      <p:pic>
        <p:nvPicPr>
          <p:cNvPr id="25" name="Graphic 33">
            <a:extLst>
              <a:ext uri="{FF2B5EF4-FFF2-40B4-BE49-F238E27FC236}">
                <a16:creationId xmlns:a16="http://schemas.microsoft.com/office/drawing/2014/main" id="{062C963C-5046-4C51-902A-7206086D2B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8140" y="377715"/>
            <a:ext cx="768792" cy="242738"/>
          </a:xfrm>
          <a:prstGeom prst="rect">
            <a:avLst/>
          </a:prstGeom>
        </p:spPr>
      </p:pic>
    </p:spTree>
    <p:extLst>
      <p:ext uri="{BB962C8B-B14F-4D97-AF65-F5344CB8AC3E}">
        <p14:creationId xmlns:p14="http://schemas.microsoft.com/office/powerpoint/2010/main" val="198168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7">
            <a:extLst>
              <a:ext uri="{FF2B5EF4-FFF2-40B4-BE49-F238E27FC236}">
                <a16:creationId xmlns:a16="http://schemas.microsoft.com/office/drawing/2014/main" id="{3A964562-2E22-4B70-B394-A49D64AD4838}"/>
              </a:ext>
            </a:extLst>
          </p:cNvPr>
          <p:cNvPicPr>
            <a:picLocks noChangeAspect="1"/>
          </p:cNvPicPr>
          <p:nvPr/>
        </p:nvPicPr>
        <p:blipFill rotWithShape="1">
          <a:blip r:embed="rId3"/>
          <a:srcRect l="334" t="17101" r="363" b="17101"/>
          <a:stretch/>
        </p:blipFill>
        <p:spPr>
          <a:xfrm>
            <a:off x="0" y="1166070"/>
            <a:ext cx="9141272" cy="3977430"/>
          </a:xfrm>
          <a:prstGeom prst="rect">
            <a:avLst/>
          </a:prstGeom>
        </p:spPr>
      </p:pic>
      <p:sp>
        <p:nvSpPr>
          <p:cNvPr id="15" name="Rektangel 14">
            <a:extLst>
              <a:ext uri="{FF2B5EF4-FFF2-40B4-BE49-F238E27FC236}">
                <a16:creationId xmlns:a16="http://schemas.microsoft.com/office/drawing/2014/main" id="{B67590FA-B526-454D-91E8-9DF9EEC3ADF0}"/>
              </a:ext>
            </a:extLst>
          </p:cNvPr>
          <p:cNvSpPr/>
          <p:nvPr/>
        </p:nvSpPr>
        <p:spPr>
          <a:xfrm>
            <a:off x="0" y="1166070"/>
            <a:ext cx="4899546" cy="3977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aphicFrame>
        <p:nvGraphicFramePr>
          <p:cNvPr id="8" name="Tabel 7">
            <a:extLst>
              <a:ext uri="{FF2B5EF4-FFF2-40B4-BE49-F238E27FC236}">
                <a16:creationId xmlns:a16="http://schemas.microsoft.com/office/drawing/2014/main" id="{C6E743D2-2922-4E1D-9E9E-25CBC454E31C}"/>
              </a:ext>
            </a:extLst>
          </p:cNvPr>
          <p:cNvGraphicFramePr>
            <a:graphicFrameLocks noGrp="1"/>
          </p:cNvGraphicFramePr>
          <p:nvPr>
            <p:extLst>
              <p:ext uri="{D42A27DB-BD31-4B8C-83A1-F6EECF244321}">
                <p14:modId xmlns:p14="http://schemas.microsoft.com/office/powerpoint/2010/main" val="1004459585"/>
              </p:ext>
            </p:extLst>
          </p:nvPr>
        </p:nvGraphicFramePr>
        <p:xfrm>
          <a:off x="358272" y="1978108"/>
          <a:ext cx="4213728" cy="2505182"/>
        </p:xfrm>
        <a:graphic>
          <a:graphicData uri="http://schemas.openxmlformats.org/drawingml/2006/table">
            <a:tbl>
              <a:tblPr firstRow="1" bandRow="1">
                <a:tableStyleId>{2D5ABB26-0587-4C30-8999-92F81FD0307C}</a:tableStyleId>
              </a:tblPr>
              <a:tblGrid>
                <a:gridCol w="3754343">
                  <a:extLst>
                    <a:ext uri="{9D8B030D-6E8A-4147-A177-3AD203B41FA5}">
                      <a16:colId xmlns:a16="http://schemas.microsoft.com/office/drawing/2014/main" val="2943090396"/>
                    </a:ext>
                  </a:extLst>
                </a:gridCol>
                <a:gridCol w="459385">
                  <a:extLst>
                    <a:ext uri="{9D8B030D-6E8A-4147-A177-3AD203B41FA5}">
                      <a16:colId xmlns:a16="http://schemas.microsoft.com/office/drawing/2014/main" val="1411274004"/>
                    </a:ext>
                  </a:extLst>
                </a:gridCol>
              </a:tblGrid>
              <a:tr h="476956">
                <a:tc>
                  <a:txBody>
                    <a:bodyPr/>
                    <a:lstStyle/>
                    <a:p>
                      <a:r>
                        <a:rPr lang="nb-NO" sz="1050" b="0" noProof="0">
                          <a:solidFill>
                            <a:srgbClr val="FFFFFF"/>
                          </a:solidFill>
                        </a:rPr>
                        <a:t>Purpose and data</a:t>
                      </a:r>
                    </a:p>
                  </a:txBody>
                  <a:tcPr marL="0" anchor="ctr">
                    <a:lnB w="9525" cap="flat" cmpd="sng" algn="ctr">
                      <a:solidFill>
                        <a:schemeClr val="bg1">
                          <a:lumMod val="75000"/>
                        </a:schemeClr>
                      </a:solidFill>
                      <a:prstDash val="solid"/>
                      <a:round/>
                      <a:headEnd type="none" w="med" len="med"/>
                      <a:tailEnd type="none" w="med" len="med"/>
                    </a:lnB>
                    <a:noFill/>
                  </a:tcPr>
                </a:tc>
                <a:tc>
                  <a:txBody>
                    <a:bodyPr/>
                    <a:lstStyle/>
                    <a:p>
                      <a:pPr algn="r"/>
                      <a:r>
                        <a:rPr lang="da-DK" sz="1200" b="1">
                          <a:solidFill>
                            <a:schemeClr val="bg1"/>
                          </a:solidFill>
                        </a:rPr>
                        <a:t>3</a:t>
                      </a:r>
                    </a:p>
                  </a:txBody>
                  <a:tcPr marL="0" marR="0" anchor="ctr">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02032398"/>
                  </a:ext>
                </a:extLst>
              </a:tr>
              <a:tr h="476956">
                <a:tc>
                  <a:txBody>
                    <a:bodyPr/>
                    <a:lstStyle/>
                    <a:p>
                      <a:r>
                        <a:rPr lang="nb-NO" sz="1050" b="0">
                          <a:solidFill>
                            <a:srgbClr val="FFFFFF"/>
                          </a:solidFill>
                        </a:rPr>
                        <a:t>Method</a:t>
                      </a:r>
                    </a:p>
                  </a:txBody>
                  <a:tcPr marL="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r"/>
                      <a:r>
                        <a:rPr lang="da-DK" sz="1200" b="1">
                          <a:solidFill>
                            <a:schemeClr val="bg1"/>
                          </a:solidFill>
                        </a:rPr>
                        <a:t>4</a:t>
                      </a:r>
                    </a:p>
                  </a:txBody>
                  <a:tcPr marL="0" marR="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69660802"/>
                  </a:ext>
                </a:extLst>
              </a:tr>
              <a:tr h="517090">
                <a:tc>
                  <a:txBody>
                    <a:bodyPr/>
                    <a:lstStyle/>
                    <a:p>
                      <a:pPr marL="0" algn="l" defTabSz="514338" rtl="0" eaLnBrk="1" latinLnBrk="0" hangingPunct="1"/>
                      <a:r>
                        <a:rPr lang="en-GB" sz="1050" b="1" kern="1200" noProof="0">
                          <a:solidFill>
                            <a:srgbClr val="FFFFFF"/>
                          </a:solidFill>
                          <a:latin typeface="+mn-lt"/>
                          <a:ea typeface="+mn-ea"/>
                          <a:cs typeface="+mn-cs"/>
                        </a:rPr>
                        <a:t>Theme 1:</a:t>
                      </a:r>
                      <a:br>
                        <a:rPr lang="en-GB" sz="1050" b="1" kern="1200" noProof="0">
                          <a:solidFill>
                            <a:srgbClr val="FFFFFF"/>
                          </a:solidFill>
                          <a:latin typeface="+mn-lt"/>
                          <a:ea typeface="+mn-ea"/>
                          <a:cs typeface="+mn-cs"/>
                        </a:rPr>
                      </a:br>
                      <a:r>
                        <a:rPr lang="en-GB" sz="1050" b="0" kern="1200" noProof="0">
                          <a:solidFill>
                            <a:srgbClr val="FFFFFF"/>
                          </a:solidFill>
                          <a:latin typeface="+mn-lt"/>
                          <a:ea typeface="+mn-ea"/>
                          <a:cs typeface="+mn-cs"/>
                        </a:rPr>
                        <a:t>Market share </a:t>
                      </a:r>
                    </a:p>
                  </a:txBody>
                  <a:tcPr marL="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r"/>
                      <a:r>
                        <a:rPr lang="da-DK" sz="1200" b="1">
                          <a:solidFill>
                            <a:schemeClr val="bg1"/>
                          </a:solidFill>
                        </a:rPr>
                        <a:t>5</a:t>
                      </a:r>
                    </a:p>
                  </a:txBody>
                  <a:tcPr marL="0" marR="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85642109"/>
                  </a:ext>
                </a:extLst>
              </a:tr>
              <a:tr h="517090">
                <a:tc>
                  <a:txBody>
                    <a:bodyPr/>
                    <a:lstStyle/>
                    <a:p>
                      <a:pPr marL="0" algn="l" defTabSz="514338" rtl="0" eaLnBrk="1" latinLnBrk="0" hangingPunct="1"/>
                      <a:r>
                        <a:rPr lang="en-GB" sz="1050" b="1" kern="1200" noProof="0">
                          <a:solidFill>
                            <a:srgbClr val="FFFFFF"/>
                          </a:solidFill>
                          <a:latin typeface="+mn-lt"/>
                          <a:ea typeface="+mn-ea"/>
                          <a:cs typeface="+mn-cs"/>
                        </a:rPr>
                        <a:t>Theme</a:t>
                      </a:r>
                      <a:r>
                        <a:rPr lang="da-DK" sz="1050" b="1" kern="1200">
                          <a:solidFill>
                            <a:srgbClr val="FFFFFF"/>
                          </a:solidFill>
                          <a:latin typeface="+mn-lt"/>
                          <a:ea typeface="+mn-ea"/>
                          <a:cs typeface="+mn-cs"/>
                        </a:rPr>
                        <a:t> 2: </a:t>
                      </a:r>
                      <a:br>
                        <a:rPr lang="da-DK" sz="1050" b="1" kern="1200">
                          <a:solidFill>
                            <a:srgbClr val="FFFFFF"/>
                          </a:solidFill>
                          <a:latin typeface="+mn-lt"/>
                          <a:ea typeface="+mn-ea"/>
                          <a:cs typeface="+mn-cs"/>
                        </a:rPr>
                      </a:br>
                      <a:r>
                        <a:rPr lang="nb-NO" sz="1050" b="0" kern="1200">
                          <a:solidFill>
                            <a:srgbClr val="FFFFFF"/>
                          </a:solidFill>
                          <a:latin typeface="+mn-lt"/>
                          <a:ea typeface="+mn-ea"/>
                          <a:cs typeface="+mn-cs"/>
                        </a:rPr>
                        <a:t>Previous and futuristic visitor intention</a:t>
                      </a:r>
                    </a:p>
                  </a:txBody>
                  <a:tcPr marL="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a:r>
                        <a:rPr lang="da-DK" sz="1200" b="1">
                          <a:solidFill>
                            <a:schemeClr val="bg1"/>
                          </a:solidFill>
                        </a:rPr>
                        <a:t>11</a:t>
                      </a:r>
                    </a:p>
                  </a:txBody>
                  <a:tcPr marL="0" marR="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17698194"/>
                  </a:ext>
                </a:extLst>
              </a:tr>
              <a:tr h="517090">
                <a:tc>
                  <a:txBody>
                    <a:bodyPr/>
                    <a:lstStyle/>
                    <a:p>
                      <a:pPr marL="0" algn="l" defTabSz="514338" rtl="0" eaLnBrk="1" latinLnBrk="0" hangingPunct="1"/>
                      <a:r>
                        <a:rPr lang="en-GB" sz="1050" b="1" kern="1200" noProof="0" dirty="0">
                          <a:solidFill>
                            <a:srgbClr val="FFFFFF"/>
                          </a:solidFill>
                          <a:latin typeface="+mn-lt"/>
                          <a:ea typeface="+mn-ea"/>
                          <a:cs typeface="+mn-cs"/>
                        </a:rPr>
                        <a:t>Theme 3: </a:t>
                      </a:r>
                      <a:br>
                        <a:rPr lang="en-GB" sz="1050" b="1" kern="1200" noProof="0" dirty="0">
                          <a:solidFill>
                            <a:srgbClr val="FFFFFF"/>
                          </a:solidFill>
                          <a:latin typeface="+mn-lt"/>
                          <a:ea typeface="+mn-ea"/>
                          <a:cs typeface="+mn-cs"/>
                        </a:rPr>
                      </a:br>
                      <a:r>
                        <a:rPr lang="en-GB" sz="1050" b="0" kern="1200" noProof="0" dirty="0">
                          <a:solidFill>
                            <a:srgbClr val="FFFFFF"/>
                          </a:solidFill>
                          <a:latin typeface="+mn-lt"/>
                          <a:ea typeface="+mn-ea"/>
                          <a:cs typeface="+mn-cs"/>
                        </a:rPr>
                        <a:t>What characterises </a:t>
                      </a:r>
                      <a:r>
                        <a:rPr lang="en-GB" sz="1050" b="0" kern="1200" noProof="0">
                          <a:solidFill>
                            <a:srgbClr val="FFFFFF"/>
                          </a:solidFill>
                          <a:latin typeface="+mn-lt"/>
                          <a:ea typeface="+mn-ea"/>
                          <a:cs typeface="+mn-cs"/>
                        </a:rPr>
                        <a:t>the Danish </a:t>
                      </a:r>
                      <a:r>
                        <a:rPr lang="en-GB" sz="1050" b="0" kern="1200" noProof="0" dirty="0">
                          <a:solidFill>
                            <a:srgbClr val="FFFFFF"/>
                          </a:solidFill>
                          <a:latin typeface="+mn-lt"/>
                          <a:ea typeface="+mn-ea"/>
                          <a:cs typeface="+mn-cs"/>
                        </a:rPr>
                        <a:t>skiers?</a:t>
                      </a:r>
                    </a:p>
                  </a:txBody>
                  <a:tcPr marL="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r"/>
                      <a:r>
                        <a:rPr lang="da-DK" sz="1200" b="1" dirty="0">
                          <a:solidFill>
                            <a:schemeClr val="bg1"/>
                          </a:solidFill>
                        </a:rPr>
                        <a:t>15</a:t>
                      </a:r>
                    </a:p>
                  </a:txBody>
                  <a:tcPr marL="0" marR="0" anchor="ct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896477523"/>
                  </a:ext>
                </a:extLst>
              </a:tr>
            </a:tbl>
          </a:graphicData>
        </a:graphic>
      </p:graphicFrame>
      <p:sp>
        <p:nvSpPr>
          <p:cNvPr id="9" name="Rectangle 12">
            <a:extLst>
              <a:ext uri="{FF2B5EF4-FFF2-40B4-BE49-F238E27FC236}">
                <a16:creationId xmlns:a16="http://schemas.microsoft.com/office/drawing/2014/main" id="{3379E3BF-4511-4B94-A663-459F9EA78403}"/>
              </a:ext>
            </a:extLst>
          </p:cNvPr>
          <p:cNvSpPr/>
          <p:nvPr/>
        </p:nvSpPr>
        <p:spPr>
          <a:xfrm>
            <a:off x="7583052" y="4683250"/>
            <a:ext cx="1558220" cy="18042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lang="en-US" sz="700" dirty="0">
                <a:solidFill>
                  <a:schemeClr val="bg1"/>
                </a:solidFill>
              </a:rPr>
              <a:t>© Sophie Stevens - Visitnorway.com</a:t>
            </a:r>
          </a:p>
        </p:txBody>
      </p:sp>
      <p:grpSp>
        <p:nvGrpSpPr>
          <p:cNvPr id="11" name="Gruppe 10">
            <a:extLst>
              <a:ext uri="{FF2B5EF4-FFF2-40B4-BE49-F238E27FC236}">
                <a16:creationId xmlns:a16="http://schemas.microsoft.com/office/drawing/2014/main" id="{2ED27007-1AEB-402D-9EA4-534E7F7343B5}"/>
              </a:ext>
            </a:extLst>
          </p:cNvPr>
          <p:cNvGrpSpPr/>
          <p:nvPr/>
        </p:nvGrpSpPr>
        <p:grpSpPr>
          <a:xfrm>
            <a:off x="366588" y="296895"/>
            <a:ext cx="1066427" cy="503431"/>
            <a:chOff x="366588" y="373095"/>
            <a:chExt cx="1066427" cy="503431"/>
          </a:xfrm>
        </p:grpSpPr>
        <p:sp>
          <p:nvSpPr>
            <p:cNvPr id="12" name="Rektangel 11">
              <a:extLst>
                <a:ext uri="{FF2B5EF4-FFF2-40B4-BE49-F238E27FC236}">
                  <a16:creationId xmlns:a16="http://schemas.microsoft.com/office/drawing/2014/main" id="{76E93668-C6F6-46B6-AC69-C353F7BB076A}"/>
                </a:ext>
              </a:extLst>
            </p:cNvPr>
            <p:cNvSpPr/>
            <p:nvPr/>
          </p:nvSpPr>
          <p:spPr>
            <a:xfrm>
              <a:off x="366588" y="373095"/>
              <a:ext cx="1066427" cy="50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descr="Billedresultat for innovation norway logo">
              <a:extLst>
                <a:ext uri="{FF2B5EF4-FFF2-40B4-BE49-F238E27FC236}">
                  <a16:creationId xmlns:a16="http://schemas.microsoft.com/office/drawing/2014/main" id="{5953D0AE-6745-4806-BF87-DAC273D43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07" y="455906"/>
              <a:ext cx="975815" cy="337808"/>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Graphic 33">
            <a:extLst>
              <a:ext uri="{FF2B5EF4-FFF2-40B4-BE49-F238E27FC236}">
                <a16:creationId xmlns:a16="http://schemas.microsoft.com/office/drawing/2014/main" id="{2FF57DD4-0FF5-448B-BAB5-E7DF969C7D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8140" y="377715"/>
            <a:ext cx="768792" cy="242738"/>
          </a:xfrm>
          <a:prstGeom prst="rect">
            <a:avLst/>
          </a:prstGeom>
        </p:spPr>
      </p:pic>
    </p:spTree>
    <p:extLst>
      <p:ext uri="{BB962C8B-B14F-4D97-AF65-F5344CB8AC3E}">
        <p14:creationId xmlns:p14="http://schemas.microsoft.com/office/powerpoint/2010/main" val="28344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E0CA830A-B6F4-4CEE-82A7-1EF93101E69B}"/>
              </a:ext>
            </a:extLst>
          </p:cNvPr>
          <p:cNvPicPr>
            <a:picLocks noChangeAspect="1"/>
          </p:cNvPicPr>
          <p:nvPr/>
        </p:nvPicPr>
        <p:blipFill rotWithShape="1">
          <a:blip r:embed="rId3">
            <a:extLst>
              <a:ext uri="{28A0092B-C50C-407E-A947-70E740481C1C}">
                <a14:useLocalDpi xmlns:a14="http://schemas.microsoft.com/office/drawing/2010/main" val="0"/>
              </a:ext>
            </a:extLst>
          </a:blip>
          <a:srcRect t="41797" b="6788"/>
          <a:stretch/>
        </p:blipFill>
        <p:spPr>
          <a:xfrm>
            <a:off x="0" y="0"/>
            <a:ext cx="9144000" cy="1551453"/>
          </a:xfrm>
          <a:prstGeom prst="rect">
            <a:avLst/>
          </a:prstGeom>
        </p:spPr>
      </p:pic>
      <p:sp>
        <p:nvSpPr>
          <p:cNvPr id="4" name="Rektangel 3">
            <a:extLst>
              <a:ext uri="{FF2B5EF4-FFF2-40B4-BE49-F238E27FC236}">
                <a16:creationId xmlns:a16="http://schemas.microsoft.com/office/drawing/2014/main" id="{1CA9EF3A-FB15-49C5-8CB2-01AEB306C230}"/>
              </a:ext>
            </a:extLst>
          </p:cNvPr>
          <p:cNvSpPr/>
          <p:nvPr/>
        </p:nvSpPr>
        <p:spPr>
          <a:xfrm>
            <a:off x="0" y="2233"/>
            <a:ext cx="9144000" cy="1549220"/>
          </a:xfrm>
          <a:prstGeom prst="rect">
            <a:avLst/>
          </a:prstGeom>
          <a:solidFill>
            <a:schemeClr val="accent5">
              <a:lumMod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a:extLst>
              <a:ext uri="{FF2B5EF4-FFF2-40B4-BE49-F238E27FC236}">
                <a16:creationId xmlns:a16="http://schemas.microsoft.com/office/drawing/2014/main" id="{D270D81E-D954-4C94-ADE3-336F6A123609}"/>
              </a:ext>
            </a:extLst>
          </p:cNvPr>
          <p:cNvSpPr>
            <a:spLocks noGrp="1"/>
          </p:cNvSpPr>
          <p:nvPr>
            <p:ph type="sldNum" sz="quarter" idx="4"/>
          </p:nvPr>
        </p:nvSpPr>
        <p:spPr/>
        <p:txBody>
          <a:bodyPr/>
          <a:lstStyle/>
          <a:p>
            <a:fld id="{45D54F3E-5908-4C83-B5CA-2A5BDE9E6817}" type="slidenum">
              <a:rPr lang="nb-NO" smtClean="0"/>
              <a:pPr/>
              <a:t>3</a:t>
            </a:fld>
            <a:endParaRPr lang="nb-NO"/>
          </a:p>
        </p:txBody>
      </p:sp>
      <p:sp>
        <p:nvSpPr>
          <p:cNvPr id="3" name="Titel 2">
            <a:extLst>
              <a:ext uri="{FF2B5EF4-FFF2-40B4-BE49-F238E27FC236}">
                <a16:creationId xmlns:a16="http://schemas.microsoft.com/office/drawing/2014/main" id="{C175C8E0-BC32-4BE0-8BCE-EF935ADC6AEF}"/>
              </a:ext>
            </a:extLst>
          </p:cNvPr>
          <p:cNvSpPr>
            <a:spLocks noGrp="1"/>
          </p:cNvSpPr>
          <p:nvPr>
            <p:ph type="title"/>
          </p:nvPr>
        </p:nvSpPr>
        <p:spPr>
          <a:xfrm>
            <a:off x="391765" y="1033960"/>
            <a:ext cx="8357328" cy="369332"/>
          </a:xfrm>
        </p:spPr>
        <p:txBody>
          <a:bodyPr/>
          <a:lstStyle/>
          <a:p>
            <a:r>
              <a:rPr lang="nb-NO" sz="2400">
                <a:solidFill>
                  <a:schemeClr val="bg1"/>
                </a:solidFill>
              </a:rPr>
              <a:t>PURPOSE AND DATA</a:t>
            </a:r>
          </a:p>
        </p:txBody>
      </p:sp>
      <p:sp>
        <p:nvSpPr>
          <p:cNvPr id="12" name="Rectangle 17">
            <a:extLst>
              <a:ext uri="{FF2B5EF4-FFF2-40B4-BE49-F238E27FC236}">
                <a16:creationId xmlns:a16="http://schemas.microsoft.com/office/drawing/2014/main" id="{BD77CE80-3F7A-457F-94CC-BAED03DDEE6B}"/>
              </a:ext>
            </a:extLst>
          </p:cNvPr>
          <p:cNvSpPr/>
          <p:nvPr/>
        </p:nvSpPr>
        <p:spPr>
          <a:xfrm>
            <a:off x="8039494" y="1222867"/>
            <a:ext cx="1101364" cy="18042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lang="en-US" sz="700" dirty="0">
                <a:solidFill>
                  <a:schemeClr val="bg1"/>
                </a:solidFill>
              </a:rPr>
              <a:t>© CH - Visitnorway.com</a:t>
            </a:r>
          </a:p>
        </p:txBody>
      </p:sp>
      <p:sp>
        <p:nvSpPr>
          <p:cNvPr id="11" name="Rektangel 10">
            <a:extLst>
              <a:ext uri="{FF2B5EF4-FFF2-40B4-BE49-F238E27FC236}">
                <a16:creationId xmlns:a16="http://schemas.microsoft.com/office/drawing/2014/main" id="{372DF6CD-5F68-4494-A681-1024BE02FA97}"/>
              </a:ext>
            </a:extLst>
          </p:cNvPr>
          <p:cNvSpPr/>
          <p:nvPr/>
        </p:nvSpPr>
        <p:spPr>
          <a:xfrm>
            <a:off x="4570429" y="1665000"/>
            <a:ext cx="3770803" cy="2598212"/>
          </a:xfrm>
          <a:prstGeom prst="rect">
            <a:avLst/>
          </a:prstGeom>
        </p:spPr>
        <p:txBody>
          <a:bodyPr wrap="square">
            <a:spAutoFit/>
          </a:bodyPr>
          <a:lstStyle/>
          <a:p>
            <a:pPr lvl="0">
              <a:lnSpc>
                <a:spcPct val="110000"/>
              </a:lnSpc>
              <a:spcBef>
                <a:spcPts val="400"/>
              </a:spcBef>
              <a:spcAft>
                <a:spcPts val="400"/>
              </a:spcAft>
              <a:defRPr/>
            </a:pPr>
            <a:r>
              <a:rPr lang="nb-NO" sz="1000" b="1" dirty="0">
                <a:solidFill>
                  <a:srgbClr val="000000"/>
                </a:solidFill>
              </a:rPr>
              <a:t>Data</a:t>
            </a:r>
            <a:endParaRPr lang="nb-NO" sz="900" b="1" dirty="0">
              <a:solidFill>
                <a:srgbClr val="000000"/>
              </a:solidFill>
            </a:endParaRPr>
          </a:p>
          <a:p>
            <a:pPr lvl="0">
              <a:lnSpc>
                <a:spcPct val="110000"/>
              </a:lnSpc>
              <a:spcBef>
                <a:spcPts val="400"/>
              </a:spcBef>
              <a:spcAft>
                <a:spcPts val="400"/>
              </a:spcAft>
              <a:defRPr/>
            </a:pPr>
            <a:r>
              <a:rPr lang="en-US" sz="900" dirty="0"/>
              <a:t>This report is based on </a:t>
            </a:r>
            <a:r>
              <a:rPr lang="en-US" sz="900" b="1" dirty="0"/>
              <a:t>5.568</a:t>
            </a:r>
            <a:r>
              <a:rPr lang="en-US" sz="900" dirty="0"/>
              <a:t> online interviews with Danish respondents aged 18 years or older. </a:t>
            </a:r>
            <a:r>
              <a:rPr lang="en-US" sz="900" b="1" dirty="0"/>
              <a:t>511</a:t>
            </a:r>
            <a:r>
              <a:rPr lang="en-US" sz="900" dirty="0"/>
              <a:t> of them have been on at least one ski holiday in the past season (October 2018 to April 2019). </a:t>
            </a:r>
          </a:p>
          <a:p>
            <a:pPr lvl="0">
              <a:lnSpc>
                <a:spcPct val="110000"/>
              </a:lnSpc>
              <a:spcBef>
                <a:spcPts val="400"/>
              </a:spcBef>
              <a:spcAft>
                <a:spcPts val="400"/>
              </a:spcAft>
              <a:defRPr/>
            </a:pPr>
            <a:r>
              <a:rPr lang="en-US" sz="900" dirty="0"/>
              <a:t>All interviews are conducted between May 16</a:t>
            </a:r>
            <a:r>
              <a:rPr lang="en-US" sz="900" baseline="30000" dirty="0"/>
              <a:t>th</a:t>
            </a:r>
            <a:r>
              <a:rPr lang="en-US" sz="900" dirty="0"/>
              <a:t> and July 7</a:t>
            </a:r>
            <a:r>
              <a:rPr lang="en-US" sz="900" baseline="30000" dirty="0"/>
              <a:t>th</a:t>
            </a:r>
            <a:r>
              <a:rPr lang="en-US" sz="900" dirty="0"/>
              <a:t>, 2019. </a:t>
            </a:r>
          </a:p>
          <a:p>
            <a:pPr lvl="0">
              <a:lnSpc>
                <a:spcPct val="110000"/>
              </a:lnSpc>
              <a:spcBef>
                <a:spcPts val="400"/>
              </a:spcBef>
              <a:spcAft>
                <a:spcPts val="400"/>
              </a:spcAft>
              <a:defRPr/>
            </a:pPr>
            <a:r>
              <a:rPr lang="en-US" sz="900" dirty="0"/>
              <a:t>The number of interviews in each region are:</a:t>
            </a:r>
          </a:p>
          <a:p>
            <a:pPr marL="171450" lvl="0" indent="-171450">
              <a:lnSpc>
                <a:spcPct val="110000"/>
              </a:lnSpc>
              <a:spcBef>
                <a:spcPts val="400"/>
              </a:spcBef>
              <a:spcAft>
                <a:spcPts val="400"/>
              </a:spcAft>
              <a:buClr>
                <a:schemeClr val="accent6">
                  <a:lumMod val="75000"/>
                </a:schemeClr>
              </a:buClr>
              <a:buFont typeface="Wingdings" panose="05000000000000000000" pitchFamily="2" charset="2"/>
              <a:buChar char="§"/>
              <a:defRPr/>
            </a:pPr>
            <a:r>
              <a:rPr lang="en-US" sz="900" b="1" dirty="0">
                <a:solidFill>
                  <a:schemeClr val="accent2">
                    <a:lumMod val="75000"/>
                  </a:schemeClr>
                </a:solidFill>
              </a:rPr>
              <a:t>Region Hovedstaden: </a:t>
            </a:r>
            <a:r>
              <a:rPr lang="en-US" sz="900" dirty="0"/>
              <a:t>1.897 (180 skiers)</a:t>
            </a:r>
          </a:p>
          <a:p>
            <a:pPr marL="171450" lvl="0" indent="-171450">
              <a:lnSpc>
                <a:spcPct val="110000"/>
              </a:lnSpc>
              <a:spcBef>
                <a:spcPts val="400"/>
              </a:spcBef>
              <a:spcAft>
                <a:spcPts val="400"/>
              </a:spcAft>
              <a:buClr>
                <a:schemeClr val="accent6">
                  <a:lumMod val="75000"/>
                </a:schemeClr>
              </a:buClr>
              <a:buFont typeface="Wingdings" panose="05000000000000000000" pitchFamily="2" charset="2"/>
              <a:buChar char="§"/>
              <a:defRPr/>
            </a:pPr>
            <a:r>
              <a:rPr lang="en-US" sz="900" b="1" dirty="0">
                <a:solidFill>
                  <a:schemeClr val="accent2">
                    <a:lumMod val="75000"/>
                  </a:schemeClr>
                </a:solidFill>
              </a:rPr>
              <a:t>Region Sjælland: </a:t>
            </a:r>
            <a:r>
              <a:rPr lang="en-US" sz="900" dirty="0"/>
              <a:t>816 (71 skiers)</a:t>
            </a:r>
          </a:p>
          <a:p>
            <a:pPr marL="171450" lvl="0" indent="-171450">
              <a:lnSpc>
                <a:spcPct val="110000"/>
              </a:lnSpc>
              <a:spcBef>
                <a:spcPts val="400"/>
              </a:spcBef>
              <a:spcAft>
                <a:spcPts val="400"/>
              </a:spcAft>
              <a:buClr>
                <a:schemeClr val="accent6">
                  <a:lumMod val="75000"/>
                </a:schemeClr>
              </a:buClr>
              <a:buFont typeface="Wingdings" panose="05000000000000000000" pitchFamily="2" charset="2"/>
              <a:buChar char="§"/>
              <a:defRPr/>
            </a:pPr>
            <a:r>
              <a:rPr lang="en-US" sz="900" b="1" dirty="0">
                <a:solidFill>
                  <a:schemeClr val="accent2">
                    <a:lumMod val="75000"/>
                  </a:schemeClr>
                </a:solidFill>
              </a:rPr>
              <a:t>Region Syddanmark: </a:t>
            </a:r>
            <a:r>
              <a:rPr lang="en-US" sz="900" dirty="0"/>
              <a:t>1.126 (103 skiers)</a:t>
            </a:r>
          </a:p>
          <a:p>
            <a:pPr marL="171450" lvl="0" indent="-171450">
              <a:lnSpc>
                <a:spcPct val="110000"/>
              </a:lnSpc>
              <a:spcBef>
                <a:spcPts val="400"/>
              </a:spcBef>
              <a:spcAft>
                <a:spcPts val="400"/>
              </a:spcAft>
              <a:buClr>
                <a:schemeClr val="accent6">
                  <a:lumMod val="75000"/>
                </a:schemeClr>
              </a:buClr>
              <a:buFont typeface="Wingdings" panose="05000000000000000000" pitchFamily="2" charset="2"/>
              <a:buChar char="§"/>
              <a:defRPr/>
            </a:pPr>
            <a:r>
              <a:rPr lang="en-US" sz="900" b="1" dirty="0">
                <a:solidFill>
                  <a:schemeClr val="accent2">
                    <a:lumMod val="75000"/>
                  </a:schemeClr>
                </a:solidFill>
              </a:rPr>
              <a:t>Region Midtjylland: </a:t>
            </a:r>
            <a:r>
              <a:rPr lang="en-US" sz="900" dirty="0"/>
              <a:t>1.155 (112 skiers) </a:t>
            </a:r>
          </a:p>
          <a:p>
            <a:pPr marL="171450" lvl="0" indent="-171450">
              <a:lnSpc>
                <a:spcPct val="110000"/>
              </a:lnSpc>
              <a:spcBef>
                <a:spcPts val="400"/>
              </a:spcBef>
              <a:spcAft>
                <a:spcPts val="400"/>
              </a:spcAft>
              <a:buClr>
                <a:schemeClr val="accent6">
                  <a:lumMod val="75000"/>
                </a:schemeClr>
              </a:buClr>
              <a:buFont typeface="Wingdings" panose="05000000000000000000" pitchFamily="2" charset="2"/>
              <a:buChar char="§"/>
              <a:defRPr/>
            </a:pPr>
            <a:r>
              <a:rPr lang="en-US" sz="900" b="1" dirty="0">
                <a:solidFill>
                  <a:schemeClr val="accent2">
                    <a:lumMod val="75000"/>
                  </a:schemeClr>
                </a:solidFill>
              </a:rPr>
              <a:t>Region Nordjylland: </a:t>
            </a:r>
            <a:r>
              <a:rPr lang="en-US" sz="900" dirty="0"/>
              <a:t>573 (45 skiers)</a:t>
            </a:r>
          </a:p>
        </p:txBody>
      </p:sp>
      <p:sp>
        <p:nvSpPr>
          <p:cNvPr id="9" name="Rektangel 8">
            <a:extLst>
              <a:ext uri="{FF2B5EF4-FFF2-40B4-BE49-F238E27FC236}">
                <a16:creationId xmlns:a16="http://schemas.microsoft.com/office/drawing/2014/main" id="{FE989AA7-FF6E-4A04-86EE-EFAA021FD585}"/>
              </a:ext>
            </a:extLst>
          </p:cNvPr>
          <p:cNvSpPr/>
          <p:nvPr/>
        </p:nvSpPr>
        <p:spPr>
          <a:xfrm>
            <a:off x="391764" y="1665001"/>
            <a:ext cx="3770803" cy="2389950"/>
          </a:xfrm>
          <a:prstGeom prst="rect">
            <a:avLst/>
          </a:prstGeom>
        </p:spPr>
        <p:txBody>
          <a:bodyPr wrap="square">
            <a:spAutoFit/>
          </a:bodyPr>
          <a:lstStyle/>
          <a:p>
            <a:pPr lvl="0">
              <a:lnSpc>
                <a:spcPct val="110000"/>
              </a:lnSpc>
              <a:spcBef>
                <a:spcPts val="400"/>
              </a:spcBef>
              <a:spcAft>
                <a:spcPts val="400"/>
              </a:spcAft>
              <a:defRPr/>
            </a:pPr>
            <a:r>
              <a:rPr lang="nb-NO" sz="1000" b="1" dirty="0">
                <a:solidFill>
                  <a:srgbClr val="000000"/>
                </a:solidFill>
              </a:rPr>
              <a:t>Purpose</a:t>
            </a:r>
            <a:endParaRPr lang="nb-NO" sz="900" b="1" dirty="0">
              <a:solidFill>
                <a:srgbClr val="000000"/>
              </a:solidFill>
            </a:endParaRPr>
          </a:p>
          <a:p>
            <a:pPr lvl="0">
              <a:lnSpc>
                <a:spcPct val="110000"/>
              </a:lnSpc>
              <a:spcBef>
                <a:spcPts val="400"/>
              </a:spcBef>
              <a:spcAft>
                <a:spcPts val="400"/>
              </a:spcAft>
              <a:defRPr/>
            </a:pPr>
            <a:r>
              <a:rPr lang="en-US" sz="900" dirty="0"/>
              <a:t>Innovation Norway is strategically working on attracting skiers from Denmark to Norway. A key element in this task is to have updated information on the skiing market in Denmark. This includes information about Norway’s position on the Danish ski market as well as knowledge about how Danish ski tourists travel and what they do on their ski holiday. This knowledge is essential when developing campaigns aimed at attracting Danish skiers.</a:t>
            </a:r>
          </a:p>
          <a:p>
            <a:pPr lvl="0">
              <a:lnSpc>
                <a:spcPct val="110000"/>
              </a:lnSpc>
              <a:spcBef>
                <a:spcPts val="400"/>
              </a:spcBef>
              <a:spcAft>
                <a:spcPts val="400"/>
              </a:spcAft>
              <a:defRPr/>
            </a:pPr>
            <a:r>
              <a:rPr lang="en-US" sz="900" dirty="0"/>
              <a:t>This report provides updated information about Norway’s position on the Danish ski market compared to the major competing destinations in Europe as well as information about preferences and behavior of the Danish ski tourists. </a:t>
            </a:r>
          </a:p>
          <a:p>
            <a:pPr lvl="0">
              <a:lnSpc>
                <a:spcPct val="110000"/>
              </a:lnSpc>
              <a:spcBef>
                <a:spcPts val="400"/>
              </a:spcBef>
              <a:spcAft>
                <a:spcPts val="400"/>
              </a:spcAft>
              <a:defRPr/>
            </a:pPr>
            <a:r>
              <a:rPr lang="en-US" sz="900" dirty="0"/>
              <a:t>Analogous reports are made for the ski markets in Germany, South Eastern United Kingdom and Sweden. </a:t>
            </a:r>
          </a:p>
        </p:txBody>
      </p:sp>
    </p:spTree>
    <p:extLst>
      <p:ext uri="{BB962C8B-B14F-4D97-AF65-F5344CB8AC3E}">
        <p14:creationId xmlns:p14="http://schemas.microsoft.com/office/powerpoint/2010/main" val="400235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descr="A person riding skis down a snow covered slope&#10;&#10;Description automatically generated">
            <a:extLst>
              <a:ext uri="{FF2B5EF4-FFF2-40B4-BE49-F238E27FC236}">
                <a16:creationId xmlns:a16="http://schemas.microsoft.com/office/drawing/2014/main" id="{057BED80-2063-4EDC-9FF5-69D2BED0CCC2}"/>
              </a:ext>
            </a:extLst>
          </p:cNvPr>
          <p:cNvPicPr>
            <a:picLocks noChangeAspect="1"/>
          </p:cNvPicPr>
          <p:nvPr/>
        </p:nvPicPr>
        <p:blipFill rotWithShape="1">
          <a:blip r:embed="rId3"/>
          <a:srcRect l="16" t="41443" r="-16" b="33658"/>
          <a:stretch/>
        </p:blipFill>
        <p:spPr>
          <a:xfrm>
            <a:off x="0" y="2233"/>
            <a:ext cx="9140858" cy="1549220"/>
          </a:xfrm>
          <a:prstGeom prst="rect">
            <a:avLst/>
          </a:prstGeom>
        </p:spPr>
      </p:pic>
      <p:sp>
        <p:nvSpPr>
          <p:cNvPr id="4" name="Rektangel 3">
            <a:extLst>
              <a:ext uri="{FF2B5EF4-FFF2-40B4-BE49-F238E27FC236}">
                <a16:creationId xmlns:a16="http://schemas.microsoft.com/office/drawing/2014/main" id="{1CA9EF3A-FB15-49C5-8CB2-01AEB306C230}"/>
              </a:ext>
            </a:extLst>
          </p:cNvPr>
          <p:cNvSpPr/>
          <p:nvPr/>
        </p:nvSpPr>
        <p:spPr>
          <a:xfrm>
            <a:off x="0" y="2233"/>
            <a:ext cx="9144000" cy="1549220"/>
          </a:xfrm>
          <a:prstGeom prst="rect">
            <a:avLst/>
          </a:prstGeom>
          <a:solidFill>
            <a:schemeClr val="accent5">
              <a:lumMod val="2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slidenummer 1">
            <a:extLst>
              <a:ext uri="{FF2B5EF4-FFF2-40B4-BE49-F238E27FC236}">
                <a16:creationId xmlns:a16="http://schemas.microsoft.com/office/drawing/2014/main" id="{D270D81E-D954-4C94-ADE3-336F6A123609}"/>
              </a:ext>
            </a:extLst>
          </p:cNvPr>
          <p:cNvSpPr>
            <a:spLocks noGrp="1"/>
          </p:cNvSpPr>
          <p:nvPr>
            <p:ph type="sldNum" sz="quarter" idx="4"/>
          </p:nvPr>
        </p:nvSpPr>
        <p:spPr/>
        <p:txBody>
          <a:bodyPr/>
          <a:lstStyle/>
          <a:p>
            <a:fld id="{45D54F3E-5908-4C83-B5CA-2A5BDE9E6817}" type="slidenum">
              <a:rPr lang="nb-NO" smtClean="0"/>
              <a:pPr/>
              <a:t>4</a:t>
            </a:fld>
            <a:endParaRPr lang="nb-NO"/>
          </a:p>
        </p:txBody>
      </p:sp>
      <p:sp>
        <p:nvSpPr>
          <p:cNvPr id="3" name="Titel 2">
            <a:extLst>
              <a:ext uri="{FF2B5EF4-FFF2-40B4-BE49-F238E27FC236}">
                <a16:creationId xmlns:a16="http://schemas.microsoft.com/office/drawing/2014/main" id="{C175C8E0-BC32-4BE0-8BCE-EF935ADC6AEF}"/>
              </a:ext>
            </a:extLst>
          </p:cNvPr>
          <p:cNvSpPr>
            <a:spLocks noGrp="1"/>
          </p:cNvSpPr>
          <p:nvPr>
            <p:ph type="title"/>
          </p:nvPr>
        </p:nvSpPr>
        <p:spPr>
          <a:xfrm>
            <a:off x="391765" y="1033960"/>
            <a:ext cx="8357328" cy="369332"/>
          </a:xfrm>
        </p:spPr>
        <p:txBody>
          <a:bodyPr/>
          <a:lstStyle/>
          <a:p>
            <a:r>
              <a:rPr lang="nb-NO" sz="2400">
                <a:solidFill>
                  <a:schemeClr val="bg1"/>
                </a:solidFill>
              </a:rPr>
              <a:t>method</a:t>
            </a:r>
          </a:p>
        </p:txBody>
      </p:sp>
      <p:sp>
        <p:nvSpPr>
          <p:cNvPr id="12" name="Rectangle 17">
            <a:extLst>
              <a:ext uri="{FF2B5EF4-FFF2-40B4-BE49-F238E27FC236}">
                <a16:creationId xmlns:a16="http://schemas.microsoft.com/office/drawing/2014/main" id="{BD77CE80-3F7A-457F-94CC-BAED03DDEE6B}"/>
              </a:ext>
            </a:extLst>
          </p:cNvPr>
          <p:cNvSpPr/>
          <p:nvPr/>
        </p:nvSpPr>
        <p:spPr>
          <a:xfrm>
            <a:off x="7585780" y="1189429"/>
            <a:ext cx="1558220" cy="18042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lang="en-US" sz="700" dirty="0">
                <a:solidFill>
                  <a:schemeClr val="bg1"/>
                </a:solidFill>
              </a:rPr>
              <a:t>© Sophie Stevens - Visitnorway.com</a:t>
            </a:r>
          </a:p>
        </p:txBody>
      </p:sp>
      <p:sp>
        <p:nvSpPr>
          <p:cNvPr id="10" name="Rektangel 9">
            <a:extLst>
              <a:ext uri="{FF2B5EF4-FFF2-40B4-BE49-F238E27FC236}">
                <a16:creationId xmlns:a16="http://schemas.microsoft.com/office/drawing/2014/main" id="{B47F8EAE-E757-45B6-8DDF-DB836C1616DD}"/>
              </a:ext>
            </a:extLst>
          </p:cNvPr>
          <p:cNvSpPr/>
          <p:nvPr/>
        </p:nvSpPr>
        <p:spPr>
          <a:xfrm>
            <a:off x="407006" y="1733581"/>
            <a:ext cx="2499696" cy="2501647"/>
          </a:xfrm>
          <a:prstGeom prst="rect">
            <a:avLst/>
          </a:prstGeom>
        </p:spPr>
        <p:txBody>
          <a:bodyPr wrap="square" lIns="0" tIns="0" rIns="0" bIns="0">
            <a:spAutoFit/>
          </a:bodyPr>
          <a:lstStyle/>
          <a:p>
            <a:pPr lvl="0">
              <a:lnSpc>
                <a:spcPct val="110000"/>
              </a:lnSpc>
              <a:spcBef>
                <a:spcPts val="400"/>
              </a:spcBef>
              <a:spcAft>
                <a:spcPts val="400"/>
              </a:spcAft>
              <a:defRPr/>
            </a:pPr>
            <a:r>
              <a:rPr lang="nb-NO" sz="1000" b="1" dirty="0">
                <a:solidFill>
                  <a:srgbClr val="000000"/>
                </a:solidFill>
              </a:rPr>
              <a:t>Design</a:t>
            </a:r>
          </a:p>
          <a:p>
            <a:pPr lvl="0">
              <a:lnSpc>
                <a:spcPct val="110000"/>
              </a:lnSpc>
              <a:spcBef>
                <a:spcPts val="400"/>
              </a:spcBef>
              <a:spcAft>
                <a:spcPts val="400"/>
              </a:spcAft>
              <a:defRPr/>
            </a:pPr>
            <a:r>
              <a:rPr lang="en-US" sz="800" dirty="0"/>
              <a:t>The study is designed to display the distribution of travels rather than respondents, i.e. if a respondent went on more than one ski holiday during the past season, each of his/her holidays are included in the distributions.</a:t>
            </a:r>
          </a:p>
          <a:p>
            <a:pPr lvl="0">
              <a:lnSpc>
                <a:spcPct val="110000"/>
              </a:lnSpc>
              <a:spcBef>
                <a:spcPts val="400"/>
              </a:spcBef>
              <a:spcAft>
                <a:spcPts val="400"/>
              </a:spcAft>
              <a:defRPr/>
            </a:pPr>
            <a:r>
              <a:rPr lang="en-US" sz="800" dirty="0"/>
              <a:t>All respondents are asked how many ski holidays they went on in the past season. Respondents who state that they were on one ski holiday are asked which country they went to, with whom they traveled, the size of their travels party, the number of nights they spent and if they went alpine skiing, snowboard, cross country skiing and/or off-piste skiing. </a:t>
            </a:r>
          </a:p>
          <a:p>
            <a:pPr lvl="0">
              <a:lnSpc>
                <a:spcPct val="110000"/>
              </a:lnSpc>
              <a:spcBef>
                <a:spcPts val="400"/>
              </a:spcBef>
              <a:spcAft>
                <a:spcPts val="400"/>
              </a:spcAft>
              <a:defRPr/>
            </a:pPr>
            <a:r>
              <a:rPr lang="en-US" sz="800" dirty="0"/>
              <a:t>Respondents stating that they went on more than one ski holiday in the past season were asked the same questions for each of their holidays separately. Thus, each holiday accounts for a separate holiday in the data analysis.</a:t>
            </a:r>
          </a:p>
        </p:txBody>
      </p:sp>
      <p:sp>
        <p:nvSpPr>
          <p:cNvPr id="11" name="Rektangel 10">
            <a:extLst>
              <a:ext uri="{FF2B5EF4-FFF2-40B4-BE49-F238E27FC236}">
                <a16:creationId xmlns:a16="http://schemas.microsoft.com/office/drawing/2014/main" id="{756F160C-E8E1-4A11-A84C-1DDD2C1C5A40}"/>
              </a:ext>
            </a:extLst>
          </p:cNvPr>
          <p:cNvSpPr/>
          <p:nvPr/>
        </p:nvSpPr>
        <p:spPr>
          <a:xfrm>
            <a:off x="3391152" y="1733581"/>
            <a:ext cx="2576033" cy="2333396"/>
          </a:xfrm>
          <a:prstGeom prst="rect">
            <a:avLst/>
          </a:prstGeom>
        </p:spPr>
        <p:txBody>
          <a:bodyPr wrap="square" lIns="0" tIns="0" rIns="0" bIns="0">
            <a:spAutoFit/>
          </a:bodyPr>
          <a:lstStyle/>
          <a:p>
            <a:pPr lvl="0">
              <a:lnSpc>
                <a:spcPct val="110000"/>
              </a:lnSpc>
              <a:spcBef>
                <a:spcPts val="400"/>
              </a:spcBef>
              <a:spcAft>
                <a:spcPts val="400"/>
              </a:spcAft>
              <a:defRPr/>
            </a:pPr>
            <a:r>
              <a:rPr lang="nb-NO" sz="1000" b="1" dirty="0">
                <a:solidFill>
                  <a:srgbClr val="000000"/>
                </a:solidFill>
              </a:rPr>
              <a:t>Measured market share</a:t>
            </a:r>
          </a:p>
          <a:p>
            <a:pPr lvl="0">
              <a:lnSpc>
                <a:spcPct val="110000"/>
              </a:lnSpc>
              <a:spcBef>
                <a:spcPts val="400"/>
              </a:spcBef>
              <a:spcAft>
                <a:spcPts val="400"/>
              </a:spcAft>
              <a:defRPr/>
            </a:pPr>
            <a:r>
              <a:rPr lang="en-US" sz="800" dirty="0"/>
              <a:t>The share of the market is measured in three different ways: </a:t>
            </a:r>
          </a:p>
          <a:p>
            <a:pPr marL="171450" lvl="0" indent="-171450">
              <a:lnSpc>
                <a:spcPct val="110000"/>
              </a:lnSpc>
              <a:spcBef>
                <a:spcPts val="400"/>
              </a:spcBef>
              <a:spcAft>
                <a:spcPts val="400"/>
              </a:spcAft>
              <a:buClr>
                <a:schemeClr val="accent6">
                  <a:lumMod val="75000"/>
                </a:schemeClr>
              </a:buClr>
              <a:buFont typeface="Wingdings" panose="05000000000000000000" pitchFamily="2" charset="2"/>
              <a:buChar char="§"/>
              <a:defRPr/>
            </a:pPr>
            <a:r>
              <a:rPr lang="en-US" sz="800" b="1" dirty="0">
                <a:solidFill>
                  <a:schemeClr val="accent2">
                    <a:lumMod val="75000"/>
                  </a:schemeClr>
                </a:solidFill>
              </a:rPr>
              <a:t>Travels: </a:t>
            </a:r>
            <a:r>
              <a:rPr lang="en-US" sz="800" dirty="0"/>
              <a:t>The market share for each country is calculated by looking at the number of travels that have gone to a specific </a:t>
            </a:r>
            <a:r>
              <a:rPr lang="en-GB" sz="800" dirty="0"/>
              <a:t>country as a percentage of all travels. </a:t>
            </a:r>
          </a:p>
          <a:p>
            <a:pPr marL="171450" lvl="0" indent="-171450">
              <a:lnSpc>
                <a:spcPct val="110000"/>
              </a:lnSpc>
              <a:spcBef>
                <a:spcPts val="400"/>
              </a:spcBef>
              <a:spcAft>
                <a:spcPts val="400"/>
              </a:spcAft>
              <a:buClr>
                <a:schemeClr val="accent6">
                  <a:lumMod val="75000"/>
                </a:schemeClr>
              </a:buClr>
              <a:buFont typeface="Wingdings" panose="05000000000000000000" pitchFamily="2" charset="2"/>
              <a:buChar char="§"/>
              <a:defRPr/>
            </a:pPr>
            <a:r>
              <a:rPr lang="en-GB" sz="800" b="1" dirty="0">
                <a:solidFill>
                  <a:schemeClr val="accent2">
                    <a:lumMod val="75000"/>
                  </a:schemeClr>
                </a:solidFill>
              </a:rPr>
              <a:t>Travellers: </a:t>
            </a:r>
            <a:r>
              <a:rPr lang="en-GB" sz="800" dirty="0"/>
              <a:t>The market share for the specific country is calculated by looking at the size of the travel group that the respondent travelled with to the country. For each country, the market share is the sum of the size of the travel group to this country divided by the sum of all travel groups. </a:t>
            </a:r>
          </a:p>
          <a:p>
            <a:pPr marL="171450" lvl="0" indent="-171450">
              <a:lnSpc>
                <a:spcPct val="110000"/>
              </a:lnSpc>
              <a:spcBef>
                <a:spcPts val="400"/>
              </a:spcBef>
              <a:spcAft>
                <a:spcPts val="400"/>
              </a:spcAft>
              <a:buClr>
                <a:schemeClr val="accent6">
                  <a:lumMod val="75000"/>
                </a:schemeClr>
              </a:buClr>
              <a:buFont typeface="Wingdings" panose="05000000000000000000" pitchFamily="2" charset="2"/>
              <a:buChar char="§"/>
              <a:defRPr/>
            </a:pPr>
            <a:r>
              <a:rPr lang="en-GB" sz="800" b="1" dirty="0">
                <a:solidFill>
                  <a:schemeClr val="accent2">
                    <a:lumMod val="75000"/>
                  </a:schemeClr>
                </a:solidFill>
              </a:rPr>
              <a:t>Nights spent</a:t>
            </a:r>
            <a:r>
              <a:rPr lang="en-GB" sz="800" b="1" dirty="0">
                <a:solidFill>
                  <a:srgbClr val="436989"/>
                </a:solidFill>
              </a:rPr>
              <a:t>: </a:t>
            </a:r>
            <a:r>
              <a:rPr lang="en-GB" sz="800" dirty="0"/>
              <a:t>Th</a:t>
            </a:r>
            <a:r>
              <a:rPr lang="en-US" sz="800" dirty="0"/>
              <a:t>e market share is calculated as the number of nights spent in a country as a percentage of the total number of nights spend in all countries.</a:t>
            </a:r>
          </a:p>
        </p:txBody>
      </p:sp>
      <p:sp>
        <p:nvSpPr>
          <p:cNvPr id="13" name="Rektangel 12">
            <a:extLst>
              <a:ext uri="{FF2B5EF4-FFF2-40B4-BE49-F238E27FC236}">
                <a16:creationId xmlns:a16="http://schemas.microsoft.com/office/drawing/2014/main" id="{519AC5D3-8324-4A3B-96F6-5B191B4A6916}"/>
              </a:ext>
            </a:extLst>
          </p:cNvPr>
          <p:cNvSpPr/>
          <p:nvPr/>
        </p:nvSpPr>
        <p:spPr>
          <a:xfrm>
            <a:off x="6455372" y="1733581"/>
            <a:ext cx="2293721" cy="2367251"/>
          </a:xfrm>
          <a:prstGeom prst="rect">
            <a:avLst/>
          </a:prstGeom>
        </p:spPr>
        <p:txBody>
          <a:bodyPr wrap="square" lIns="0" tIns="0" rIns="0" bIns="0">
            <a:spAutoFit/>
          </a:bodyPr>
          <a:lstStyle/>
          <a:p>
            <a:pPr lvl="0">
              <a:lnSpc>
                <a:spcPct val="110000"/>
              </a:lnSpc>
              <a:spcBef>
                <a:spcPts val="400"/>
              </a:spcBef>
              <a:spcAft>
                <a:spcPts val="400"/>
              </a:spcAft>
              <a:defRPr/>
            </a:pPr>
            <a:r>
              <a:rPr lang="en-GB" sz="1000" b="1" dirty="0">
                <a:solidFill>
                  <a:srgbClr val="000000"/>
                </a:solidFill>
              </a:rPr>
              <a:t>Data processing </a:t>
            </a:r>
            <a:endParaRPr lang="en-GB" sz="800" dirty="0"/>
          </a:p>
          <a:p>
            <a:pPr lvl="0">
              <a:lnSpc>
                <a:spcPct val="110000"/>
              </a:lnSpc>
              <a:spcBef>
                <a:spcPts val="400"/>
              </a:spcBef>
              <a:spcAft>
                <a:spcPts val="400"/>
              </a:spcAft>
              <a:defRPr/>
            </a:pPr>
            <a:r>
              <a:rPr lang="en-GB" sz="800" dirty="0"/>
              <a:t>The collected data has been weighted and processed to make the best possible estimates of the real population distributions. The data processing has been conducted analogously to the previous reports to ensure consistency.</a:t>
            </a:r>
          </a:p>
          <a:p>
            <a:pPr lvl="0">
              <a:lnSpc>
                <a:spcPct val="110000"/>
              </a:lnSpc>
              <a:spcBef>
                <a:spcPts val="400"/>
              </a:spcBef>
              <a:spcAft>
                <a:spcPts val="400"/>
              </a:spcAft>
              <a:defRPr/>
            </a:pPr>
            <a:endParaRPr lang="en-GB" sz="800" dirty="0"/>
          </a:p>
          <a:p>
            <a:pPr lvl="0">
              <a:lnSpc>
                <a:spcPct val="110000"/>
              </a:lnSpc>
              <a:spcBef>
                <a:spcPts val="400"/>
              </a:spcBef>
              <a:spcAft>
                <a:spcPts val="400"/>
              </a:spcAft>
              <a:defRPr/>
            </a:pPr>
            <a:r>
              <a:rPr lang="en-GB" sz="1000" b="1" dirty="0">
                <a:solidFill>
                  <a:srgbClr val="000000"/>
                </a:solidFill>
              </a:rPr>
              <a:t>Comparison with previous seasons</a:t>
            </a:r>
            <a:endParaRPr lang="en-GB" sz="800" dirty="0"/>
          </a:p>
          <a:p>
            <a:pPr lvl="0">
              <a:lnSpc>
                <a:spcPct val="110000"/>
              </a:lnSpc>
              <a:spcBef>
                <a:spcPts val="400"/>
              </a:spcBef>
              <a:spcAft>
                <a:spcPts val="400"/>
              </a:spcAft>
              <a:defRPr/>
            </a:pPr>
            <a:r>
              <a:rPr lang="en-GB" sz="800" dirty="0"/>
              <a:t>In selected charts, results are compared with results from previous seasons. However, due to statistical uncertainty, any developments over time should be interpreted with caution, especially on the Danish market, as the sample sized has been reduced by approximately 50% compared to last year’s analysis.</a:t>
            </a:r>
          </a:p>
        </p:txBody>
      </p:sp>
    </p:spTree>
    <p:extLst>
      <p:ext uri="{BB962C8B-B14F-4D97-AF65-F5344CB8AC3E}">
        <p14:creationId xmlns:p14="http://schemas.microsoft.com/office/powerpoint/2010/main" val="425434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6">
            <a:extLst>
              <a:ext uri="{FF2B5EF4-FFF2-40B4-BE49-F238E27FC236}">
                <a16:creationId xmlns:a16="http://schemas.microsoft.com/office/drawing/2014/main" id="{EBD0FD6A-F00A-4EDC-9F62-53C8C2054467}"/>
              </a:ext>
            </a:extLst>
          </p:cNvPr>
          <p:cNvPicPr>
            <a:picLocks noChangeAspect="1"/>
          </p:cNvPicPr>
          <p:nvPr/>
        </p:nvPicPr>
        <p:blipFill rotWithShape="1">
          <a:blip r:embed="rId3"/>
          <a:srcRect l="1246" t="32550" r="1262" b="4040"/>
          <a:stretch/>
        </p:blipFill>
        <p:spPr>
          <a:xfrm>
            <a:off x="-1456" y="1166070"/>
            <a:ext cx="9145456" cy="3977430"/>
          </a:xfrm>
          <a:prstGeom prst="rect">
            <a:avLst/>
          </a:prstGeom>
        </p:spPr>
      </p:pic>
      <p:sp>
        <p:nvSpPr>
          <p:cNvPr id="15" name="Rektangel 14">
            <a:extLst>
              <a:ext uri="{FF2B5EF4-FFF2-40B4-BE49-F238E27FC236}">
                <a16:creationId xmlns:a16="http://schemas.microsoft.com/office/drawing/2014/main" id="{B67590FA-B526-454D-91E8-9DF9EEC3ADF0}"/>
              </a:ext>
            </a:extLst>
          </p:cNvPr>
          <p:cNvSpPr/>
          <p:nvPr/>
        </p:nvSpPr>
        <p:spPr>
          <a:xfrm>
            <a:off x="4012443" y="1166070"/>
            <a:ext cx="5131558" cy="397743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le 4">
            <a:extLst>
              <a:ext uri="{FF2B5EF4-FFF2-40B4-BE49-F238E27FC236}">
                <a16:creationId xmlns:a16="http://schemas.microsoft.com/office/drawing/2014/main" id="{EF800813-D8CE-4F18-9425-600B21FC970D}"/>
              </a:ext>
            </a:extLst>
          </p:cNvPr>
          <p:cNvSpPr>
            <a:spLocks noGrp="1"/>
          </p:cNvSpPr>
          <p:nvPr>
            <p:ph type="ctrTitle"/>
          </p:nvPr>
        </p:nvSpPr>
        <p:spPr>
          <a:xfrm>
            <a:off x="4572000" y="2260620"/>
            <a:ext cx="4177093" cy="307777"/>
          </a:xfrm>
        </p:spPr>
        <p:txBody>
          <a:bodyPr/>
          <a:lstStyle/>
          <a:p>
            <a:r>
              <a:rPr lang="nb-NO" sz="2000"/>
              <a:t>Theme 1: market share</a:t>
            </a:r>
          </a:p>
        </p:txBody>
      </p:sp>
      <p:sp>
        <p:nvSpPr>
          <p:cNvPr id="10" name="Rectangle 17">
            <a:extLst>
              <a:ext uri="{FF2B5EF4-FFF2-40B4-BE49-F238E27FC236}">
                <a16:creationId xmlns:a16="http://schemas.microsoft.com/office/drawing/2014/main" id="{14409057-88CB-4EF7-8F2E-F40666DA131B}"/>
              </a:ext>
            </a:extLst>
          </p:cNvPr>
          <p:cNvSpPr/>
          <p:nvPr/>
        </p:nvSpPr>
        <p:spPr>
          <a:xfrm>
            <a:off x="7281081" y="4778421"/>
            <a:ext cx="1862919" cy="18042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36000" rIns="108000" bIns="36000" rtlCol="0" anchor="ctr">
            <a:spAutoFit/>
          </a:bodyPr>
          <a:lstStyle/>
          <a:p>
            <a:pPr algn="r"/>
            <a:r>
              <a:rPr lang="en-US" sz="700" dirty="0">
                <a:solidFill>
                  <a:schemeClr val="bg1"/>
                </a:solidFill>
              </a:rPr>
              <a:t>© </a:t>
            </a:r>
            <a:r>
              <a:rPr lang="en-US" sz="700" dirty="0" err="1">
                <a:solidFill>
                  <a:schemeClr val="bg1"/>
                </a:solidFill>
              </a:rPr>
              <a:t>Terje</a:t>
            </a:r>
            <a:r>
              <a:rPr lang="en-US" sz="700" dirty="0">
                <a:solidFill>
                  <a:schemeClr val="bg1"/>
                </a:solidFill>
              </a:rPr>
              <a:t> </a:t>
            </a:r>
            <a:r>
              <a:rPr lang="en-US" sz="700" dirty="0" err="1">
                <a:solidFill>
                  <a:schemeClr val="bg1"/>
                </a:solidFill>
              </a:rPr>
              <a:t>Rakke</a:t>
            </a:r>
            <a:r>
              <a:rPr lang="en-US" sz="700" dirty="0">
                <a:solidFill>
                  <a:schemeClr val="bg1"/>
                </a:solidFill>
              </a:rPr>
              <a:t>/Nordic life - Visitnorway.com</a:t>
            </a:r>
          </a:p>
        </p:txBody>
      </p:sp>
      <p:grpSp>
        <p:nvGrpSpPr>
          <p:cNvPr id="11" name="Gruppe 10">
            <a:extLst>
              <a:ext uri="{FF2B5EF4-FFF2-40B4-BE49-F238E27FC236}">
                <a16:creationId xmlns:a16="http://schemas.microsoft.com/office/drawing/2014/main" id="{6FEB2A97-9E59-4BDF-8A47-91D1706481B6}"/>
              </a:ext>
            </a:extLst>
          </p:cNvPr>
          <p:cNvGrpSpPr/>
          <p:nvPr/>
        </p:nvGrpSpPr>
        <p:grpSpPr>
          <a:xfrm>
            <a:off x="366588" y="296895"/>
            <a:ext cx="1066427" cy="503431"/>
            <a:chOff x="366588" y="373095"/>
            <a:chExt cx="1066427" cy="503431"/>
          </a:xfrm>
        </p:grpSpPr>
        <p:sp>
          <p:nvSpPr>
            <p:cNvPr id="17" name="Rektangel 16">
              <a:extLst>
                <a:ext uri="{FF2B5EF4-FFF2-40B4-BE49-F238E27FC236}">
                  <a16:creationId xmlns:a16="http://schemas.microsoft.com/office/drawing/2014/main" id="{6EDEC016-1515-461E-961A-2C086093A7A8}"/>
                </a:ext>
              </a:extLst>
            </p:cNvPr>
            <p:cNvSpPr/>
            <p:nvPr/>
          </p:nvSpPr>
          <p:spPr>
            <a:xfrm>
              <a:off x="366588" y="373095"/>
              <a:ext cx="1066427" cy="503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2" descr="Billedresultat for innovation norway logo">
              <a:extLst>
                <a:ext uri="{FF2B5EF4-FFF2-40B4-BE49-F238E27FC236}">
                  <a16:creationId xmlns:a16="http://schemas.microsoft.com/office/drawing/2014/main" id="{33B461DA-9823-4355-89AF-D2AFF47DD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07" y="455906"/>
              <a:ext cx="975815" cy="337808"/>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Graphic 33">
            <a:extLst>
              <a:ext uri="{FF2B5EF4-FFF2-40B4-BE49-F238E27FC236}">
                <a16:creationId xmlns:a16="http://schemas.microsoft.com/office/drawing/2014/main" id="{2BD0BCD1-1917-4D6F-A941-C0D8263059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8140" y="377715"/>
            <a:ext cx="768792" cy="242738"/>
          </a:xfrm>
          <a:prstGeom prst="rect">
            <a:avLst/>
          </a:prstGeom>
        </p:spPr>
      </p:pic>
    </p:spTree>
    <p:extLst>
      <p:ext uri="{BB962C8B-B14F-4D97-AF65-F5344CB8AC3E}">
        <p14:creationId xmlns:p14="http://schemas.microsoft.com/office/powerpoint/2010/main" val="244795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99FE498-2B38-4D6D-95F2-360186D71836}"/>
              </a:ext>
            </a:extLst>
          </p:cNvPr>
          <p:cNvSpPr>
            <a:spLocks noGrp="1"/>
          </p:cNvSpPr>
          <p:nvPr>
            <p:ph type="sldNum" sz="quarter" idx="4"/>
          </p:nvPr>
        </p:nvSpPr>
        <p:spPr/>
        <p:txBody>
          <a:bodyPr/>
          <a:lstStyle/>
          <a:p>
            <a:fld id="{45D54F3E-5908-4C83-B5CA-2A5BDE9E6817}" type="slidenum">
              <a:rPr lang="nb-NO" noProof="0" smtClean="0"/>
              <a:pPr/>
              <a:t>6</a:t>
            </a:fld>
            <a:endParaRPr lang="nb-NO" noProof="0"/>
          </a:p>
        </p:txBody>
      </p:sp>
      <p:sp>
        <p:nvSpPr>
          <p:cNvPr id="3" name="Titel 2">
            <a:extLst>
              <a:ext uri="{FF2B5EF4-FFF2-40B4-BE49-F238E27FC236}">
                <a16:creationId xmlns:a16="http://schemas.microsoft.com/office/drawing/2014/main" id="{F976131F-5C58-4F7F-A48E-8CB5CD0A4F58}"/>
              </a:ext>
            </a:extLst>
          </p:cNvPr>
          <p:cNvSpPr>
            <a:spLocks noGrp="1"/>
          </p:cNvSpPr>
          <p:nvPr>
            <p:ph type="title"/>
          </p:nvPr>
        </p:nvSpPr>
        <p:spPr>
          <a:xfrm>
            <a:off x="396000" y="378546"/>
            <a:ext cx="3813175" cy="553998"/>
          </a:xfrm>
        </p:spPr>
        <p:txBody>
          <a:bodyPr/>
          <a:lstStyle/>
          <a:p>
            <a:r>
              <a:rPr lang="en-US" sz="1800" dirty="0"/>
              <a:t>Norway’s market share has decreased slightly </a:t>
            </a:r>
          </a:p>
        </p:txBody>
      </p:sp>
      <p:grpSp>
        <p:nvGrpSpPr>
          <p:cNvPr id="10" name="Gruppe 9">
            <a:extLst>
              <a:ext uri="{FF2B5EF4-FFF2-40B4-BE49-F238E27FC236}">
                <a16:creationId xmlns:a16="http://schemas.microsoft.com/office/drawing/2014/main" id="{D85A9BFE-6663-4248-A9F8-72449F8D4B66}"/>
              </a:ext>
            </a:extLst>
          </p:cNvPr>
          <p:cNvGrpSpPr/>
          <p:nvPr/>
        </p:nvGrpSpPr>
        <p:grpSpPr>
          <a:xfrm>
            <a:off x="391767" y="1451524"/>
            <a:ext cx="4471379" cy="339234"/>
            <a:chOff x="391767" y="1369636"/>
            <a:chExt cx="4471379" cy="339234"/>
          </a:xfrm>
        </p:grpSpPr>
        <p:grpSp>
          <p:nvGrpSpPr>
            <p:cNvPr id="108" name="Group 4">
              <a:extLst>
                <a:ext uri="{FF2B5EF4-FFF2-40B4-BE49-F238E27FC236}">
                  <a16:creationId xmlns:a16="http://schemas.microsoft.com/office/drawing/2014/main" id="{E0EA83B4-1A54-4163-AD75-6B30076D067B}"/>
                </a:ext>
              </a:extLst>
            </p:cNvPr>
            <p:cNvGrpSpPr/>
            <p:nvPr/>
          </p:nvGrpSpPr>
          <p:grpSpPr>
            <a:xfrm>
              <a:off x="391767" y="1410260"/>
              <a:ext cx="4471379" cy="298610"/>
              <a:chOff x="723286" y="4452949"/>
              <a:chExt cx="5125267" cy="368508"/>
            </a:xfrm>
          </p:grpSpPr>
          <p:sp>
            <p:nvSpPr>
              <p:cNvPr id="109" name="Rectangle 43">
                <a:extLst>
                  <a:ext uri="{FF2B5EF4-FFF2-40B4-BE49-F238E27FC236}">
                    <a16:creationId xmlns:a16="http://schemas.microsoft.com/office/drawing/2014/main" id="{4319742E-9A86-47E9-A935-0807468F0C19}"/>
                  </a:ext>
                </a:extLst>
              </p:cNvPr>
              <p:cNvSpPr/>
              <p:nvPr/>
            </p:nvSpPr>
            <p:spPr>
              <a:xfrm>
                <a:off x="1173734" y="4452949"/>
                <a:ext cx="4674819" cy="289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nchorCtr="0">
                <a:noAutofit/>
              </a:bodyPr>
              <a:lstStyle/>
              <a:p>
                <a:pPr>
                  <a:spcAft>
                    <a:spcPts val="0"/>
                  </a:spcAft>
                </a:pPr>
                <a:r>
                  <a:rPr lang="en-GB" sz="900" b="1" dirty="0">
                    <a:solidFill>
                      <a:schemeClr val="tx1"/>
                    </a:solidFill>
                    <a:latin typeface="Calibri" panose="020F0502020204030204" pitchFamily="34" charset="0"/>
                  </a:rPr>
                  <a:t>Market share as percentages of travels</a:t>
                </a:r>
              </a:p>
            </p:txBody>
          </p:sp>
          <p:cxnSp>
            <p:nvCxnSpPr>
              <p:cNvPr id="110" name="Straight Connector 7">
                <a:extLst>
                  <a:ext uri="{FF2B5EF4-FFF2-40B4-BE49-F238E27FC236}">
                    <a16:creationId xmlns:a16="http://schemas.microsoft.com/office/drawing/2014/main" id="{030D88F9-8E81-4319-A6F0-068587954101}"/>
                  </a:ext>
                </a:extLst>
              </p:cNvPr>
              <p:cNvCxnSpPr>
                <a:cxnSpLocks/>
              </p:cNvCxnSpPr>
              <p:nvPr/>
            </p:nvCxnSpPr>
            <p:spPr>
              <a:xfrm>
                <a:off x="723286" y="4821457"/>
                <a:ext cx="5002733" cy="0"/>
              </a:xfrm>
              <a:prstGeom prst="line">
                <a:avLst/>
              </a:prstGeom>
              <a:ln w="127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9" name="Grafik 8" descr="Bullseye">
              <a:extLst>
                <a:ext uri="{FF2B5EF4-FFF2-40B4-BE49-F238E27FC236}">
                  <a16:creationId xmlns:a16="http://schemas.microsoft.com/office/drawing/2014/main" id="{9FCC16FB-9DBC-4E16-AF4C-0FB411223A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767" y="1369636"/>
              <a:ext cx="307075" cy="307075"/>
            </a:xfrm>
            <a:prstGeom prst="rect">
              <a:avLst/>
            </a:prstGeom>
          </p:spPr>
        </p:pic>
      </p:grpSp>
      <p:sp>
        <p:nvSpPr>
          <p:cNvPr id="132" name="Text Placeholder 5">
            <a:extLst>
              <a:ext uri="{FF2B5EF4-FFF2-40B4-BE49-F238E27FC236}">
                <a16:creationId xmlns:a16="http://schemas.microsoft.com/office/drawing/2014/main" id="{10EBBD1A-60F2-48FB-84FE-E3A7C5D8F542}"/>
              </a:ext>
            </a:extLst>
          </p:cNvPr>
          <p:cNvSpPr txBox="1">
            <a:spLocks/>
          </p:cNvSpPr>
          <p:nvPr/>
        </p:nvSpPr>
        <p:spPr>
          <a:xfrm>
            <a:off x="4572000" y="380027"/>
            <a:ext cx="4174521" cy="682389"/>
          </a:xfrm>
          <a:prstGeom prst="rect">
            <a:avLst/>
          </a:prstGeom>
        </p:spPr>
        <p:txBody>
          <a:bodyPr vert="horz" lIns="0" tIns="0" rIns="0" bIns="0" rtlCol="0" anchor="t" anchorCtr="0">
            <a:noAutofit/>
          </a:bodyPr>
          <a:lstStyle>
            <a:lvl1pPr marL="0" indent="0" algn="l" defTabSz="514338" rtl="0" eaLnBrk="1" latinLnBrk="0" hangingPunct="1">
              <a:lnSpc>
                <a:spcPct val="100000"/>
              </a:lnSpc>
              <a:spcBef>
                <a:spcPts val="151"/>
              </a:spcBef>
              <a:buFont typeface="Arial" panose="020B0604020202020204" pitchFamily="34" charset="0"/>
              <a:buNone/>
              <a:defRPr sz="1000" kern="1200" baseline="0">
                <a:solidFill>
                  <a:srgbClr val="333333"/>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spcBef>
                <a:spcPts val="200"/>
              </a:spcBef>
              <a:spcAft>
                <a:spcPts val="200"/>
              </a:spcAft>
            </a:pPr>
            <a:r>
              <a:rPr lang="en-GB" sz="850" b="1" dirty="0">
                <a:solidFill>
                  <a:srgbClr val="436989"/>
                </a:solidFill>
              </a:rPr>
              <a:t>KEY FINDINGS: </a:t>
            </a:r>
            <a:br>
              <a:rPr lang="en-GB" sz="850" dirty="0"/>
            </a:br>
            <a:r>
              <a:rPr lang="en-GB" sz="850" dirty="0"/>
              <a:t>In the last skiing season, Norway had a market share of 27% on the Danish market, which is a small decrease compared to the previous seasons. </a:t>
            </a:r>
          </a:p>
          <a:p>
            <a:pPr>
              <a:lnSpc>
                <a:spcPct val="110000"/>
              </a:lnSpc>
              <a:spcBef>
                <a:spcPts val="200"/>
              </a:spcBef>
              <a:spcAft>
                <a:spcPts val="200"/>
              </a:spcAft>
            </a:pPr>
            <a:r>
              <a:rPr lang="en-GB" sz="850" dirty="0"/>
              <a:t>In contrast, Sweden’s market share has increased steadily. Austria’s market share on the Danish market seemingly decreased remarkably in the 2017/2018 season, but is now on the same level as the year before that.</a:t>
            </a:r>
          </a:p>
        </p:txBody>
      </p:sp>
      <p:graphicFrame>
        <p:nvGraphicFramePr>
          <p:cNvPr id="107" name="Diagram 9">
            <a:extLst>
              <a:ext uri="{FF2B5EF4-FFF2-40B4-BE49-F238E27FC236}">
                <a16:creationId xmlns:a16="http://schemas.microsoft.com/office/drawing/2014/main" id="{8846078D-FD70-47F0-A4A5-0A99E479F5C5}"/>
              </a:ext>
            </a:extLst>
          </p:cNvPr>
          <p:cNvGraphicFramePr/>
          <p:nvPr>
            <p:extLst>
              <p:ext uri="{D42A27DB-BD31-4B8C-83A1-F6EECF244321}">
                <p14:modId xmlns:p14="http://schemas.microsoft.com/office/powerpoint/2010/main" val="1255736032"/>
              </p:ext>
            </p:extLst>
          </p:nvPr>
        </p:nvGraphicFramePr>
        <p:xfrm>
          <a:off x="398050" y="1809251"/>
          <a:ext cx="8351043" cy="2634162"/>
        </p:xfrm>
        <a:graphic>
          <a:graphicData uri="http://schemas.openxmlformats.org/drawingml/2006/chart">
            <c:chart xmlns:c="http://schemas.openxmlformats.org/drawingml/2006/chart" xmlns:r="http://schemas.openxmlformats.org/officeDocument/2006/relationships" r:id="rId4"/>
          </a:graphicData>
        </a:graphic>
      </p:graphicFrame>
      <p:sp>
        <p:nvSpPr>
          <p:cNvPr id="15" name="Tekstboks 28">
            <a:extLst>
              <a:ext uri="{FF2B5EF4-FFF2-40B4-BE49-F238E27FC236}">
                <a16:creationId xmlns:a16="http://schemas.microsoft.com/office/drawing/2014/main" id="{A31D15D2-7A2A-4D34-B71E-3E34B98CB707}"/>
              </a:ext>
            </a:extLst>
          </p:cNvPr>
          <p:cNvSpPr txBox="1"/>
          <p:nvPr/>
        </p:nvSpPr>
        <p:spPr>
          <a:xfrm>
            <a:off x="2574006" y="4750317"/>
            <a:ext cx="2920950" cy="123111"/>
          </a:xfrm>
          <a:prstGeom prst="rect">
            <a:avLst/>
          </a:prstGeom>
          <a:noFill/>
        </p:spPr>
        <p:txBody>
          <a:bodyPr wrap="square" lIns="0" t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i="1" dirty="0">
                <a:solidFill>
                  <a:schemeClr val="tx1">
                    <a:lumMod val="75000"/>
                    <a:lumOff val="25000"/>
                  </a:schemeClr>
                </a:solidFill>
                <a:latin typeface="+mj-lt"/>
              </a:rPr>
              <a:t>2016/2017 (n=1.602); 2017/2018 (n=1.114); 2018/2019 (n=511)</a:t>
            </a:r>
          </a:p>
        </p:txBody>
      </p:sp>
    </p:spTree>
    <p:extLst>
      <p:ext uri="{BB962C8B-B14F-4D97-AF65-F5344CB8AC3E}">
        <p14:creationId xmlns:p14="http://schemas.microsoft.com/office/powerpoint/2010/main" val="340194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99FE498-2B38-4D6D-95F2-360186D71836}"/>
              </a:ext>
            </a:extLst>
          </p:cNvPr>
          <p:cNvSpPr>
            <a:spLocks noGrp="1"/>
          </p:cNvSpPr>
          <p:nvPr>
            <p:ph type="sldNum" sz="quarter" idx="4"/>
          </p:nvPr>
        </p:nvSpPr>
        <p:spPr/>
        <p:txBody>
          <a:bodyPr/>
          <a:lstStyle/>
          <a:p>
            <a:fld id="{45D54F3E-5908-4C83-B5CA-2A5BDE9E6817}" type="slidenum">
              <a:rPr lang="nb-NO" noProof="0" smtClean="0"/>
              <a:pPr/>
              <a:t>7</a:t>
            </a:fld>
            <a:endParaRPr lang="nb-NO" noProof="0"/>
          </a:p>
        </p:txBody>
      </p:sp>
      <p:sp>
        <p:nvSpPr>
          <p:cNvPr id="3" name="Titel 2">
            <a:extLst>
              <a:ext uri="{FF2B5EF4-FFF2-40B4-BE49-F238E27FC236}">
                <a16:creationId xmlns:a16="http://schemas.microsoft.com/office/drawing/2014/main" id="{F976131F-5C58-4F7F-A48E-8CB5CD0A4F58}"/>
              </a:ext>
            </a:extLst>
          </p:cNvPr>
          <p:cNvSpPr>
            <a:spLocks noGrp="1"/>
          </p:cNvSpPr>
          <p:nvPr>
            <p:ph type="title"/>
          </p:nvPr>
        </p:nvSpPr>
        <p:spPr>
          <a:xfrm>
            <a:off x="396000" y="378546"/>
            <a:ext cx="3813175" cy="553998"/>
          </a:xfrm>
        </p:spPr>
        <p:txBody>
          <a:bodyPr/>
          <a:lstStyle/>
          <a:p>
            <a:r>
              <a:rPr lang="en-US" sz="1800" dirty="0"/>
              <a:t>Norway’s market share has decreased slightly </a:t>
            </a:r>
            <a:endParaRPr lang="nb-NO" sz="1800" dirty="0"/>
          </a:p>
        </p:txBody>
      </p:sp>
      <p:grpSp>
        <p:nvGrpSpPr>
          <p:cNvPr id="10" name="Gruppe 9">
            <a:extLst>
              <a:ext uri="{FF2B5EF4-FFF2-40B4-BE49-F238E27FC236}">
                <a16:creationId xmlns:a16="http://schemas.microsoft.com/office/drawing/2014/main" id="{D85A9BFE-6663-4248-A9F8-72449F8D4B66}"/>
              </a:ext>
            </a:extLst>
          </p:cNvPr>
          <p:cNvGrpSpPr/>
          <p:nvPr/>
        </p:nvGrpSpPr>
        <p:grpSpPr>
          <a:xfrm>
            <a:off x="391767" y="1451524"/>
            <a:ext cx="4471379" cy="339234"/>
            <a:chOff x="391767" y="1369636"/>
            <a:chExt cx="4471379" cy="339234"/>
          </a:xfrm>
        </p:grpSpPr>
        <p:grpSp>
          <p:nvGrpSpPr>
            <p:cNvPr id="108" name="Group 4">
              <a:extLst>
                <a:ext uri="{FF2B5EF4-FFF2-40B4-BE49-F238E27FC236}">
                  <a16:creationId xmlns:a16="http://schemas.microsoft.com/office/drawing/2014/main" id="{E0EA83B4-1A54-4163-AD75-6B30076D067B}"/>
                </a:ext>
              </a:extLst>
            </p:cNvPr>
            <p:cNvGrpSpPr/>
            <p:nvPr/>
          </p:nvGrpSpPr>
          <p:grpSpPr>
            <a:xfrm>
              <a:off x="391767" y="1410260"/>
              <a:ext cx="4471379" cy="298610"/>
              <a:chOff x="723286" y="4452949"/>
              <a:chExt cx="5125267" cy="368508"/>
            </a:xfrm>
          </p:grpSpPr>
          <p:sp>
            <p:nvSpPr>
              <p:cNvPr id="109" name="Rectangle 43">
                <a:extLst>
                  <a:ext uri="{FF2B5EF4-FFF2-40B4-BE49-F238E27FC236}">
                    <a16:creationId xmlns:a16="http://schemas.microsoft.com/office/drawing/2014/main" id="{4319742E-9A86-47E9-A935-0807468F0C19}"/>
                  </a:ext>
                </a:extLst>
              </p:cNvPr>
              <p:cNvSpPr/>
              <p:nvPr/>
            </p:nvSpPr>
            <p:spPr>
              <a:xfrm>
                <a:off x="1173734" y="4452949"/>
                <a:ext cx="4674819" cy="289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nchorCtr="0">
                <a:noAutofit/>
              </a:bodyPr>
              <a:lstStyle/>
              <a:p>
                <a:pPr>
                  <a:spcAft>
                    <a:spcPts val="0"/>
                  </a:spcAft>
                </a:pPr>
                <a:r>
                  <a:rPr lang="en-GB" sz="900" b="1" dirty="0">
                    <a:solidFill>
                      <a:schemeClr val="tx1"/>
                    </a:solidFill>
                    <a:latin typeface="Calibri" panose="020F0502020204030204" pitchFamily="34" charset="0"/>
                  </a:rPr>
                  <a:t>Market share as percentages of travellers</a:t>
                </a:r>
              </a:p>
            </p:txBody>
          </p:sp>
          <p:cxnSp>
            <p:nvCxnSpPr>
              <p:cNvPr id="110" name="Straight Connector 7">
                <a:extLst>
                  <a:ext uri="{FF2B5EF4-FFF2-40B4-BE49-F238E27FC236}">
                    <a16:creationId xmlns:a16="http://schemas.microsoft.com/office/drawing/2014/main" id="{030D88F9-8E81-4319-A6F0-068587954101}"/>
                  </a:ext>
                </a:extLst>
              </p:cNvPr>
              <p:cNvCxnSpPr>
                <a:cxnSpLocks/>
              </p:cNvCxnSpPr>
              <p:nvPr/>
            </p:nvCxnSpPr>
            <p:spPr>
              <a:xfrm>
                <a:off x="723286" y="4821457"/>
                <a:ext cx="5002733" cy="0"/>
              </a:xfrm>
              <a:prstGeom prst="line">
                <a:avLst/>
              </a:prstGeom>
              <a:ln w="127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9" name="Grafik 8" descr="Bullseye">
              <a:extLst>
                <a:ext uri="{FF2B5EF4-FFF2-40B4-BE49-F238E27FC236}">
                  <a16:creationId xmlns:a16="http://schemas.microsoft.com/office/drawing/2014/main" id="{9FCC16FB-9DBC-4E16-AF4C-0FB411223A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767" y="1369636"/>
              <a:ext cx="307075" cy="307075"/>
            </a:xfrm>
            <a:prstGeom prst="rect">
              <a:avLst/>
            </a:prstGeom>
          </p:spPr>
        </p:pic>
      </p:grpSp>
      <p:sp>
        <p:nvSpPr>
          <p:cNvPr id="132" name="Text Placeholder 5">
            <a:extLst>
              <a:ext uri="{FF2B5EF4-FFF2-40B4-BE49-F238E27FC236}">
                <a16:creationId xmlns:a16="http://schemas.microsoft.com/office/drawing/2014/main" id="{10EBBD1A-60F2-48FB-84FE-E3A7C5D8F542}"/>
              </a:ext>
            </a:extLst>
          </p:cNvPr>
          <p:cNvSpPr txBox="1">
            <a:spLocks/>
          </p:cNvSpPr>
          <p:nvPr/>
        </p:nvSpPr>
        <p:spPr>
          <a:xfrm>
            <a:off x="4572000" y="380027"/>
            <a:ext cx="4174521" cy="682389"/>
          </a:xfrm>
          <a:prstGeom prst="rect">
            <a:avLst/>
          </a:prstGeom>
        </p:spPr>
        <p:txBody>
          <a:bodyPr vert="horz" lIns="0" tIns="0" rIns="0" bIns="0" rtlCol="0" anchor="t" anchorCtr="0">
            <a:noAutofit/>
          </a:bodyPr>
          <a:lstStyle>
            <a:lvl1pPr marL="0" indent="0" algn="l" defTabSz="514338" rtl="0" eaLnBrk="1" latinLnBrk="0" hangingPunct="1">
              <a:lnSpc>
                <a:spcPct val="100000"/>
              </a:lnSpc>
              <a:spcBef>
                <a:spcPts val="151"/>
              </a:spcBef>
              <a:buFont typeface="Arial" panose="020B0604020202020204" pitchFamily="34" charset="0"/>
              <a:buNone/>
              <a:defRPr sz="1000" kern="1200" baseline="0">
                <a:solidFill>
                  <a:srgbClr val="333333"/>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spcBef>
                <a:spcPts val="200"/>
              </a:spcBef>
              <a:spcAft>
                <a:spcPts val="200"/>
              </a:spcAft>
            </a:pPr>
            <a:r>
              <a:rPr lang="en-GB" sz="850" b="1" dirty="0">
                <a:solidFill>
                  <a:srgbClr val="436989"/>
                </a:solidFill>
              </a:rPr>
              <a:t>KEY FINDINGS: </a:t>
            </a:r>
            <a:br>
              <a:rPr lang="en-GB" sz="850" dirty="0"/>
            </a:br>
            <a:r>
              <a:rPr lang="en-GB" sz="850" dirty="0"/>
              <a:t>A similar pattern appears when looking at the distribution of travellers: Norway’s market share seems to have decreased, while Sweden and Austria have gained market shares.</a:t>
            </a:r>
          </a:p>
        </p:txBody>
      </p:sp>
      <p:graphicFrame>
        <p:nvGraphicFramePr>
          <p:cNvPr id="107" name="Diagram 9">
            <a:extLst>
              <a:ext uri="{FF2B5EF4-FFF2-40B4-BE49-F238E27FC236}">
                <a16:creationId xmlns:a16="http://schemas.microsoft.com/office/drawing/2014/main" id="{8846078D-FD70-47F0-A4A5-0A99E479F5C5}"/>
              </a:ext>
            </a:extLst>
          </p:cNvPr>
          <p:cNvGraphicFramePr/>
          <p:nvPr>
            <p:extLst>
              <p:ext uri="{D42A27DB-BD31-4B8C-83A1-F6EECF244321}">
                <p14:modId xmlns:p14="http://schemas.microsoft.com/office/powerpoint/2010/main" val="2762990293"/>
              </p:ext>
            </p:extLst>
          </p:nvPr>
        </p:nvGraphicFramePr>
        <p:xfrm>
          <a:off x="398050" y="1809251"/>
          <a:ext cx="8351043" cy="263416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kstboks 28">
            <a:extLst>
              <a:ext uri="{FF2B5EF4-FFF2-40B4-BE49-F238E27FC236}">
                <a16:creationId xmlns:a16="http://schemas.microsoft.com/office/drawing/2014/main" id="{C17A7101-A8EB-46A4-9073-BA2898DEC3E7}"/>
              </a:ext>
            </a:extLst>
          </p:cNvPr>
          <p:cNvSpPr txBox="1"/>
          <p:nvPr/>
        </p:nvSpPr>
        <p:spPr>
          <a:xfrm>
            <a:off x="2574006" y="4750317"/>
            <a:ext cx="2920950" cy="123111"/>
          </a:xfrm>
          <a:prstGeom prst="rect">
            <a:avLst/>
          </a:prstGeom>
          <a:noFill/>
        </p:spPr>
        <p:txBody>
          <a:bodyPr wrap="square" lIns="0" t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i="1" dirty="0">
                <a:solidFill>
                  <a:schemeClr val="tx1">
                    <a:lumMod val="75000"/>
                    <a:lumOff val="25000"/>
                  </a:schemeClr>
                </a:solidFill>
                <a:latin typeface="+mj-lt"/>
              </a:rPr>
              <a:t>2016/2017 (n=1.602); 2017/2018 (n=1.114); 2018/2019 (n=511)</a:t>
            </a:r>
          </a:p>
        </p:txBody>
      </p:sp>
    </p:spTree>
    <p:extLst>
      <p:ext uri="{BB962C8B-B14F-4D97-AF65-F5344CB8AC3E}">
        <p14:creationId xmlns:p14="http://schemas.microsoft.com/office/powerpoint/2010/main" val="327692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99FE498-2B38-4D6D-95F2-360186D71836}"/>
              </a:ext>
            </a:extLst>
          </p:cNvPr>
          <p:cNvSpPr>
            <a:spLocks noGrp="1"/>
          </p:cNvSpPr>
          <p:nvPr>
            <p:ph type="sldNum" sz="quarter" idx="4"/>
          </p:nvPr>
        </p:nvSpPr>
        <p:spPr/>
        <p:txBody>
          <a:bodyPr/>
          <a:lstStyle/>
          <a:p>
            <a:fld id="{45D54F3E-5908-4C83-B5CA-2A5BDE9E6817}" type="slidenum">
              <a:rPr lang="nb-NO" noProof="0" smtClean="0"/>
              <a:pPr/>
              <a:t>8</a:t>
            </a:fld>
            <a:endParaRPr lang="nb-NO" noProof="0"/>
          </a:p>
        </p:txBody>
      </p:sp>
      <p:sp>
        <p:nvSpPr>
          <p:cNvPr id="3" name="Titel 2">
            <a:extLst>
              <a:ext uri="{FF2B5EF4-FFF2-40B4-BE49-F238E27FC236}">
                <a16:creationId xmlns:a16="http://schemas.microsoft.com/office/drawing/2014/main" id="{F976131F-5C58-4F7F-A48E-8CB5CD0A4F58}"/>
              </a:ext>
            </a:extLst>
          </p:cNvPr>
          <p:cNvSpPr>
            <a:spLocks noGrp="1"/>
          </p:cNvSpPr>
          <p:nvPr>
            <p:ph type="title"/>
          </p:nvPr>
        </p:nvSpPr>
        <p:spPr>
          <a:xfrm>
            <a:off x="396000" y="378546"/>
            <a:ext cx="3813175" cy="553998"/>
          </a:xfrm>
        </p:spPr>
        <p:txBody>
          <a:bodyPr/>
          <a:lstStyle/>
          <a:p>
            <a:r>
              <a:rPr lang="en-US" sz="1800" dirty="0"/>
              <a:t>Norway’s market share has decreased slightly </a:t>
            </a:r>
            <a:endParaRPr lang="nb-NO" sz="1800" dirty="0"/>
          </a:p>
        </p:txBody>
      </p:sp>
      <p:grpSp>
        <p:nvGrpSpPr>
          <p:cNvPr id="10" name="Gruppe 9">
            <a:extLst>
              <a:ext uri="{FF2B5EF4-FFF2-40B4-BE49-F238E27FC236}">
                <a16:creationId xmlns:a16="http://schemas.microsoft.com/office/drawing/2014/main" id="{D85A9BFE-6663-4248-A9F8-72449F8D4B66}"/>
              </a:ext>
            </a:extLst>
          </p:cNvPr>
          <p:cNvGrpSpPr/>
          <p:nvPr/>
        </p:nvGrpSpPr>
        <p:grpSpPr>
          <a:xfrm>
            <a:off x="391767" y="1451524"/>
            <a:ext cx="4471379" cy="339234"/>
            <a:chOff x="391767" y="1369636"/>
            <a:chExt cx="4471379" cy="339234"/>
          </a:xfrm>
        </p:grpSpPr>
        <p:grpSp>
          <p:nvGrpSpPr>
            <p:cNvPr id="108" name="Group 4">
              <a:extLst>
                <a:ext uri="{FF2B5EF4-FFF2-40B4-BE49-F238E27FC236}">
                  <a16:creationId xmlns:a16="http://schemas.microsoft.com/office/drawing/2014/main" id="{E0EA83B4-1A54-4163-AD75-6B30076D067B}"/>
                </a:ext>
              </a:extLst>
            </p:cNvPr>
            <p:cNvGrpSpPr/>
            <p:nvPr/>
          </p:nvGrpSpPr>
          <p:grpSpPr>
            <a:xfrm>
              <a:off x="391767" y="1410260"/>
              <a:ext cx="4471379" cy="298610"/>
              <a:chOff x="723286" y="4452949"/>
              <a:chExt cx="5125267" cy="368508"/>
            </a:xfrm>
          </p:grpSpPr>
          <p:sp>
            <p:nvSpPr>
              <p:cNvPr id="109" name="Rectangle 43">
                <a:extLst>
                  <a:ext uri="{FF2B5EF4-FFF2-40B4-BE49-F238E27FC236}">
                    <a16:creationId xmlns:a16="http://schemas.microsoft.com/office/drawing/2014/main" id="{4319742E-9A86-47E9-A935-0807468F0C19}"/>
                  </a:ext>
                </a:extLst>
              </p:cNvPr>
              <p:cNvSpPr/>
              <p:nvPr/>
            </p:nvSpPr>
            <p:spPr>
              <a:xfrm>
                <a:off x="1173734" y="4452949"/>
                <a:ext cx="4674819" cy="289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nchorCtr="0">
                <a:noAutofit/>
              </a:bodyPr>
              <a:lstStyle/>
              <a:p>
                <a:pPr>
                  <a:spcAft>
                    <a:spcPts val="0"/>
                  </a:spcAft>
                </a:pPr>
                <a:r>
                  <a:rPr lang="en-GB" sz="900" b="1" dirty="0">
                    <a:solidFill>
                      <a:schemeClr val="tx1"/>
                    </a:solidFill>
                    <a:latin typeface="Calibri" panose="020F0502020204030204" pitchFamily="34" charset="0"/>
                  </a:rPr>
                  <a:t>Market share as percentages of nights spent</a:t>
                </a:r>
              </a:p>
            </p:txBody>
          </p:sp>
          <p:cxnSp>
            <p:nvCxnSpPr>
              <p:cNvPr id="110" name="Straight Connector 7">
                <a:extLst>
                  <a:ext uri="{FF2B5EF4-FFF2-40B4-BE49-F238E27FC236}">
                    <a16:creationId xmlns:a16="http://schemas.microsoft.com/office/drawing/2014/main" id="{030D88F9-8E81-4319-A6F0-068587954101}"/>
                  </a:ext>
                </a:extLst>
              </p:cNvPr>
              <p:cNvCxnSpPr>
                <a:cxnSpLocks/>
              </p:cNvCxnSpPr>
              <p:nvPr/>
            </p:nvCxnSpPr>
            <p:spPr>
              <a:xfrm>
                <a:off x="723286" y="4821457"/>
                <a:ext cx="5002733" cy="0"/>
              </a:xfrm>
              <a:prstGeom prst="line">
                <a:avLst/>
              </a:prstGeom>
              <a:ln w="127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9" name="Grafik 8" descr="Bullseye">
              <a:extLst>
                <a:ext uri="{FF2B5EF4-FFF2-40B4-BE49-F238E27FC236}">
                  <a16:creationId xmlns:a16="http://schemas.microsoft.com/office/drawing/2014/main" id="{9FCC16FB-9DBC-4E16-AF4C-0FB411223A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1767" y="1369636"/>
              <a:ext cx="307075" cy="307075"/>
            </a:xfrm>
            <a:prstGeom prst="rect">
              <a:avLst/>
            </a:prstGeom>
          </p:spPr>
        </p:pic>
      </p:grpSp>
      <p:sp>
        <p:nvSpPr>
          <p:cNvPr id="132" name="Text Placeholder 5">
            <a:extLst>
              <a:ext uri="{FF2B5EF4-FFF2-40B4-BE49-F238E27FC236}">
                <a16:creationId xmlns:a16="http://schemas.microsoft.com/office/drawing/2014/main" id="{10EBBD1A-60F2-48FB-84FE-E3A7C5D8F542}"/>
              </a:ext>
            </a:extLst>
          </p:cNvPr>
          <p:cNvSpPr txBox="1">
            <a:spLocks/>
          </p:cNvSpPr>
          <p:nvPr/>
        </p:nvSpPr>
        <p:spPr>
          <a:xfrm>
            <a:off x="4572000" y="380027"/>
            <a:ext cx="4174521" cy="682389"/>
          </a:xfrm>
          <a:prstGeom prst="rect">
            <a:avLst/>
          </a:prstGeom>
        </p:spPr>
        <p:txBody>
          <a:bodyPr vert="horz" lIns="0" tIns="0" rIns="0" bIns="0" rtlCol="0" anchor="t" anchorCtr="0">
            <a:noAutofit/>
          </a:bodyPr>
          <a:lstStyle>
            <a:lvl1pPr marL="0" indent="0" algn="l" defTabSz="514338" rtl="0" eaLnBrk="1" latinLnBrk="0" hangingPunct="1">
              <a:lnSpc>
                <a:spcPct val="100000"/>
              </a:lnSpc>
              <a:spcBef>
                <a:spcPts val="151"/>
              </a:spcBef>
              <a:buFont typeface="Arial" panose="020B0604020202020204" pitchFamily="34" charset="0"/>
              <a:buNone/>
              <a:defRPr sz="1000" kern="1200" baseline="0">
                <a:solidFill>
                  <a:srgbClr val="333333"/>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spcBef>
                <a:spcPts val="200"/>
              </a:spcBef>
              <a:spcAft>
                <a:spcPts val="200"/>
              </a:spcAft>
            </a:pPr>
            <a:r>
              <a:rPr lang="en-GB" sz="850" b="1" dirty="0">
                <a:solidFill>
                  <a:srgbClr val="436989"/>
                </a:solidFill>
              </a:rPr>
              <a:t>KEY FINDINGS: </a:t>
            </a:r>
            <a:br>
              <a:rPr lang="en-GB" sz="850" dirty="0"/>
            </a:br>
            <a:r>
              <a:rPr lang="en-GB" sz="850" dirty="0"/>
              <a:t>Also when looking at the distribution of the total number of nights spent on ski holidays at the different destinations, Norway’s market share decreased from 2017/2018 to 2018/2019, while Sweden’s market share increased.</a:t>
            </a:r>
          </a:p>
        </p:txBody>
      </p:sp>
      <p:graphicFrame>
        <p:nvGraphicFramePr>
          <p:cNvPr id="107" name="Diagram 9">
            <a:extLst>
              <a:ext uri="{FF2B5EF4-FFF2-40B4-BE49-F238E27FC236}">
                <a16:creationId xmlns:a16="http://schemas.microsoft.com/office/drawing/2014/main" id="{8846078D-FD70-47F0-A4A5-0A99E479F5C5}"/>
              </a:ext>
            </a:extLst>
          </p:cNvPr>
          <p:cNvGraphicFramePr/>
          <p:nvPr>
            <p:extLst>
              <p:ext uri="{D42A27DB-BD31-4B8C-83A1-F6EECF244321}">
                <p14:modId xmlns:p14="http://schemas.microsoft.com/office/powerpoint/2010/main" val="377255967"/>
              </p:ext>
            </p:extLst>
          </p:nvPr>
        </p:nvGraphicFramePr>
        <p:xfrm>
          <a:off x="398050" y="1809251"/>
          <a:ext cx="8351043" cy="263416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kstboks 28">
            <a:extLst>
              <a:ext uri="{FF2B5EF4-FFF2-40B4-BE49-F238E27FC236}">
                <a16:creationId xmlns:a16="http://schemas.microsoft.com/office/drawing/2014/main" id="{A524975C-E9D6-4A39-8B5F-456B46C73C28}"/>
              </a:ext>
            </a:extLst>
          </p:cNvPr>
          <p:cNvSpPr txBox="1"/>
          <p:nvPr/>
        </p:nvSpPr>
        <p:spPr>
          <a:xfrm>
            <a:off x="2574006" y="4750317"/>
            <a:ext cx="2920950" cy="123111"/>
          </a:xfrm>
          <a:prstGeom prst="rect">
            <a:avLst/>
          </a:prstGeom>
          <a:noFill/>
        </p:spPr>
        <p:txBody>
          <a:bodyPr wrap="square" lIns="0" t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i="1" dirty="0">
                <a:solidFill>
                  <a:schemeClr val="tx1">
                    <a:lumMod val="75000"/>
                    <a:lumOff val="25000"/>
                  </a:schemeClr>
                </a:solidFill>
                <a:latin typeface="+mj-lt"/>
              </a:rPr>
              <a:t>2016/2017 (n=1.602); 2017/2018 (n=1.114); 2018/2019 (n=511)</a:t>
            </a:r>
          </a:p>
        </p:txBody>
      </p:sp>
    </p:spTree>
    <p:extLst>
      <p:ext uri="{BB962C8B-B14F-4D97-AF65-F5344CB8AC3E}">
        <p14:creationId xmlns:p14="http://schemas.microsoft.com/office/powerpoint/2010/main" val="199206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99FE498-2B38-4D6D-95F2-360186D71836}"/>
              </a:ext>
            </a:extLst>
          </p:cNvPr>
          <p:cNvSpPr>
            <a:spLocks noGrp="1"/>
          </p:cNvSpPr>
          <p:nvPr>
            <p:ph type="sldNum" sz="quarter" idx="4"/>
          </p:nvPr>
        </p:nvSpPr>
        <p:spPr/>
        <p:txBody>
          <a:bodyPr/>
          <a:lstStyle/>
          <a:p>
            <a:fld id="{45D54F3E-5908-4C83-B5CA-2A5BDE9E6817}" type="slidenum">
              <a:rPr lang="nb-NO" noProof="0" smtClean="0"/>
              <a:pPr/>
              <a:t>9</a:t>
            </a:fld>
            <a:endParaRPr lang="nb-NO" noProof="0"/>
          </a:p>
        </p:txBody>
      </p:sp>
      <p:sp>
        <p:nvSpPr>
          <p:cNvPr id="3" name="Titel 2">
            <a:extLst>
              <a:ext uri="{FF2B5EF4-FFF2-40B4-BE49-F238E27FC236}">
                <a16:creationId xmlns:a16="http://schemas.microsoft.com/office/drawing/2014/main" id="{F976131F-5C58-4F7F-A48E-8CB5CD0A4F58}"/>
              </a:ext>
            </a:extLst>
          </p:cNvPr>
          <p:cNvSpPr>
            <a:spLocks noGrp="1"/>
          </p:cNvSpPr>
          <p:nvPr>
            <p:ph type="title"/>
          </p:nvPr>
        </p:nvSpPr>
        <p:spPr>
          <a:xfrm>
            <a:off x="396000" y="378000"/>
            <a:ext cx="3825391" cy="553998"/>
          </a:xfrm>
        </p:spPr>
        <p:txBody>
          <a:bodyPr/>
          <a:lstStyle/>
          <a:p>
            <a:r>
              <a:rPr lang="en-GB" sz="1800" dirty="0"/>
              <a:t>Norway holds the largest market share on cross country skiing</a:t>
            </a:r>
          </a:p>
        </p:txBody>
      </p:sp>
      <p:grpSp>
        <p:nvGrpSpPr>
          <p:cNvPr id="10" name="Gruppe 9">
            <a:extLst>
              <a:ext uri="{FF2B5EF4-FFF2-40B4-BE49-F238E27FC236}">
                <a16:creationId xmlns:a16="http://schemas.microsoft.com/office/drawing/2014/main" id="{D85A9BFE-6663-4248-A9F8-72449F8D4B66}"/>
              </a:ext>
            </a:extLst>
          </p:cNvPr>
          <p:cNvGrpSpPr/>
          <p:nvPr/>
        </p:nvGrpSpPr>
        <p:grpSpPr>
          <a:xfrm>
            <a:off x="391767" y="1451524"/>
            <a:ext cx="4471379" cy="339234"/>
            <a:chOff x="391767" y="1369636"/>
            <a:chExt cx="4471379" cy="339234"/>
          </a:xfrm>
        </p:grpSpPr>
        <p:grpSp>
          <p:nvGrpSpPr>
            <p:cNvPr id="108" name="Group 4">
              <a:extLst>
                <a:ext uri="{FF2B5EF4-FFF2-40B4-BE49-F238E27FC236}">
                  <a16:creationId xmlns:a16="http://schemas.microsoft.com/office/drawing/2014/main" id="{E0EA83B4-1A54-4163-AD75-6B30076D067B}"/>
                </a:ext>
              </a:extLst>
            </p:cNvPr>
            <p:cNvGrpSpPr/>
            <p:nvPr/>
          </p:nvGrpSpPr>
          <p:grpSpPr>
            <a:xfrm>
              <a:off x="391767" y="1410260"/>
              <a:ext cx="4471379" cy="298610"/>
              <a:chOff x="723286" y="4452949"/>
              <a:chExt cx="5125267" cy="368508"/>
            </a:xfrm>
          </p:grpSpPr>
          <p:sp>
            <p:nvSpPr>
              <p:cNvPr id="109" name="Rectangle 43">
                <a:extLst>
                  <a:ext uri="{FF2B5EF4-FFF2-40B4-BE49-F238E27FC236}">
                    <a16:creationId xmlns:a16="http://schemas.microsoft.com/office/drawing/2014/main" id="{4319742E-9A86-47E9-A935-0807468F0C19}"/>
                  </a:ext>
                </a:extLst>
              </p:cNvPr>
              <p:cNvSpPr/>
              <p:nvPr/>
            </p:nvSpPr>
            <p:spPr>
              <a:xfrm>
                <a:off x="1173734" y="4452949"/>
                <a:ext cx="4674819" cy="289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nchorCtr="0">
                <a:noAutofit/>
              </a:bodyPr>
              <a:lstStyle/>
              <a:p>
                <a:pPr>
                  <a:spcAft>
                    <a:spcPts val="0"/>
                  </a:spcAft>
                </a:pPr>
                <a:r>
                  <a:rPr lang="en-GB" sz="900" b="1" dirty="0">
                    <a:solidFill>
                      <a:schemeClr val="tx1"/>
                    </a:solidFill>
                    <a:latin typeface="Calibri" panose="020F0502020204030204" pitchFamily="34" charset="0"/>
                  </a:rPr>
                  <a:t>Market share of different skiing types as percentages of travels</a:t>
                </a:r>
              </a:p>
            </p:txBody>
          </p:sp>
          <p:cxnSp>
            <p:nvCxnSpPr>
              <p:cNvPr id="110" name="Straight Connector 7">
                <a:extLst>
                  <a:ext uri="{FF2B5EF4-FFF2-40B4-BE49-F238E27FC236}">
                    <a16:creationId xmlns:a16="http://schemas.microsoft.com/office/drawing/2014/main" id="{030D88F9-8E81-4319-A6F0-068587954101}"/>
                  </a:ext>
                </a:extLst>
              </p:cNvPr>
              <p:cNvCxnSpPr>
                <a:cxnSpLocks/>
              </p:cNvCxnSpPr>
              <p:nvPr/>
            </p:nvCxnSpPr>
            <p:spPr>
              <a:xfrm>
                <a:off x="723286" y="4821457"/>
                <a:ext cx="5002733" cy="0"/>
              </a:xfrm>
              <a:prstGeom prst="line">
                <a:avLst/>
              </a:prstGeom>
              <a:ln w="1270">
                <a:solidFill>
                  <a:srgbClr val="000000"/>
                </a:solidFill>
              </a:ln>
            </p:spPr>
            <p:style>
              <a:lnRef idx="1">
                <a:schemeClr val="accent1"/>
              </a:lnRef>
              <a:fillRef idx="0">
                <a:schemeClr val="accent1"/>
              </a:fillRef>
              <a:effectRef idx="0">
                <a:schemeClr val="accent1"/>
              </a:effectRef>
              <a:fontRef idx="minor">
                <a:schemeClr val="tx1"/>
              </a:fontRef>
            </p:style>
          </p:cxnSp>
        </p:grpSp>
        <p:pic>
          <p:nvPicPr>
            <p:cNvPr id="9" name="Grafik 8" descr="Bullseye">
              <a:extLst>
                <a:ext uri="{FF2B5EF4-FFF2-40B4-BE49-F238E27FC236}">
                  <a16:creationId xmlns:a16="http://schemas.microsoft.com/office/drawing/2014/main" id="{9FCC16FB-9DBC-4E16-AF4C-0FB411223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767" y="1369636"/>
              <a:ext cx="307075" cy="307075"/>
            </a:xfrm>
            <a:prstGeom prst="rect">
              <a:avLst/>
            </a:prstGeom>
          </p:spPr>
        </p:pic>
      </p:grpSp>
      <p:sp>
        <p:nvSpPr>
          <p:cNvPr id="132" name="Text Placeholder 5">
            <a:extLst>
              <a:ext uri="{FF2B5EF4-FFF2-40B4-BE49-F238E27FC236}">
                <a16:creationId xmlns:a16="http://schemas.microsoft.com/office/drawing/2014/main" id="{10EBBD1A-60F2-48FB-84FE-E3A7C5D8F542}"/>
              </a:ext>
            </a:extLst>
          </p:cNvPr>
          <p:cNvSpPr txBox="1">
            <a:spLocks/>
          </p:cNvSpPr>
          <p:nvPr/>
        </p:nvSpPr>
        <p:spPr>
          <a:xfrm>
            <a:off x="4571999" y="378122"/>
            <a:ext cx="4176713" cy="960172"/>
          </a:xfrm>
          <a:prstGeom prst="rect">
            <a:avLst/>
          </a:prstGeom>
        </p:spPr>
        <p:txBody>
          <a:bodyPr vert="horz" lIns="0" tIns="0" rIns="0" bIns="0" rtlCol="0" anchor="t" anchorCtr="0">
            <a:noAutofit/>
          </a:bodyPr>
          <a:lstStyle>
            <a:lvl1pPr marL="0" indent="0" algn="l" defTabSz="514338" rtl="0" eaLnBrk="1" latinLnBrk="0" hangingPunct="1">
              <a:lnSpc>
                <a:spcPct val="100000"/>
              </a:lnSpc>
              <a:spcBef>
                <a:spcPts val="151"/>
              </a:spcBef>
              <a:buFont typeface="Arial" panose="020B0604020202020204" pitchFamily="34" charset="0"/>
              <a:buNone/>
              <a:defRPr sz="1000" kern="1200" baseline="0">
                <a:solidFill>
                  <a:srgbClr val="333333"/>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nSpc>
                <a:spcPct val="110000"/>
              </a:lnSpc>
              <a:spcBef>
                <a:spcPts val="200"/>
              </a:spcBef>
              <a:spcAft>
                <a:spcPts val="200"/>
              </a:spcAft>
            </a:pPr>
            <a:r>
              <a:rPr lang="en-GB" sz="850" b="1" dirty="0">
                <a:solidFill>
                  <a:srgbClr val="436989"/>
                </a:solidFill>
              </a:rPr>
              <a:t>KEY FINDINGS: </a:t>
            </a:r>
            <a:br>
              <a:rPr lang="en-GB" sz="850" dirty="0"/>
            </a:br>
            <a:r>
              <a:rPr lang="en-GB" sz="850" dirty="0"/>
              <a:t>When looking at the market shares for the three types of skiing separately, a very clear image emerges: Norway is – by far – the most popular destination for cross country skiing among Danish ski tourists, holding a market share of no less than 56%. Sweden comes second with a market share of just 24%. </a:t>
            </a:r>
          </a:p>
          <a:p>
            <a:pPr>
              <a:lnSpc>
                <a:spcPct val="110000"/>
              </a:lnSpc>
              <a:spcBef>
                <a:spcPts val="200"/>
              </a:spcBef>
              <a:spcAft>
                <a:spcPts val="200"/>
              </a:spcAft>
            </a:pPr>
            <a:r>
              <a:rPr lang="en-GB" sz="850" dirty="0"/>
              <a:t>Among alpine and off-piste skiers, Norway is the second most popular ski destination, overtaken by only Austria. </a:t>
            </a:r>
          </a:p>
        </p:txBody>
      </p:sp>
      <p:graphicFrame>
        <p:nvGraphicFramePr>
          <p:cNvPr id="107" name="Diagram 9">
            <a:extLst>
              <a:ext uri="{FF2B5EF4-FFF2-40B4-BE49-F238E27FC236}">
                <a16:creationId xmlns:a16="http://schemas.microsoft.com/office/drawing/2014/main" id="{8846078D-FD70-47F0-A4A5-0A99E479F5C5}"/>
              </a:ext>
            </a:extLst>
          </p:cNvPr>
          <p:cNvGraphicFramePr/>
          <p:nvPr>
            <p:extLst>
              <p:ext uri="{D42A27DB-BD31-4B8C-83A1-F6EECF244321}">
                <p14:modId xmlns:p14="http://schemas.microsoft.com/office/powerpoint/2010/main" val="2021702701"/>
              </p:ext>
            </p:extLst>
          </p:nvPr>
        </p:nvGraphicFramePr>
        <p:xfrm>
          <a:off x="398050" y="1809251"/>
          <a:ext cx="8351043" cy="2634162"/>
        </p:xfrm>
        <a:graphic>
          <a:graphicData uri="http://schemas.openxmlformats.org/drawingml/2006/chart">
            <c:chart xmlns:c="http://schemas.openxmlformats.org/drawingml/2006/chart" xmlns:r="http://schemas.openxmlformats.org/officeDocument/2006/relationships" r:id="rId5"/>
          </a:graphicData>
        </a:graphic>
      </p:graphicFrame>
      <p:sp>
        <p:nvSpPr>
          <p:cNvPr id="65" name="Tekstboks 28">
            <a:extLst>
              <a:ext uri="{FF2B5EF4-FFF2-40B4-BE49-F238E27FC236}">
                <a16:creationId xmlns:a16="http://schemas.microsoft.com/office/drawing/2014/main" id="{396CA1B2-5E14-4852-BF07-692A371CC859}"/>
              </a:ext>
            </a:extLst>
          </p:cNvPr>
          <p:cNvSpPr txBox="1"/>
          <p:nvPr/>
        </p:nvSpPr>
        <p:spPr>
          <a:xfrm>
            <a:off x="2563568" y="4752044"/>
            <a:ext cx="2107492" cy="123111"/>
          </a:xfrm>
          <a:prstGeom prst="rect">
            <a:avLst/>
          </a:prstGeom>
          <a:noFill/>
        </p:spPr>
        <p:txBody>
          <a:bodyPr wrap="square" lIns="0" t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i="1" dirty="0">
                <a:solidFill>
                  <a:schemeClr val="tx1">
                    <a:lumMod val="75000"/>
                    <a:lumOff val="25000"/>
                  </a:schemeClr>
                </a:solidFill>
                <a:latin typeface="+mj-lt"/>
              </a:rPr>
              <a:t>(n=511)</a:t>
            </a:r>
          </a:p>
        </p:txBody>
      </p:sp>
    </p:spTree>
    <p:extLst>
      <p:ext uri="{BB962C8B-B14F-4D97-AF65-F5344CB8AC3E}">
        <p14:creationId xmlns:p14="http://schemas.microsoft.com/office/powerpoint/2010/main" val="676115263"/>
      </p:ext>
    </p:extLst>
  </p:cSld>
  <p:clrMapOvr>
    <a:masterClrMapping/>
  </p:clrMapOvr>
</p:sld>
</file>

<file path=ppt/theme/theme1.xml><?xml version="1.0" encoding="utf-8"?>
<a:theme xmlns:a="http://schemas.openxmlformats.org/drawingml/2006/main" name="Innovasjon_Norge_PPT_BokmÜl_169">
  <a:themeElements>
    <a:clrScheme name="Innovasjon Norge 2016">
      <a:dk1>
        <a:srgbClr val="000000"/>
      </a:dk1>
      <a:lt1>
        <a:srgbClr val="FFFFFF"/>
      </a:lt1>
      <a:dk2>
        <a:srgbClr val="53565A"/>
      </a:dk2>
      <a:lt2>
        <a:srgbClr val="D9D9D6"/>
      </a:lt2>
      <a:accent1>
        <a:srgbClr val="A4DBE8"/>
      </a:accent1>
      <a:accent2>
        <a:srgbClr val="E03E52"/>
      </a:accent2>
      <a:accent3>
        <a:srgbClr val="753BBD"/>
      </a:accent3>
      <a:accent4>
        <a:srgbClr val="F6EB61"/>
      </a:accent4>
      <a:accent5>
        <a:srgbClr val="C6D6E3"/>
      </a:accent5>
      <a:accent6>
        <a:srgbClr val="7AE1BF"/>
      </a:accent6>
      <a:hlink>
        <a:srgbClr val="000000"/>
      </a:hlink>
      <a:folHlink>
        <a:srgbClr val="0000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F1801B50-CF11-4445-B5C1-0507BCF35A0A}" vid="{3467B460-8824-3544-9472-1A25D794090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E6DD17726F21840882B5CA6E9CDBFBB" ma:contentTypeVersion="11" ma:contentTypeDescription="Opprett et nytt dokument." ma:contentTypeScope="" ma:versionID="fb75638df1ebb6e45741b7acfd15d9ce">
  <xsd:schema xmlns:xsd="http://www.w3.org/2001/XMLSchema" xmlns:xs="http://www.w3.org/2001/XMLSchema" xmlns:p="http://schemas.microsoft.com/office/2006/metadata/properties" xmlns:ns3="7cc8e59a-9390-4cfd-8c45-e35240729fca" xmlns:ns4="03ea63f0-ee6d-4b56-8ca1-440fd5605fd0" targetNamespace="http://schemas.microsoft.com/office/2006/metadata/properties" ma:root="true" ma:fieldsID="36ce82205b42c93505260aae49f2ddd4" ns3:_="" ns4:_="">
    <xsd:import namespace="7cc8e59a-9390-4cfd-8c45-e35240729fca"/>
    <xsd:import namespace="03ea63f0-ee6d-4b56-8ca1-440fd5605fd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c8e59a-9390-4cfd-8c45-e35240729f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ea63f0-ee6d-4b56-8ca1-440fd5605fd0"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BD5FF-6828-4583-BC4E-95268EDF9ABC}">
  <ds:schemaRefs>
    <ds:schemaRef ds:uri="http://www.w3.org/XML/1998/namespace"/>
    <ds:schemaRef ds:uri="http://purl.org/dc/elements/1.1/"/>
    <ds:schemaRef ds:uri="http://schemas.microsoft.com/office/infopath/2007/PartnerControl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purl.org/dc/terms/"/>
    <ds:schemaRef ds:uri="03ea63f0-ee6d-4b56-8ca1-440fd5605fd0"/>
    <ds:schemaRef ds:uri="7cc8e59a-9390-4cfd-8c45-e35240729fca"/>
  </ds:schemaRefs>
</ds:datastoreItem>
</file>

<file path=customXml/itemProps2.xml><?xml version="1.0" encoding="utf-8"?>
<ds:datastoreItem xmlns:ds="http://schemas.openxmlformats.org/officeDocument/2006/customXml" ds:itemID="{7E12C502-1496-4089-AE59-1CE30756DF04}">
  <ds:schemaRefs>
    <ds:schemaRef ds:uri="http://schemas.microsoft.com/sharepoint/v3/contenttype/forms"/>
  </ds:schemaRefs>
</ds:datastoreItem>
</file>

<file path=customXml/itemProps3.xml><?xml version="1.0" encoding="utf-8"?>
<ds:datastoreItem xmlns:ds="http://schemas.openxmlformats.org/officeDocument/2006/customXml" ds:itemID="{61DDE6EB-E9A0-4A6B-9035-FCCB99D2E6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c8e59a-9390-4cfd-8c45-e35240729fca"/>
    <ds:schemaRef ds:uri="03ea63f0-ee6d-4b56-8ca1-440fd5605f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Bokmål_16_9</Template>
  <TotalTime>1192</TotalTime>
  <Words>1958</Words>
  <Application>Microsoft Office PowerPoint</Application>
  <PresentationFormat>Skjermfremvisning (16:9)</PresentationFormat>
  <Paragraphs>179</Paragraphs>
  <Slides>18</Slides>
  <Notes>10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18</vt:i4>
      </vt:variant>
    </vt:vector>
  </HeadingPairs>
  <TitlesOfParts>
    <vt:vector size="22" baseType="lpstr">
      <vt:lpstr>Arial</vt:lpstr>
      <vt:lpstr>Calibri</vt:lpstr>
      <vt:lpstr>Wingdings</vt:lpstr>
      <vt:lpstr>Innovasjon_Norge_PPT_BokmÜl_169</vt:lpstr>
      <vt:lpstr>PowerPoint-presentasjon</vt:lpstr>
      <vt:lpstr>PowerPoint-presentasjon</vt:lpstr>
      <vt:lpstr>PURPOSE AND DATA</vt:lpstr>
      <vt:lpstr>method</vt:lpstr>
      <vt:lpstr>Theme 1: market share</vt:lpstr>
      <vt:lpstr>Norway’s market share has decreased slightly </vt:lpstr>
      <vt:lpstr>Norway’s market share has decreased slightly </vt:lpstr>
      <vt:lpstr>Norway’s market share has decreased slightly </vt:lpstr>
      <vt:lpstr>Norway holds the largest market share on cross country skiing</vt:lpstr>
      <vt:lpstr>Norway holds the largest market share among Danish families with young children</vt:lpstr>
      <vt:lpstr>PowerPoint-presentasjon</vt:lpstr>
      <vt:lpstr>The Danish ski tourist’s likeliness to visit Norway remains largely unchanged</vt:lpstr>
      <vt:lpstr>Almost 100.000 Danes visited Norway on a ski holiday in the last season</vt:lpstr>
      <vt:lpstr>About 16% of the danes have been on a ski holiday within the last five years</vt:lpstr>
      <vt:lpstr>PowerPoint-presentasjon</vt:lpstr>
      <vt:lpstr>Characteristics of a Danish ski tourist</vt:lpstr>
      <vt:lpstr>Characteristics of a Danish ski tourist in Norway</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Nicolai Houmark Lauridsen</dc:creator>
  <dc:description>template by addpoint.no</dc:description>
  <cp:lastModifiedBy>Margrethe Helgebostad</cp:lastModifiedBy>
  <cp:revision>3</cp:revision>
  <cp:lastPrinted>2017-10-04T13:30:51Z</cp:lastPrinted>
  <dcterms:created xsi:type="dcterms:W3CDTF">2017-10-02T07:52:37Z</dcterms:created>
  <dcterms:modified xsi:type="dcterms:W3CDTF">2019-11-28T09:00:31Z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0x0101006E6DD17726F21840882B5CA6E9CDBFBB</vt:lpwstr>
  </property>
</Properties>
</file>